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39"/>
  </p:notesMasterIdLst>
  <p:sldIdLst>
    <p:sldId id="257" r:id="rId2"/>
    <p:sldId id="290" r:id="rId3"/>
    <p:sldId id="292" r:id="rId4"/>
    <p:sldId id="294" r:id="rId5"/>
    <p:sldId id="308" r:id="rId6"/>
    <p:sldId id="295" r:id="rId7"/>
    <p:sldId id="296" r:id="rId8"/>
    <p:sldId id="316" r:id="rId9"/>
    <p:sldId id="315" r:id="rId10"/>
    <p:sldId id="300" r:id="rId11"/>
    <p:sldId id="301" r:id="rId12"/>
    <p:sldId id="302" r:id="rId13"/>
    <p:sldId id="317" r:id="rId14"/>
    <p:sldId id="303" r:id="rId15"/>
    <p:sldId id="305" r:id="rId16"/>
    <p:sldId id="304" r:id="rId17"/>
    <p:sldId id="269" r:id="rId18"/>
    <p:sldId id="266" r:id="rId19"/>
    <p:sldId id="306" r:id="rId20"/>
    <p:sldId id="268" r:id="rId21"/>
    <p:sldId id="270" r:id="rId22"/>
    <p:sldId id="288" r:id="rId23"/>
    <p:sldId id="310" r:id="rId24"/>
    <p:sldId id="258" r:id="rId25"/>
    <p:sldId id="311" r:id="rId26"/>
    <p:sldId id="260" r:id="rId27"/>
    <p:sldId id="272" r:id="rId28"/>
    <p:sldId id="263" r:id="rId29"/>
    <p:sldId id="261" r:id="rId30"/>
    <p:sldId id="264" r:id="rId31"/>
    <p:sldId id="262" r:id="rId32"/>
    <p:sldId id="271" r:id="rId33"/>
    <p:sldId id="265" r:id="rId34"/>
    <p:sldId id="267" r:id="rId35"/>
    <p:sldId id="312" r:id="rId36"/>
    <p:sldId id="313" r:id="rId37"/>
    <p:sldId id="314" r:id="rId3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2C76CC2-AEB0-4A31-88FD-D9D3E9B1EFA0}" type="datetimeFigureOut">
              <a:rPr lang="en-US" smtClean="0"/>
              <a:t>7/9/2019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BA9E319-04F9-4FB6-A192-72B668973D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11109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81567F-0805-4D6D-8951-86F83FC90CC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5305D9F-240F-4E00-8D36-0C908D0775F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6628373-554A-4906-8215-D5C4DD6E15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F6897A-E3DD-415C-825D-2AD26ED99FE4}" type="datetime1">
              <a:rPr lang="en-US" smtClean="0"/>
              <a:t>7/9/2019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2E3A018-5592-4AD2-8E03-DBF2A53270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D7B9F23-3AE2-4107-A803-9D0C4FB6AA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7364EF-3BE2-4DBD-9075-37E023E448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64547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0122DA-5262-4E54-B1CF-C03012ADDE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CD66E47-E9CC-445F-9FA4-450F8DF61E5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DDC43D0-0A1A-4AE2-B4DD-ACC4D2B15A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B94732-2E7A-4ED2-A1A2-E20D7363131B}" type="datetime1">
              <a:rPr lang="en-US" smtClean="0"/>
              <a:t>7/9/2019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14DA7A0-7ECE-49B5-87A7-BA2CBDF745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4F31092-2310-4496-9C0C-221063F218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7364EF-3BE2-4DBD-9075-37E023E448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50665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D242A51-8AFF-4802-8D1A-F829D699233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E07ADF6-F497-4765-84FC-8C8B59A7BD0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2E9364B-5748-444B-98BB-94424ED88B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4991F8-1D51-40DA-88C6-0210238588DF}" type="datetime1">
              <a:rPr lang="en-US" smtClean="0"/>
              <a:t>7/9/2019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6AD3213-256F-447A-B2BE-538AFD14EF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8C717AB-E815-468C-9386-5FF6049B3E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7364EF-3BE2-4DBD-9075-37E023E448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57346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5442D2-7DA2-4AA4-8AF6-41D172A77D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AFCD35-DA1B-4FF4-8350-BEC34AE735C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40695FF-77DB-4E97-840E-7149C9DD02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DE78B9-0E8D-4724-A793-CCFE9E0578F7}" type="datetime1">
              <a:rPr lang="en-US" smtClean="0"/>
              <a:t>7/9/2019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6B418ED-27B1-4BAB-BF84-D81C22B8B6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E0A9DC0-C448-49F7-ADB7-A40CF4040C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7364EF-3BE2-4DBD-9075-37E023E448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75043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B39B1F-7B1C-4EDB-9199-D48C799957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DF0492A-B7AD-4F2D-B95B-375E014B91F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3E34A04-4A06-49DC-AB6E-90CA5A5FD2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CE7CBB-35E0-4CD4-8009-9F23F7A3FF5E}" type="datetime1">
              <a:rPr lang="en-US" smtClean="0"/>
              <a:t>7/9/2019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F6B2F41-FF77-4A90-B7B0-DE1950B0DD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1B6C8FB-2989-4517-8934-67F03E52F8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7364EF-3BE2-4DBD-9075-37E023E448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5233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BCCB1A-3129-4AC5-97FD-1465E0AC14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720082-B47C-45BD-B6F6-4AA334400D4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5EB91B3-0617-4391-8DAD-DE10C6C605C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DDDD1D9-E3F5-40FE-BB1C-C048C3FAA0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81B257-6D02-4CAF-A675-CE91A0256176}" type="datetime1">
              <a:rPr lang="en-US" smtClean="0"/>
              <a:t>7/9/2019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277B330-B99B-4E37-9058-1F8DF0C5FE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4B7B727-BA9D-4867-BB90-9927B6CB46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7364EF-3BE2-4DBD-9075-37E023E448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00047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5B6CA8-35AA-405A-854C-0F3AED1E74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10C5B0A-2F87-45B9-9935-071721DF033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A022403-C4DD-4B32-A64A-4E77077680D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66E112F-C8F2-4214-B77E-25F843AFD97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4E8A85E-EB23-4E78-B614-76F8F9722A8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D56C71B-C4DA-414C-BA40-7D32C4246A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63C219-181C-4944-A402-EAC89E4C3AF3}" type="datetime1">
              <a:rPr lang="en-US" smtClean="0"/>
              <a:t>7/9/2019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F3FBDA1-3C3D-48DB-81BA-C18C3D8EB9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E443D98-666B-419B-8FA1-C3A19527B5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7364EF-3BE2-4DBD-9075-37E023E448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36607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931F5A-6CAD-421B-8B2C-84A75CFF90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66C03AB-B4C0-43FC-839D-544753D580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48E277-AC8A-4804-991D-C5421A5A76B6}" type="datetime1">
              <a:rPr lang="en-US" smtClean="0"/>
              <a:t>7/9/2019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E844AEB-C0B7-40A9-AC16-7A0007415D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5CD6431-B0C3-4A1D-8487-2173D46BAE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7364EF-3BE2-4DBD-9075-37E023E448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55416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2C62D33-767B-45D5-99C0-E4733448B3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464DC4-BE01-4743-805F-9CC4FC1129E5}" type="datetime1">
              <a:rPr lang="en-US" smtClean="0"/>
              <a:t>7/9/2019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D3904B3-F58B-4A3C-A26E-3ABED92D29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F1EA4E0-60C3-4161-89E0-97DA2D45F9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7364EF-3BE2-4DBD-9075-37E023E448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86398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4A8357-FFFB-4B03-ADA8-6C5FC6A931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799C87-6F48-4BD7-9DB0-989E3E828C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CAC6834-0F4B-4EFE-BA39-54B30727262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27E1091-1153-4876-9A6C-19BB3134B9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8CA2F7-BF5F-4FF2-8629-96F633AB12C1}" type="datetime1">
              <a:rPr lang="en-US" smtClean="0"/>
              <a:t>7/9/2019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893FF4B-A8A5-4193-8021-9596D4F0C3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0663EFF-E27E-47C9-A265-F11B2675C1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7364EF-3BE2-4DBD-9075-37E023E448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92350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A41284-F016-4B07-840C-9FD575748A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24CD7DD-E420-4B0F-B4BF-E53177CAAD9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6666675-BBA2-4AC4-BDF1-7822FFD5043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316B376-86C8-42AC-8E21-D651661BC8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94E69C-B33F-4D84-BCE4-26641A4769B5}" type="datetime1">
              <a:rPr lang="en-US" smtClean="0"/>
              <a:t>7/9/2019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616D504-3398-4AD5-9794-1AF1169260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BEC7E87-5F97-4208-81A6-2CD2BF7F4E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7364EF-3BE2-4DBD-9075-37E023E448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96687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68AA0A8-D6C6-428C-B76D-9C83A1DBCC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CD2B216-0EEB-49BE-B8A6-DE51AC01F0E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51DE659-BCD0-439C-A0B3-6FC9D7F1DF5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D16F1D-2CC5-42EA-8ADC-A834C2D0E93C}" type="datetime1">
              <a:rPr lang="en-US" smtClean="0"/>
              <a:t>7/9/2019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925CF07-B636-49CF-8A68-04CD4405793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519F7BB-808D-49DB-AAE2-58D50F2EF90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7364EF-3BE2-4DBD-9075-37E023E448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63678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1D48606B-9401-476A-B610-D80F219DAA4A}"/>
              </a:ext>
            </a:extLst>
          </p:cNvPr>
          <p:cNvSpPr txBox="1"/>
          <p:nvPr/>
        </p:nvSpPr>
        <p:spPr>
          <a:xfrm>
            <a:off x="1730594" y="5206655"/>
            <a:ext cx="899233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/>
              <a:t>A Mathematical Theory of Artificial Intelligence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0D8998C-C778-4F5A-ABA8-E943C15C363C}"/>
              </a:ext>
            </a:extLst>
          </p:cNvPr>
          <p:cNvSpPr txBox="1"/>
          <p:nvPr/>
        </p:nvSpPr>
        <p:spPr>
          <a:xfrm>
            <a:off x="1923017" y="752907"/>
            <a:ext cx="879991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/>
              <a:t>Artificial General Intelligence (AGI)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ECA9527-DDE2-42F0-91BF-EF351B71E1EA}"/>
              </a:ext>
            </a:extLst>
          </p:cNvPr>
          <p:cNvSpPr txBox="1"/>
          <p:nvPr/>
        </p:nvSpPr>
        <p:spPr>
          <a:xfrm>
            <a:off x="3777147" y="2200798"/>
            <a:ext cx="50916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Space Science and Engineering Center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27478F9-39F3-467E-BCBE-1A4EC2757453}"/>
              </a:ext>
            </a:extLst>
          </p:cNvPr>
          <p:cNvSpPr txBox="1"/>
          <p:nvPr/>
        </p:nvSpPr>
        <p:spPr>
          <a:xfrm>
            <a:off x="5280424" y="1651345"/>
            <a:ext cx="163115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Bill Hibbard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C4B14C1-0F22-4FFA-AA00-B727378D57D9}"/>
              </a:ext>
            </a:extLst>
          </p:cNvPr>
          <p:cNvSpPr txBox="1"/>
          <p:nvPr/>
        </p:nvSpPr>
        <p:spPr>
          <a:xfrm>
            <a:off x="2275274" y="3481765"/>
            <a:ext cx="764145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/>
              <a:t>Mathematical Abstraction </a:t>
            </a:r>
            <a:r>
              <a:rPr lang="en-US" sz="3600" dirty="0">
                <a:latin typeface="Symbol" panose="05050102010706020507" pitchFamily="18" charset="2"/>
                <a:sym typeface="Symbol" panose="05050102010706020507" pitchFamily="18" charset="2"/>
              </a:rPr>
              <a:t></a:t>
            </a:r>
            <a:r>
              <a:rPr lang="en-US" sz="3600" dirty="0"/>
              <a:t> Generality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44CB5DA-067A-4EE0-ACF7-3386AB42EA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7364EF-3BE2-4DBD-9075-37E023E4481B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095740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extLst>
              <a:ext uri="{FF2B5EF4-FFF2-40B4-BE49-F238E27FC236}">
                <a16:creationId xmlns:a16="http://schemas.microsoft.com/office/drawing/2014/main" id="{1B98E945-F8BE-4A31-B44A-C5F760FEEE4D}"/>
              </a:ext>
            </a:extLst>
          </p:cNvPr>
          <p:cNvSpPr/>
          <p:nvPr/>
        </p:nvSpPr>
        <p:spPr>
          <a:xfrm>
            <a:off x="5364454" y="2266122"/>
            <a:ext cx="4200939" cy="4366589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89999ED1-AA72-4E4F-BB88-59CFE55ACCFC}"/>
              </a:ext>
            </a:extLst>
          </p:cNvPr>
          <p:cNvSpPr/>
          <p:nvPr/>
        </p:nvSpPr>
        <p:spPr>
          <a:xfrm>
            <a:off x="7078990" y="2266122"/>
            <a:ext cx="4391429" cy="4366589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3D1A2A0-E37F-4377-97DE-CBCD6B715AFA}"/>
              </a:ext>
            </a:extLst>
          </p:cNvPr>
          <p:cNvSpPr txBox="1"/>
          <p:nvPr/>
        </p:nvSpPr>
        <p:spPr>
          <a:xfrm>
            <a:off x="5929373" y="4102492"/>
            <a:ext cx="9493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AOR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0520CC1-E072-4CC2-B976-A97E2FEA3230}"/>
              </a:ext>
            </a:extLst>
          </p:cNvPr>
          <p:cNvSpPr txBox="1"/>
          <p:nvPr/>
        </p:nvSpPr>
        <p:spPr>
          <a:xfrm>
            <a:off x="10130312" y="4080084"/>
            <a:ext cx="11138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PROG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4BC4F71-BF98-4108-91F7-6A6AD26D5D66}"/>
              </a:ext>
            </a:extLst>
          </p:cNvPr>
          <p:cNvSpPr txBox="1"/>
          <p:nvPr/>
        </p:nvSpPr>
        <p:spPr>
          <a:xfrm>
            <a:off x="7670299" y="4102492"/>
            <a:ext cx="18458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AOR</a:t>
            </a:r>
            <a:r>
              <a:rPr lang="en-US" dirty="0">
                <a:sym typeface="Symbol" panose="05050102010706020507" pitchFamily="18" charset="2"/>
              </a:rPr>
              <a:t>PROG</a:t>
            </a:r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35084C8-1D87-4786-B04F-A8F9D206C657}"/>
              </a:ext>
            </a:extLst>
          </p:cNvPr>
          <p:cNvSpPr txBox="1"/>
          <p:nvPr/>
        </p:nvSpPr>
        <p:spPr>
          <a:xfrm>
            <a:off x="191485" y="378441"/>
            <a:ext cx="837549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/>
              <a:t>    P(PROG | AOR) = P(AOR</a:t>
            </a:r>
            <a:r>
              <a:rPr lang="en-US" sz="3600" dirty="0">
                <a:sym typeface="Symbol" panose="05050102010706020507" pitchFamily="18" charset="2"/>
              </a:rPr>
              <a:t>PROG) / P(AOR)</a:t>
            </a:r>
            <a:endParaRPr lang="en-US" sz="36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8EC8A09-C333-4B2D-A284-58FE0B0EBA43}"/>
              </a:ext>
            </a:extLst>
          </p:cNvPr>
          <p:cNvSpPr txBox="1"/>
          <p:nvPr/>
        </p:nvSpPr>
        <p:spPr>
          <a:xfrm>
            <a:off x="382886" y="4471824"/>
            <a:ext cx="4799263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en-US" sz="3600" dirty="0">
                <a:solidFill>
                  <a:prstClr val="black"/>
                </a:solidFill>
                <a:sym typeface="Symbol" panose="05050102010706020507" pitchFamily="18" charset="2"/>
              </a:rPr>
              <a:t>P(PROG | AOR) P(AOR) =</a:t>
            </a:r>
            <a:endParaRPr lang="en-US" sz="3600" dirty="0">
              <a:solidFill>
                <a:prstClr val="black"/>
              </a:solidFill>
            </a:endParaRPr>
          </a:p>
          <a:p>
            <a:r>
              <a:rPr lang="en-US" sz="3600" dirty="0"/>
              <a:t>P(AOR</a:t>
            </a:r>
            <a:r>
              <a:rPr lang="en-US" sz="3600" dirty="0">
                <a:sym typeface="Symbol" panose="05050102010706020507" pitchFamily="18" charset="2"/>
              </a:rPr>
              <a:t>PROG) =</a:t>
            </a:r>
          </a:p>
          <a:p>
            <a:r>
              <a:rPr lang="en-US" sz="3600" dirty="0">
                <a:solidFill>
                  <a:prstClr val="black"/>
                </a:solidFill>
                <a:sym typeface="Symbol" panose="05050102010706020507" pitchFamily="18" charset="2"/>
              </a:rPr>
              <a:t>P(AOR | PROG) P(PROG)</a:t>
            </a:r>
            <a:endParaRPr lang="en-US" sz="3600" dirty="0">
              <a:sym typeface="Symbol" panose="05050102010706020507" pitchFamily="18" charset="2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FF69A57-030E-48E6-95F3-46CB2ED0A0C8}"/>
              </a:ext>
            </a:extLst>
          </p:cNvPr>
          <p:cNvSpPr txBox="1"/>
          <p:nvPr/>
        </p:nvSpPr>
        <p:spPr>
          <a:xfrm>
            <a:off x="191485" y="1198676"/>
            <a:ext cx="86390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/>
              <a:t>    P(AOR | PROG) = P(AOR</a:t>
            </a:r>
            <a:r>
              <a:rPr lang="en-US" sz="3600" dirty="0">
                <a:sym typeface="Symbol" panose="05050102010706020507" pitchFamily="18" charset="2"/>
              </a:rPr>
              <a:t>PROG) / P(PROG)</a:t>
            </a:r>
            <a:endParaRPr lang="en-US" sz="3600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557850E1-09CA-4580-8DE8-ED931880C6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7364EF-3BE2-4DBD-9075-37E023E4481B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123915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extLst>
              <a:ext uri="{FF2B5EF4-FFF2-40B4-BE49-F238E27FC236}">
                <a16:creationId xmlns:a16="http://schemas.microsoft.com/office/drawing/2014/main" id="{1B98E945-F8BE-4A31-B44A-C5F760FEEE4D}"/>
              </a:ext>
            </a:extLst>
          </p:cNvPr>
          <p:cNvSpPr/>
          <p:nvPr/>
        </p:nvSpPr>
        <p:spPr>
          <a:xfrm>
            <a:off x="5364454" y="2266122"/>
            <a:ext cx="4200939" cy="4366589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89999ED1-AA72-4E4F-BB88-59CFE55ACCFC}"/>
              </a:ext>
            </a:extLst>
          </p:cNvPr>
          <p:cNvSpPr/>
          <p:nvPr/>
        </p:nvSpPr>
        <p:spPr>
          <a:xfrm>
            <a:off x="7078990" y="2266122"/>
            <a:ext cx="4391429" cy="4366589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3D1A2A0-E37F-4377-97DE-CBCD6B715AFA}"/>
              </a:ext>
            </a:extLst>
          </p:cNvPr>
          <p:cNvSpPr txBox="1"/>
          <p:nvPr/>
        </p:nvSpPr>
        <p:spPr>
          <a:xfrm>
            <a:off x="5929373" y="4080084"/>
            <a:ext cx="9493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AOR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0520CC1-E072-4CC2-B976-A97E2FEA3230}"/>
              </a:ext>
            </a:extLst>
          </p:cNvPr>
          <p:cNvSpPr txBox="1"/>
          <p:nvPr/>
        </p:nvSpPr>
        <p:spPr>
          <a:xfrm>
            <a:off x="10147652" y="4080084"/>
            <a:ext cx="11138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PROG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4BC4F71-BF98-4108-91F7-6A6AD26D5D66}"/>
              </a:ext>
            </a:extLst>
          </p:cNvPr>
          <p:cNvSpPr txBox="1"/>
          <p:nvPr/>
        </p:nvSpPr>
        <p:spPr>
          <a:xfrm>
            <a:off x="7719559" y="4108673"/>
            <a:ext cx="18458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AOR</a:t>
            </a:r>
            <a:r>
              <a:rPr lang="en-US" dirty="0">
                <a:sym typeface="Symbol" panose="05050102010706020507" pitchFamily="18" charset="2"/>
              </a:rPr>
              <a:t>PROG</a:t>
            </a:r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8EC8A09-C333-4B2D-A284-58FE0B0EBA43}"/>
              </a:ext>
            </a:extLst>
          </p:cNvPr>
          <p:cNvSpPr txBox="1"/>
          <p:nvPr/>
        </p:nvSpPr>
        <p:spPr>
          <a:xfrm>
            <a:off x="356382" y="284137"/>
            <a:ext cx="979127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en-US" sz="3600" dirty="0">
                <a:solidFill>
                  <a:prstClr val="black"/>
                </a:solidFill>
                <a:sym typeface="Symbol" panose="05050102010706020507" pitchFamily="18" charset="2"/>
              </a:rPr>
              <a:t>P(PROG | AOR) P(AOR) =</a:t>
            </a:r>
            <a:r>
              <a:rPr lang="en-US" sz="3600" dirty="0">
                <a:sym typeface="Symbol" panose="05050102010706020507" pitchFamily="18" charset="2"/>
              </a:rPr>
              <a:t> </a:t>
            </a:r>
            <a:r>
              <a:rPr lang="en-US" sz="3600" dirty="0">
                <a:solidFill>
                  <a:prstClr val="black"/>
                </a:solidFill>
                <a:sym typeface="Symbol" panose="05050102010706020507" pitchFamily="18" charset="2"/>
              </a:rPr>
              <a:t>P(AOR | PROG) P(PROG)</a:t>
            </a:r>
            <a:endParaRPr lang="en-US" sz="3600" dirty="0">
              <a:sym typeface="Symbol" panose="05050102010706020507" pitchFamily="18" charset="2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3ACEC1D-1784-4A5D-A2D2-9F63427678D1}"/>
              </a:ext>
            </a:extLst>
          </p:cNvPr>
          <p:cNvSpPr txBox="1"/>
          <p:nvPr/>
        </p:nvSpPr>
        <p:spPr>
          <a:xfrm>
            <a:off x="356382" y="1152155"/>
            <a:ext cx="973035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en-US" sz="3600" dirty="0">
                <a:solidFill>
                  <a:prstClr val="black"/>
                </a:solidFill>
                <a:sym typeface="Symbol" panose="05050102010706020507" pitchFamily="18" charset="2"/>
              </a:rPr>
              <a:t>P(PROG | AOR) =</a:t>
            </a:r>
            <a:r>
              <a:rPr lang="en-US" sz="3600" dirty="0">
                <a:sym typeface="Symbol" panose="05050102010706020507" pitchFamily="18" charset="2"/>
              </a:rPr>
              <a:t> </a:t>
            </a:r>
            <a:r>
              <a:rPr lang="en-US" sz="3600" dirty="0">
                <a:solidFill>
                  <a:prstClr val="black"/>
                </a:solidFill>
                <a:sym typeface="Symbol" panose="05050102010706020507" pitchFamily="18" charset="2"/>
              </a:rPr>
              <a:t>P(AOR | PROG) P(PROG) / P(AOR)</a:t>
            </a:r>
            <a:endParaRPr lang="en-US" sz="3600" dirty="0">
              <a:sym typeface="Symbol" panose="05050102010706020507" pitchFamily="18" charset="2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885285C-ADE9-43A5-A2BB-1EF3CB6C6459}"/>
              </a:ext>
            </a:extLst>
          </p:cNvPr>
          <p:cNvSpPr txBox="1"/>
          <p:nvPr/>
        </p:nvSpPr>
        <p:spPr>
          <a:xfrm>
            <a:off x="356382" y="2266122"/>
            <a:ext cx="472122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/>
              <a:t>Reverend Thomas Bayes</a:t>
            </a:r>
          </a:p>
          <a:p>
            <a:r>
              <a:rPr lang="en-US" sz="3600" dirty="0"/>
              <a:t>1701 - 1761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E0E256F-A2AA-4C1D-A60A-D92D7AA33069}"/>
              </a:ext>
            </a:extLst>
          </p:cNvPr>
          <p:cNvSpPr txBox="1"/>
          <p:nvPr/>
        </p:nvSpPr>
        <p:spPr>
          <a:xfrm>
            <a:off x="351751" y="4139799"/>
            <a:ext cx="4869282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/>
              <a:t>P(AOR) the same for all</a:t>
            </a:r>
          </a:p>
          <a:p>
            <a:r>
              <a:rPr lang="en-US" sz="3600" dirty="0"/>
              <a:t>PROG, so find PROG with</a:t>
            </a:r>
          </a:p>
          <a:p>
            <a:r>
              <a:rPr lang="en-US" sz="3600" dirty="0"/>
              <a:t>largest</a:t>
            </a:r>
          </a:p>
          <a:p>
            <a:r>
              <a:rPr lang="en-US" sz="3600" dirty="0">
                <a:solidFill>
                  <a:prstClr val="black"/>
                </a:solidFill>
                <a:sym typeface="Symbol" panose="05050102010706020507" pitchFamily="18" charset="2"/>
              </a:rPr>
              <a:t>P(AOR | PROG) P(PROG)</a:t>
            </a:r>
            <a:endParaRPr lang="en-US" sz="3600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1A1F9D2-4595-4052-9F85-0D9BE5B57D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7364EF-3BE2-4DBD-9075-37E023E4481B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49824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agent_environment_diagram">
            <a:extLst>
              <a:ext uri="{FF2B5EF4-FFF2-40B4-BE49-F238E27FC236}">
                <a16:creationId xmlns:a16="http://schemas.microsoft.com/office/drawing/2014/main" id="{7C25CCD3-4543-4AC6-86AB-ADA18B2D90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6806" y="3955774"/>
            <a:ext cx="8728499" cy="29022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8D571F29-AC9F-4C47-A30F-5D0415B37867}"/>
              </a:ext>
            </a:extLst>
          </p:cNvPr>
          <p:cNvSpPr txBox="1"/>
          <p:nvPr/>
        </p:nvSpPr>
        <p:spPr>
          <a:xfrm>
            <a:off x="4568234" y="4069426"/>
            <a:ext cx="24383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REWARDS &amp;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F2D12A0-F2A5-47FC-A556-EC4F27287B19}"/>
              </a:ext>
            </a:extLst>
          </p:cNvPr>
          <p:cNvSpPr txBox="1"/>
          <p:nvPr/>
        </p:nvSpPr>
        <p:spPr>
          <a:xfrm>
            <a:off x="757020" y="428536"/>
            <a:ext cx="724159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Given AOR, find PROG that maximizes</a:t>
            </a:r>
          </a:p>
          <a:p>
            <a:pPr lvl="0"/>
            <a:r>
              <a:rPr lang="en-US" sz="3600" dirty="0">
                <a:solidFill>
                  <a:prstClr val="black"/>
                </a:solidFill>
                <a:sym typeface="Symbol" panose="05050102010706020507" pitchFamily="18" charset="2"/>
              </a:rPr>
              <a:t>P(AOR | PROG) P(PROG).</a:t>
            </a:r>
            <a:endParaRPr lang="en-US" sz="3600" dirty="0">
              <a:solidFill>
                <a:prstClr val="black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AF33A63-7C7B-42EC-A666-487E734B5E6D}"/>
              </a:ext>
            </a:extLst>
          </p:cNvPr>
          <p:cNvSpPr txBox="1"/>
          <p:nvPr/>
        </p:nvSpPr>
        <p:spPr>
          <a:xfrm>
            <a:off x="757020" y="2255895"/>
            <a:ext cx="890327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/>
              <a:t>P(AOR | PROG) is “easy”, but what is P(PROG)?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1E74AF2-A3EB-49AF-9D6D-1344F1327D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7364EF-3BE2-4DBD-9075-37E023E4481B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504313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DD905B6-2F90-4629-892C-3D7578834F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90834" y="1383272"/>
            <a:ext cx="5439532" cy="4939594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04AD41EB-8646-4E20-96BC-575F5D4B500E}"/>
              </a:ext>
            </a:extLst>
          </p:cNvPr>
          <p:cNvSpPr txBox="1"/>
          <p:nvPr/>
        </p:nvSpPr>
        <p:spPr>
          <a:xfrm>
            <a:off x="605727" y="1383272"/>
            <a:ext cx="4784258" cy="507831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/>
              <a:t>Stochastic program:</a:t>
            </a:r>
          </a:p>
          <a:p>
            <a:r>
              <a:rPr lang="en-US" sz="3600" dirty="0"/>
              <a:t>Markov decision process</a:t>
            </a:r>
          </a:p>
          <a:p>
            <a:r>
              <a:rPr lang="en-US" sz="3600" dirty="0"/>
              <a:t>with 3 states (S1, S2, S3)</a:t>
            </a:r>
          </a:p>
          <a:p>
            <a:r>
              <a:rPr lang="en-US" sz="3600" dirty="0"/>
              <a:t>and 2 inputs (a</a:t>
            </a:r>
            <a:r>
              <a:rPr lang="en-US" sz="3600" baseline="-25000" dirty="0"/>
              <a:t>0</a:t>
            </a:r>
            <a:r>
              <a:rPr lang="en-US" sz="3600" dirty="0"/>
              <a:t>, a</a:t>
            </a:r>
            <a:r>
              <a:rPr lang="en-US" sz="3600" baseline="-25000" dirty="0"/>
              <a:t>1</a:t>
            </a:r>
            <a:r>
              <a:rPr lang="en-US" sz="3600" dirty="0"/>
              <a:t>).</a:t>
            </a:r>
          </a:p>
          <a:p>
            <a:r>
              <a:rPr lang="en-US" sz="3600" dirty="0"/>
              <a:t>Transitions from inputs</a:t>
            </a:r>
          </a:p>
          <a:p>
            <a:r>
              <a:rPr lang="en-US" sz="3600" dirty="0"/>
              <a:t>to states labeled with</a:t>
            </a:r>
          </a:p>
          <a:p>
            <a:r>
              <a:rPr lang="en-US" sz="3600" dirty="0"/>
              <a:t>probabilities. States</a:t>
            </a:r>
          </a:p>
          <a:p>
            <a:r>
              <a:rPr lang="en-US" sz="3600" dirty="0"/>
              <a:t>could determine</a:t>
            </a:r>
          </a:p>
          <a:p>
            <a:r>
              <a:rPr lang="en-US" sz="3600" dirty="0"/>
              <a:t>outputs.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85FE0B1-D908-4A67-86AA-83FFC0B74A0D}"/>
              </a:ext>
            </a:extLst>
          </p:cNvPr>
          <p:cNvSpPr txBox="1"/>
          <p:nvPr/>
        </p:nvSpPr>
        <p:spPr>
          <a:xfrm>
            <a:off x="605727" y="396415"/>
            <a:ext cx="711957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/>
              <a:t>P(a</a:t>
            </a:r>
            <a:r>
              <a:rPr lang="en-US" sz="3600" baseline="-25000" dirty="0"/>
              <a:t>1</a:t>
            </a:r>
            <a:r>
              <a:rPr lang="en-US" sz="3600" dirty="0"/>
              <a:t>o</a:t>
            </a:r>
            <a:r>
              <a:rPr lang="en-US" sz="3600" baseline="-25000" dirty="0"/>
              <a:t>2</a:t>
            </a:r>
            <a:r>
              <a:rPr lang="en-US" sz="3600" dirty="0"/>
              <a:t>r</a:t>
            </a:r>
            <a:r>
              <a:rPr lang="en-US" sz="3600" baseline="-25000" dirty="0"/>
              <a:t>2</a:t>
            </a:r>
            <a:r>
              <a:rPr lang="en-US" sz="3600" dirty="0"/>
              <a:t>a</a:t>
            </a:r>
            <a:r>
              <a:rPr lang="en-US" sz="3600" baseline="-25000" dirty="0"/>
              <a:t>0</a:t>
            </a:r>
            <a:r>
              <a:rPr lang="en-US" sz="3600" dirty="0"/>
              <a:t>o</a:t>
            </a:r>
            <a:r>
              <a:rPr lang="en-US" sz="3600" baseline="-25000" dirty="0"/>
              <a:t>3</a:t>
            </a:r>
            <a:r>
              <a:rPr lang="en-US" sz="3600" dirty="0"/>
              <a:t>r</a:t>
            </a:r>
            <a:r>
              <a:rPr lang="en-US" sz="3600" baseline="-25000" dirty="0"/>
              <a:t>3</a:t>
            </a:r>
            <a:r>
              <a:rPr lang="en-US" sz="3600" dirty="0"/>
              <a:t>| PROG) = .3 * .5 = .15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EAB4F86-C67D-4C9B-8DE0-61F8016A14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7364EF-3BE2-4DBD-9075-37E023E4481B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780686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0D1E9B00-9259-412C-AD09-C5628E525B05}"/>
              </a:ext>
            </a:extLst>
          </p:cNvPr>
          <p:cNvSpPr txBox="1"/>
          <p:nvPr/>
        </p:nvSpPr>
        <p:spPr>
          <a:xfrm>
            <a:off x="845693" y="572440"/>
            <a:ext cx="9289915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/>
              <a:t>Occam’s razor: “Entities should not be multiplied</a:t>
            </a:r>
          </a:p>
          <a:p>
            <a:pPr lvl="0"/>
            <a:r>
              <a:rPr lang="en-US" sz="3600" dirty="0"/>
              <a:t>unnecessarily” - </a:t>
            </a:r>
            <a:r>
              <a:rPr lang="en-US" sz="3600" dirty="0">
                <a:solidFill>
                  <a:prstClr val="black"/>
                </a:solidFill>
              </a:rPr>
              <a:t>Friar William of Ockham</a:t>
            </a:r>
          </a:p>
          <a:p>
            <a:pPr lvl="0"/>
            <a:r>
              <a:rPr lang="en-US" sz="3600" dirty="0">
                <a:solidFill>
                  <a:prstClr val="black"/>
                </a:solidFill>
              </a:rPr>
              <a:t> (c. 1287–1347)</a:t>
            </a:r>
            <a:r>
              <a:rPr lang="en-US" sz="3600" dirty="0"/>
              <a:t>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6EA4914-B042-46A2-BDE2-BE99D2049A47}"/>
              </a:ext>
            </a:extLst>
          </p:cNvPr>
          <p:cNvSpPr txBox="1"/>
          <p:nvPr/>
        </p:nvSpPr>
        <p:spPr>
          <a:xfrm>
            <a:off x="845693" y="2721024"/>
            <a:ext cx="867449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/>
              <a:t>Simpler programs are more probable models.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2E41CA6-BF2A-49F1-853F-948EF7DE04EB}"/>
              </a:ext>
            </a:extLst>
          </p:cNvPr>
          <p:cNvSpPr txBox="1"/>
          <p:nvPr/>
        </p:nvSpPr>
        <p:spPr>
          <a:xfrm>
            <a:off x="845693" y="3761613"/>
            <a:ext cx="841448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/>
              <a:t>P(PROG) = C</a:t>
            </a:r>
            <a:r>
              <a:rPr lang="en-US" sz="3600" baseline="30000" dirty="0"/>
              <a:t>-length(PROG)</a:t>
            </a:r>
            <a:r>
              <a:rPr lang="en-US" sz="3600" dirty="0"/>
              <a:t> where C = 2 or 4 or ?</a:t>
            </a:r>
          </a:p>
          <a:p>
            <a:r>
              <a:rPr lang="en-US" sz="3600" dirty="0"/>
              <a:t>So probabilities of all programs add to 1.0.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67AA97C-277B-48ED-ACD9-742342C09E3A}"/>
              </a:ext>
            </a:extLst>
          </p:cNvPr>
          <p:cNvSpPr txBox="1"/>
          <p:nvPr/>
        </p:nvSpPr>
        <p:spPr>
          <a:xfrm>
            <a:off x="845693" y="5356200"/>
            <a:ext cx="472943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/>
              <a:t>P(AOR | PROG) P(PROG)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4A46322-E5E6-4858-9FAF-373AD25EBD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7364EF-3BE2-4DBD-9075-37E023E4481B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083767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261D117-0F82-4822-9DD4-4F83D7167C52}"/>
              </a:ext>
            </a:extLst>
          </p:cNvPr>
          <p:cNvSpPr txBox="1"/>
          <p:nvPr/>
        </p:nvSpPr>
        <p:spPr>
          <a:xfrm>
            <a:off x="810995" y="1120676"/>
            <a:ext cx="10570009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/>
              <a:t>Once an AI agent has the most probable program PROG</a:t>
            </a:r>
          </a:p>
          <a:p>
            <a:r>
              <a:rPr lang="en-US" sz="3600" dirty="0"/>
              <a:t>to model its environment, it can use PROG to predict</a:t>
            </a:r>
          </a:p>
          <a:p>
            <a:r>
              <a:rPr lang="en-US" sz="3600" dirty="0"/>
              <a:t>outcomes of its actions and choose actions that</a:t>
            </a:r>
          </a:p>
          <a:p>
            <a:r>
              <a:rPr lang="en-US" sz="3600" dirty="0"/>
              <a:t>give desired outcomes.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00BB8B1-2150-4447-BC00-2FA0DDFB99F6}"/>
              </a:ext>
            </a:extLst>
          </p:cNvPr>
          <p:cNvSpPr txBox="1"/>
          <p:nvPr/>
        </p:nvSpPr>
        <p:spPr>
          <a:xfrm>
            <a:off x="810995" y="4386470"/>
            <a:ext cx="1008962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/>
              <a:t>But finding the most probable PROG is hard, because</a:t>
            </a:r>
          </a:p>
          <a:p>
            <a:r>
              <a:rPr lang="en-US" sz="3600" dirty="0"/>
              <a:t>there are so many programs!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4C57E8A-7660-4B2E-B63C-F162F6EF22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7364EF-3BE2-4DBD-9075-37E023E4481B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94642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6AD20A3-ABC4-4116-8E51-B3F32E5A6C18}"/>
              </a:ext>
            </a:extLst>
          </p:cNvPr>
          <p:cNvSpPr txBox="1"/>
          <p:nvPr/>
        </p:nvSpPr>
        <p:spPr>
          <a:xfrm>
            <a:off x="1041009" y="1026942"/>
            <a:ext cx="524194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/>
              <a:t>To learn more, web search: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E7B7FA9-A9D2-4761-A503-8B75415AC6AF}"/>
              </a:ext>
            </a:extLst>
          </p:cNvPr>
          <p:cNvSpPr txBox="1"/>
          <p:nvPr/>
        </p:nvSpPr>
        <p:spPr>
          <a:xfrm>
            <a:off x="1322364" y="2581812"/>
            <a:ext cx="549785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/>
              <a:t>Artificial general intelligence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92D18A1-A5F3-43C9-A066-A998EDB05731}"/>
              </a:ext>
            </a:extLst>
          </p:cNvPr>
          <p:cNvSpPr txBox="1"/>
          <p:nvPr/>
        </p:nvSpPr>
        <p:spPr>
          <a:xfrm>
            <a:off x="1322364" y="4136682"/>
            <a:ext cx="600844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/>
              <a:t>Algorithmic information theory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427FB38-AE8B-4BBC-B05B-8F354AAA9E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7364EF-3BE2-4DBD-9075-37E023E4481B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172154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F2A27F8-7095-4348-9E30-A9CD2985A1EA}"/>
              </a:ext>
            </a:extLst>
          </p:cNvPr>
          <p:cNvSpPr txBox="1"/>
          <p:nvPr/>
        </p:nvSpPr>
        <p:spPr>
          <a:xfrm>
            <a:off x="808382" y="1054025"/>
            <a:ext cx="933806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/>
              <a:t>Bayesian Program Learning Practical Applications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E640D7B-844F-433C-A897-422DF4DCC623}"/>
              </a:ext>
            </a:extLst>
          </p:cNvPr>
          <p:cNvSpPr txBox="1"/>
          <p:nvPr/>
        </p:nvSpPr>
        <p:spPr>
          <a:xfrm>
            <a:off x="808382" y="2547156"/>
            <a:ext cx="970541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/>
              <a:t>2016 Science Paper: Human-level Concept Learning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06DB805-9DD7-4196-84D6-FF725F1A3247}"/>
              </a:ext>
            </a:extLst>
          </p:cNvPr>
          <p:cNvSpPr txBox="1"/>
          <p:nvPr/>
        </p:nvSpPr>
        <p:spPr>
          <a:xfrm>
            <a:off x="1434610" y="3229930"/>
            <a:ext cx="839768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/>
              <a:t>Through Probabilistic Program Induction, by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26F34A8-138B-471A-BD17-5F1B051851B3}"/>
              </a:ext>
            </a:extLst>
          </p:cNvPr>
          <p:cNvSpPr txBox="1"/>
          <p:nvPr/>
        </p:nvSpPr>
        <p:spPr>
          <a:xfrm>
            <a:off x="1434610" y="3912704"/>
            <a:ext cx="900836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/>
              <a:t>B. M. Lake, R. </a:t>
            </a:r>
            <a:r>
              <a:rPr lang="en-US" sz="3600" dirty="0" err="1"/>
              <a:t>Salakhutdinov</a:t>
            </a:r>
            <a:r>
              <a:rPr lang="en-US" sz="3600" dirty="0"/>
              <a:t> &amp; J. B. Tenenbaum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E0B491F-7F25-4BD9-ADAF-1B7DFA7AD318}"/>
              </a:ext>
            </a:extLst>
          </p:cNvPr>
          <p:cNvSpPr txBox="1"/>
          <p:nvPr/>
        </p:nvSpPr>
        <p:spPr>
          <a:xfrm>
            <a:off x="808382" y="5278252"/>
            <a:ext cx="633692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/>
              <a:t>Much Faster Than Deep Learning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D1B8216-0316-422B-A275-086E5CE8AD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7364EF-3BE2-4DBD-9075-37E023E4481B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556049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DDDFB8D-4BBF-48D3-965F-513253EB3FD2}"/>
              </a:ext>
            </a:extLst>
          </p:cNvPr>
          <p:cNvSpPr txBox="1"/>
          <p:nvPr/>
        </p:nvSpPr>
        <p:spPr>
          <a:xfrm>
            <a:off x="675250" y="584983"/>
            <a:ext cx="9588843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/>
              <a:t>Laurent </a:t>
            </a:r>
            <a:r>
              <a:rPr lang="en-US" sz="3600" dirty="0" err="1"/>
              <a:t>Orseau</a:t>
            </a:r>
            <a:r>
              <a:rPr lang="en-US" sz="3600" dirty="0"/>
              <a:t> and Mark Ring (2011) Applied AGI</a:t>
            </a:r>
          </a:p>
          <a:p>
            <a:r>
              <a:rPr lang="en-US" sz="3600" dirty="0"/>
              <a:t>   Framework To Show That Some Agents Will Hack</a:t>
            </a:r>
          </a:p>
          <a:p>
            <a:r>
              <a:rPr lang="en-US" sz="3600" dirty="0"/>
              <a:t>   Their Reward Signals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7A0D31E-5699-4064-AEFD-57CA6D026774}"/>
              </a:ext>
            </a:extLst>
          </p:cNvPr>
          <p:cNvSpPr txBox="1"/>
          <p:nvPr/>
        </p:nvSpPr>
        <p:spPr>
          <a:xfrm>
            <a:off x="675250" y="2580014"/>
            <a:ext cx="518776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/>
              <a:t>Human Drug Users Do This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2FF9A13-94A3-495E-A104-CC4AB608159F}"/>
              </a:ext>
            </a:extLst>
          </p:cNvPr>
          <p:cNvSpPr txBox="1"/>
          <p:nvPr/>
        </p:nvSpPr>
        <p:spPr>
          <a:xfrm>
            <a:off x="629724" y="3525597"/>
            <a:ext cx="9679894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/>
              <a:t>So Do Lab Rats Who Press Levers To Send Electrical</a:t>
            </a:r>
          </a:p>
          <a:p>
            <a:r>
              <a:rPr lang="en-US" sz="3600" dirty="0"/>
              <a:t>   Signals To Their Brain’s Pleasure Centers</a:t>
            </a:r>
          </a:p>
          <a:p>
            <a:r>
              <a:rPr lang="en-US" sz="3600" dirty="0"/>
              <a:t>   (</a:t>
            </a:r>
            <a:r>
              <a:rPr lang="en-US" sz="3600" dirty="0" err="1"/>
              <a:t>Olds</a:t>
            </a:r>
            <a:r>
              <a:rPr lang="en-US" sz="3600" dirty="0"/>
              <a:t> &amp; Milner 1954)</a:t>
            </a:r>
          </a:p>
          <a:p>
            <a:endParaRPr lang="en-US" sz="36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2BB37DC-D0A7-4CDA-BB41-12F4AF016C19}"/>
              </a:ext>
            </a:extLst>
          </p:cNvPr>
          <p:cNvSpPr txBox="1"/>
          <p:nvPr/>
        </p:nvSpPr>
        <p:spPr>
          <a:xfrm>
            <a:off x="675250" y="5626686"/>
            <a:ext cx="1045183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err="1"/>
              <a:t>Orseau</a:t>
            </a:r>
            <a:r>
              <a:rPr lang="en-US" sz="3600" dirty="0"/>
              <a:t> Now Works For Google DeepMind. Shane Legg.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696C9DF-B576-4D96-A64D-7A9A095215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7364EF-3BE2-4DBD-9075-37E023E4481B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285096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2F42DA7-734E-446B-8FB3-1344036466AF}"/>
              </a:ext>
            </a:extLst>
          </p:cNvPr>
          <p:cNvSpPr txBox="1"/>
          <p:nvPr/>
        </p:nvSpPr>
        <p:spPr>
          <a:xfrm>
            <a:off x="872198" y="829994"/>
            <a:ext cx="716843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/>
              <a:t>If AI goes bad, will it let us turn it off?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5E32855-4E34-4D3C-BC12-38BA644E15B3}"/>
              </a:ext>
            </a:extLst>
          </p:cNvPr>
          <p:cNvSpPr txBox="1"/>
          <p:nvPr/>
        </p:nvSpPr>
        <p:spPr>
          <a:xfrm>
            <a:off x="872198" y="2236763"/>
            <a:ext cx="8834663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/>
              <a:t>If we design AI to achieve some goal, it cannot</a:t>
            </a:r>
          </a:p>
          <a:p>
            <a:r>
              <a:rPr lang="en-US" sz="3600" dirty="0"/>
              <a:t>do that if we turn it off. So AI may prevent us</a:t>
            </a:r>
          </a:p>
          <a:p>
            <a:r>
              <a:rPr lang="en-US" sz="3600" dirty="0"/>
              <a:t>from turning it off.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9D34671-AD77-44B4-99FB-C2D4A1A91579}"/>
              </a:ext>
            </a:extLst>
          </p:cNvPr>
          <p:cNvSpPr txBox="1"/>
          <p:nvPr/>
        </p:nvSpPr>
        <p:spPr>
          <a:xfrm>
            <a:off x="872198" y="4751527"/>
            <a:ext cx="988482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/>
              <a:t>A bunch of AGI math papers analyzing this problem.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652AFDF-F2E6-4EDE-8D4A-5DB9C435FB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7364EF-3BE2-4DBD-9075-37E023E4481B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17422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agent_environment_diagram">
            <a:extLst>
              <a:ext uri="{FF2B5EF4-FFF2-40B4-BE49-F238E27FC236}">
                <a16:creationId xmlns:a16="http://schemas.microsoft.com/office/drawing/2014/main" id="{7C25CCD3-4543-4AC6-86AB-ADA18B2D90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6806" y="3955774"/>
            <a:ext cx="8728499" cy="29022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8D571F29-AC9F-4C47-A30F-5D0415B37867}"/>
              </a:ext>
            </a:extLst>
          </p:cNvPr>
          <p:cNvSpPr txBox="1"/>
          <p:nvPr/>
        </p:nvSpPr>
        <p:spPr>
          <a:xfrm>
            <a:off x="4568234" y="4069426"/>
            <a:ext cx="24383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REWARDS &amp;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1067D17-C136-43E5-90D8-684A0ECAD183}"/>
              </a:ext>
            </a:extLst>
          </p:cNvPr>
          <p:cNvSpPr txBox="1"/>
          <p:nvPr/>
        </p:nvSpPr>
        <p:spPr>
          <a:xfrm>
            <a:off x="1185072" y="690986"/>
            <a:ext cx="10002995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/>
              <a:t>Intelligent agents learn a model of the environment</a:t>
            </a:r>
          </a:p>
          <a:p>
            <a:r>
              <a:rPr lang="en-US" sz="3600" dirty="0"/>
              <a:t>by interacting with it, use the model to predict the</a:t>
            </a:r>
          </a:p>
          <a:p>
            <a:r>
              <a:rPr lang="en-US" sz="3600" dirty="0"/>
              <a:t>outcomes of their actions, and choose the actions</a:t>
            </a:r>
          </a:p>
          <a:p>
            <a:r>
              <a:rPr lang="en-US" sz="3600" dirty="0"/>
              <a:t>giving desired outcomes. 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049CC61-A3FA-4F67-B524-6ED83E05B6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7364EF-3BE2-4DBD-9075-37E023E4481B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814910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9A301BA-5B49-4770-8D79-E12C31A090A6}"/>
              </a:ext>
            </a:extLst>
          </p:cNvPr>
          <p:cNvSpPr txBox="1"/>
          <p:nvPr/>
        </p:nvSpPr>
        <p:spPr>
          <a:xfrm>
            <a:off x="781878" y="697073"/>
            <a:ext cx="956832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/>
              <a:t>Very Active Research On Ways That AI Agents May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DD5FC51-50DE-4CD2-BA97-830DCA67C157}"/>
              </a:ext>
            </a:extLst>
          </p:cNvPr>
          <p:cNvSpPr txBox="1"/>
          <p:nvPr/>
        </p:nvSpPr>
        <p:spPr>
          <a:xfrm>
            <a:off x="1272208" y="1421541"/>
            <a:ext cx="796551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/>
              <a:t>Fail To Conform To the Intentions Of Their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2B860E6-3001-4EF6-AFB0-CC2CF6DF6666}"/>
              </a:ext>
            </a:extLst>
          </p:cNvPr>
          <p:cNvSpPr txBox="1"/>
          <p:nvPr/>
        </p:nvSpPr>
        <p:spPr>
          <a:xfrm>
            <a:off x="1272208" y="2191291"/>
            <a:ext cx="200740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/>
              <a:t>Designers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B87090A-06D0-4253-A611-1977A92C5405}"/>
              </a:ext>
            </a:extLst>
          </p:cNvPr>
          <p:cNvSpPr txBox="1"/>
          <p:nvPr/>
        </p:nvSpPr>
        <p:spPr>
          <a:xfrm>
            <a:off x="781878" y="3429000"/>
            <a:ext cx="976882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/>
              <a:t>And On Ways To Design AI Agents That Do Conform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030DB1C-7921-4AD1-9E09-EC60ADA338BE}"/>
              </a:ext>
            </a:extLst>
          </p:cNvPr>
          <p:cNvSpPr txBox="1"/>
          <p:nvPr/>
        </p:nvSpPr>
        <p:spPr>
          <a:xfrm>
            <a:off x="1272208" y="4186140"/>
            <a:ext cx="504330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/>
              <a:t>To Their Design Intentions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69148B8-213E-4CCC-B222-1267C8C8FE2C}"/>
              </a:ext>
            </a:extLst>
          </p:cNvPr>
          <p:cNvSpPr txBox="1"/>
          <p:nvPr/>
        </p:nvSpPr>
        <p:spPr>
          <a:xfrm>
            <a:off x="781878" y="5368897"/>
            <a:ext cx="459728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/>
              <a:t>Seems Like a Good Idea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16F80E0A-64A0-45E7-97E0-77A094A991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7364EF-3BE2-4DBD-9075-37E023E4481B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299146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FC5B47D-376D-4957-8E7A-E30BB643E09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537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8E4278A-56B9-40FF-92CD-0879661D7B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7364EF-3BE2-4DBD-9075-37E023E4481B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598418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FF3AD96-7B23-49C9-8ACB-6C8643B45629}"/>
              </a:ext>
            </a:extLst>
          </p:cNvPr>
          <p:cNvSpPr txBox="1"/>
          <p:nvPr/>
        </p:nvSpPr>
        <p:spPr>
          <a:xfrm>
            <a:off x="3422030" y="2644170"/>
            <a:ext cx="5347939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600" dirty="0"/>
              <a:t>Thank you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CAEB9D5-1889-48AF-8427-37A4634C1C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7364EF-3BE2-4DBD-9075-37E023E4481B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792070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agent_environment_diagram">
            <a:extLst>
              <a:ext uri="{FF2B5EF4-FFF2-40B4-BE49-F238E27FC236}">
                <a16:creationId xmlns:a16="http://schemas.microsoft.com/office/drawing/2014/main" id="{7C25CCD3-4543-4AC6-86AB-ADA18B2D90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6806" y="3955774"/>
            <a:ext cx="8728499" cy="29022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8D571F29-AC9F-4C47-A30F-5D0415B37867}"/>
              </a:ext>
            </a:extLst>
          </p:cNvPr>
          <p:cNvSpPr txBox="1"/>
          <p:nvPr/>
        </p:nvSpPr>
        <p:spPr>
          <a:xfrm>
            <a:off x="4568234" y="4069426"/>
            <a:ext cx="24383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REWARDS &amp;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D48606B-9401-476A-B610-D80F219DAA4A}"/>
              </a:ext>
            </a:extLst>
          </p:cNvPr>
          <p:cNvSpPr txBox="1"/>
          <p:nvPr/>
        </p:nvSpPr>
        <p:spPr>
          <a:xfrm>
            <a:off x="1694888" y="2956191"/>
            <a:ext cx="899233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/>
              <a:t>A Mathematical Theory of Artificial Intelligence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0D8998C-C778-4F5A-ABA8-E943C15C363C}"/>
              </a:ext>
            </a:extLst>
          </p:cNvPr>
          <p:cNvSpPr txBox="1"/>
          <p:nvPr/>
        </p:nvSpPr>
        <p:spPr>
          <a:xfrm>
            <a:off x="1923017" y="752907"/>
            <a:ext cx="879991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/>
              <a:t>Artificial General Intelligence (AGI)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ECA9527-DDE2-42F0-91BF-EF351B71E1EA}"/>
              </a:ext>
            </a:extLst>
          </p:cNvPr>
          <p:cNvSpPr txBox="1"/>
          <p:nvPr/>
        </p:nvSpPr>
        <p:spPr>
          <a:xfrm>
            <a:off x="3777147" y="2200798"/>
            <a:ext cx="50916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Space Science and Engineering Center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27478F9-39F3-467E-BCBE-1A4EC2757453}"/>
              </a:ext>
            </a:extLst>
          </p:cNvPr>
          <p:cNvSpPr txBox="1"/>
          <p:nvPr/>
        </p:nvSpPr>
        <p:spPr>
          <a:xfrm>
            <a:off x="5280424" y="1651345"/>
            <a:ext cx="163115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Bill Hibbard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985EDA4-20E8-404D-BCEE-EC943A25B0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7364EF-3BE2-4DBD-9075-37E023E4481B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547990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645C0D7B-FC2D-4012-8E90-04F3164ABE3E}"/>
              </a:ext>
            </a:extLst>
          </p:cNvPr>
          <p:cNvSpPr/>
          <p:nvPr/>
        </p:nvSpPr>
        <p:spPr>
          <a:xfrm>
            <a:off x="1838508" y="504720"/>
            <a:ext cx="1524000" cy="1272209"/>
          </a:xfrm>
          <a:prstGeom prst="rect">
            <a:avLst/>
          </a:prstGeom>
          <a:ln w="254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AGENT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677D960-9E86-44E5-9602-510309AB2197}"/>
              </a:ext>
            </a:extLst>
          </p:cNvPr>
          <p:cNvSpPr/>
          <p:nvPr/>
        </p:nvSpPr>
        <p:spPr>
          <a:xfrm>
            <a:off x="7180847" y="479727"/>
            <a:ext cx="2597426" cy="1382506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/>
              <a:t>ENVIRONMENT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42E9DD56-4B0D-40CD-87BE-5BD9BBF3E9B2}"/>
              </a:ext>
            </a:extLst>
          </p:cNvPr>
          <p:cNvCxnSpPr/>
          <p:nvPr/>
        </p:nvCxnSpPr>
        <p:spPr>
          <a:xfrm flipH="1">
            <a:off x="3629465" y="1037337"/>
            <a:ext cx="3207433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E4E63F17-75E7-41F7-9372-09A06711701B}"/>
              </a:ext>
            </a:extLst>
          </p:cNvPr>
          <p:cNvCxnSpPr>
            <a:cxnSpLocks/>
          </p:cNvCxnSpPr>
          <p:nvPr/>
        </p:nvCxnSpPr>
        <p:spPr>
          <a:xfrm flipV="1">
            <a:off x="3629465" y="812253"/>
            <a:ext cx="281353" cy="225084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7D45F496-9A1E-497A-8B17-9E41F0357A52}"/>
              </a:ext>
            </a:extLst>
          </p:cNvPr>
          <p:cNvCxnSpPr/>
          <p:nvPr/>
        </p:nvCxnSpPr>
        <p:spPr>
          <a:xfrm>
            <a:off x="3629464" y="1037337"/>
            <a:ext cx="281353" cy="267286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id="{170E81DA-EF25-4734-9CDF-C7042F487294}"/>
              </a:ext>
            </a:extLst>
          </p:cNvPr>
          <p:cNvSpPr txBox="1"/>
          <p:nvPr/>
        </p:nvSpPr>
        <p:spPr>
          <a:xfrm>
            <a:off x="4177774" y="463130"/>
            <a:ext cx="21108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OBSERVATIONS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FBFE5AF1-FA2F-45AD-8F50-543B4FF7B6D2}"/>
              </a:ext>
            </a:extLst>
          </p:cNvPr>
          <p:cNvSpPr txBox="1"/>
          <p:nvPr/>
        </p:nvSpPr>
        <p:spPr>
          <a:xfrm>
            <a:off x="2018392" y="2218855"/>
            <a:ext cx="868654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/>
              <a:t>Can the Agent Learn To Predict Observations?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EB864B8D-C926-478B-8A5A-37506D66A883}"/>
              </a:ext>
            </a:extLst>
          </p:cNvPr>
          <p:cNvSpPr txBox="1"/>
          <p:nvPr/>
        </p:nvSpPr>
        <p:spPr>
          <a:xfrm>
            <a:off x="2018392" y="3221808"/>
            <a:ext cx="579331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/>
              <a:t>Ray </a:t>
            </a:r>
            <a:r>
              <a:rPr lang="en-US" sz="3600" dirty="0" err="1"/>
              <a:t>Solomonoff</a:t>
            </a:r>
            <a:r>
              <a:rPr lang="en-US" sz="3600" dirty="0"/>
              <a:t> (early 1960s):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A42B7965-038A-485C-9F13-2B4F611B9CAA}"/>
              </a:ext>
            </a:extLst>
          </p:cNvPr>
          <p:cNvSpPr txBox="1"/>
          <p:nvPr/>
        </p:nvSpPr>
        <p:spPr>
          <a:xfrm>
            <a:off x="2017812" y="4046703"/>
            <a:ext cx="643073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/>
              <a:t>Turing’s Theory Of Computation +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4E61D9C6-80BB-444E-9A59-B5301FE73113}"/>
              </a:ext>
            </a:extLst>
          </p:cNvPr>
          <p:cNvSpPr txBox="1"/>
          <p:nvPr/>
        </p:nvSpPr>
        <p:spPr>
          <a:xfrm>
            <a:off x="2017812" y="4726490"/>
            <a:ext cx="583916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/>
              <a:t>Shannon’s Information Theory</a:t>
            </a:r>
          </a:p>
        </p:txBody>
      </p: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E712F103-BC28-4A23-A9C0-518E2AB57D65}"/>
              </a:ext>
            </a:extLst>
          </p:cNvPr>
          <p:cNvCxnSpPr/>
          <p:nvPr/>
        </p:nvCxnSpPr>
        <p:spPr>
          <a:xfrm>
            <a:off x="8145194" y="5049655"/>
            <a:ext cx="829994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577767FD-6800-4DE3-AB9E-A279116A1230}"/>
              </a:ext>
            </a:extLst>
          </p:cNvPr>
          <p:cNvCxnSpPr/>
          <p:nvPr/>
        </p:nvCxnSpPr>
        <p:spPr>
          <a:xfrm flipH="1" flipV="1">
            <a:off x="8764172" y="4867422"/>
            <a:ext cx="182880" cy="182233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48" name="Straight Connector 2047">
            <a:extLst>
              <a:ext uri="{FF2B5EF4-FFF2-40B4-BE49-F238E27FC236}">
                <a16:creationId xmlns:a16="http://schemas.microsoft.com/office/drawing/2014/main" id="{93DE715D-9524-487C-92AB-BC0E65C0F7C0}"/>
              </a:ext>
            </a:extLst>
          </p:cNvPr>
          <p:cNvCxnSpPr>
            <a:cxnSpLocks/>
          </p:cNvCxnSpPr>
          <p:nvPr/>
        </p:nvCxnSpPr>
        <p:spPr>
          <a:xfrm flipH="1">
            <a:off x="8764172" y="5047391"/>
            <a:ext cx="182880" cy="171723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51" name="TextBox 2050">
            <a:extLst>
              <a:ext uri="{FF2B5EF4-FFF2-40B4-BE49-F238E27FC236}">
                <a16:creationId xmlns:a16="http://schemas.microsoft.com/office/drawing/2014/main" id="{192D90B4-62E1-4E30-A586-00AA785C87E4}"/>
              </a:ext>
            </a:extLst>
          </p:cNvPr>
          <p:cNvSpPr txBox="1"/>
          <p:nvPr/>
        </p:nvSpPr>
        <p:spPr>
          <a:xfrm>
            <a:off x="2065440" y="5446796"/>
            <a:ext cx="708245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/>
              <a:t>Algorithmic Information Theory (AIT)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9D5318F-CFA1-44D3-B7FC-F77948ED86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7364EF-3BE2-4DBD-9075-37E023E4481B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218119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turing">
            <a:extLst>
              <a:ext uri="{FF2B5EF4-FFF2-40B4-BE49-F238E27FC236}">
                <a16:creationId xmlns:a16="http://schemas.microsoft.com/office/drawing/2014/main" id="{5DF4BC95-099A-4554-BAFE-9ADD7977D3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2467" y="1143985"/>
            <a:ext cx="7287065" cy="366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8925567C-95C4-4DFA-9598-CF842878087E}"/>
              </a:ext>
            </a:extLst>
          </p:cNvPr>
          <p:cNvSpPr txBox="1"/>
          <p:nvPr/>
        </p:nvSpPr>
        <p:spPr>
          <a:xfrm>
            <a:off x="998807" y="436099"/>
            <a:ext cx="452264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/>
              <a:t>Turing Machine (TM)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C728D41-32E7-48A2-A8F9-AFD138D4DD9E}"/>
              </a:ext>
            </a:extLst>
          </p:cNvPr>
          <p:cNvSpPr txBox="1"/>
          <p:nvPr/>
        </p:nvSpPr>
        <p:spPr>
          <a:xfrm>
            <a:off x="998807" y="4805735"/>
            <a:ext cx="689733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/>
              <a:t>Universal Turing Machine (UTM)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DE4065C-F06E-4072-BA45-E247D30CEF96}"/>
              </a:ext>
            </a:extLst>
          </p:cNvPr>
          <p:cNvSpPr txBox="1"/>
          <p:nvPr/>
        </p:nvSpPr>
        <p:spPr>
          <a:xfrm>
            <a:off x="998807" y="5513621"/>
            <a:ext cx="969893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Tape Includes Program For Emulating Any Turing Machine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A662B5E-96A4-498E-9569-77D9C160F0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7364EF-3BE2-4DBD-9075-37E023E4481B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840896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649AE3A-E747-456B-8F2A-B915FCF97E00}"/>
              </a:ext>
            </a:extLst>
          </p:cNvPr>
          <p:cNvSpPr txBox="1"/>
          <p:nvPr/>
        </p:nvSpPr>
        <p:spPr>
          <a:xfrm>
            <a:off x="844062" y="815926"/>
            <a:ext cx="1046222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/>
              <a:t>Probability </a:t>
            </a:r>
            <a:r>
              <a:rPr lang="en-US" sz="3600" i="1" dirty="0"/>
              <a:t>M</a:t>
            </a:r>
            <a:r>
              <a:rPr lang="en-US" sz="3600" dirty="0">
                <a:latin typeface="Calibri" panose="020F0502020204030204" pitchFamily="34" charset="0"/>
              </a:rPr>
              <a:t>(</a:t>
            </a:r>
            <a:r>
              <a:rPr lang="en-US" sz="3600" i="1" dirty="0">
                <a:latin typeface="Calibri" panose="020F0502020204030204" pitchFamily="34" charset="0"/>
              </a:rPr>
              <a:t>x</a:t>
            </a:r>
            <a:r>
              <a:rPr lang="en-US" sz="3600" dirty="0">
                <a:latin typeface="Calibri" panose="020F0502020204030204" pitchFamily="34" charset="0"/>
              </a:rPr>
              <a:t>) of Binary String </a:t>
            </a:r>
            <a:r>
              <a:rPr lang="en-US" sz="3600" i="1" dirty="0">
                <a:latin typeface="Calibri" panose="020F0502020204030204" pitchFamily="34" charset="0"/>
              </a:rPr>
              <a:t>x</a:t>
            </a:r>
            <a:r>
              <a:rPr lang="en-US" sz="3600" dirty="0">
                <a:latin typeface="Calibri" panose="020F0502020204030204" pitchFamily="34" charset="0"/>
              </a:rPr>
              <a:t> is Probability That a</a:t>
            </a:r>
            <a:endParaRPr lang="en-US" sz="36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5C7635F-B8B8-4DAE-A595-55CBF1352CB5}"/>
              </a:ext>
            </a:extLst>
          </p:cNvPr>
          <p:cNvSpPr txBox="1"/>
          <p:nvPr/>
        </p:nvSpPr>
        <p:spPr>
          <a:xfrm>
            <a:off x="1505243" y="1519611"/>
            <a:ext cx="858209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/>
              <a:t>Randomly Chosen UTM Program Produces </a:t>
            </a:r>
            <a:r>
              <a:rPr lang="en-US" sz="3600" i="1" dirty="0"/>
              <a:t>x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C2705FA-C417-43C1-928E-E08577DE4EA9}"/>
              </a:ext>
            </a:extLst>
          </p:cNvPr>
          <p:cNvSpPr txBox="1"/>
          <p:nvPr/>
        </p:nvSpPr>
        <p:spPr>
          <a:xfrm>
            <a:off x="844062" y="2574388"/>
            <a:ext cx="803046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/>
              <a:t>Program With Length </a:t>
            </a:r>
            <a:r>
              <a:rPr lang="en-US" sz="3600" i="1" dirty="0"/>
              <a:t>n</a:t>
            </a:r>
            <a:r>
              <a:rPr lang="en-US" sz="3600" dirty="0"/>
              <a:t> Has Probability 2</a:t>
            </a:r>
            <a:r>
              <a:rPr lang="en-US" sz="3600" baseline="30000" dirty="0"/>
              <a:t>-</a:t>
            </a:r>
            <a:r>
              <a:rPr lang="en-US" sz="3600" i="1" baseline="30000" dirty="0"/>
              <a:t>n</a:t>
            </a:r>
            <a:endParaRPr lang="en-US" sz="3600" i="1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696B12B-E59B-4E5A-BC8D-410E7F53C63C}"/>
              </a:ext>
            </a:extLst>
          </p:cNvPr>
          <p:cNvSpPr txBox="1"/>
          <p:nvPr/>
        </p:nvSpPr>
        <p:spPr>
          <a:xfrm>
            <a:off x="844062" y="3515958"/>
            <a:ext cx="995298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/>
              <a:t>Programs Are Prefix-Free So Total Probability is </a:t>
            </a:r>
            <a:r>
              <a:rPr lang="en-US" sz="3600" dirty="0">
                <a:sym typeface="Symbol" panose="05050102010706020507" pitchFamily="18" charset="2"/>
              </a:rPr>
              <a:t></a:t>
            </a:r>
            <a:r>
              <a:rPr lang="en-US" sz="3600" dirty="0"/>
              <a:t> 1</a:t>
            </a:r>
            <a:r>
              <a:rPr lang="en-US" sz="4000" dirty="0"/>
              <a:t>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81F2553-9B3A-4ED9-AA96-F797D1BC96B2}"/>
              </a:ext>
            </a:extLst>
          </p:cNvPr>
          <p:cNvSpPr txBox="1"/>
          <p:nvPr/>
        </p:nvSpPr>
        <p:spPr>
          <a:xfrm>
            <a:off x="844062" y="4479111"/>
            <a:ext cx="980428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/>
              <a:t>Given Observed String </a:t>
            </a:r>
            <a:r>
              <a:rPr lang="en-US" sz="3600" i="1" dirty="0"/>
              <a:t>x</a:t>
            </a:r>
            <a:r>
              <a:rPr lang="en-US" sz="3600" dirty="0"/>
              <a:t>, Predict Next Bit By Larger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69FE5A7-602F-4211-8B4A-B04EB93C2C0B}"/>
              </a:ext>
            </a:extLst>
          </p:cNvPr>
          <p:cNvSpPr txBox="1"/>
          <p:nvPr/>
        </p:nvSpPr>
        <p:spPr>
          <a:xfrm>
            <a:off x="1505243" y="5219917"/>
            <a:ext cx="911018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/>
              <a:t>of </a:t>
            </a:r>
            <a:r>
              <a:rPr lang="en-US" sz="3600" i="1" dirty="0"/>
              <a:t>M</a:t>
            </a:r>
            <a:r>
              <a:rPr lang="en-US" sz="3600" dirty="0"/>
              <a:t>(0|</a:t>
            </a:r>
            <a:r>
              <a:rPr lang="en-US" sz="3600" i="1" dirty="0"/>
              <a:t>x</a:t>
            </a:r>
            <a:r>
              <a:rPr lang="en-US" sz="3600" dirty="0"/>
              <a:t>)=</a:t>
            </a:r>
            <a:r>
              <a:rPr lang="en-US" sz="3600" i="1" dirty="0"/>
              <a:t>M</a:t>
            </a:r>
            <a:r>
              <a:rPr lang="en-US" sz="3600" dirty="0"/>
              <a:t>(</a:t>
            </a:r>
            <a:r>
              <a:rPr lang="en-US" sz="3600" i="1" dirty="0"/>
              <a:t>x</a:t>
            </a:r>
            <a:r>
              <a:rPr lang="en-US" sz="3600" dirty="0"/>
              <a:t>0)/</a:t>
            </a:r>
            <a:r>
              <a:rPr lang="en-US" sz="3600" i="1" dirty="0"/>
              <a:t>M</a:t>
            </a:r>
            <a:r>
              <a:rPr lang="en-US" sz="3600" dirty="0"/>
              <a:t>(</a:t>
            </a:r>
            <a:r>
              <a:rPr lang="en-US" sz="3600" i="1" dirty="0"/>
              <a:t>x</a:t>
            </a:r>
            <a:r>
              <a:rPr lang="en-US" sz="3600" dirty="0"/>
              <a:t>) and </a:t>
            </a:r>
            <a:r>
              <a:rPr lang="en-US" sz="3600" i="1" dirty="0"/>
              <a:t>M</a:t>
            </a:r>
            <a:r>
              <a:rPr lang="en-US" sz="3600" dirty="0"/>
              <a:t>(1|</a:t>
            </a:r>
            <a:r>
              <a:rPr lang="en-US" sz="3600" i="1" dirty="0"/>
              <a:t>x</a:t>
            </a:r>
            <a:r>
              <a:rPr lang="en-US" sz="3600" dirty="0"/>
              <a:t>)=</a:t>
            </a:r>
            <a:r>
              <a:rPr lang="en-US" sz="3600" i="1" dirty="0"/>
              <a:t>M</a:t>
            </a:r>
            <a:r>
              <a:rPr lang="en-US" sz="3600" dirty="0"/>
              <a:t>(</a:t>
            </a:r>
            <a:r>
              <a:rPr lang="en-US" sz="3600" i="1" dirty="0"/>
              <a:t>x</a:t>
            </a:r>
            <a:r>
              <a:rPr lang="en-US" sz="3600" dirty="0"/>
              <a:t>1)/</a:t>
            </a:r>
            <a:r>
              <a:rPr lang="en-US" sz="3600" i="1" dirty="0"/>
              <a:t>M</a:t>
            </a:r>
            <a:r>
              <a:rPr lang="en-US" sz="3600" dirty="0"/>
              <a:t>(</a:t>
            </a:r>
            <a:r>
              <a:rPr lang="en-US" sz="3600" i="1" dirty="0"/>
              <a:t>x</a:t>
            </a:r>
            <a:r>
              <a:rPr lang="en-US" sz="3600" dirty="0"/>
              <a:t>)</a:t>
            </a:r>
            <a:endParaRPr lang="en-US" sz="3600" dirty="0">
              <a:latin typeface="Symbol" panose="05050102010706020507" pitchFamily="18" charset="2"/>
            </a:endParaRP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7BF3C6B4-B046-4594-BAE9-F7287C6150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7364EF-3BE2-4DBD-9075-37E023E4481B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277495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33EF1597-98D2-485F-8282-A175199551DD}"/>
              </a:ext>
            </a:extLst>
          </p:cNvPr>
          <p:cNvSpPr txBox="1"/>
          <p:nvPr/>
        </p:nvSpPr>
        <p:spPr>
          <a:xfrm>
            <a:off x="1447740" y="1120676"/>
            <a:ext cx="9940798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/>
              <a:t>Given a computable probability distribution </a:t>
            </a:r>
            <a:r>
              <a:rPr lang="en-US" sz="3600" i="1" dirty="0">
                <a:latin typeface="Symbol" panose="05050102010706020507" pitchFamily="18" charset="2"/>
              </a:rPr>
              <a:t>m</a:t>
            </a:r>
            <a:r>
              <a:rPr lang="en-US" sz="3600" dirty="0"/>
              <a:t>(</a:t>
            </a:r>
            <a:r>
              <a:rPr lang="en-US" sz="3600" i="1" dirty="0"/>
              <a:t>x</a:t>
            </a:r>
            <a:r>
              <a:rPr lang="en-US" sz="3600" dirty="0"/>
              <a:t>) on</a:t>
            </a:r>
          </a:p>
          <a:p>
            <a:r>
              <a:rPr lang="en-US" sz="3600" dirty="0"/>
              <a:t>strings </a:t>
            </a:r>
            <a:r>
              <a:rPr lang="en-US" sz="3600" i="1" dirty="0"/>
              <a:t>x</a:t>
            </a:r>
            <a:r>
              <a:rPr lang="en-US" sz="3600" dirty="0"/>
              <a:t>, define (here </a:t>
            </a:r>
            <a:r>
              <a:rPr lang="en-US" sz="3600" i="1" dirty="0"/>
              <a:t>l</a:t>
            </a:r>
            <a:r>
              <a:rPr lang="en-US" sz="3600" dirty="0"/>
              <a:t>(</a:t>
            </a:r>
            <a:r>
              <a:rPr lang="en-US" sz="3600" i="1" dirty="0"/>
              <a:t>x</a:t>
            </a:r>
            <a:r>
              <a:rPr lang="en-US" sz="3600" dirty="0"/>
              <a:t>) is the length of </a:t>
            </a:r>
            <a:r>
              <a:rPr lang="en-US" sz="3600" i="1" dirty="0"/>
              <a:t>x</a:t>
            </a:r>
            <a:r>
              <a:rPr lang="en-US" sz="3600" dirty="0"/>
              <a:t>):</a:t>
            </a:r>
          </a:p>
          <a:p>
            <a:endParaRPr lang="en-US" sz="3600" dirty="0"/>
          </a:p>
          <a:p>
            <a:r>
              <a:rPr lang="en-US" sz="3600" dirty="0"/>
              <a:t>	</a:t>
            </a:r>
            <a:r>
              <a:rPr lang="en-US" sz="3600" i="1" dirty="0" err="1"/>
              <a:t>E</a:t>
            </a:r>
            <a:r>
              <a:rPr lang="en-US" sz="3600" i="1" baseline="-25000" dirty="0" err="1"/>
              <a:t>n</a:t>
            </a:r>
            <a:r>
              <a:rPr lang="en-US" sz="3600" dirty="0"/>
              <a:t> = </a:t>
            </a:r>
            <a:r>
              <a:rPr lang="en-US" sz="3600" dirty="0" err="1">
                <a:latin typeface="Symbol" panose="05050102010706020507" pitchFamily="18" charset="2"/>
              </a:rPr>
              <a:t>S</a:t>
            </a:r>
            <a:r>
              <a:rPr lang="en-US" sz="3600" i="1" baseline="-25000" dirty="0" err="1"/>
              <a:t>l</a:t>
            </a:r>
            <a:r>
              <a:rPr lang="en-US" sz="3600" baseline="-25000" dirty="0"/>
              <a:t>(</a:t>
            </a:r>
            <a:r>
              <a:rPr lang="en-US" sz="3600" i="1" baseline="-25000" dirty="0"/>
              <a:t>x</a:t>
            </a:r>
            <a:r>
              <a:rPr lang="en-US" sz="3600" baseline="-25000" dirty="0"/>
              <a:t>)=</a:t>
            </a:r>
            <a:r>
              <a:rPr lang="en-US" sz="3600" i="1" baseline="-25000" dirty="0"/>
              <a:t>n</a:t>
            </a:r>
            <a:r>
              <a:rPr lang="en-US" sz="3600" baseline="-25000" dirty="0"/>
              <a:t>-1</a:t>
            </a:r>
            <a:r>
              <a:rPr lang="en-US" sz="3600" dirty="0"/>
              <a:t> </a:t>
            </a:r>
            <a:r>
              <a:rPr lang="en-US" sz="3600" i="1" dirty="0">
                <a:latin typeface="Symbol" panose="05050102010706020507" pitchFamily="18" charset="2"/>
              </a:rPr>
              <a:t>m</a:t>
            </a:r>
            <a:r>
              <a:rPr lang="en-US" sz="3600" dirty="0"/>
              <a:t>(</a:t>
            </a:r>
            <a:r>
              <a:rPr lang="en-US" sz="3600" i="1" dirty="0"/>
              <a:t>x</a:t>
            </a:r>
            <a:r>
              <a:rPr lang="en-US" sz="3600" dirty="0"/>
              <a:t>)(</a:t>
            </a:r>
            <a:r>
              <a:rPr lang="en-US" sz="3600" i="1" dirty="0"/>
              <a:t>M</a:t>
            </a:r>
            <a:r>
              <a:rPr lang="en-US" sz="3600" dirty="0"/>
              <a:t>(0|</a:t>
            </a:r>
            <a:r>
              <a:rPr lang="en-US" sz="3600" i="1" dirty="0"/>
              <a:t>x</a:t>
            </a:r>
            <a:r>
              <a:rPr lang="en-US" sz="3600" dirty="0"/>
              <a:t>)-</a:t>
            </a:r>
            <a:r>
              <a:rPr lang="en-US" sz="3600" i="1" dirty="0">
                <a:latin typeface="Symbol" panose="05050102010706020507" pitchFamily="18" charset="2"/>
              </a:rPr>
              <a:t>m</a:t>
            </a:r>
            <a:r>
              <a:rPr lang="en-US" sz="3600" dirty="0"/>
              <a:t>(0|</a:t>
            </a:r>
            <a:r>
              <a:rPr lang="en-US" sz="3600" i="1" dirty="0"/>
              <a:t>x</a:t>
            </a:r>
            <a:r>
              <a:rPr lang="en-US" sz="3600" dirty="0"/>
              <a:t>))</a:t>
            </a:r>
            <a:r>
              <a:rPr lang="en-US" sz="3600" baseline="30000" dirty="0"/>
              <a:t>2</a:t>
            </a:r>
            <a:r>
              <a:rPr lang="en-US" sz="3600" dirty="0"/>
              <a:t>.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AE7D273-BDA3-44EA-B565-073FEEEA3765}"/>
              </a:ext>
            </a:extLst>
          </p:cNvPr>
          <p:cNvSpPr txBox="1"/>
          <p:nvPr/>
        </p:nvSpPr>
        <p:spPr>
          <a:xfrm>
            <a:off x="1447740" y="4015409"/>
            <a:ext cx="9457525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err="1"/>
              <a:t>Solomonoff</a:t>
            </a:r>
            <a:r>
              <a:rPr lang="en-US" sz="3600" dirty="0"/>
              <a:t> showed that </a:t>
            </a:r>
            <a:r>
              <a:rPr lang="en-US" sz="3600" dirty="0">
                <a:latin typeface="Symbol" panose="05050102010706020507" pitchFamily="18" charset="2"/>
              </a:rPr>
              <a:t>S</a:t>
            </a:r>
            <a:r>
              <a:rPr lang="en-US" sz="3600" i="1" baseline="-25000" dirty="0"/>
              <a:t>n</a:t>
            </a:r>
            <a:r>
              <a:rPr lang="en-US" sz="3600" dirty="0"/>
              <a:t> </a:t>
            </a:r>
            <a:r>
              <a:rPr lang="en-US" sz="3600" i="1" dirty="0" err="1"/>
              <a:t>E</a:t>
            </a:r>
            <a:r>
              <a:rPr lang="en-US" sz="3600" i="1" baseline="-25000" dirty="0" err="1"/>
              <a:t>n</a:t>
            </a:r>
            <a:r>
              <a:rPr lang="en-US" sz="3600" dirty="0"/>
              <a:t> </a:t>
            </a:r>
            <a:r>
              <a:rPr lang="en-US" sz="3600" dirty="0">
                <a:sym typeface="Symbol" panose="05050102010706020507" pitchFamily="18" charset="2"/>
              </a:rPr>
              <a:t></a:t>
            </a:r>
            <a:r>
              <a:rPr lang="en-US" sz="3600" dirty="0"/>
              <a:t> </a:t>
            </a:r>
            <a:r>
              <a:rPr lang="en-US" sz="3600" i="1" dirty="0"/>
              <a:t>K</a:t>
            </a:r>
            <a:r>
              <a:rPr lang="en-US" sz="3600" dirty="0"/>
              <a:t>(</a:t>
            </a:r>
            <a:r>
              <a:rPr lang="en-US" sz="3600" i="1" dirty="0">
                <a:latin typeface="Symbol" panose="05050102010706020507" pitchFamily="18" charset="2"/>
              </a:rPr>
              <a:t>m</a:t>
            </a:r>
            <a:r>
              <a:rPr lang="en-US" sz="3600" dirty="0"/>
              <a:t>) ln2/2 where</a:t>
            </a:r>
          </a:p>
          <a:p>
            <a:r>
              <a:rPr lang="en-US" sz="3600" i="1" dirty="0"/>
              <a:t>K</a:t>
            </a:r>
            <a:r>
              <a:rPr lang="en-US" sz="3600" dirty="0"/>
              <a:t>(</a:t>
            </a:r>
            <a:r>
              <a:rPr lang="en-US" sz="3600" i="1" dirty="0">
                <a:latin typeface="Symbol" panose="05050102010706020507" pitchFamily="18" charset="2"/>
              </a:rPr>
              <a:t>m</a:t>
            </a:r>
            <a:r>
              <a:rPr lang="en-US" sz="3600" dirty="0"/>
              <a:t>) is the length of the shortest UTM program</a:t>
            </a:r>
          </a:p>
          <a:p>
            <a:r>
              <a:rPr lang="en-US" sz="3600" dirty="0"/>
              <a:t>computing </a:t>
            </a:r>
            <a:r>
              <a:rPr lang="en-US" sz="3600" i="1" dirty="0">
                <a:latin typeface="Symbol" panose="05050102010706020507" pitchFamily="18" charset="2"/>
              </a:rPr>
              <a:t>m</a:t>
            </a:r>
            <a:r>
              <a:rPr lang="en-US" sz="3600" dirty="0"/>
              <a:t> (the Kolmogorov complexity of </a:t>
            </a:r>
            <a:r>
              <a:rPr lang="en-US" sz="3600" i="1" dirty="0">
                <a:latin typeface="Symbol" panose="05050102010706020507" pitchFamily="18" charset="2"/>
              </a:rPr>
              <a:t>m</a:t>
            </a:r>
            <a:r>
              <a:rPr lang="en-US" sz="3600" dirty="0"/>
              <a:t>). 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CD12950-3A57-470B-92EB-B7953F85D7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7364EF-3BE2-4DBD-9075-37E023E4481B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023341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9A83F9C-1123-4FDC-B425-B3DB1058D8B6}"/>
              </a:ext>
            </a:extLst>
          </p:cNvPr>
          <p:cNvSpPr txBox="1"/>
          <p:nvPr/>
        </p:nvSpPr>
        <p:spPr>
          <a:xfrm>
            <a:off x="861391" y="808383"/>
            <a:ext cx="952940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err="1"/>
              <a:t>Solomonoff</a:t>
            </a:r>
            <a:r>
              <a:rPr lang="en-US" sz="3600" dirty="0"/>
              <a:t> Prediction is </a:t>
            </a:r>
            <a:r>
              <a:rPr lang="en-US" sz="3600" dirty="0" err="1"/>
              <a:t>Uncomputable</a:t>
            </a:r>
            <a:r>
              <a:rPr lang="en-US" sz="3600" dirty="0"/>
              <a:t> Because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55EA5D1-355D-482B-8C12-1372DD9A2F5F}"/>
              </a:ext>
            </a:extLst>
          </p:cNvPr>
          <p:cNvSpPr txBox="1"/>
          <p:nvPr/>
        </p:nvSpPr>
        <p:spPr>
          <a:xfrm>
            <a:off x="861391" y="2604990"/>
            <a:ext cx="818044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/>
              <a:t>Levin Search: Replace Program Length </a:t>
            </a:r>
            <a:r>
              <a:rPr lang="en-US" sz="3600" i="1" dirty="0"/>
              <a:t>n</a:t>
            </a:r>
            <a:r>
              <a:rPr lang="en-US" sz="3600" dirty="0"/>
              <a:t> by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F37BDF2-5183-4C2E-BEFD-7682DC6962DB}"/>
              </a:ext>
            </a:extLst>
          </p:cNvPr>
          <p:cNvSpPr txBox="1"/>
          <p:nvPr/>
        </p:nvSpPr>
        <p:spPr>
          <a:xfrm>
            <a:off x="1219201" y="3277825"/>
            <a:ext cx="67363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i="1" dirty="0"/>
              <a:t>n</a:t>
            </a:r>
            <a:r>
              <a:rPr lang="en-US" sz="3600" dirty="0"/>
              <a:t> + log(</a:t>
            </a:r>
            <a:r>
              <a:rPr lang="en-US" sz="3600" i="1" dirty="0"/>
              <a:t>t</a:t>
            </a:r>
            <a:r>
              <a:rPr lang="en-US" sz="3600" dirty="0"/>
              <a:t>) Where </a:t>
            </a:r>
            <a:r>
              <a:rPr lang="en-US" sz="3600" i="1" dirty="0"/>
              <a:t>t</a:t>
            </a:r>
            <a:r>
              <a:rPr lang="en-US" sz="3600" dirty="0"/>
              <a:t> is Compute Time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E044897-CE03-47B6-8CE7-0E82005D8C79}"/>
              </a:ext>
            </a:extLst>
          </p:cNvPr>
          <p:cNvSpPr txBox="1"/>
          <p:nvPr/>
        </p:nvSpPr>
        <p:spPr>
          <a:xfrm>
            <a:off x="861391" y="4178973"/>
            <a:ext cx="646811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/>
              <a:t>Then Program Probability is 2</a:t>
            </a:r>
            <a:r>
              <a:rPr lang="en-US" sz="3600" baseline="30000" dirty="0"/>
              <a:t>-</a:t>
            </a:r>
            <a:r>
              <a:rPr lang="en-US" sz="3600" i="1" baseline="30000" dirty="0"/>
              <a:t>n</a:t>
            </a:r>
            <a:r>
              <a:rPr lang="en-US" sz="3600" dirty="0"/>
              <a:t> / </a:t>
            </a:r>
            <a:r>
              <a:rPr lang="en-US" sz="3600" i="1" dirty="0"/>
              <a:t>t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8264FF0-D788-415E-9B3B-48844D96E979}"/>
              </a:ext>
            </a:extLst>
          </p:cNvPr>
          <p:cNvSpPr txBox="1"/>
          <p:nvPr/>
        </p:nvSpPr>
        <p:spPr>
          <a:xfrm>
            <a:off x="1219201" y="1587235"/>
            <a:ext cx="481163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/>
              <a:t>of Non-Halting Programs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1EABDE7-7DC5-44E0-917F-88A23EDEB23C}"/>
              </a:ext>
            </a:extLst>
          </p:cNvPr>
          <p:cNvSpPr txBox="1"/>
          <p:nvPr/>
        </p:nvSpPr>
        <p:spPr>
          <a:xfrm>
            <a:off x="861391" y="5244472"/>
            <a:ext cx="970182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/>
              <a:t>So Non-Halting Programs Converge to Probability 0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92EBA5DF-8CD5-4747-98B3-6A6ED47FC4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7364EF-3BE2-4DBD-9075-37E023E4481B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493638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77A99B8-0DA7-405C-AC17-2BE8A429106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171" y="485494"/>
            <a:ext cx="3326472" cy="466873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6916014-4C8C-4452-A37E-A3E83D7AC92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2850" y="485495"/>
            <a:ext cx="2178842" cy="5999711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B5AEA73C-BA4E-446F-8442-A56CEEDE4FDA}"/>
              </a:ext>
            </a:extLst>
          </p:cNvPr>
          <p:cNvSpPr txBox="1"/>
          <p:nvPr/>
        </p:nvSpPr>
        <p:spPr>
          <a:xfrm>
            <a:off x="7032603" y="5148774"/>
            <a:ext cx="413145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/>
              <a:t>Ray </a:t>
            </a:r>
            <a:r>
              <a:rPr lang="en-US" sz="4800" dirty="0" err="1"/>
              <a:t>Solomonoff</a:t>
            </a:r>
            <a:endParaRPr lang="en-US" sz="4800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ADAC9C4-173A-40F6-AA4F-A13F5CD7DD91}"/>
              </a:ext>
            </a:extLst>
          </p:cNvPr>
          <p:cNvSpPr txBox="1"/>
          <p:nvPr/>
        </p:nvSpPr>
        <p:spPr>
          <a:xfrm>
            <a:off x="7092074" y="5956307"/>
            <a:ext cx="199823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Allen Ginsberg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2A6D6DD-29ED-4A57-BEB0-C0FA5CC69053}"/>
              </a:ext>
            </a:extLst>
          </p:cNvPr>
          <p:cNvSpPr/>
          <p:nvPr/>
        </p:nvSpPr>
        <p:spPr>
          <a:xfrm>
            <a:off x="596171" y="5284877"/>
            <a:ext cx="6096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/>
              <a:t>1-2-3-4 kick the lawsuits out the door</a:t>
            </a:r>
          </a:p>
          <a:p>
            <a:r>
              <a:rPr lang="en-US" dirty="0"/>
              <a:t>5-6-7-8 innovate, don't litigate</a:t>
            </a:r>
          </a:p>
          <a:p>
            <a:r>
              <a:rPr lang="en-US" dirty="0"/>
              <a:t>9-A-B-C interfaces should be free</a:t>
            </a:r>
          </a:p>
          <a:p>
            <a:r>
              <a:rPr lang="en-US" dirty="0"/>
              <a:t>D,E,F,0 look and feel has got to go!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027B1D9-F9D3-4399-9B89-4706151CD4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7364EF-3BE2-4DBD-9075-37E023E4481B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73557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agent_environment_diagram">
            <a:extLst>
              <a:ext uri="{FF2B5EF4-FFF2-40B4-BE49-F238E27FC236}">
                <a16:creationId xmlns:a16="http://schemas.microsoft.com/office/drawing/2014/main" id="{7C25CCD3-4543-4AC6-86AB-ADA18B2D90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6806" y="3955774"/>
            <a:ext cx="8728499" cy="29022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8D571F29-AC9F-4C47-A30F-5D0415B37867}"/>
              </a:ext>
            </a:extLst>
          </p:cNvPr>
          <p:cNvSpPr txBox="1"/>
          <p:nvPr/>
        </p:nvSpPr>
        <p:spPr>
          <a:xfrm>
            <a:off x="4568234" y="4069426"/>
            <a:ext cx="24383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REWARDS &amp;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F2D12A0-F2A5-47FC-A556-EC4F27287B19}"/>
              </a:ext>
            </a:extLst>
          </p:cNvPr>
          <p:cNvSpPr txBox="1"/>
          <p:nvPr/>
        </p:nvSpPr>
        <p:spPr>
          <a:xfrm>
            <a:off x="895377" y="609492"/>
            <a:ext cx="10401245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/>
              <a:t>An AI agent is a program that models the environment</a:t>
            </a:r>
          </a:p>
          <a:p>
            <a:r>
              <a:rPr lang="en-US" sz="3600" dirty="0"/>
              <a:t>with programs whose input is the agent’s actions and</a:t>
            </a:r>
          </a:p>
          <a:p>
            <a:r>
              <a:rPr lang="en-US" sz="3600" dirty="0"/>
              <a:t>whose output is the agent’s observations and rewards.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4AE9C92-B1C3-4190-9375-67E266C673E9}"/>
              </a:ext>
            </a:extLst>
          </p:cNvPr>
          <p:cNvSpPr txBox="1"/>
          <p:nvPr/>
        </p:nvSpPr>
        <p:spPr>
          <a:xfrm>
            <a:off x="895377" y="2679026"/>
            <a:ext cx="1067676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/>
              <a:t>A video game is a program that models an environment.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0584A2F-146D-4F0B-88FD-E0E7C65834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7364EF-3BE2-4DBD-9075-37E023E4481B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587674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2B5255E-C023-4B8A-A9D3-0B733CBACC42}"/>
              </a:ext>
            </a:extLst>
          </p:cNvPr>
          <p:cNvSpPr txBox="1"/>
          <p:nvPr/>
        </p:nvSpPr>
        <p:spPr>
          <a:xfrm>
            <a:off x="848139" y="487305"/>
            <a:ext cx="1026127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/>
              <a:t>Extending AIT to Agents That Act On The Environment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27A22EA-5C3D-4FD2-9335-60EC8E0EC095}"/>
              </a:ext>
            </a:extLst>
          </p:cNvPr>
          <p:cNvSpPr txBox="1"/>
          <p:nvPr/>
        </p:nvSpPr>
        <p:spPr>
          <a:xfrm>
            <a:off x="848139" y="3955774"/>
            <a:ext cx="563179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/>
              <a:t>Marcus </a:t>
            </a:r>
            <a:r>
              <a:rPr lang="en-US" sz="3600" dirty="0" err="1"/>
              <a:t>Hutter</a:t>
            </a:r>
            <a:r>
              <a:rPr lang="en-US" sz="3600" dirty="0"/>
              <a:t> (early 2000’s):</a:t>
            </a:r>
          </a:p>
        </p:txBody>
      </p:sp>
      <p:pic>
        <p:nvPicPr>
          <p:cNvPr id="4" name="Picture 4" descr="agent_environment_diagram">
            <a:extLst>
              <a:ext uri="{FF2B5EF4-FFF2-40B4-BE49-F238E27FC236}">
                <a16:creationId xmlns:a16="http://schemas.microsoft.com/office/drawing/2014/main" id="{2C7CF47B-90B3-4041-A871-7020C6074D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8139" y="1133636"/>
            <a:ext cx="8728499" cy="29022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C424370-C4CC-40E1-ADC8-B9A8E04F1148}"/>
              </a:ext>
            </a:extLst>
          </p:cNvPr>
          <p:cNvSpPr txBox="1"/>
          <p:nvPr/>
        </p:nvSpPr>
        <p:spPr>
          <a:xfrm>
            <a:off x="3547817" y="1325433"/>
            <a:ext cx="24383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REWARDS &amp;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DB09DD1-76D8-4F64-A371-CA1A2DB1A4AA}"/>
              </a:ext>
            </a:extLst>
          </p:cNvPr>
          <p:cNvSpPr txBox="1"/>
          <p:nvPr/>
        </p:nvSpPr>
        <p:spPr>
          <a:xfrm>
            <a:off x="848139" y="4886236"/>
            <a:ext cx="631570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/>
              <a:t>AIT + Sequential Decision Theory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784FCB29-5FE5-4F0E-A40D-E43A029CAB29}"/>
              </a:ext>
            </a:extLst>
          </p:cNvPr>
          <p:cNvCxnSpPr/>
          <p:nvPr/>
        </p:nvCxnSpPr>
        <p:spPr>
          <a:xfrm>
            <a:off x="7474226" y="5249157"/>
            <a:ext cx="702365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B01BA2C4-A925-45FA-9F86-8CFC37A15E69}"/>
              </a:ext>
            </a:extLst>
          </p:cNvPr>
          <p:cNvCxnSpPr>
            <a:cxnSpLocks/>
          </p:cNvCxnSpPr>
          <p:nvPr/>
        </p:nvCxnSpPr>
        <p:spPr>
          <a:xfrm flipH="1" flipV="1">
            <a:off x="7898294" y="5022572"/>
            <a:ext cx="278297" cy="226585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335BF6A9-71C9-4FD4-BEA5-63556D77DB42}"/>
              </a:ext>
            </a:extLst>
          </p:cNvPr>
          <p:cNvCxnSpPr>
            <a:cxnSpLocks/>
          </p:cNvCxnSpPr>
          <p:nvPr/>
        </p:nvCxnSpPr>
        <p:spPr>
          <a:xfrm flipH="1">
            <a:off x="7898294" y="5249157"/>
            <a:ext cx="278298" cy="226585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FE11E262-BF01-4A7D-8F3C-472BBB099D08}"/>
              </a:ext>
            </a:extLst>
          </p:cNvPr>
          <p:cNvSpPr txBox="1"/>
          <p:nvPr/>
        </p:nvSpPr>
        <p:spPr>
          <a:xfrm>
            <a:off x="848139" y="5724364"/>
            <a:ext cx="690894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/>
              <a:t>Universal Artificial Intelligence (UAI)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D65F987-E23A-4056-8D56-B3B1CB1052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7364EF-3BE2-4DBD-9075-37E023E4481B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175749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B86A7A7-CC45-4B4E-B7E8-71410FF7539C}"/>
              </a:ext>
            </a:extLst>
          </p:cNvPr>
          <p:cNvSpPr txBox="1"/>
          <p:nvPr/>
        </p:nvSpPr>
        <p:spPr>
          <a:xfrm>
            <a:off x="604911" y="562707"/>
            <a:ext cx="952395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/>
              <a:t>Finite Sets of Observations, Rewards and Actions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E8A593F-48E7-432F-B63D-3BB25FE471D4}"/>
              </a:ext>
            </a:extLst>
          </p:cNvPr>
          <p:cNvSpPr txBox="1"/>
          <p:nvPr/>
        </p:nvSpPr>
        <p:spPr>
          <a:xfrm>
            <a:off x="604911" y="1631460"/>
            <a:ext cx="1108322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/>
              <a:t>Define </a:t>
            </a:r>
            <a:r>
              <a:rPr lang="en-US" sz="3600" dirty="0" err="1"/>
              <a:t>Solomonoff’s</a:t>
            </a:r>
            <a:r>
              <a:rPr lang="en-US" sz="3600" dirty="0"/>
              <a:t> </a:t>
            </a:r>
            <a:r>
              <a:rPr lang="en-US" sz="3600" i="1" dirty="0"/>
              <a:t>M</a:t>
            </a:r>
            <a:r>
              <a:rPr lang="en-US" sz="3600" dirty="0">
                <a:latin typeface="Calibri" panose="020F0502020204030204" pitchFamily="34" charset="0"/>
              </a:rPr>
              <a:t>(</a:t>
            </a:r>
            <a:r>
              <a:rPr lang="en-US" sz="3600" i="1" dirty="0">
                <a:latin typeface="Calibri" panose="020F0502020204030204" pitchFamily="34" charset="0"/>
              </a:rPr>
              <a:t>x</a:t>
            </a:r>
            <a:r>
              <a:rPr lang="en-US" sz="3600" dirty="0">
                <a:latin typeface="Calibri" panose="020F0502020204030204" pitchFamily="34" charset="0"/>
              </a:rPr>
              <a:t>) On Strings </a:t>
            </a:r>
            <a:r>
              <a:rPr lang="en-US" sz="3600" i="1" dirty="0">
                <a:latin typeface="Calibri" panose="020F0502020204030204" pitchFamily="34" charset="0"/>
              </a:rPr>
              <a:t>x</a:t>
            </a:r>
            <a:r>
              <a:rPr lang="en-US" sz="3600" dirty="0">
                <a:latin typeface="Calibri" panose="020F0502020204030204" pitchFamily="34" charset="0"/>
              </a:rPr>
              <a:t> Of Observations,</a:t>
            </a:r>
            <a:r>
              <a:rPr lang="en-US" sz="3600" dirty="0"/>
              <a:t> 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014524F-14F1-4DBC-8C1B-5246DA9657C4}"/>
              </a:ext>
            </a:extLst>
          </p:cNvPr>
          <p:cNvSpPr txBox="1"/>
          <p:nvPr/>
        </p:nvSpPr>
        <p:spPr>
          <a:xfrm>
            <a:off x="1124478" y="2377047"/>
            <a:ext cx="994304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/>
              <a:t>Rewards and Actions To Predict Future Observations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3604CAE-34C4-47B9-8E47-92962E0FA727}"/>
              </a:ext>
            </a:extLst>
          </p:cNvPr>
          <p:cNvSpPr txBox="1"/>
          <p:nvPr/>
        </p:nvSpPr>
        <p:spPr>
          <a:xfrm>
            <a:off x="1124478" y="3023378"/>
            <a:ext cx="263302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/>
              <a:t>And Rewards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9DF9491-BE4D-405A-8363-0D396EC7B07E}"/>
              </a:ext>
            </a:extLst>
          </p:cNvPr>
          <p:cNvSpPr txBox="1"/>
          <p:nvPr/>
        </p:nvSpPr>
        <p:spPr>
          <a:xfrm>
            <a:off x="604911" y="4067127"/>
            <a:ext cx="1058815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/>
              <a:t>Agent Chooses Action That Maximizes Sum Of Expected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4B94B7D-2CDD-4770-B506-745CD3929B70}"/>
              </a:ext>
            </a:extLst>
          </p:cNvPr>
          <p:cNvSpPr txBox="1"/>
          <p:nvPr/>
        </p:nvSpPr>
        <p:spPr>
          <a:xfrm>
            <a:off x="1095238" y="4787710"/>
            <a:ext cx="532453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/>
              <a:t>Future Discounted Rewards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3AE38F16-E3A3-4A35-B9C9-9FE790116C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7364EF-3BE2-4DBD-9075-37E023E4481B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417786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F7DD452-2BEF-4EFD-9884-D822C9B32E32}"/>
              </a:ext>
            </a:extLst>
          </p:cNvPr>
          <p:cNvSpPr txBox="1"/>
          <p:nvPr/>
        </p:nvSpPr>
        <p:spPr>
          <a:xfrm>
            <a:off x="1524000" y="1219200"/>
            <a:ext cx="799860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err="1"/>
              <a:t>Hutter</a:t>
            </a:r>
            <a:r>
              <a:rPr lang="en-US" sz="3600" dirty="0"/>
              <a:t> showed that UAI is Pareto optimal: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A52227C-2F80-4341-B7B0-228FF23F0B56}"/>
              </a:ext>
            </a:extLst>
          </p:cNvPr>
          <p:cNvSpPr txBox="1"/>
          <p:nvPr/>
        </p:nvSpPr>
        <p:spPr>
          <a:xfrm>
            <a:off x="1524000" y="2756165"/>
            <a:ext cx="9904635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/>
              <a:t>If another AI agent </a:t>
            </a:r>
            <a:r>
              <a:rPr lang="en-US" sz="3600" i="1" dirty="0"/>
              <a:t>S</a:t>
            </a:r>
            <a:r>
              <a:rPr lang="en-US" sz="3600" dirty="0"/>
              <a:t> gets higher rewards than UAI</a:t>
            </a:r>
          </a:p>
          <a:p>
            <a:r>
              <a:rPr lang="en-US" sz="3600" dirty="0"/>
              <a:t>on an environment </a:t>
            </a:r>
            <a:r>
              <a:rPr lang="en-US" sz="3600" i="1" dirty="0"/>
              <a:t>e</a:t>
            </a:r>
            <a:r>
              <a:rPr lang="en-US" sz="3600" dirty="0"/>
              <a:t>, then </a:t>
            </a:r>
            <a:r>
              <a:rPr lang="en-US" sz="3600" i="1" dirty="0"/>
              <a:t>S</a:t>
            </a:r>
            <a:r>
              <a:rPr lang="en-US" sz="3600" dirty="0"/>
              <a:t> gets lower rewards</a:t>
            </a:r>
          </a:p>
          <a:p>
            <a:r>
              <a:rPr lang="en-US" sz="3600" dirty="0"/>
              <a:t>than UAI on some other environment </a:t>
            </a:r>
            <a:r>
              <a:rPr lang="en-US" sz="3600" i="1" dirty="0"/>
              <a:t>e’</a:t>
            </a:r>
            <a:r>
              <a:rPr lang="en-US" sz="3600" dirty="0"/>
              <a:t>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A7E8835-865A-4727-AD98-5F1CC6A6D4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7364EF-3BE2-4DBD-9075-37E023E4481B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797178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2B0B10B-6F58-4B38-9454-5B432CB2ABB1}"/>
              </a:ext>
            </a:extLst>
          </p:cNvPr>
          <p:cNvSpPr txBox="1"/>
          <p:nvPr/>
        </p:nvSpPr>
        <p:spPr>
          <a:xfrm>
            <a:off x="689039" y="744805"/>
            <a:ext cx="1081392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err="1"/>
              <a:t>Hutter</a:t>
            </a:r>
            <a:r>
              <a:rPr lang="en-US" sz="3600" dirty="0"/>
              <a:t> and His Student Shane Legg Used This Framework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EA151A9-3D1A-4C07-9479-39538945F9BD}"/>
              </a:ext>
            </a:extLst>
          </p:cNvPr>
          <p:cNvSpPr txBox="1"/>
          <p:nvPr/>
        </p:nvSpPr>
        <p:spPr>
          <a:xfrm>
            <a:off x="1153551" y="1447407"/>
            <a:ext cx="957172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/>
              <a:t>To Define a Formal Measure Of Agent Intelligence,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891E6BD-6E75-4A35-8222-840597D6BA71}"/>
              </a:ext>
            </a:extLst>
          </p:cNvPr>
          <p:cNvSpPr txBox="1"/>
          <p:nvPr/>
        </p:nvSpPr>
        <p:spPr>
          <a:xfrm>
            <a:off x="1153551" y="2164860"/>
            <a:ext cx="916571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/>
              <a:t>As the Average Expected Reward From Arbitrary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C70DA80-8901-46E9-BECD-9A99046D9929}"/>
              </a:ext>
            </a:extLst>
          </p:cNvPr>
          <p:cNvSpPr txBox="1"/>
          <p:nvPr/>
        </p:nvSpPr>
        <p:spPr>
          <a:xfrm>
            <a:off x="1153551" y="2933310"/>
            <a:ext cx="971471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/>
              <a:t>Environments, Weighted By the Probability Of UTM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F7F1F0B-F6A9-4BB9-8355-E33A9C22AA8E}"/>
              </a:ext>
            </a:extLst>
          </p:cNvPr>
          <p:cNvSpPr txBox="1"/>
          <p:nvPr/>
        </p:nvSpPr>
        <p:spPr>
          <a:xfrm>
            <a:off x="1153551" y="3699022"/>
            <a:ext cx="763176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/>
              <a:t>Programs Generating The Environments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9F155F2-9E08-4460-A0D7-2A68A8B624D6}"/>
              </a:ext>
            </a:extLst>
          </p:cNvPr>
          <p:cNvSpPr txBox="1"/>
          <p:nvPr/>
        </p:nvSpPr>
        <p:spPr>
          <a:xfrm>
            <a:off x="689039" y="4895167"/>
            <a:ext cx="956838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/>
              <a:t>Legg Is One Of the Founders Of Google DeepMind,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ABC37FA-53B3-4438-B286-761424C9974A}"/>
              </a:ext>
            </a:extLst>
          </p:cNvPr>
          <p:cNvSpPr txBox="1"/>
          <p:nvPr/>
        </p:nvSpPr>
        <p:spPr>
          <a:xfrm>
            <a:off x="1153551" y="5612620"/>
            <a:ext cx="738035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/>
              <a:t>Developers Of AlphaGo and </a:t>
            </a:r>
            <a:r>
              <a:rPr lang="en-US" sz="3600" dirty="0" err="1"/>
              <a:t>AlphaZero</a:t>
            </a:r>
            <a:endParaRPr lang="en-US" sz="3600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8BCBBC4-0BA3-4583-B53E-8969D7BF6E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7364EF-3BE2-4DBD-9075-37E023E4481B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775925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EB19514-E8D4-4325-82F2-004C560FBD9D}"/>
              </a:ext>
            </a:extLst>
          </p:cNvPr>
          <p:cNvSpPr txBox="1"/>
          <p:nvPr/>
        </p:nvSpPr>
        <p:spPr>
          <a:xfrm>
            <a:off x="703384" y="759655"/>
            <a:ext cx="1033379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err="1"/>
              <a:t>Hutter’s</a:t>
            </a:r>
            <a:r>
              <a:rPr lang="en-US" sz="3600" dirty="0"/>
              <a:t> Work Led To the Artificial General Intelligence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4BAFCBA-B97D-4289-8C56-DA1F5D81335E}"/>
              </a:ext>
            </a:extLst>
          </p:cNvPr>
          <p:cNvSpPr txBox="1"/>
          <p:nvPr/>
        </p:nvSpPr>
        <p:spPr>
          <a:xfrm>
            <a:off x="1111348" y="1575582"/>
            <a:ext cx="521905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/>
              <a:t>(AGI) Research Community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809F1A2-31AB-4B1C-B5EB-837B7AF30041}"/>
              </a:ext>
            </a:extLst>
          </p:cNvPr>
          <p:cNvSpPr txBox="1"/>
          <p:nvPr/>
        </p:nvSpPr>
        <p:spPr>
          <a:xfrm>
            <a:off x="703384" y="2719168"/>
            <a:ext cx="902798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/>
              <a:t>The Series Of AGI Conferences, Starting in 2008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F8635EC-E76D-4281-995B-C285CE577C2F}"/>
              </a:ext>
            </a:extLst>
          </p:cNvPr>
          <p:cNvSpPr txBox="1"/>
          <p:nvPr/>
        </p:nvSpPr>
        <p:spPr>
          <a:xfrm>
            <a:off x="703384" y="3862754"/>
            <a:ext cx="834222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/>
              <a:t>The Journal of Artificial General Intelligence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557E53B-0A22-41D8-9A90-BDB689073273}"/>
              </a:ext>
            </a:extLst>
          </p:cNvPr>
          <p:cNvSpPr txBox="1"/>
          <p:nvPr/>
        </p:nvSpPr>
        <p:spPr>
          <a:xfrm>
            <a:off x="703384" y="5006340"/>
            <a:ext cx="1037078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/>
              <a:t>Papers and Workshops at AAAI and Other Conferences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DBDD837-635C-4FE3-AA65-5E966011B1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7364EF-3BE2-4DBD-9075-37E023E4481B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669309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DDDFB8D-4BBF-48D3-965F-513253EB3FD2}"/>
              </a:ext>
            </a:extLst>
          </p:cNvPr>
          <p:cNvSpPr txBox="1"/>
          <p:nvPr/>
        </p:nvSpPr>
        <p:spPr>
          <a:xfrm>
            <a:off x="675250" y="584983"/>
            <a:ext cx="9588843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/>
              <a:t>Laurent </a:t>
            </a:r>
            <a:r>
              <a:rPr lang="en-US" sz="3600" dirty="0" err="1"/>
              <a:t>Orseau</a:t>
            </a:r>
            <a:r>
              <a:rPr lang="en-US" sz="3600" dirty="0"/>
              <a:t> and Mark Ring (2011) Applied This</a:t>
            </a:r>
          </a:p>
          <a:p>
            <a:r>
              <a:rPr lang="en-US" sz="3600" dirty="0"/>
              <a:t>   Framework To Show That Some Agents Will Hack</a:t>
            </a:r>
          </a:p>
          <a:p>
            <a:r>
              <a:rPr lang="en-US" sz="3600" dirty="0"/>
              <a:t>   Their Reward Signals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7A0D31E-5699-4064-AEFD-57CA6D026774}"/>
              </a:ext>
            </a:extLst>
          </p:cNvPr>
          <p:cNvSpPr txBox="1"/>
          <p:nvPr/>
        </p:nvSpPr>
        <p:spPr>
          <a:xfrm>
            <a:off x="675250" y="2580014"/>
            <a:ext cx="518776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/>
              <a:t>Human Drug Users Do This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2FF9A13-94A3-495E-A104-CC4AB608159F}"/>
              </a:ext>
            </a:extLst>
          </p:cNvPr>
          <p:cNvSpPr txBox="1"/>
          <p:nvPr/>
        </p:nvSpPr>
        <p:spPr>
          <a:xfrm>
            <a:off x="629724" y="3525597"/>
            <a:ext cx="9679894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/>
              <a:t>So Do Lab Rats Who Press Levers To Send Electrical</a:t>
            </a:r>
          </a:p>
          <a:p>
            <a:r>
              <a:rPr lang="en-US" sz="3600" dirty="0"/>
              <a:t>   Signals To Their Brain’s Pleasure Centers</a:t>
            </a:r>
          </a:p>
          <a:p>
            <a:r>
              <a:rPr lang="en-US" sz="3600" dirty="0"/>
              <a:t>   (</a:t>
            </a:r>
            <a:r>
              <a:rPr lang="en-US" sz="3600" dirty="0" err="1"/>
              <a:t>Olds</a:t>
            </a:r>
            <a:r>
              <a:rPr lang="en-US" sz="3600" dirty="0"/>
              <a:t> &amp; Milner 1954)</a:t>
            </a:r>
          </a:p>
          <a:p>
            <a:endParaRPr lang="en-US" sz="36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2BB37DC-D0A7-4CDA-BB41-12F4AF016C19}"/>
              </a:ext>
            </a:extLst>
          </p:cNvPr>
          <p:cNvSpPr txBox="1"/>
          <p:nvPr/>
        </p:nvSpPr>
        <p:spPr>
          <a:xfrm>
            <a:off x="675250" y="5626686"/>
            <a:ext cx="799975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err="1"/>
              <a:t>Orseau</a:t>
            </a:r>
            <a:r>
              <a:rPr lang="en-US" sz="3600" dirty="0"/>
              <a:t> Now Works For Google DeepMind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6568766-6F2D-4F91-B524-7E7BF69007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7364EF-3BE2-4DBD-9075-37E023E4481B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474801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9A301BA-5B49-4770-8D79-E12C31A090A6}"/>
              </a:ext>
            </a:extLst>
          </p:cNvPr>
          <p:cNvSpPr txBox="1"/>
          <p:nvPr/>
        </p:nvSpPr>
        <p:spPr>
          <a:xfrm>
            <a:off x="781878" y="697073"/>
            <a:ext cx="956832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/>
              <a:t>Very Active Research On Ways That AI Agents May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DD5FC51-50DE-4CD2-BA97-830DCA67C157}"/>
              </a:ext>
            </a:extLst>
          </p:cNvPr>
          <p:cNvSpPr txBox="1"/>
          <p:nvPr/>
        </p:nvSpPr>
        <p:spPr>
          <a:xfrm>
            <a:off x="1272208" y="1421541"/>
            <a:ext cx="796551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/>
              <a:t>Fail To Conform To the Intentions Of Their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2B860E6-3001-4EF6-AFB0-CC2CF6DF6666}"/>
              </a:ext>
            </a:extLst>
          </p:cNvPr>
          <p:cNvSpPr txBox="1"/>
          <p:nvPr/>
        </p:nvSpPr>
        <p:spPr>
          <a:xfrm>
            <a:off x="1272208" y="2191291"/>
            <a:ext cx="200740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/>
              <a:t>Designers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B87090A-06D0-4253-A611-1977A92C5405}"/>
              </a:ext>
            </a:extLst>
          </p:cNvPr>
          <p:cNvSpPr txBox="1"/>
          <p:nvPr/>
        </p:nvSpPr>
        <p:spPr>
          <a:xfrm>
            <a:off x="781878" y="3429000"/>
            <a:ext cx="976882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/>
              <a:t>And On Ways To Design AI Agents That Do Conform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030DB1C-7921-4AD1-9E09-EC60ADA338BE}"/>
              </a:ext>
            </a:extLst>
          </p:cNvPr>
          <p:cNvSpPr txBox="1"/>
          <p:nvPr/>
        </p:nvSpPr>
        <p:spPr>
          <a:xfrm>
            <a:off x="1272208" y="4186140"/>
            <a:ext cx="504330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/>
              <a:t>To Their Design Intentions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69148B8-213E-4CCC-B222-1267C8C8FE2C}"/>
              </a:ext>
            </a:extLst>
          </p:cNvPr>
          <p:cNvSpPr txBox="1"/>
          <p:nvPr/>
        </p:nvSpPr>
        <p:spPr>
          <a:xfrm>
            <a:off x="781878" y="5368897"/>
            <a:ext cx="459728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/>
              <a:t>Seems Like a Good Idea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E72E931F-AF2A-4982-9A52-03C9CA7423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7364EF-3BE2-4DBD-9075-37E023E4481B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84809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F2A27F8-7095-4348-9E30-A9CD2985A1EA}"/>
              </a:ext>
            </a:extLst>
          </p:cNvPr>
          <p:cNvSpPr txBox="1"/>
          <p:nvPr/>
        </p:nvSpPr>
        <p:spPr>
          <a:xfrm>
            <a:off x="808382" y="636104"/>
            <a:ext cx="929171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/>
              <a:t>Bayesian Program Learning Is Practical Analog Of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74CC8FE-0BC5-4D35-A5C6-04921918DD77}"/>
              </a:ext>
            </a:extLst>
          </p:cNvPr>
          <p:cNvSpPr txBox="1"/>
          <p:nvPr/>
        </p:nvSpPr>
        <p:spPr>
          <a:xfrm>
            <a:off x="1434610" y="1386220"/>
            <a:ext cx="401962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err="1"/>
              <a:t>Hutter’s</a:t>
            </a:r>
            <a:r>
              <a:rPr lang="en-US" sz="3600" dirty="0"/>
              <a:t> Universal AI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E640D7B-844F-433C-A897-422DF4DCC623}"/>
              </a:ext>
            </a:extLst>
          </p:cNvPr>
          <p:cNvSpPr txBox="1"/>
          <p:nvPr/>
        </p:nvSpPr>
        <p:spPr>
          <a:xfrm>
            <a:off x="808382" y="2547156"/>
            <a:ext cx="970541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/>
              <a:t>2016 Science Paper: Human-level Concept Learning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06DB805-9DD7-4196-84D6-FF725F1A3247}"/>
              </a:ext>
            </a:extLst>
          </p:cNvPr>
          <p:cNvSpPr txBox="1"/>
          <p:nvPr/>
        </p:nvSpPr>
        <p:spPr>
          <a:xfrm>
            <a:off x="1434610" y="3429000"/>
            <a:ext cx="839768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/>
              <a:t>Through Probabilistic Program Induction, by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26F34A8-138B-471A-BD17-5F1B051851B3}"/>
              </a:ext>
            </a:extLst>
          </p:cNvPr>
          <p:cNvSpPr txBox="1"/>
          <p:nvPr/>
        </p:nvSpPr>
        <p:spPr>
          <a:xfrm>
            <a:off x="1434610" y="4240757"/>
            <a:ext cx="900836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/>
              <a:t>B. M. Lake, R. </a:t>
            </a:r>
            <a:r>
              <a:rPr lang="en-US" sz="3600" dirty="0" err="1"/>
              <a:t>Salakhutdinov</a:t>
            </a:r>
            <a:r>
              <a:rPr lang="en-US" sz="3600" dirty="0"/>
              <a:t> &amp; J. B. Tenenbaum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E0B491F-7F25-4BD9-ADAF-1B7DFA7AD318}"/>
              </a:ext>
            </a:extLst>
          </p:cNvPr>
          <p:cNvSpPr txBox="1"/>
          <p:nvPr/>
        </p:nvSpPr>
        <p:spPr>
          <a:xfrm>
            <a:off x="808382" y="5471780"/>
            <a:ext cx="633692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/>
              <a:t>Much Faster Than Deep Learning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492060F7-23E5-42D9-B8A9-3941480658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7364EF-3BE2-4DBD-9075-37E023E4481B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00793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agent_environment_diagram">
            <a:extLst>
              <a:ext uri="{FF2B5EF4-FFF2-40B4-BE49-F238E27FC236}">
                <a16:creationId xmlns:a16="http://schemas.microsoft.com/office/drawing/2014/main" id="{7C25CCD3-4543-4AC6-86AB-ADA18B2D90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6806" y="3955774"/>
            <a:ext cx="8728499" cy="29022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8D571F29-AC9F-4C47-A30F-5D0415B37867}"/>
              </a:ext>
            </a:extLst>
          </p:cNvPr>
          <p:cNvSpPr txBox="1"/>
          <p:nvPr/>
        </p:nvSpPr>
        <p:spPr>
          <a:xfrm>
            <a:off x="4568234" y="4069426"/>
            <a:ext cx="24383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REWARDS &amp;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F2D12A0-F2A5-47FC-A556-EC4F27287B19}"/>
              </a:ext>
            </a:extLst>
          </p:cNvPr>
          <p:cNvSpPr txBox="1"/>
          <p:nvPr/>
        </p:nvSpPr>
        <p:spPr>
          <a:xfrm>
            <a:off x="874212" y="439518"/>
            <a:ext cx="1032654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AOR = sequence of actions, observations and rewards.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678B629-41D3-4B98-AE9D-1958A4C409B4}"/>
              </a:ext>
            </a:extLst>
          </p:cNvPr>
          <p:cNvSpPr txBox="1"/>
          <p:nvPr/>
        </p:nvSpPr>
        <p:spPr>
          <a:xfrm>
            <a:off x="1359987" y="1419351"/>
            <a:ext cx="935499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/>
              <a:t>PROG = possible program to model environment.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94E1766-7E88-47CE-9D96-DCADA8716328}"/>
              </a:ext>
            </a:extLst>
          </p:cNvPr>
          <p:cNvSpPr txBox="1"/>
          <p:nvPr/>
        </p:nvSpPr>
        <p:spPr>
          <a:xfrm>
            <a:off x="506870" y="2399184"/>
            <a:ext cx="1063220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/>
              <a:t>The world is not deterministic so PROG is stochastic</a:t>
            </a:r>
          </a:p>
          <a:p>
            <a:r>
              <a:rPr lang="en-US" sz="3600" dirty="0"/>
              <a:t>(probabilistic – e.g., using a random number generator).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35E9E2-A52A-4A22-9AC9-F74D373CC0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7364EF-3BE2-4DBD-9075-37E023E4481B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58187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DD905B6-2F90-4629-892C-3D7578834F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80283" y="959203"/>
            <a:ext cx="5439532" cy="4939594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04AD41EB-8646-4E20-96BC-575F5D4B500E}"/>
              </a:ext>
            </a:extLst>
          </p:cNvPr>
          <p:cNvSpPr txBox="1"/>
          <p:nvPr/>
        </p:nvSpPr>
        <p:spPr>
          <a:xfrm>
            <a:off x="618979" y="959203"/>
            <a:ext cx="4784258" cy="507831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/>
              <a:t>Stochastic program:</a:t>
            </a:r>
          </a:p>
          <a:p>
            <a:r>
              <a:rPr lang="en-US" sz="3600" dirty="0"/>
              <a:t>Markov decision process</a:t>
            </a:r>
          </a:p>
          <a:p>
            <a:r>
              <a:rPr lang="en-US" sz="3600" dirty="0"/>
              <a:t>with 3 states (S1, S2, S3)</a:t>
            </a:r>
          </a:p>
          <a:p>
            <a:r>
              <a:rPr lang="en-US" sz="3600" dirty="0"/>
              <a:t>and 2 inputs (a</a:t>
            </a:r>
            <a:r>
              <a:rPr lang="en-US" sz="3600" baseline="-25000" dirty="0"/>
              <a:t>0</a:t>
            </a:r>
            <a:r>
              <a:rPr lang="en-US" sz="3600" dirty="0"/>
              <a:t>, a</a:t>
            </a:r>
            <a:r>
              <a:rPr lang="en-US" sz="3600" baseline="-25000" dirty="0"/>
              <a:t>1</a:t>
            </a:r>
            <a:r>
              <a:rPr lang="en-US" sz="3600" dirty="0"/>
              <a:t>).</a:t>
            </a:r>
          </a:p>
          <a:p>
            <a:r>
              <a:rPr lang="en-US" sz="3600" dirty="0"/>
              <a:t>Transitions from inputs</a:t>
            </a:r>
          </a:p>
          <a:p>
            <a:r>
              <a:rPr lang="en-US" sz="3600" dirty="0"/>
              <a:t>to states labeled with</a:t>
            </a:r>
          </a:p>
          <a:p>
            <a:r>
              <a:rPr lang="en-US" sz="3600" dirty="0"/>
              <a:t>probabilities. States</a:t>
            </a:r>
          </a:p>
          <a:p>
            <a:r>
              <a:rPr lang="en-US" sz="3600" dirty="0"/>
              <a:t>could determine</a:t>
            </a:r>
          </a:p>
          <a:p>
            <a:r>
              <a:rPr lang="en-US" sz="3600" dirty="0"/>
              <a:t>outputs.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FB65A3D-894D-4211-A332-6FA88E36FC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7364EF-3BE2-4DBD-9075-37E023E4481B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58836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agent_environment_diagram">
            <a:extLst>
              <a:ext uri="{FF2B5EF4-FFF2-40B4-BE49-F238E27FC236}">
                <a16:creationId xmlns:a16="http://schemas.microsoft.com/office/drawing/2014/main" id="{7C25CCD3-4543-4AC6-86AB-ADA18B2D90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6806" y="3955774"/>
            <a:ext cx="8728499" cy="29022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8D571F29-AC9F-4C47-A30F-5D0415B37867}"/>
              </a:ext>
            </a:extLst>
          </p:cNvPr>
          <p:cNvSpPr txBox="1"/>
          <p:nvPr/>
        </p:nvSpPr>
        <p:spPr>
          <a:xfrm>
            <a:off x="4568234" y="4069426"/>
            <a:ext cx="24383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REWARDS &amp;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F2D12A0-F2A5-47FC-A556-EC4F27287B19}"/>
              </a:ext>
            </a:extLst>
          </p:cNvPr>
          <p:cNvSpPr txBox="1"/>
          <p:nvPr/>
        </p:nvSpPr>
        <p:spPr>
          <a:xfrm>
            <a:off x="735633" y="542188"/>
            <a:ext cx="1010360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dirty="0">
                <a:solidFill>
                  <a:prstClr val="black"/>
                </a:solidFill>
                <a:latin typeface="Calibri" panose="020F0502020204030204"/>
              </a:rPr>
              <a:t>Write P(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AOR) for the probability that AOR </a:t>
            </a:r>
            <a:r>
              <a:rPr lang="en-US" sz="3600" dirty="0">
                <a:solidFill>
                  <a:prstClr val="black"/>
                </a:solidFill>
                <a:latin typeface="Calibri" panose="020F0502020204030204"/>
              </a:rPr>
              <a:t>occurs as a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dirty="0">
                <a:solidFill>
                  <a:prstClr val="black"/>
                </a:solidFill>
                <a:latin typeface="Calibri" panose="020F0502020204030204"/>
              </a:rPr>
              <a:t>sequence of actions, observations and rewards.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777BA94-C98C-4538-B032-8726284A7C01}"/>
              </a:ext>
            </a:extLst>
          </p:cNvPr>
          <p:cNvSpPr txBox="1"/>
          <p:nvPr/>
        </p:nvSpPr>
        <p:spPr>
          <a:xfrm>
            <a:off x="735633" y="2059563"/>
            <a:ext cx="1018573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/>
              <a:t>Write P(PROG) for the probability that program PROG</a:t>
            </a:r>
          </a:p>
          <a:p>
            <a:r>
              <a:rPr lang="en-US" sz="3600" dirty="0"/>
              <a:t>is the correct model for the environment.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8587199-300D-40AD-99E6-A4C0265299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7364EF-3BE2-4DBD-9075-37E023E4481B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05624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agent_environment_diagram">
            <a:extLst>
              <a:ext uri="{FF2B5EF4-FFF2-40B4-BE49-F238E27FC236}">
                <a16:creationId xmlns:a16="http://schemas.microsoft.com/office/drawing/2014/main" id="{7C25CCD3-4543-4AC6-86AB-ADA18B2D90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6806" y="3955774"/>
            <a:ext cx="8728499" cy="29022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8D571F29-AC9F-4C47-A30F-5D0415B37867}"/>
              </a:ext>
            </a:extLst>
          </p:cNvPr>
          <p:cNvSpPr txBox="1"/>
          <p:nvPr/>
        </p:nvSpPr>
        <p:spPr>
          <a:xfrm>
            <a:off x="4568234" y="4069426"/>
            <a:ext cx="24383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REWARDS &amp;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F2D12A0-F2A5-47FC-A556-EC4F27287B19}"/>
              </a:ext>
            </a:extLst>
          </p:cNvPr>
          <p:cNvSpPr txBox="1"/>
          <p:nvPr/>
        </p:nvSpPr>
        <p:spPr>
          <a:xfrm>
            <a:off x="902794" y="542188"/>
            <a:ext cx="976927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Given AOR, what is the probability that PROG is the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dirty="0">
                <a:solidFill>
                  <a:prstClr val="black"/>
                </a:solidFill>
                <a:latin typeface="Calibri" panose="020F0502020204030204"/>
              </a:rPr>
              <a:t>correct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model of the environment?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777BA94-C98C-4538-B032-8726284A7C01}"/>
              </a:ext>
            </a:extLst>
          </p:cNvPr>
          <p:cNvSpPr txBox="1"/>
          <p:nvPr/>
        </p:nvSpPr>
        <p:spPr>
          <a:xfrm>
            <a:off x="902794" y="2098455"/>
            <a:ext cx="865301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This is a conditional probability and is written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P(PROG | AOR).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6D27BFD-C63C-44E5-9349-D0CB08743C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7364EF-3BE2-4DBD-9075-37E023E4481B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855165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extLst>
              <a:ext uri="{FF2B5EF4-FFF2-40B4-BE49-F238E27FC236}">
                <a16:creationId xmlns:a16="http://schemas.microsoft.com/office/drawing/2014/main" id="{1B98E945-F8BE-4A31-B44A-C5F760FEEE4D}"/>
              </a:ext>
            </a:extLst>
          </p:cNvPr>
          <p:cNvSpPr/>
          <p:nvPr/>
        </p:nvSpPr>
        <p:spPr>
          <a:xfrm>
            <a:off x="2639922" y="1205947"/>
            <a:ext cx="5934297" cy="5426763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89999ED1-AA72-4E4F-BB88-59CFE55ACCFC}"/>
              </a:ext>
            </a:extLst>
          </p:cNvPr>
          <p:cNvSpPr/>
          <p:nvPr/>
        </p:nvSpPr>
        <p:spPr>
          <a:xfrm>
            <a:off x="5267034" y="1205948"/>
            <a:ext cx="6203385" cy="5426763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3D1A2A0-E37F-4377-97DE-CBCD6B715AFA}"/>
              </a:ext>
            </a:extLst>
          </p:cNvPr>
          <p:cNvSpPr txBox="1"/>
          <p:nvPr/>
        </p:nvSpPr>
        <p:spPr>
          <a:xfrm>
            <a:off x="3468126" y="3429000"/>
            <a:ext cx="134100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AOR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0520CC1-E072-4CC2-B976-A97E2FEA3230}"/>
              </a:ext>
            </a:extLst>
          </p:cNvPr>
          <p:cNvSpPr txBox="1"/>
          <p:nvPr/>
        </p:nvSpPr>
        <p:spPr>
          <a:xfrm>
            <a:off x="9211395" y="3429000"/>
            <a:ext cx="15733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PROG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4BC4F71-BF98-4108-91F7-6A6AD26D5D66}"/>
              </a:ext>
            </a:extLst>
          </p:cNvPr>
          <p:cNvSpPr txBox="1"/>
          <p:nvPr/>
        </p:nvSpPr>
        <p:spPr>
          <a:xfrm>
            <a:off x="5724939" y="3429000"/>
            <a:ext cx="26074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AOR</a:t>
            </a:r>
            <a:r>
              <a:rPr lang="en-US" sz="3600" dirty="0">
                <a:sym typeface="Symbol" panose="05050102010706020507" pitchFamily="18" charset="2"/>
              </a:rPr>
              <a:t>PROG</a:t>
            </a:r>
            <a:endParaRPr lang="en-US" sz="36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35084C8-1D87-4786-B04F-A8F9D206C657}"/>
              </a:ext>
            </a:extLst>
          </p:cNvPr>
          <p:cNvSpPr txBox="1"/>
          <p:nvPr/>
        </p:nvSpPr>
        <p:spPr>
          <a:xfrm>
            <a:off x="198721" y="338685"/>
            <a:ext cx="837549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/>
              <a:t>    P(PROG | AOR) = P(AOR</a:t>
            </a:r>
            <a:r>
              <a:rPr lang="en-US" sz="3600" dirty="0">
                <a:sym typeface="Symbol" panose="05050102010706020507" pitchFamily="18" charset="2"/>
              </a:rPr>
              <a:t>PROG) / P(AOR)</a:t>
            </a:r>
            <a:endParaRPr lang="en-US" sz="3600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40265E99-DBA8-49C4-9BE7-0E10B58AEC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7364EF-3BE2-4DBD-9075-37E023E4481B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095857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extLst>
              <a:ext uri="{FF2B5EF4-FFF2-40B4-BE49-F238E27FC236}">
                <a16:creationId xmlns:a16="http://schemas.microsoft.com/office/drawing/2014/main" id="{1B98E945-F8BE-4A31-B44A-C5F760FEEE4D}"/>
              </a:ext>
            </a:extLst>
          </p:cNvPr>
          <p:cNvSpPr/>
          <p:nvPr/>
        </p:nvSpPr>
        <p:spPr>
          <a:xfrm>
            <a:off x="3260035" y="2504661"/>
            <a:ext cx="4479234" cy="412805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89999ED1-AA72-4E4F-BB88-59CFE55ACCFC}"/>
              </a:ext>
            </a:extLst>
          </p:cNvPr>
          <p:cNvSpPr/>
          <p:nvPr/>
        </p:nvSpPr>
        <p:spPr>
          <a:xfrm>
            <a:off x="6788076" y="2504661"/>
            <a:ext cx="4682343" cy="412805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B42476B-9F36-446C-A4D0-284455BC6A6C}"/>
              </a:ext>
            </a:extLst>
          </p:cNvPr>
          <p:cNvSpPr txBox="1"/>
          <p:nvPr/>
        </p:nvSpPr>
        <p:spPr>
          <a:xfrm>
            <a:off x="5059305" y="2834261"/>
            <a:ext cx="9678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square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227C1D2-036C-4EBB-B02D-42DD11CD5F5B}"/>
              </a:ext>
            </a:extLst>
          </p:cNvPr>
          <p:cNvSpPr txBox="1"/>
          <p:nvPr/>
        </p:nvSpPr>
        <p:spPr>
          <a:xfrm>
            <a:off x="8777844" y="2834261"/>
            <a:ext cx="5868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&lt;10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7591D9B-423A-4047-BC38-FB3C1C1B1C39}"/>
              </a:ext>
            </a:extLst>
          </p:cNvPr>
          <p:cNvSpPr txBox="1"/>
          <p:nvPr/>
        </p:nvSpPr>
        <p:spPr>
          <a:xfrm>
            <a:off x="6840292" y="4384020"/>
            <a:ext cx="2786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E9F379F-1044-4E3C-AF7F-08ED42D7CC51}"/>
              </a:ext>
            </a:extLst>
          </p:cNvPr>
          <p:cNvSpPr txBox="1"/>
          <p:nvPr/>
        </p:nvSpPr>
        <p:spPr>
          <a:xfrm>
            <a:off x="7155865" y="3913329"/>
            <a:ext cx="2786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4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CA765E9-CEE2-48A9-85D5-BDEB8587BA17}"/>
              </a:ext>
            </a:extLst>
          </p:cNvPr>
          <p:cNvSpPr txBox="1"/>
          <p:nvPr/>
        </p:nvSpPr>
        <p:spPr>
          <a:xfrm>
            <a:off x="7118897" y="5059815"/>
            <a:ext cx="3155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9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6A03DF3-520E-4EDD-A74C-577BBDEFBC6B}"/>
              </a:ext>
            </a:extLst>
          </p:cNvPr>
          <p:cNvSpPr txBox="1"/>
          <p:nvPr/>
        </p:nvSpPr>
        <p:spPr>
          <a:xfrm>
            <a:off x="5315167" y="4733486"/>
            <a:ext cx="4343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16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DC45C42-A907-4954-BD7B-D5E1D9AEE3BE}"/>
              </a:ext>
            </a:extLst>
          </p:cNvPr>
          <p:cNvSpPr txBox="1"/>
          <p:nvPr/>
        </p:nvSpPr>
        <p:spPr>
          <a:xfrm>
            <a:off x="10299607" y="4235005"/>
            <a:ext cx="2786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2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D4B4C4E-B8CD-4B2A-A212-B7F42B6ACCE5}"/>
              </a:ext>
            </a:extLst>
          </p:cNvPr>
          <p:cNvSpPr txBox="1"/>
          <p:nvPr/>
        </p:nvSpPr>
        <p:spPr>
          <a:xfrm>
            <a:off x="8083082" y="4604337"/>
            <a:ext cx="2786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3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F679FE5-450A-4579-9956-CEAC83FFD1A3}"/>
              </a:ext>
            </a:extLst>
          </p:cNvPr>
          <p:cNvSpPr txBox="1"/>
          <p:nvPr/>
        </p:nvSpPr>
        <p:spPr>
          <a:xfrm>
            <a:off x="9617429" y="4669803"/>
            <a:ext cx="2986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5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AC1A079-2288-4EA6-96A5-32CB9F0664CC}"/>
              </a:ext>
            </a:extLst>
          </p:cNvPr>
          <p:cNvSpPr txBox="1"/>
          <p:nvPr/>
        </p:nvSpPr>
        <p:spPr>
          <a:xfrm>
            <a:off x="9775154" y="5429147"/>
            <a:ext cx="2986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7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0148ACEC-8AF5-453C-A99D-0243E97D3657}"/>
              </a:ext>
            </a:extLst>
          </p:cNvPr>
          <p:cNvSpPr txBox="1"/>
          <p:nvPr/>
        </p:nvSpPr>
        <p:spPr>
          <a:xfrm>
            <a:off x="8677135" y="5083949"/>
            <a:ext cx="2986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8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480077FE-2AB9-4D97-8B0C-216140ABA534}"/>
              </a:ext>
            </a:extLst>
          </p:cNvPr>
          <p:cNvSpPr txBox="1"/>
          <p:nvPr/>
        </p:nvSpPr>
        <p:spPr>
          <a:xfrm>
            <a:off x="8984107" y="3954192"/>
            <a:ext cx="2986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6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D4159492-08EA-4A13-8C9C-CAF79ACC6F73}"/>
              </a:ext>
            </a:extLst>
          </p:cNvPr>
          <p:cNvSpPr txBox="1"/>
          <p:nvPr/>
        </p:nvSpPr>
        <p:spPr>
          <a:xfrm>
            <a:off x="7312968" y="6333790"/>
            <a:ext cx="4343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10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673FDD39-9922-4A95-A555-73D35A70F012}"/>
              </a:ext>
            </a:extLst>
          </p:cNvPr>
          <p:cNvSpPr txBox="1"/>
          <p:nvPr/>
        </p:nvSpPr>
        <p:spPr>
          <a:xfrm>
            <a:off x="11536515" y="3462470"/>
            <a:ext cx="4343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11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BB8B8F4F-2D2D-4545-B2D1-587A277064FC}"/>
              </a:ext>
            </a:extLst>
          </p:cNvPr>
          <p:cNvSpPr txBox="1"/>
          <p:nvPr/>
        </p:nvSpPr>
        <p:spPr>
          <a:xfrm>
            <a:off x="7037260" y="2473980"/>
            <a:ext cx="4343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12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695B666B-3441-4A24-B7B6-194B4E56F1F0}"/>
              </a:ext>
            </a:extLst>
          </p:cNvPr>
          <p:cNvSpPr txBox="1"/>
          <p:nvPr/>
        </p:nvSpPr>
        <p:spPr>
          <a:xfrm>
            <a:off x="3527175" y="6314498"/>
            <a:ext cx="4343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13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2D29466D-2FAB-4A7F-9F5B-1339FB63330B}"/>
              </a:ext>
            </a:extLst>
          </p:cNvPr>
          <p:cNvSpPr txBox="1"/>
          <p:nvPr/>
        </p:nvSpPr>
        <p:spPr>
          <a:xfrm>
            <a:off x="11636805" y="4384020"/>
            <a:ext cx="4343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14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1FB759A8-8A6B-4935-B547-26D28F3416F1}"/>
              </a:ext>
            </a:extLst>
          </p:cNvPr>
          <p:cNvSpPr txBox="1"/>
          <p:nvPr/>
        </p:nvSpPr>
        <p:spPr>
          <a:xfrm>
            <a:off x="6820093" y="6404200"/>
            <a:ext cx="4343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15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C6472508-EAE9-4018-AD89-421A390DB7E8}"/>
              </a:ext>
            </a:extLst>
          </p:cNvPr>
          <p:cNvSpPr txBox="1"/>
          <p:nvPr/>
        </p:nvSpPr>
        <p:spPr>
          <a:xfrm>
            <a:off x="3586396" y="2580691"/>
            <a:ext cx="4343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17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96E1A723-74B2-45F9-8574-77D871BE8657}"/>
              </a:ext>
            </a:extLst>
          </p:cNvPr>
          <p:cNvSpPr txBox="1"/>
          <p:nvPr/>
        </p:nvSpPr>
        <p:spPr>
          <a:xfrm>
            <a:off x="10933625" y="2765357"/>
            <a:ext cx="4343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18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1E83BE5B-582E-4A63-8D96-F4E327006759}"/>
              </a:ext>
            </a:extLst>
          </p:cNvPr>
          <p:cNvSpPr txBox="1"/>
          <p:nvPr/>
        </p:nvSpPr>
        <p:spPr>
          <a:xfrm>
            <a:off x="11202471" y="5864628"/>
            <a:ext cx="4343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20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3FEA1556-2643-402E-8582-19C5BEE96C47}"/>
              </a:ext>
            </a:extLst>
          </p:cNvPr>
          <p:cNvSpPr txBox="1"/>
          <p:nvPr/>
        </p:nvSpPr>
        <p:spPr>
          <a:xfrm>
            <a:off x="11570044" y="5244481"/>
            <a:ext cx="4343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19</a:t>
            </a:r>
          </a:p>
        </p:txBody>
      </p: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73852D1E-28F9-4319-B5FC-012117A49E59}"/>
              </a:ext>
            </a:extLst>
          </p:cNvPr>
          <p:cNvCxnSpPr>
            <a:cxnSpLocks/>
          </p:cNvCxnSpPr>
          <p:nvPr/>
        </p:nvCxnSpPr>
        <p:spPr>
          <a:xfrm>
            <a:off x="4923608" y="3253266"/>
            <a:ext cx="131626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56617A23-B4DB-404B-9758-D90EA30D17FE}"/>
              </a:ext>
            </a:extLst>
          </p:cNvPr>
          <p:cNvCxnSpPr>
            <a:cxnSpLocks/>
          </p:cNvCxnSpPr>
          <p:nvPr/>
        </p:nvCxnSpPr>
        <p:spPr>
          <a:xfrm>
            <a:off x="8538847" y="3248213"/>
            <a:ext cx="113283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35">
            <a:extLst>
              <a:ext uri="{FF2B5EF4-FFF2-40B4-BE49-F238E27FC236}">
                <a16:creationId xmlns:a16="http://schemas.microsoft.com/office/drawing/2014/main" id="{E77F4E4A-2C39-43E8-A474-6A50BEEC8C73}"/>
              </a:ext>
            </a:extLst>
          </p:cNvPr>
          <p:cNvSpPr txBox="1"/>
          <p:nvPr/>
        </p:nvSpPr>
        <p:spPr>
          <a:xfrm>
            <a:off x="2091901" y="311338"/>
            <a:ext cx="785170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en-US" sz="3200" dirty="0">
                <a:solidFill>
                  <a:prstClr val="black"/>
                </a:solidFill>
                <a:sym typeface="Symbol" panose="05050102010706020507" pitchFamily="18" charset="2"/>
              </a:rPr>
              <a:t>P(&lt;10 | square) = </a:t>
            </a:r>
            <a:r>
              <a:rPr lang="en-US" sz="3200" dirty="0"/>
              <a:t>P(&lt;10</a:t>
            </a:r>
            <a:r>
              <a:rPr lang="en-US" sz="3200" dirty="0">
                <a:sym typeface="Symbol" panose="05050102010706020507" pitchFamily="18" charset="2"/>
              </a:rPr>
              <a:t>square) / </a:t>
            </a:r>
            <a:r>
              <a:rPr lang="en-US" sz="3200" dirty="0">
                <a:solidFill>
                  <a:prstClr val="black"/>
                </a:solidFill>
                <a:sym typeface="Symbol" panose="05050102010706020507" pitchFamily="18" charset="2"/>
              </a:rPr>
              <a:t>P(square)</a:t>
            </a:r>
            <a:endParaRPr lang="en-US" sz="3200" dirty="0">
              <a:sym typeface="Symbol" panose="05050102010706020507" pitchFamily="18" charset="2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3F9D8441-745E-4E8B-94A0-989C37D814BA}"/>
              </a:ext>
            </a:extLst>
          </p:cNvPr>
          <p:cNvSpPr txBox="1"/>
          <p:nvPr/>
        </p:nvSpPr>
        <p:spPr>
          <a:xfrm>
            <a:off x="386366" y="1038125"/>
            <a:ext cx="911339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en-US" sz="3200" dirty="0">
                <a:solidFill>
                  <a:prstClr val="black"/>
                </a:solidFill>
                <a:sym typeface="Symbol" panose="05050102010706020507" pitchFamily="18" charset="2"/>
              </a:rPr>
              <a:t>                              (3/4)        =         </a:t>
            </a:r>
            <a:r>
              <a:rPr lang="en-US" sz="3200" dirty="0"/>
              <a:t>(3/20</a:t>
            </a:r>
            <a:r>
              <a:rPr lang="en-US" sz="3200" dirty="0">
                <a:sym typeface="Symbol" panose="05050102010706020507" pitchFamily="18" charset="2"/>
              </a:rPr>
              <a:t>)         /    </a:t>
            </a:r>
            <a:r>
              <a:rPr lang="en-US" sz="3200" dirty="0">
                <a:solidFill>
                  <a:prstClr val="black"/>
                </a:solidFill>
                <a:sym typeface="Symbol" panose="05050102010706020507" pitchFamily="18" charset="2"/>
              </a:rPr>
              <a:t>(4/20)</a:t>
            </a:r>
            <a:endParaRPr lang="en-US" sz="3200" dirty="0">
              <a:sym typeface="Symbol" panose="05050102010706020507" pitchFamily="18" charset="2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26B23CA-3095-4482-B466-6BB7A4655B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7364EF-3BE2-4DBD-9075-37E023E4481B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830383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3714</TotalTime>
  <Words>1526</Words>
  <Application>Microsoft Office PowerPoint</Application>
  <PresentationFormat>Widescreen</PresentationFormat>
  <Paragraphs>266</Paragraphs>
  <Slides>37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42" baseType="lpstr">
      <vt:lpstr>Arial</vt:lpstr>
      <vt:lpstr>Calibri</vt:lpstr>
      <vt:lpstr>Calibri Light</vt:lpstr>
      <vt:lpstr>Symbol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Artificial General Intelligence</dc:title>
  <dc:creator>billh</dc:creator>
  <cp:lastModifiedBy>William Hibbard</cp:lastModifiedBy>
  <cp:revision>98</cp:revision>
  <dcterms:created xsi:type="dcterms:W3CDTF">2018-08-21T18:03:17Z</dcterms:created>
  <dcterms:modified xsi:type="dcterms:W3CDTF">2019-07-10T04:38:13Z</dcterms:modified>
</cp:coreProperties>
</file>