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710" r:id="rId2"/>
    <p:sldId id="2621" r:id="rId3"/>
    <p:sldId id="2617" r:id="rId4"/>
    <p:sldId id="541" r:id="rId5"/>
    <p:sldId id="2616" r:id="rId6"/>
    <p:sldId id="2618" r:id="rId7"/>
    <p:sldId id="2619" r:id="rId8"/>
    <p:sldId id="2624" r:id="rId9"/>
    <p:sldId id="2620" r:id="rId10"/>
    <p:sldId id="2622" r:id="rId11"/>
    <p:sldId id="2623" r:id="rId12"/>
    <p:sldId id="2625" r:id="rId13"/>
    <p:sldId id="2626" r:id="rId14"/>
    <p:sldId id="2627" r:id="rId15"/>
    <p:sldId id="2628" r:id="rId16"/>
    <p:sldId id="2629" r:id="rId17"/>
    <p:sldId id="2630" r:id="rId18"/>
    <p:sldId id="2631" r:id="rId19"/>
    <p:sldId id="2633" r:id="rId20"/>
    <p:sldId id="2632" r:id="rId21"/>
    <p:sldId id="263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FF"/>
    <a:srgbClr val="051BBD"/>
    <a:srgbClr val="0B2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6"/>
    <p:restoredTop sz="89293"/>
  </p:normalViewPr>
  <p:slideViewPr>
    <p:cSldViewPr>
      <p:cViewPr varScale="1">
        <p:scale>
          <a:sx n="142" d="100"/>
          <a:sy n="142" d="100"/>
        </p:scale>
        <p:origin x="19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2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60FD9-FB6A-49E8-BDFF-6AE8B516B176}" type="datetimeFigureOut">
              <a:rPr lang="en-US" smtClean="0"/>
              <a:t>3/13/26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1E904-6438-40DF-BD92-55C74EB7A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20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958168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1" tIns="46476" rIns="92951" bIns="46476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29512" fontAlgn="auto">
              <a:spcBef>
                <a:spcPts val="0"/>
              </a:spcBef>
              <a:spcAft>
                <a:spcPts val="0"/>
              </a:spcAft>
            </a:pPr>
            <a:fld id="{AFC15E0D-164A-4DB3-99F2-51B4A3E759D8}" type="slidenum">
              <a:rPr lang="en-US" sz="1200">
                <a:solidFill>
                  <a:prstClr val="black"/>
                </a:solidFill>
              </a:rPr>
              <a:pPr algn="r" defTabSz="929512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8500"/>
            <a:ext cx="4638675" cy="3478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5" y="4409759"/>
            <a:ext cx="5122333" cy="41776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2378" indent="-232378" defTabSz="92951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1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57912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445">
            <a:extLst>
              <a:ext uri="{FF2B5EF4-FFF2-40B4-BE49-F238E27FC236}">
                <a16:creationId xmlns:a16="http://schemas.microsoft.com/office/drawing/2014/main" id="{A8FF6FA9-F85B-644B-9D04-AD4914EAC1F8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0">
                <a:srgbClr val="A2A2A2"/>
              </a:gs>
              <a:gs pos="100000">
                <a:srgbClr val="FFFFFF">
                  <a:alpha val="69803"/>
                </a:srgbClr>
              </a:gs>
            </a:gsLst>
            <a:lin ang="0" scaled="0"/>
          </a:gradFill>
          <a:ln w="9525" cap="flat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0825" tIns="45400" rIns="90825" bIns="45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" y="45720"/>
            <a:ext cx="5839061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356351"/>
            <a:ext cx="1447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13716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 descr="C:\PaulMenzel\acronyms &amp; logos &amp; addresses\new_cimss_logo.png">
            <a:extLst>
              <a:ext uri="{FF2B5EF4-FFF2-40B4-BE49-F238E27FC236}">
                <a16:creationId xmlns:a16="http://schemas.microsoft.com/office/drawing/2014/main" id="{9E024232-CFE3-6D49-A29F-D99A00F2B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6163056"/>
            <a:ext cx="92943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hape 463">
            <a:extLst>
              <a:ext uri="{FF2B5EF4-FFF2-40B4-BE49-F238E27FC236}">
                <a16:creationId xmlns:a16="http://schemas.microsoft.com/office/drawing/2014/main" id="{47EB874B-729C-1D41-BD4E-D15CE4E17677}"/>
              </a:ext>
            </a:extLst>
          </p:cNvPr>
          <p:cNvPicPr preferRelativeResize="0"/>
          <p:nvPr userDrawn="1"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880" y="45720"/>
            <a:ext cx="32004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SSEC_logo-trans">
            <a:extLst>
              <a:ext uri="{FF2B5EF4-FFF2-40B4-BE49-F238E27FC236}">
                <a16:creationId xmlns:a16="http://schemas.microsoft.com/office/drawing/2014/main" id="{9F20B859-78E1-3A4C-B408-9E9613D29C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0"/>
            <a:ext cx="907046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3507874" y="6021390"/>
            <a:ext cx="1756786" cy="46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23" tIns="45002" rIns="90023" bIns="45002">
            <a:spAutoFit/>
          </a:bodyPr>
          <a:lstStyle>
            <a:lvl1pPr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March 2017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7772403" y="2063753"/>
            <a:ext cx="1129179" cy="24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23" tIns="45002" rIns="90023" bIns="450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i="1">
                <a:solidFill>
                  <a:prstClr val="white"/>
                </a:solidFill>
                <a:latin typeface="Times New Roman" pitchFamily="18" charset="0"/>
              </a:rPr>
              <a:t>14 February 2009</a:t>
            </a:r>
          </a:p>
        </p:txBody>
      </p:sp>
      <p:sp>
        <p:nvSpPr>
          <p:cNvPr id="69639" name="TextBox 16"/>
          <p:cNvSpPr txBox="1">
            <a:spLocks noChangeArrowheads="1"/>
          </p:cNvSpPr>
          <p:nvPr/>
        </p:nvSpPr>
        <p:spPr bwMode="auto">
          <a:xfrm>
            <a:off x="7996241" y="1981201"/>
            <a:ext cx="1202879" cy="24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4" tIns="44993" rIns="90004" bIns="449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17 November 2012</a:t>
            </a:r>
          </a:p>
        </p:txBody>
      </p:sp>
      <p:pic>
        <p:nvPicPr>
          <p:cNvPr id="2050" name="Picture 2" descr="C:\PaulMenzel\1q17\IMG_1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8" b="22409"/>
          <a:stretch/>
        </p:blipFill>
        <p:spPr bwMode="auto">
          <a:xfrm>
            <a:off x="0" y="4151870"/>
            <a:ext cx="9144000" cy="27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PaulMenzel\1q17\IMG_19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0" b="24580"/>
          <a:stretch/>
        </p:blipFill>
        <p:spPr bwMode="auto">
          <a:xfrm>
            <a:off x="0" y="-1"/>
            <a:ext cx="9144000" cy="26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9"/>
          <p:cNvSpPr>
            <a:spLocks noGrp="1"/>
          </p:cNvSpPr>
          <p:nvPr>
            <p:ph type="ctrTitle"/>
          </p:nvPr>
        </p:nvSpPr>
        <p:spPr bwMode="auto">
          <a:xfrm>
            <a:off x="0" y="2667000"/>
            <a:ext cx="9144000" cy="1447800"/>
          </a:xfrm>
        </p:spPr>
        <p:txBody>
          <a:bodyPr anchor="ctr">
            <a:normAutofit fontScale="90000"/>
          </a:bodyPr>
          <a:lstStyle/>
          <a:p>
            <a:pPr marR="0"/>
            <a:r>
              <a:rPr lang="en-US" altLang="en-US" sz="2700" cap="none" dirty="0" err="1">
                <a:solidFill>
                  <a:srgbClr val="002060"/>
                </a:solidFill>
                <a:effectLst/>
                <a:latin typeface="Corbel" pitchFamily="34" charset="0"/>
              </a:rPr>
              <a:t>GeoXO</a:t>
            </a:r>
            <a:r>
              <a:rPr lang="en-US" altLang="en-US" sz="2700" cap="none" dirty="0">
                <a:solidFill>
                  <a:srgbClr val="002060"/>
                </a:solidFill>
                <a:effectLst/>
                <a:latin typeface="Corbel" pitchFamily="34" charset="0"/>
              </a:rPr>
              <a:t> CIMSS Passive Retrievals of 3D Optical Flows with Information Leveraged from Environmental Sounders (PROFILES) </a:t>
            </a:r>
            <a:br>
              <a:rPr lang="en-US" altLang="en-US" sz="4000" cap="none" dirty="0">
                <a:solidFill>
                  <a:srgbClr val="002060"/>
                </a:solidFill>
                <a:effectLst/>
                <a:latin typeface="Corbel" pitchFamily="34" charset="0"/>
              </a:rPr>
            </a:br>
            <a:r>
              <a:rPr lang="en-US" altLang="en-US" sz="2700" cap="none" dirty="0">
                <a:solidFill>
                  <a:srgbClr val="002060"/>
                </a:solidFill>
                <a:effectLst/>
                <a:latin typeface="Corbel" pitchFamily="34" charset="0"/>
              </a:rPr>
              <a:t>David Santek, Jason </a:t>
            </a:r>
            <a:r>
              <a:rPr lang="en-US" altLang="en-US" sz="2700" cap="none" dirty="0" err="1">
                <a:solidFill>
                  <a:srgbClr val="002060"/>
                </a:solidFill>
                <a:effectLst/>
                <a:latin typeface="Corbel" pitchFamily="34" charset="0"/>
              </a:rPr>
              <a:t>Oktin</a:t>
            </a:r>
            <a:r>
              <a:rPr lang="en-US" altLang="en-US" sz="2700" cap="none" dirty="0">
                <a:solidFill>
                  <a:srgbClr val="002060"/>
                </a:solidFill>
                <a:effectLst/>
                <a:latin typeface="Corbel" pitchFamily="34" charset="0"/>
              </a:rPr>
              <a:t>, Tom Rink, Yubo Wang</a:t>
            </a:r>
            <a:endParaRPr lang="en-US" altLang="en-US" sz="2800" cap="none" dirty="0">
              <a:solidFill>
                <a:srgbClr val="002060"/>
              </a:solidFill>
              <a:effectLst/>
              <a:latin typeface="Corbe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7" y="19050"/>
            <a:ext cx="1447800" cy="9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DB73-32BF-D648-94A0-C11B5DDE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AMV Error Estimation</a:t>
            </a:r>
            <a:br>
              <a:rPr lang="en-US" dirty="0"/>
            </a:br>
            <a:r>
              <a:rPr lang="en-US" sz="2700" dirty="0"/>
              <a:t>Conformal Prediction with G5NR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B1AC60-76AC-E7E8-D5E2-3F37F6E3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36" y="120015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58B88-7E2B-6711-99D6-4DF5760F9B6D}"/>
                  </a:ext>
                </a:extLst>
              </p:cNvPr>
              <p:cNvSpPr txBox="1"/>
              <p:nvPr/>
            </p:nvSpPr>
            <p:spPr>
              <a:xfrm>
                <a:off x="228600" y="1524000"/>
                <a:ext cx="2840736" cy="426911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Conformal prediction converts model residuals</a:t>
                </a:r>
              </a:p>
              <a:p>
                <a:pPr algn="ctr"/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∣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𝑡𝑟𝑢𝑡h</m:t>
                          </m:r>
                        </m:sup>
                      </m:sSubSup>
                      <m:r>
                        <a:rPr lang="en-US">
                          <a:latin typeface="Cambria Math" panose="02040503050406030204" pitchFamily="18" charset="0"/>
                        </a:rPr>
                        <m:t>∣</m:t>
                      </m:r>
                    </m:oMath>
                  </m:oMathPara>
                </a14:m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into prediction intervals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u ̂ ± q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Based on a quantile, q (e.g., 90% confidence)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>
                    <a:highlight>
                      <a:srgbClr val="FFFF00"/>
                    </a:highlight>
                  </a:rPr>
                  <a:t>Past residuals are used to construct uncertainty bounds for new predictions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58B88-7E2B-6711-99D6-4DF5760F9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24000"/>
                <a:ext cx="2840736" cy="4269117"/>
              </a:xfrm>
              <a:prstGeom prst="rect">
                <a:avLst/>
              </a:prstGeom>
              <a:blipFill>
                <a:blip r:embed="rId3"/>
                <a:stretch>
                  <a:fillRect t="-296" r="-1770" b="-1183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FFC543D-1588-401B-43B0-2D234518A1A6}"/>
              </a:ext>
            </a:extLst>
          </p:cNvPr>
          <p:cNvSpPr txBox="1"/>
          <p:nvPr/>
        </p:nvSpPr>
        <p:spPr>
          <a:xfrm>
            <a:off x="4038600" y="5638800"/>
            <a:ext cx="42672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RMSVD (bars) and mean wind speed (dots) for one billion samples at each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685A00-9195-D9FD-F752-C2C5D7A3BE1D}"/>
              </a:ext>
            </a:extLst>
          </p:cNvPr>
          <p:cNvSpPr txBox="1"/>
          <p:nvPr/>
        </p:nvSpPr>
        <p:spPr>
          <a:xfrm>
            <a:off x="228600" y="1064883"/>
            <a:ext cx="3002681" cy="369332"/>
          </a:xfrm>
          <a:prstGeom prst="rect">
            <a:avLst/>
          </a:prstGeom>
          <a:solidFill>
            <a:srgbClr val="C00000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Initial and encouraging results</a:t>
            </a:r>
          </a:p>
        </p:txBody>
      </p:sp>
    </p:spTree>
    <p:extLst>
      <p:ext uri="{BB962C8B-B14F-4D97-AF65-F5344CB8AC3E}">
        <p14:creationId xmlns:p14="http://schemas.microsoft.com/office/powerpoint/2010/main" val="282526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CB0E-71FB-A664-6C63-204689B9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AMV Error Estimation</a:t>
            </a:r>
            <a:br>
              <a:rPr lang="en-US" dirty="0"/>
            </a:br>
            <a:r>
              <a:rPr lang="en-US" sz="2700" dirty="0"/>
              <a:t>U-Net with G5NR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5021C-88EB-0614-49AD-59E8E3FD9250}"/>
              </a:ext>
            </a:extLst>
          </p:cNvPr>
          <p:cNvSpPr txBox="1"/>
          <p:nvPr/>
        </p:nvSpPr>
        <p:spPr>
          <a:xfrm>
            <a:off x="228600" y="1064883"/>
            <a:ext cx="3002681" cy="369332"/>
          </a:xfrm>
          <a:prstGeom prst="rect">
            <a:avLst/>
          </a:prstGeom>
          <a:solidFill>
            <a:srgbClr val="C00000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Initial and encouraging results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406E7A-A1C7-42FA-5F63-E5B534E08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1" y="3386232"/>
            <a:ext cx="4876800" cy="28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F5FDB0-187B-1987-624E-55F8D7CD3E7C}"/>
              </a:ext>
            </a:extLst>
          </p:cNvPr>
          <p:cNvSpPr txBox="1"/>
          <p:nvPr/>
        </p:nvSpPr>
        <p:spPr>
          <a:xfrm>
            <a:off x="3695446" y="6135469"/>
            <a:ext cx="42672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MAE (bars) and mean wind speed (dots) for 26 million samples at each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FFF14-5984-BCDA-4E10-FB00C859AE36}"/>
              </a:ext>
            </a:extLst>
          </p:cNvPr>
          <p:cNvSpPr txBox="1"/>
          <p:nvPr/>
        </p:nvSpPr>
        <p:spPr>
          <a:xfrm>
            <a:off x="228600" y="1655503"/>
            <a:ext cx="2840736" cy="369331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U-Net is a CNN used to estimate spatially varying AMV errors.</a:t>
            </a:r>
          </a:p>
          <a:p>
            <a:pPr algn="ctr"/>
            <a:br>
              <a:rPr lang="en-US" dirty="0"/>
            </a:br>
            <a:r>
              <a:rPr lang="en-US" dirty="0"/>
              <a:t>Processes 512-pixel tiles and directly predicts wind error using inputs such as u and v wind, latitude, longitude, and pressure.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ighlight>
                  <a:srgbClr val="FFFF00"/>
                </a:highlight>
              </a:rPr>
              <a:t>Past errors are used to estimate the uncertainty of new observations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CC5EFD-4D06-BE34-4016-DF64A348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32" y="873549"/>
            <a:ext cx="2907468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4D6BEF-E340-AA1A-2A3C-815251C8705B}"/>
              </a:ext>
            </a:extLst>
          </p:cNvPr>
          <p:cNvSpPr txBox="1"/>
          <p:nvPr/>
        </p:nvSpPr>
        <p:spPr>
          <a:xfrm>
            <a:off x="3279170" y="1655503"/>
            <a:ext cx="2840736" cy="8925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distribution of AMV errors for one tile</a:t>
            </a:r>
          </a:p>
          <a:p>
            <a:pPr algn="ctr"/>
            <a:r>
              <a:rPr lang="en-US" sz="1600" dirty="0"/>
              <a:t>WindFlow AMV – G5NR wind</a:t>
            </a:r>
          </a:p>
        </p:txBody>
      </p:sp>
    </p:spTree>
    <p:extLst>
      <p:ext uri="{BB962C8B-B14F-4D97-AF65-F5344CB8AC3E}">
        <p14:creationId xmlns:p14="http://schemas.microsoft.com/office/powerpoint/2010/main" val="46660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7A4E6-030C-A717-D071-14B0D108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4C530-E20C-A1EA-E829-F3B7A874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C0E00-8F3F-5F6B-4930-EF933CD15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WindFlow will be applied to up to three datasets: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GEOS-5 Nature Run: Model humidity fields simulate GXS retrieved humidity. Model winds provide ‘truth’.</a:t>
            </a:r>
          </a:p>
          <a:p>
            <a:pPr lvl="1"/>
            <a:r>
              <a:rPr lang="en-US" dirty="0"/>
              <a:t>GXS Proxy Retrievals: Radiances from high resolution ECMWF XNR1K Nature Run. Retrievals generated  using U-Net model (Zhenglong Li)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MTG-IRS: If available. Currently, the best match to what is expected from GXS </a:t>
            </a:r>
          </a:p>
        </p:txBody>
      </p:sp>
    </p:spTree>
    <p:extLst>
      <p:ext uri="{BB962C8B-B14F-4D97-AF65-F5344CB8AC3E}">
        <p14:creationId xmlns:p14="http://schemas.microsoft.com/office/powerpoint/2010/main" val="404316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53397-5696-76EA-7A1A-4ACFE154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8E501E-C62B-8826-92BA-0341E2FDAFFC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067166-E7F6-5FA5-FD73-73E74F63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C44FE3-5554-2C39-C5CD-01BDC409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5B6F55-369E-2907-C970-129CD5DEB1E8}"/>
              </a:ext>
            </a:extLst>
          </p:cNvPr>
          <p:cNvSpPr txBox="1"/>
          <p:nvPr/>
        </p:nvSpPr>
        <p:spPr>
          <a:xfrm>
            <a:off x="2668928" y="60198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19E83-8C3A-DBD6-9844-1A8DC90F2763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3234358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EAB3B-15CE-8AE9-B1DE-F01AA29E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3D66-664F-B661-90AC-9E7F77FA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F9602A-CFE5-4023-6CD1-DD8B51CA9DF5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E30F81-A90D-274A-03B5-8EA12F30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1FB357-E636-735D-0D8A-53252F4C4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CB833D8-EE44-FB97-B18F-83B22BE0D52A}"/>
              </a:ext>
            </a:extLst>
          </p:cNvPr>
          <p:cNvSpPr txBox="1"/>
          <p:nvPr/>
        </p:nvSpPr>
        <p:spPr>
          <a:xfrm>
            <a:off x="2668928" y="60198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FD5D0-0871-4D40-E07D-CBBBD6ADEFCE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121969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9A4CD-97E5-0F2C-AA17-CCC318AE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673B-0F16-0923-56D0-005769C7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9958D7-6C08-F8A8-E4AE-258FEEC67A11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2CF499-1A5B-C6F4-837B-1D34B4120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28A664-5747-CC1A-EF23-6AF849ECA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C3E122-D2F8-5FF3-F677-BCBC62575A3D}"/>
              </a:ext>
            </a:extLst>
          </p:cNvPr>
          <p:cNvSpPr txBox="1"/>
          <p:nvPr/>
        </p:nvSpPr>
        <p:spPr>
          <a:xfrm>
            <a:off x="2668928" y="60198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20818-13A6-E6A0-60BF-48029133564E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2775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B6D3-693C-907D-ACDE-EB8B21FDF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0926-30F6-C14A-73D8-7BAFE1FD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FDD841-0677-B5AA-C285-DD9DCD2AD8AA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8" name="Picture 7" descr="A map of the united states with different colored lines&#10;&#10;Description automatically generated">
              <a:extLst>
                <a:ext uri="{FF2B5EF4-FFF2-40B4-BE49-F238E27FC236}">
                  <a16:creationId xmlns:a16="http://schemas.microsoft.com/office/drawing/2014/main" id="{82DFD188-EE7D-333D-7A4B-E3826A14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9" name="Picture 8" descr="A map of the united states with different colored lines&#10;&#10;Description automatically generated">
              <a:extLst>
                <a:ext uri="{FF2B5EF4-FFF2-40B4-BE49-F238E27FC236}">
                  <a16:creationId xmlns:a16="http://schemas.microsoft.com/office/drawing/2014/main" id="{9656E68A-CC55-41A8-5E5F-A91737A3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E601EF-BED6-DB0E-C3C1-DBC2CB9A7D2C}"/>
              </a:ext>
            </a:extLst>
          </p:cNvPr>
          <p:cNvSpPr txBox="1"/>
          <p:nvPr/>
        </p:nvSpPr>
        <p:spPr>
          <a:xfrm>
            <a:off x="2685909" y="5790252"/>
            <a:ext cx="3411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  <a:p>
            <a:pPr algn="ctr"/>
            <a:r>
              <a:rPr lang="en-US" dirty="0"/>
              <a:t>Truth Winds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47062-CD5E-1317-75DB-51C1B75EDA26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285979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C38C-0A79-8F6C-5197-9F236272F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5B00-D938-8A21-76A4-EADA6953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761E49-3062-4170-CFF7-BE8D4A35D2CD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F749CA-0BAD-D114-BE3A-A364999C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0C6D40-7C95-8A3C-D4AB-D369A12AF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999195-EABD-7599-9099-D335E7A0CE9B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E5292-7A4F-C5DF-E31C-26F4BDC304CD}"/>
              </a:ext>
            </a:extLst>
          </p:cNvPr>
          <p:cNvSpPr txBox="1"/>
          <p:nvPr/>
        </p:nvSpPr>
        <p:spPr>
          <a:xfrm>
            <a:off x="2685909" y="5790252"/>
            <a:ext cx="3411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  <a:p>
            <a:pPr algn="ctr"/>
            <a:r>
              <a:rPr lang="en-US" dirty="0"/>
              <a:t>OCTANE AMVs</a:t>
            </a:r>
          </a:p>
        </p:txBody>
      </p:sp>
    </p:spTree>
    <p:extLst>
      <p:ext uri="{BB962C8B-B14F-4D97-AF65-F5344CB8AC3E}">
        <p14:creationId xmlns:p14="http://schemas.microsoft.com/office/powerpoint/2010/main" val="320335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4F0CF-BCE6-824C-FAC6-5BE1724C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F5E30-295C-C664-17CF-1CC3AE92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23997F-E221-A5E2-D373-1B2311FF69F3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3C9D97-EE2C-0A96-C7B2-61847AAA4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712683-8D21-48DE-0802-0CA15AE6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21DAA3-E28B-0B07-3937-B181DB017FCB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4717E-1406-8641-B95F-BA50D4470A1C}"/>
              </a:ext>
            </a:extLst>
          </p:cNvPr>
          <p:cNvSpPr txBox="1"/>
          <p:nvPr/>
        </p:nvSpPr>
        <p:spPr>
          <a:xfrm>
            <a:off x="2685909" y="5790252"/>
            <a:ext cx="3411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  <a:p>
            <a:pPr algn="ctr"/>
            <a:r>
              <a:rPr lang="en-US" dirty="0"/>
              <a:t>WindFlow AMVs</a:t>
            </a:r>
          </a:p>
        </p:txBody>
      </p:sp>
    </p:spTree>
    <p:extLst>
      <p:ext uri="{BB962C8B-B14F-4D97-AF65-F5344CB8AC3E}">
        <p14:creationId xmlns:p14="http://schemas.microsoft.com/office/powerpoint/2010/main" val="307963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1B80-9CB0-2313-3367-116C48D69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AMV Evaluation</a:t>
            </a:r>
            <a:br>
              <a:rPr lang="en-US" dirty="0"/>
            </a:br>
            <a:r>
              <a:rPr lang="en-US" sz="2700" dirty="0"/>
              <a:t>GXS Proxy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805CD-7509-8F4F-F297-1486491C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828800"/>
            <a:ext cx="8915400" cy="3884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83B57-9A46-20C8-3269-5903E85B4A1A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A4AFE-AACE-7D89-8E3E-9AE4A7F5A77F}"/>
              </a:ext>
            </a:extLst>
          </p:cNvPr>
          <p:cNvSpPr txBox="1"/>
          <p:nvPr/>
        </p:nvSpPr>
        <p:spPr>
          <a:xfrm>
            <a:off x="685800" y="4876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No QC; only one frame!</a:t>
            </a:r>
          </a:p>
        </p:txBody>
      </p:sp>
    </p:spTree>
    <p:extLst>
      <p:ext uri="{BB962C8B-B14F-4D97-AF65-F5344CB8AC3E}">
        <p14:creationId xmlns:p14="http://schemas.microsoft.com/office/powerpoint/2010/main" val="167664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Introduction/Motivation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7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GeoXO</a:t>
            </a:r>
            <a:r>
              <a:rPr lang="en-US" dirty="0"/>
              <a:t> Sounder (GXS) will provide vertical distribution of moisture, temperature, and trace gases</a:t>
            </a:r>
          </a:p>
          <a:p>
            <a:r>
              <a:rPr lang="en-US" dirty="0"/>
              <a:t>NOAA does not have a winds algorithm for retrieved parameters, e.g., temperature and moisture</a:t>
            </a:r>
          </a:p>
          <a:p>
            <a:r>
              <a:rPr lang="en-US" dirty="0"/>
              <a:t>The PROFILES project will test, develop, and demonstrate novel methods to produce 3D winds from proxy GXS data using advanced Optical Flow algorithms (e.g., WindFlow)</a:t>
            </a:r>
          </a:p>
          <a:p>
            <a:r>
              <a:rPr lang="en-US" dirty="0"/>
              <a:t>Explore techniques to generate uncertainty and error estimates that will be useful for future data assimilation efforts</a:t>
            </a:r>
          </a:p>
          <a:p>
            <a:r>
              <a:rPr lang="en-US" b="1" dirty="0"/>
              <a:t>3D Winds</a:t>
            </a:r>
            <a:r>
              <a:rPr lang="en-US" dirty="0"/>
              <a:t>: The three-dimensional distribution of horizontal winds in clear sky and above cloud</a:t>
            </a:r>
          </a:p>
          <a:p>
            <a:r>
              <a:rPr lang="en-US" dirty="0"/>
              <a:t>This product will be complementary to the cloud drift winds from the imager (GXI)</a:t>
            </a:r>
          </a:p>
        </p:txBody>
      </p:sp>
    </p:spTree>
    <p:extLst>
      <p:ext uri="{BB962C8B-B14F-4D97-AF65-F5344CB8AC3E}">
        <p14:creationId xmlns:p14="http://schemas.microsoft.com/office/powerpoint/2010/main" val="88533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0E8D-0CDD-29F1-FDE9-B81716E2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83F0C9C-D65F-A044-E6C5-95EC0456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u="sng" dirty="0"/>
              <a:t>First three milestones </a:t>
            </a:r>
            <a:r>
              <a:rPr lang="en-US" sz="2200" dirty="0"/>
              <a:t>were completed in the first two quarters.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endParaRPr lang="en-US" sz="2200" dirty="0"/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u="sng" dirty="0"/>
              <a:t>Next Steps: Milestones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dirty="0"/>
              <a:t>The remaining three milestones are expected to be completed: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Investigate uncertainty estimates (Quarters 3 and 4)</a:t>
            </a:r>
          </a:p>
          <a:p>
            <a:pPr lvl="1">
              <a:spcBef>
                <a:spcPts val="0"/>
              </a:spcBef>
              <a:buSzPts val="2090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Test predictive uncertainty measures for WindFlow NR AMVs</a:t>
            </a:r>
          </a:p>
          <a:p>
            <a:pPr lvl="1">
              <a:spcBef>
                <a:spcPts val="0"/>
              </a:spcBef>
              <a:buSzPts val="2090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Apply uncertainty methodologies to the GXS proxy-derived AMVs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3D winds from current satellites (Quarter 4)</a:t>
            </a:r>
          </a:p>
          <a:p>
            <a:pPr lvl="1">
              <a:spcBef>
                <a:spcPts val="0"/>
              </a:spcBef>
              <a:buSzPts val="2090"/>
            </a:pPr>
            <a:r>
              <a:rPr lang="en-US" sz="1800" dirty="0"/>
              <a:t>As time permits, apply WindFlow (and uncertainty estimates) to operational IR hyperspectral data (e.g., CrIS, and if available, MTG-IRS)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Reports and presentations (Quarters 3 and 4)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endParaRPr lang="en-US" sz="2200" dirty="0"/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u="sng" dirty="0"/>
              <a:t>Next Steps: Collaboration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dirty="0"/>
              <a:t>Extend the CIMSS/CIRA collaboration to include the 3D winds team at EUMETSAT (Régis Borde):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Draw on EUMETSAT’s extensive experience with 3D winds to further advance uncertainty and error estimates. 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When MTS-IRS data are available, coordinate 3D wind derivation and evaluation.</a:t>
            </a:r>
          </a:p>
        </p:txBody>
      </p:sp>
    </p:spTree>
    <p:extLst>
      <p:ext uri="{BB962C8B-B14F-4D97-AF65-F5344CB8AC3E}">
        <p14:creationId xmlns:p14="http://schemas.microsoft.com/office/powerpoint/2010/main" val="1691962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356E-071C-EB73-1F01-C17621D2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EB760-DDF2-F92B-660C-5B33EEF6F7CC}"/>
              </a:ext>
            </a:extLst>
          </p:cNvPr>
          <p:cNvSpPr txBox="1"/>
          <p:nvPr/>
        </p:nvSpPr>
        <p:spPr>
          <a:xfrm>
            <a:off x="457200" y="1295400"/>
            <a:ext cx="800099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Procedures for training, characterizing errors, and evaluating AMVs derived using GXS proxy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collaboration with CIRA and EUMETSAT, </a:t>
            </a:r>
            <a:r>
              <a:rPr lang="en-US" dirty="0"/>
              <a:t>adapted versions of the above procedures for use with MTG-IRS data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collaboration with CIRA, identify a machine-learning–based AMV retrieval system capable of deriving 3D winds and adaptable to future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2852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NWS Benefit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outcome of this project will complement the current </a:t>
            </a:r>
            <a:r>
              <a:rPr lang="en-US" i="1" dirty="0"/>
              <a:t>cloud-tracked</a:t>
            </a:r>
            <a:r>
              <a:rPr lang="en-US" dirty="0"/>
              <a:t> satellite wind products, by providing 3D wind information in data void regions of </a:t>
            </a:r>
            <a:r>
              <a:rPr lang="en-US" i="1" dirty="0"/>
              <a:t>clear-sky and above clouds</a:t>
            </a:r>
            <a:r>
              <a:rPr lang="en-US" dirty="0"/>
              <a:t>. Uses within NWS:</a:t>
            </a:r>
          </a:p>
          <a:p>
            <a:r>
              <a:rPr lang="en-US" dirty="0">
                <a:highlight>
                  <a:srgbClr val="FFFF00"/>
                </a:highlight>
              </a:rPr>
              <a:t>Assimilation</a:t>
            </a:r>
            <a:r>
              <a:rPr lang="en-US" dirty="0"/>
              <a:t> of the 3D winds into numerical weather prediction (NWP) models</a:t>
            </a:r>
          </a:p>
          <a:p>
            <a:r>
              <a:rPr lang="en-US" dirty="0"/>
              <a:t>Provide a vertical distribution of wind information in clear air regions near severe weather and tropical cyclones for </a:t>
            </a:r>
            <a:r>
              <a:rPr lang="en-US" dirty="0">
                <a:highlight>
                  <a:srgbClr val="FFFF00"/>
                </a:highlight>
              </a:rPr>
              <a:t>Nowcasting</a:t>
            </a:r>
            <a:r>
              <a:rPr lang="en-US" dirty="0"/>
              <a:t>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6332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Activities/Milestones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038600"/>
          </a:xfrm>
        </p:spPr>
        <p:txBody>
          <a:bodyPr>
            <a:normAutofit fontScale="92500"/>
          </a:bodyPr>
          <a:lstStyle/>
          <a:p>
            <a:pPr marL="514350" lvl="0" indent="-514350">
              <a:spcBef>
                <a:spcPts val="0"/>
              </a:spcBef>
              <a:buSzPts val="2090"/>
              <a:buFont typeface="Calibri"/>
              <a:buAutoNum type="arabicPeriod"/>
            </a:pPr>
            <a:r>
              <a:rPr lang="en-US" sz="2200" dirty="0"/>
              <a:t>Algorithm developments and updates (Quarter 1)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strike="sngStrike" dirty="0">
                <a:solidFill>
                  <a:srgbClr val="FFC000"/>
                </a:solidFill>
              </a:rPr>
              <a:t>Import GXS proxy datasets into the 3D winds heritage algorithm**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B050"/>
                </a:solidFill>
              </a:rPr>
              <a:t>Adapt WindFlow for use with GXS proxy datasets (complete)</a:t>
            </a:r>
            <a:endParaRPr lang="en-US" dirty="0">
              <a:solidFill>
                <a:srgbClr val="00B050"/>
              </a:solidFill>
            </a:endParaRPr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/>
            </a:pPr>
            <a:r>
              <a:rPr lang="en-US" sz="2200" dirty="0"/>
              <a:t>3D winds retrieval (Quarter 1)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strike="sngStrike" dirty="0">
                <a:solidFill>
                  <a:srgbClr val="FFC000"/>
                </a:solidFill>
              </a:rPr>
              <a:t>Generate AMV dataset using WINDCO with a NR or GXS proxy dataset**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B050"/>
                </a:solidFill>
              </a:rPr>
              <a:t>Generate AMV datasets using WindFlow with an NR and GXS proxy dataset (complete)</a:t>
            </a:r>
            <a:endParaRPr lang="en-US" dirty="0">
              <a:solidFill>
                <a:srgbClr val="00B050"/>
              </a:solidFill>
            </a:endParaRPr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/>
            </a:pPr>
            <a:r>
              <a:rPr lang="en-US" sz="2200" dirty="0"/>
              <a:t>3D winds validation (Quarters 2 and 3)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B050"/>
                </a:solidFill>
              </a:rPr>
              <a:t>Produce validation statistics for each AMV dataset (WindFlow only)</a:t>
            </a:r>
            <a:endParaRPr lang="en-US" dirty="0">
              <a:solidFill>
                <a:srgbClr val="00B050"/>
              </a:solidFill>
            </a:endParaRPr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strike="sngStrike" dirty="0">
                <a:solidFill>
                  <a:srgbClr val="FFC000"/>
                </a:solidFill>
              </a:rPr>
              <a:t>Produce comparison statistics between WINDCO and WindFlow**</a:t>
            </a:r>
            <a:endParaRPr lang="en-US" dirty="0"/>
          </a:p>
        </p:txBody>
      </p:sp>
      <p:sp>
        <p:nvSpPr>
          <p:cNvPr id="2" name="Google Shape;234;p9">
            <a:extLst>
              <a:ext uri="{FF2B5EF4-FFF2-40B4-BE49-F238E27FC236}">
                <a16:creationId xmlns:a16="http://schemas.microsoft.com/office/drawing/2014/main" id="{B31DF8CD-80EB-AB09-F456-516091246451}"/>
              </a:ext>
            </a:extLst>
          </p:cNvPr>
          <p:cNvSpPr txBox="1"/>
          <p:nvPr/>
        </p:nvSpPr>
        <p:spPr>
          <a:xfrm>
            <a:off x="1371600" y="5607844"/>
            <a:ext cx="6629400" cy="579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**After obtaining encouraging preliminary results, we focused our efforts on developing the WindFlow dense optical flow method rather than the heritage WINDCO.</a:t>
            </a:r>
            <a:endParaRPr sz="1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94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Activities/Milestones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spcBef>
                <a:spcPts val="0"/>
              </a:spcBef>
              <a:buSzPts val="2090"/>
              <a:buFont typeface="Calibri"/>
              <a:buAutoNum type="arabicPeriod" startAt="4"/>
            </a:pPr>
            <a:r>
              <a:rPr lang="en-US" sz="2200" dirty="0"/>
              <a:t>Investigate uncertainty estimates (Quarters 3 and 4)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99FF"/>
                </a:solidFill>
              </a:rPr>
              <a:t>Experiment with predictive uncertainty measures for WindFlow NR AMVs, where the truth field is known</a:t>
            </a:r>
            <a:r>
              <a:rPr lang="en-US" sz="2200" dirty="0"/>
              <a:t>, </a:t>
            </a:r>
            <a:r>
              <a:rPr lang="en-US" sz="2200" strike="sngStrike" dirty="0">
                <a:solidFill>
                  <a:srgbClr val="FFC000"/>
                </a:solidFill>
              </a:rPr>
              <a:t>and as compared to WINDCO quality metrics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99FF"/>
                </a:solidFill>
              </a:rPr>
              <a:t>Apply methodologies to determine uncertainty estimates developed from the NR, to the GXS proxy-derived AMVs</a:t>
            </a:r>
            <a:endParaRPr lang="en-US" dirty="0"/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 startAt="4"/>
            </a:pPr>
            <a:r>
              <a:rPr lang="en-US" sz="2200" dirty="0"/>
              <a:t>3D winds from current satellites (Quarter 4)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/>
              <a:t>As time permits, apply WindFlow (and uncertainty estimates) to operational IR hyperspectral data (e.g., CrIS, and if available, MTG-IRS)</a:t>
            </a:r>
            <a:endParaRPr lang="en-US" dirty="0"/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 startAt="4"/>
            </a:pPr>
            <a:r>
              <a:rPr lang="en-US" sz="2200" dirty="0"/>
              <a:t>Reports and presentations (Quarters 3 and 4)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/>
              <a:t>Summarize overall findings and present findings at scientific meetings</a:t>
            </a:r>
            <a:endParaRPr lang="en-US" sz="2000" dirty="0"/>
          </a:p>
          <a:p>
            <a:pPr lvl="2">
              <a:spcBef>
                <a:spcPts val="440"/>
              </a:spcBef>
              <a:buSzPts val="1870"/>
            </a:pPr>
            <a:r>
              <a:rPr lang="en-US" sz="1800" dirty="0">
                <a:solidFill>
                  <a:srgbClr val="00B050"/>
                </a:solidFill>
              </a:rPr>
              <a:t>Poster at 2026 AMS Annual Meeting (CIRA, with CIMSS contributions)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5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/>
          </a:bodyPr>
          <a:lstStyle/>
          <a:p>
            <a:r>
              <a:rPr lang="en-US" dirty="0" err="1"/>
              <a:t>Windflow</a:t>
            </a:r>
            <a:r>
              <a:rPr lang="en-US" dirty="0"/>
              <a:t> (RAFT for Winds)</a:t>
            </a:r>
          </a:p>
        </p:txBody>
      </p:sp>
      <p:pic>
        <p:nvPicPr>
          <p:cNvPr id="2" name="Google Shape;216;p7">
            <a:extLst>
              <a:ext uri="{FF2B5EF4-FFF2-40B4-BE49-F238E27FC236}">
                <a16:creationId xmlns:a16="http://schemas.microsoft.com/office/drawing/2014/main" id="{1986F24D-7774-EACA-7ECA-B62FCAE8FE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998214"/>
            <a:ext cx="8431369" cy="37261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7;p7">
            <a:extLst>
              <a:ext uri="{FF2B5EF4-FFF2-40B4-BE49-F238E27FC236}">
                <a16:creationId xmlns:a16="http://schemas.microsoft.com/office/drawing/2014/main" id="{4A3C8969-A0F1-F671-38A3-3E1F26FAC26E}"/>
              </a:ext>
            </a:extLst>
          </p:cNvPr>
          <p:cNvSpPr txBox="1"/>
          <p:nvPr/>
        </p:nvSpPr>
        <p:spPr>
          <a:xfrm>
            <a:off x="838200" y="4761794"/>
            <a:ext cx="71628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Generate winds from sequences of retrieved water vapor images using WindFlow, a data-driven deep learning algorithm </a:t>
            </a:r>
          </a:p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Trained to output winds with two input 2D water vapor images using two years of the GEOS-5 Nature Run (G5NR) (NASA/GMAO)</a:t>
            </a:r>
            <a:endParaRPr sz="1400" dirty="0">
              <a:cs typeface="Times New Roman" panose="02020603050405020304" pitchFamily="18" charset="0"/>
            </a:endParaRPr>
          </a:p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Model based on the recurrent all-pairs field transforms (RAFT) architecture; inference is computationally inexpensive. Originally developed to estimate dense optical flow.</a:t>
            </a:r>
          </a:p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Key limitations: Retrieval method is challenging to interpret (difficult to identify why some solutions are wrong), trained on data coarser than GXS which excludes clouds, and new channels or inputs require retraining</a:t>
            </a:r>
            <a:endParaRPr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01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WindFlow will be applied to up to three datasets:</a:t>
            </a:r>
          </a:p>
          <a:p>
            <a:pPr lvl="1"/>
            <a:r>
              <a:rPr lang="en-US" dirty="0"/>
              <a:t>GEOS-5 Nature Run: Model humidity fields simulate GXS retrieved humidity. Model winds provide ‘truth’.</a:t>
            </a:r>
          </a:p>
          <a:p>
            <a:pPr lvl="1"/>
            <a:r>
              <a:rPr lang="en-US" dirty="0"/>
              <a:t>GXS Proxy Retrievals: Radiances from high resolution ECMWF XNR1K Nature Run. Retrievals generated using U-Net model (Zhenglong Li)</a:t>
            </a:r>
          </a:p>
          <a:p>
            <a:pPr lvl="1"/>
            <a:r>
              <a:rPr lang="en-US" dirty="0"/>
              <a:t>MTG-IRS: If available. Currently, the best match to what is expected from GXS </a:t>
            </a:r>
          </a:p>
        </p:txBody>
      </p:sp>
    </p:spTree>
    <p:extLst>
      <p:ext uri="{BB962C8B-B14F-4D97-AF65-F5344CB8AC3E}">
        <p14:creationId xmlns:p14="http://schemas.microsoft.com/office/powerpoint/2010/main" val="2863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A33B1-03CE-9921-D232-59002CF9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31EEBE-BCBE-E970-F582-3C08B53B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63574-05AC-3841-4F5F-6BCA293C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WindFlow will be applied to up to three datasets:</a:t>
            </a:r>
          </a:p>
          <a:p>
            <a:pPr lvl="1"/>
            <a:r>
              <a:rPr lang="en-US" dirty="0"/>
              <a:t>GEOS-5 Nature Run: Model humidity fields simulate GXS retrieved humidity. Model winds provide ‘truth’.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GXS Proxy Retrievals: Radiances from high resolution ECMWF XNR1K Nature Run. Retrievals generated using U-Net model (Zhenglong Li)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MTG-IRS: If available. Currently, the best match to what is expected from GXS </a:t>
            </a:r>
          </a:p>
        </p:txBody>
      </p:sp>
    </p:spTree>
    <p:extLst>
      <p:ext uri="{BB962C8B-B14F-4D97-AF65-F5344CB8AC3E}">
        <p14:creationId xmlns:p14="http://schemas.microsoft.com/office/powerpoint/2010/main" val="78732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/>
          </a:bodyPr>
          <a:lstStyle/>
          <a:p>
            <a:r>
              <a:rPr lang="en-US" dirty="0"/>
              <a:t>GEOS-5 Nature Run</a:t>
            </a:r>
          </a:p>
        </p:txBody>
      </p:sp>
      <p:pic>
        <p:nvPicPr>
          <p:cNvPr id="2" name="Picture 1" descr="A map of the world&#10;&#10;AI-generated content may be incorrect.">
            <a:extLst>
              <a:ext uri="{FF2B5EF4-FFF2-40B4-BE49-F238E27FC236}">
                <a16:creationId xmlns:a16="http://schemas.microsoft.com/office/drawing/2014/main" id="{8C4B649C-C479-AC06-75CB-821CFAFE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24" b="734"/>
          <a:stretch>
            <a:fillRect/>
          </a:stretch>
        </p:blipFill>
        <p:spPr>
          <a:xfrm>
            <a:off x="101311" y="914400"/>
            <a:ext cx="6240963" cy="389103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CD7F253-A0C8-14E7-EE83-D8C9E325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066799"/>
            <a:ext cx="2438400" cy="242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7D167-CAC0-7BE7-09B6-3650DA2DE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289" y="3581401"/>
            <a:ext cx="2411994" cy="242755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7FEED8F-615A-79B6-DA15-4FDB5BDF152E}"/>
              </a:ext>
            </a:extLst>
          </p:cNvPr>
          <p:cNvSpPr txBox="1">
            <a:spLocks noChangeArrowheads="1"/>
          </p:cNvSpPr>
          <p:nvPr/>
        </p:nvSpPr>
        <p:spPr>
          <a:xfrm>
            <a:off x="98263" y="4297166"/>
            <a:ext cx="5461289" cy="14940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+mn-lt"/>
                <a:ea typeface="ＭＳ Ｐゴシック" charset="0"/>
              </a:rPr>
              <a:t>Above</a:t>
            </a:r>
            <a:r>
              <a:rPr lang="en-US" altLang="en-US" sz="1400" dirty="0">
                <a:latin typeface="+mn-lt"/>
                <a:ea typeface="ＭＳ Ｐゴシック" charset="0"/>
              </a:rPr>
              <a:t>: WindFlow trained with humidity fields from the GEOS-5 Nature Run (G5NR), applied to ECO1280 Nature Run grids</a:t>
            </a:r>
            <a:br>
              <a:rPr lang="en-US" altLang="en-US" sz="1400" dirty="0">
                <a:latin typeface="+mn-lt"/>
                <a:ea typeface="ＭＳ Ｐゴシック" charset="0"/>
              </a:rPr>
            </a:br>
            <a:r>
              <a:rPr lang="en-US" altLang="en-US" dirty="0">
                <a:solidFill>
                  <a:schemeClr val="accent2"/>
                </a:solidFill>
                <a:latin typeface="+mn-lt"/>
                <a:ea typeface="ＭＳ Ｐゴシック" charset="0"/>
              </a:rPr>
              <a:t>Right</a:t>
            </a:r>
            <a:r>
              <a:rPr lang="en-US" altLang="en-US" dirty="0">
                <a:latin typeface="+mn-lt"/>
                <a:ea typeface="ＭＳ Ｐゴシック" charset="0"/>
              </a:rPr>
              <a:t>: Derived U &amp; V winds vs truth (ECO1280 wind field). </a:t>
            </a:r>
            <a:r>
              <a:rPr lang="en-US" altLang="en-US" dirty="0">
                <a:highlight>
                  <a:srgbClr val="FFFF00"/>
                </a:highlight>
                <a:latin typeface="+mn-lt"/>
                <a:ea typeface="ＭＳ Ｐゴシック" charset="0"/>
              </a:rPr>
              <a:t>Low RMSE, however QC and error estimates needed to filter outliers</a:t>
            </a:r>
            <a:r>
              <a:rPr lang="en-US" altLang="en-US" sz="1100" dirty="0">
                <a:highlight>
                  <a:srgbClr val="FFFF00"/>
                </a:highlight>
                <a:latin typeface="+mn-lt"/>
                <a:ea typeface="ＭＳ Ｐゴシック" charset="0"/>
              </a:rPr>
              <a:t>. </a:t>
            </a:r>
            <a:endParaRPr lang="en-US" altLang="en-US" dirty="0">
              <a:highlight>
                <a:srgbClr val="FFFF00"/>
              </a:highlight>
              <a:latin typeface="+mn-lt"/>
              <a:ea typeface="ＭＳ Ｐゴシック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CD9151B-56CF-23D5-C25D-A8D1B61C9797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5943600"/>
            <a:ext cx="6240963" cy="76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en-US" sz="1400" b="1" dirty="0">
                <a:latin typeface="+mn-lt"/>
              </a:rPr>
              <a:t>From a different project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1400" dirty="0">
                <a:latin typeface="+mn-lt"/>
              </a:rPr>
              <a:t>Applying G5NR-trained WindFlow to the ECO1280 Nature Run to show the versatility of WindFlow. </a:t>
            </a:r>
          </a:p>
        </p:txBody>
      </p:sp>
    </p:spTree>
    <p:extLst>
      <p:ext uri="{BB962C8B-B14F-4D97-AF65-F5344CB8AC3E}">
        <p14:creationId xmlns:p14="http://schemas.microsoft.com/office/powerpoint/2010/main" val="1879234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24377</TotalTime>
  <Words>1443</Words>
  <Application>Microsoft Macintosh PowerPoint</Application>
  <PresentationFormat>On-screen Show (4:3)</PresentationFormat>
  <Paragraphs>134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Constantia</vt:lpstr>
      <vt:lpstr>Corbel</vt:lpstr>
      <vt:lpstr>Noto Sans Symbols</vt:lpstr>
      <vt:lpstr>Times New Roman</vt:lpstr>
      <vt:lpstr>Office Theme</vt:lpstr>
      <vt:lpstr>GeoXO CIMSS Passive Retrievals of 3D Optical Flows with Information Leveraged from Environmental Sounders (PROFILES)  David Santek, Jason Oktin, Tom Rink, Yubo Wang</vt:lpstr>
      <vt:lpstr>Introduction/Motivation</vt:lpstr>
      <vt:lpstr>NWS Benefit</vt:lpstr>
      <vt:lpstr>Research Activities/Milestones</vt:lpstr>
      <vt:lpstr>Research Activities/Milestones</vt:lpstr>
      <vt:lpstr>Windflow (RAFT for Winds)</vt:lpstr>
      <vt:lpstr>Datasets</vt:lpstr>
      <vt:lpstr>Datasets</vt:lpstr>
      <vt:lpstr>GEOS-5 Nature Run</vt:lpstr>
      <vt:lpstr>AMV Error Estimation Conformal Prediction with G5NR</vt:lpstr>
      <vt:lpstr>AMV Error Estimation U-Net with G5NR</vt:lpstr>
      <vt:lpstr>Datasets</vt:lpstr>
      <vt:lpstr>Generate AMVs GXS Proxy Retrievals</vt:lpstr>
      <vt:lpstr>Generate AMVs GXS Proxy Retrievals</vt:lpstr>
      <vt:lpstr>Generate AMVs GXS Proxy Retrievals</vt:lpstr>
      <vt:lpstr>Generate AMVs GXS Proxy Retrievals</vt:lpstr>
      <vt:lpstr>Generate AMVs GXS Proxy Retrievals</vt:lpstr>
      <vt:lpstr>Generate AMVs GXS Proxy Retrievals</vt:lpstr>
      <vt:lpstr>AMV Evaluation GXS Proxy</vt:lpstr>
      <vt:lpstr>Next Steps</vt:lpstr>
      <vt:lpstr>Expected Outcomes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CIMSS PI Meeting 2 October, 2020</dc:title>
  <dc:subject/>
  <dc:creator>TRISTAN S L'ECUYER</dc:creator>
  <cp:keywords/>
  <dc:description/>
  <cp:lastModifiedBy>Dave Santek</cp:lastModifiedBy>
  <cp:revision>375</cp:revision>
  <dcterms:created xsi:type="dcterms:W3CDTF">2020-09-28T23:02:25Z</dcterms:created>
  <dcterms:modified xsi:type="dcterms:W3CDTF">2026-03-13T05:42:44Z</dcterms:modified>
  <cp:category/>
</cp:coreProperties>
</file>