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4"/>
  </p:notesMasterIdLst>
  <p:sldIdLst>
    <p:sldId id="256" r:id="rId3"/>
    <p:sldId id="388" r:id="rId4"/>
    <p:sldId id="276" r:id="rId5"/>
    <p:sldId id="408" r:id="rId6"/>
    <p:sldId id="407" r:id="rId7"/>
    <p:sldId id="389" r:id="rId8"/>
    <p:sldId id="275" r:id="rId9"/>
    <p:sldId id="258" r:id="rId10"/>
    <p:sldId id="404" r:id="rId11"/>
    <p:sldId id="400" r:id="rId12"/>
    <p:sldId id="399" r:id="rId13"/>
    <p:sldId id="405" r:id="rId14"/>
    <p:sldId id="398" r:id="rId15"/>
    <p:sldId id="406" r:id="rId16"/>
    <p:sldId id="260" r:id="rId17"/>
    <p:sldId id="393" r:id="rId18"/>
    <p:sldId id="394" r:id="rId19"/>
    <p:sldId id="401" r:id="rId20"/>
    <p:sldId id="403" r:id="rId21"/>
    <p:sldId id="402" r:id="rId22"/>
    <p:sldId id="392" r:id="rId23"/>
  </p:sldIdLst>
  <p:sldSz cx="9144000" cy="6858000" type="screen4x3"/>
  <p:notesSz cx="7023100" cy="9309100"/>
  <p:embeddedFontLst>
    <p:embeddedFont>
      <p:font typeface="Arial Narrow" panose="020B0604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Exo" pitchFamily="2" charset="77"/>
      <p:regular r:id="rId34"/>
      <p:bold r:id="rId35"/>
      <p:italic r:id="rId36"/>
      <p:boldItalic r:id="rId37"/>
    </p:embeddedFont>
    <p:embeddedFont>
      <p:font typeface="Helvetica" pitchFamily="2" charset="0"/>
      <p:regular r:id="rId38"/>
      <p:bold r:id="rId39"/>
      <p:italic r:id="rId40"/>
      <p:boldItalic r:id="rId41"/>
    </p:embeddedFont>
    <p:embeddedFont>
      <p:font typeface="Lucida Sans Unicode" panose="020B0602030504020204" pitchFamily="34" charset="0"/>
      <p:regular r:id="rId42"/>
    </p:embeddedFont>
    <p:embeddedFont>
      <p:font typeface="Questrial" panose="02000000000000000000" pitchFamily="2" charset="0"/>
      <p:regular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  <p15:guide id="5" orient="horz" pos="2936">
          <p15:clr>
            <a:srgbClr val="A4A3A4"/>
          </p15:clr>
        </p15:guide>
        <p15:guide id="6" pos="22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CF804C-3A45-435E-BCEF-793038E4BF91}">
  <a:tblStyle styleId="{D8CF804C-3A45-435E-BCEF-793038E4BF9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8"/>
          </a:solidFill>
        </a:fill>
      </a:tcStyle>
    </a:wholeTbl>
    <a:band1H>
      <a:tcTxStyle b="off" i="off"/>
      <a:tcStyle>
        <a:tcBdr/>
        <a:fill>
          <a:solidFill>
            <a:srgbClr val="CADDF0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DF0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9D0B9FF-DF5F-4295-AB7F-09C48EAF6CE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160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568" y="96"/>
      </p:cViewPr>
      <p:guideLst>
        <p:guide orient="horz" pos="2932"/>
        <p:guide pos="2212"/>
        <p:guide orient="horz" pos="2928"/>
        <p:guide pos="2208"/>
        <p:guide orient="horz" pos="2936"/>
        <p:guide pos="22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978134" y="0"/>
            <a:ext cx="3043343" cy="31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387350"/>
            <a:ext cx="5584825" cy="4189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2310" y="4732126"/>
            <a:ext cx="5618480" cy="387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3978134" y="8842032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387350"/>
            <a:ext cx="5584825" cy="4189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702310" y="4732126"/>
            <a:ext cx="5618480" cy="387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/>
          </a:p>
        </p:txBody>
      </p:sp>
      <p:sp>
        <p:nvSpPr>
          <p:cNvPr id="200" name="Google Shape;200;p1:notes"/>
          <p:cNvSpPr txBox="1">
            <a:spLocks noGrp="1"/>
          </p:cNvSpPr>
          <p:nvPr>
            <p:ph type="sldNum" idx="12"/>
          </p:nvPr>
        </p:nvSpPr>
        <p:spPr>
          <a:xfrm>
            <a:off x="3978134" y="8842032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/>
          <p:nvPr/>
        </p:nvSpPr>
        <p:spPr>
          <a:xfrm>
            <a:off x="410810" y="0"/>
            <a:ext cx="8730845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>
            <a:spLocks noGrp="1"/>
          </p:cNvSpPr>
          <p:nvPr>
            <p:ph type="pic" idx="2"/>
          </p:nvPr>
        </p:nvSpPr>
        <p:spPr>
          <a:xfrm>
            <a:off x="412576" y="4267200"/>
            <a:ext cx="8729079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None/>
              <a:defRPr sz="1800" b="1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body" idx="3"/>
          </p:nvPr>
        </p:nvSpPr>
        <p:spPr>
          <a:xfrm>
            <a:off x="780334" y="3733800"/>
            <a:ext cx="1295400" cy="26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None/>
              <a:defRPr sz="1600" b="0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body" idx="4"/>
          </p:nvPr>
        </p:nvSpPr>
        <p:spPr>
          <a:xfrm>
            <a:off x="2514600" y="768745"/>
            <a:ext cx="6096000" cy="13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body" idx="5"/>
          </p:nvPr>
        </p:nvSpPr>
        <p:spPr>
          <a:xfrm>
            <a:off x="2515037" y="2262187"/>
            <a:ext cx="6092516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None/>
              <a:defRPr sz="2800" b="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6"/>
          </p:nvPr>
        </p:nvSpPr>
        <p:spPr>
          <a:xfrm>
            <a:off x="2514600" y="3311237"/>
            <a:ext cx="6096000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None/>
              <a:defRPr sz="180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" name="Google Shape;41;p2"/>
          <p:cNvCxnSpPr/>
          <p:nvPr/>
        </p:nvCxnSpPr>
        <p:spPr>
          <a:xfrm>
            <a:off x="2285999" y="609600"/>
            <a:ext cx="0" cy="347345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" name="Google Shape;42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2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44" name="Google Shape;44;p2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" name="Google Shape;46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" name="Google Shape;52;p2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53" name="Google Shape;53;p2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54" name="Google Shape;54;p2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" name="Google Shape;55;p2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2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" name="Google Shape;57;p2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" name="Google Shape;58;p2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59;p2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60" name="Google Shape;60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accent3">
              <a:alpha val="73725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4"/>
          <p:cNvSpPr txBox="1">
            <a:spLocks noGrp="1"/>
          </p:cNvSpPr>
          <p:nvPr>
            <p:ph type="ctrTitle"/>
          </p:nvPr>
        </p:nvSpPr>
        <p:spPr>
          <a:xfrm>
            <a:off x="410950" y="817300"/>
            <a:ext cx="83220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1D2E6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Questrial"/>
              <a:buNone/>
              <a:defRPr sz="3600" b="1" i="0" u="none" strike="noStrike" cap="none">
                <a:solidFill>
                  <a:srgbClr val="0B5394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411087" y="2287300"/>
            <a:ext cx="83220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None/>
              <a:defRPr sz="2400" b="0" i="0" u="none" strike="noStrike" cap="none">
                <a:solidFill>
                  <a:srgbClr val="2768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Exo"/>
              <a:buNone/>
              <a:defRPr sz="2400" b="1" i="0" u="none" strike="noStrike" cap="none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117" name="Google Shape;117;p14"/>
          <p:cNvGrpSpPr/>
          <p:nvPr/>
        </p:nvGrpSpPr>
        <p:grpSpPr>
          <a:xfrm>
            <a:off x="6342756" y="4622799"/>
            <a:ext cx="2554363" cy="1608000"/>
            <a:chOff x="3294755" y="3467099"/>
            <a:chExt cx="2554363" cy="1206000"/>
          </a:xfrm>
        </p:grpSpPr>
        <p:sp>
          <p:nvSpPr>
            <p:cNvPr id="118" name="Google Shape;118;p14"/>
            <p:cNvSpPr/>
            <p:nvPr/>
          </p:nvSpPr>
          <p:spPr>
            <a:xfrm>
              <a:off x="3298031" y="3467099"/>
              <a:ext cx="1202400" cy="120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" name="Google Shape;119;p14" descr="Image result for NOAA LOGO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94755" y="3467099"/>
              <a:ext cx="1206000" cy="1206000"/>
            </a:xfrm>
            <a:prstGeom prst="rect">
              <a:avLst/>
            </a:prstGeom>
            <a:noFill/>
            <a:ln>
              <a:noFill/>
            </a:ln>
            <a:effectLst>
              <a:reflection stA="50000" endA="270" endPos="40000" dist="101600" dir="5400000" fadeDir="5400012" sy="-100000" algn="bl" rotWithShape="0"/>
            </a:effectLst>
          </p:spPr>
        </p:pic>
        <p:pic>
          <p:nvPicPr>
            <p:cNvPr id="120" name="Google Shape;120;p14" descr="File:Seal of the United States Department of Commerce.sv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49418" y="3467099"/>
              <a:ext cx="1199700" cy="1199700"/>
            </a:xfrm>
            <a:prstGeom prst="rect">
              <a:avLst/>
            </a:prstGeom>
            <a:noFill/>
            <a:ln>
              <a:noFill/>
            </a:ln>
            <a:effectLst>
              <a:reflection stA="50000" endA="270" endPos="40000" dist="101600" dir="5400000" fadeDir="5400012" sy="-100000" algn="bl" rotWithShape="0"/>
            </a:effectLst>
          </p:spPr>
        </p:pic>
      </p:grpSp>
      <p:sp>
        <p:nvSpPr>
          <p:cNvPr id="121" name="Google Shape;121;p14"/>
          <p:cNvSpPr txBox="1">
            <a:spLocks noGrp="1"/>
          </p:cNvSpPr>
          <p:nvPr>
            <p:ph type="subTitle" idx="2"/>
          </p:nvPr>
        </p:nvSpPr>
        <p:spPr>
          <a:xfrm>
            <a:off x="-628125" y="6010733"/>
            <a:ext cx="3255000" cy="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12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rgbClr val="1C4587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B9AA0DA-D1CA-6443-AF48-B10B54928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2DC5F-F8D1-9443-A04E-3DD48E59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906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63" y="4857754"/>
            <a:ext cx="661987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12/11/2014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7DD49-9618-4D6D-84FA-9E49E16FA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278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12/11/2014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584EDB-6C84-473B-83CE-22690637A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163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685800" y="3810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1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C3474D-6F4E-4758-9B89-DE1AC5FBD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78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12/11/2014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AA1884-90E8-4F01-91EC-0A7657A51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222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04ED67-D46A-46B5-A45E-1A21467D97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412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C46D7B-48E7-42C6-BB64-E04842C1B5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32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85DF80-1181-404A-B0F8-046DD7765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743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7311CA-2DA9-425A-88C1-91FF15D07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45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>
            <a:spLocks noGrp="1"/>
          </p:cNvSpPr>
          <p:nvPr>
            <p:ph type="pic" idx="2"/>
          </p:nvPr>
        </p:nvSpPr>
        <p:spPr>
          <a:xfrm>
            <a:off x="4953000" y="1219200"/>
            <a:ext cx="37338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body" idx="3"/>
          </p:nvPr>
        </p:nvSpPr>
        <p:spPr>
          <a:xfrm>
            <a:off x="4953000" y="3429000"/>
            <a:ext cx="374291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4244FE-E85C-40C0-B95C-ABD0D9FAF2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174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C66867-1705-49B7-A935-FC2AD0B9D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746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65CFAE-150A-4557-8037-6E64F6400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02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9988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Sans Unicode" panose="020B0602030504020204" pitchFamily="34" charset="0"/>
              <a:buChar char="∎"/>
              <a:defRPr/>
            </a:lvl1pPr>
            <a:lvl2pPr marL="557213" indent="-214313">
              <a:buFont typeface="Wingdings" panose="05000000000000000000" pitchFamily="2" charset="2"/>
              <a:buChar char="q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Lucida Sans Unicode" panose="020B0602030504020204" pitchFamily="34" charset="0"/>
              <a:buChar char="▻"/>
              <a:defRPr/>
            </a:lvl4pPr>
            <a:lvl5pPr marL="1543050" indent="-171450">
              <a:buFont typeface="Lucida Sans Unicode" panose="020B0602030504020204" pitchFamily="34" charset="0"/>
              <a:buChar char="▹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274638"/>
            <a:ext cx="58880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defRPr lang="en-US" sz="2400" dirty="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35951" y="6356354"/>
            <a:ext cx="45085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FDADB7-6932-454A-91EE-4C9E58769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Pre-decisional FOUO</a:t>
            </a:r>
          </a:p>
        </p:txBody>
      </p:sp>
    </p:spTree>
    <p:extLst>
      <p:ext uri="{BB962C8B-B14F-4D97-AF65-F5344CB8AC3E}">
        <p14:creationId xmlns:p14="http://schemas.microsoft.com/office/powerpoint/2010/main" val="2315878147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3709988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Sans Unicode" panose="020B0602030504020204" pitchFamily="34" charset="0"/>
              <a:buChar char="∎"/>
              <a:defRPr/>
            </a:lvl1pPr>
            <a:lvl2pPr marL="557213" indent="-214313">
              <a:buFont typeface="Wingdings" panose="05000000000000000000" pitchFamily="2" charset="2"/>
              <a:buChar char="q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Lucida Sans Unicode" panose="020B0602030504020204" pitchFamily="34" charset="0"/>
              <a:buChar char="▻"/>
              <a:defRPr/>
            </a:lvl4pPr>
            <a:lvl5pPr marL="1543050" indent="-171450">
              <a:buFont typeface="Lucida Sans Unicode" panose="020B0602030504020204" pitchFamily="34" charset="0"/>
              <a:buChar char="▹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648200" y="1600200"/>
            <a:ext cx="3962400" cy="3709988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Sans Unicode" panose="020B0602030504020204" pitchFamily="34" charset="0"/>
              <a:buChar char="∎"/>
              <a:defRPr/>
            </a:lvl1pPr>
            <a:lvl2pPr marL="557213" indent="-214313">
              <a:buFont typeface="Wingdings" panose="05000000000000000000" pitchFamily="2" charset="2"/>
              <a:buChar char="q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Lucida Sans Unicode" panose="020B0602030504020204" pitchFamily="34" charset="0"/>
              <a:buChar char="▻"/>
              <a:defRPr/>
            </a:lvl4pPr>
            <a:lvl5pPr marL="1543050" indent="-171450">
              <a:buFont typeface="Lucida Sans Unicode" panose="020B0602030504020204" pitchFamily="34" charset="0"/>
              <a:buChar char="▹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0" y="274638"/>
            <a:ext cx="58880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defRPr lang="en-US" sz="2400" dirty="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235951" y="6356354"/>
            <a:ext cx="45085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EEC856-4E47-4495-B056-97DA1A79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Pre-decisional FOUO</a:t>
            </a:r>
          </a:p>
        </p:txBody>
      </p:sp>
    </p:spTree>
    <p:extLst>
      <p:ext uri="{BB962C8B-B14F-4D97-AF65-F5344CB8AC3E}">
        <p14:creationId xmlns:p14="http://schemas.microsoft.com/office/powerpoint/2010/main" val="1483234578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9988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Sans Unicode" panose="020B0602030504020204" pitchFamily="34" charset="0"/>
              <a:buChar char="∎"/>
              <a:defRPr/>
            </a:lvl1pPr>
            <a:lvl2pPr marL="557213" indent="-214313">
              <a:buFont typeface="Wingdings" panose="05000000000000000000" pitchFamily="2" charset="2"/>
              <a:buChar char="q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Lucida Sans Unicode" panose="020B0602030504020204" pitchFamily="34" charset="0"/>
              <a:buChar char="▻"/>
              <a:defRPr/>
            </a:lvl4pPr>
            <a:lvl5pPr marL="1543050" indent="-171450">
              <a:buFont typeface="Lucida Sans Unicode" panose="020B0602030504020204" pitchFamily="34" charset="0"/>
              <a:buChar char="▹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0" y="274638"/>
            <a:ext cx="58880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defRPr lang="en-US" sz="2400" dirty="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35951" y="6356354"/>
            <a:ext cx="45085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D9BC2-B280-456D-A52F-656CADF91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Pre-decisional FOUO</a:t>
            </a:r>
          </a:p>
        </p:txBody>
      </p:sp>
    </p:spTree>
    <p:extLst>
      <p:ext uri="{BB962C8B-B14F-4D97-AF65-F5344CB8AC3E}">
        <p14:creationId xmlns:p14="http://schemas.microsoft.com/office/powerpoint/2010/main" val="210710750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>
            <a:spLocks noGrp="1"/>
          </p:cNvSpPr>
          <p:nvPr>
            <p:ph type="pic" idx="2"/>
          </p:nvPr>
        </p:nvSpPr>
        <p:spPr>
          <a:xfrm>
            <a:off x="6096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51907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590800" cy="495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body" idx="1"/>
          </p:nvPr>
        </p:nvSpPr>
        <p:spPr>
          <a:xfrm>
            <a:off x="3505200" y="1219200"/>
            <a:ext cx="51907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>
            <a:spLocks noGrp="1"/>
          </p:cNvSpPr>
          <p:nvPr>
            <p:ph type="pic" idx="2"/>
          </p:nvPr>
        </p:nvSpPr>
        <p:spPr>
          <a:xfrm>
            <a:off x="762000" y="4419600"/>
            <a:ext cx="7921784" cy="1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912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9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body" idx="1"/>
          </p:nvPr>
        </p:nvSpPr>
        <p:spPr>
          <a:xfrm>
            <a:off x="762000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body" idx="2"/>
          </p:nvPr>
        </p:nvSpPr>
        <p:spPr>
          <a:xfrm>
            <a:off x="4953000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>
            <a:spLocks noGrp="1"/>
          </p:cNvSpPr>
          <p:nvPr>
            <p:ph type="pic" idx="2"/>
          </p:nvPr>
        </p:nvSpPr>
        <p:spPr>
          <a:xfrm>
            <a:off x="762001" y="1219200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0"/>
          <p:cNvSpPr>
            <a:spLocks noGrp="1"/>
          </p:cNvSpPr>
          <p:nvPr>
            <p:ph type="pic" idx="3"/>
          </p:nvPr>
        </p:nvSpPr>
        <p:spPr>
          <a:xfrm>
            <a:off x="4953000" y="1219200"/>
            <a:ext cx="3733800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body" idx="1"/>
          </p:nvPr>
        </p:nvSpPr>
        <p:spPr>
          <a:xfrm>
            <a:off x="752888" y="3048000"/>
            <a:ext cx="37429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body" idx="4"/>
          </p:nvPr>
        </p:nvSpPr>
        <p:spPr>
          <a:xfrm>
            <a:off x="4953000" y="3048000"/>
            <a:ext cx="37429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2"/>
          </p:nvPr>
        </p:nvSpPr>
        <p:spPr>
          <a:xfrm>
            <a:off x="6248400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body" idx="3"/>
          </p:nvPr>
        </p:nvSpPr>
        <p:spPr>
          <a:xfrm>
            <a:off x="3500644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435438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2"/>
          <p:cNvSpPr>
            <a:spLocks noGrp="1"/>
          </p:cNvSpPr>
          <p:nvPr>
            <p:ph type="pic" idx="3"/>
          </p:nvPr>
        </p:nvSpPr>
        <p:spPr>
          <a:xfrm>
            <a:off x="3508162" y="1219200"/>
            <a:ext cx="2435438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2"/>
          <p:cNvSpPr>
            <a:spLocks noGrp="1"/>
          </p:cNvSpPr>
          <p:nvPr>
            <p:ph type="pic" idx="4"/>
          </p:nvPr>
        </p:nvSpPr>
        <p:spPr>
          <a:xfrm>
            <a:off x="6251362" y="1219200"/>
            <a:ext cx="2435438" cy="16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752888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body" idx="5"/>
          </p:nvPr>
        </p:nvSpPr>
        <p:spPr>
          <a:xfrm>
            <a:off x="6248400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body" idx="6"/>
          </p:nvPr>
        </p:nvSpPr>
        <p:spPr>
          <a:xfrm>
            <a:off x="3500644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noaa.gov/marine-aviation" TargetMode="External"/><Relationship Id="rId18" Type="http://schemas.openxmlformats.org/officeDocument/2006/relationships/image" Target="../media/image3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://www.noaa.gov/oceans-coasts" TargetMode="Externa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://www.noaa.gov/satellites" TargetMode="External"/><Relationship Id="rId25" Type="http://schemas.openxmlformats.org/officeDocument/2006/relationships/hyperlink" Target="https://www.commerce.gov/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29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noaa.gov/research" TargetMode="External"/><Relationship Id="rId23" Type="http://schemas.openxmlformats.org/officeDocument/2006/relationships/hyperlink" Target="http://www.noaa.gov/weather" TargetMode="External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://www.noaa.gov/fisherie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5.png"/><Relationship Id="rId27" Type="http://schemas.openxmlformats.org/officeDocument/2006/relationships/hyperlink" Target="http://www.noaa.gov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1"/>
          <p:cNvGrpSpPr/>
          <p:nvPr/>
        </p:nvGrpSpPr>
        <p:grpSpPr>
          <a:xfrm>
            <a:off x="-30388" y="0"/>
            <a:ext cx="472440" cy="6858000"/>
            <a:chOff x="-15240" y="0"/>
            <a:chExt cx="472440" cy="6858000"/>
          </a:xfrm>
        </p:grpSpPr>
        <p:sp>
          <p:nvSpPr>
            <p:cNvPr id="9" name="Google Shape;9;p1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1;p1" descr="C:\Users\jacqui.fenner\Desktop\PTT templates\images\noaa icons\noaa_icons-04.png">
              <a:hlinkClick r:id="rId13"/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" descr="C:\Users\jacqui.fenner\Desktop\PTT templates\images\noaa icons\noaa_icons-05.png">
              <a:hlinkClick r:id="rId15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 descr="C:\Users\jacqui.fenner\Desktop\PTT templates\images\noaa icons\noaa_icons-06.png">
              <a:hlinkClick r:id="rId17"/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C:\Users\jacqui.fenner\Desktop\PTT templates\images\noaa icons\noaa_icons-07.png">
              <a:hlinkClick r:id="rId19"/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1" descr="C:\Users\jacqui.fenner\Desktop\PTT templates\images\noaa icons\noaa_icons-08.png">
              <a:hlinkClick r:id="rId21"/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1" descr="C:\Users\jacqui.fenner\Desktop\PTT templates\images\noaa icons\noaa_icons-10.png">
              <a:hlinkClick r:id="rId23"/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Google Shape;17;p1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18" name="Google Shape;18;p1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19" name="Google Shape;19;p1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" name="Google Shape;20;p1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;p1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" name="Google Shape;23;p1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24;p1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5" name="Google Shape;25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6" name="Google Shape;26;p1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"/>
          <p:cNvSpPr txBox="1">
            <a:spLocks noGrp="1"/>
          </p:cNvSpPr>
          <p:nvPr>
            <p:ph type="title"/>
          </p:nvPr>
        </p:nvSpPr>
        <p:spPr>
          <a:xfrm>
            <a:off x="467960" y="30957"/>
            <a:ext cx="7400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1" descr="G:\STALL\ST Comms\Templates &amp; Resources\Logos\Other Emblems\DOC Logo\DOC Color.png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">
            <a:hlinkClick r:id="rId27"/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"/>
          <p:cNvSpPr txBox="1"/>
          <p:nvPr/>
        </p:nvSpPr>
        <p:spPr>
          <a:xfrm>
            <a:off x="1447800" y="6551712"/>
            <a:ext cx="7239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2" name="Google Shape;32;p1">
            <a:hlinkClick r:id="rId17"/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305800" y="41621"/>
            <a:ext cx="762000" cy="762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Pre-decisional FOUO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FC6BD0-0AA7-4144-B694-39FBE83B56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1752600" y="6356354"/>
            <a:ext cx="57150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500" i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“</a:t>
            </a:r>
            <a:r>
              <a:rPr lang="en-US" altLang="ja-JP" sz="1500" i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Medically Ready Force…Ready Medical Force</a:t>
            </a:r>
            <a:r>
              <a:rPr lang="ja-JP" altLang="en-US" sz="1500" i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”</a:t>
            </a:r>
            <a:endParaRPr lang="en-US" altLang="en-US" sz="1500" i="1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1032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49213" y="1447804"/>
            <a:ext cx="9242426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49213" y="6180138"/>
            <a:ext cx="9242426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042151" y="493717"/>
            <a:ext cx="1666875" cy="688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62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8877" b="18876"/>
          <a:stretch/>
        </p:blipFill>
        <p:spPr>
          <a:xfrm>
            <a:off x="412576" y="4267200"/>
            <a:ext cx="8729079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03" name="Google Shape;203;p27"/>
          <p:cNvSpPr txBox="1">
            <a:spLocks noGrp="1"/>
          </p:cNvSpPr>
          <p:nvPr>
            <p:ph type="body" idx="1"/>
          </p:nvPr>
        </p:nvSpPr>
        <p:spPr>
          <a:xfrm>
            <a:off x="609600" y="2590800"/>
            <a:ext cx="15240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F5FF"/>
              </a:buClr>
              <a:buSzPts val="1800"/>
              <a:buNone/>
            </a:pPr>
            <a:r>
              <a:rPr lang="en-US" dirty="0">
                <a:latin typeface="+mj-lt"/>
                <a:ea typeface="Source Sans Pro"/>
                <a:cs typeface="Source Sans Pro"/>
                <a:sym typeface="Source Sans Pro"/>
              </a:rPr>
              <a:t>Satellite and Information Service</a:t>
            </a:r>
            <a:endParaRPr dirty="0">
              <a:latin typeface="+mj-lt"/>
            </a:endParaRPr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4"/>
          </p:nvPr>
        </p:nvSpPr>
        <p:spPr>
          <a:xfrm>
            <a:off x="2338982" y="86081"/>
            <a:ext cx="6656155" cy="18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</a:pPr>
            <a:endParaRPr sz="38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>
              <a:lnSpc>
                <a:spcPct val="114000"/>
              </a:lnSpc>
              <a:spcBef>
                <a:spcPts val="0"/>
              </a:spcBef>
              <a:buSzPts val="3800"/>
            </a:pPr>
            <a:r>
              <a:rPr lang="en-US" sz="3200" dirty="0">
                <a:latin typeface="+mj-lt"/>
                <a:ea typeface="Source Sans Pro"/>
                <a:cs typeface="Source Sans Pro"/>
                <a:sym typeface="Source Sans Pro"/>
              </a:rPr>
              <a:t>Comparison of Aeolus with AIRS AMVs in the polar regions</a:t>
            </a:r>
            <a:endParaRPr sz="3200" dirty="0"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2338981" y="2303590"/>
            <a:ext cx="6656155" cy="124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+mn-lt"/>
                <a:ea typeface="Source Sans Pro"/>
                <a:cs typeface="Source Sans Pro"/>
                <a:sym typeface="Source Sans Pro"/>
              </a:rPr>
              <a:t>David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+mn-lt"/>
                <a:ea typeface="Source Sans Pro"/>
                <a:cs typeface="Source Sans Pro"/>
                <a:sym typeface="Source Sans Pro"/>
              </a:rPr>
              <a:t>Santek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+mn-lt"/>
                <a:ea typeface="Source Sans Pro"/>
                <a:cs typeface="Source Sans Pro"/>
                <a:sym typeface="Source Sans Pro"/>
              </a:rPr>
              <a:t>, Brett Hoover, Hong Zhang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en-US" sz="2400" b="1" dirty="0">
              <a:solidFill>
                <a:schemeClr val="lt1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+mn-lt"/>
                <a:ea typeface="Source Sans Pro"/>
                <a:cs typeface="Source Sans Pro"/>
                <a:sym typeface="Source Sans Pro"/>
              </a:rPr>
              <a:t>21 April 2020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rgbClr val="FFFF00"/>
                </a:solidFill>
                <a:latin typeface="+mn-lt"/>
                <a:ea typeface="Source Sans Pro"/>
                <a:cs typeface="Source Sans Pro"/>
                <a:sym typeface="Source Sans Pro"/>
              </a:rPr>
              <a:t>Updated with ESA QC 21 Jan 2021</a:t>
            </a:r>
          </a:p>
          <a:p>
            <a:pPr lvl="0" algn="ctr">
              <a:buSzPts val="2800"/>
            </a:pPr>
            <a:endParaRPr lang="en-US" sz="1600" b="1" dirty="0">
              <a:solidFill>
                <a:srgbClr val="FFFF00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lvl="0" algn="ctr">
              <a:buSzPts val="2800"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Source Sans Pro"/>
                <a:cs typeface="Source Sans Pro"/>
                <a:sym typeface="Source Sans Pro"/>
              </a:rPr>
              <a:t>NOAA NA15NES4320001</a:t>
            </a:r>
          </a:p>
          <a:p>
            <a:pPr lvl="0" algn="ctr">
              <a:buSzPts val="2800"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Source Sans Pro"/>
                <a:cs typeface="Source Sans Pro"/>
                <a:sym typeface="Source Sans Pro"/>
              </a:rPr>
              <a:t>NASA ROSES 80NSSC18K0984</a:t>
            </a:r>
          </a:p>
          <a:p>
            <a:pPr lvl="0" algn="ctr">
              <a:buSzPts val="2800"/>
            </a:pPr>
            <a:endParaRPr lang="en-US" sz="1600" b="1" dirty="0">
              <a:solidFill>
                <a:srgbClr val="FFFF00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600" b="1" i="0" u="none" strike="noStrike" cap="none" dirty="0">
              <a:solidFill>
                <a:srgbClr val="FFFF00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2753269" y="6449743"/>
            <a:ext cx="40947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Internal – Not for distribution outside of OPPA</a:t>
            </a:r>
            <a:endParaRPr sz="14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04" y="0"/>
            <a:ext cx="7358063" cy="932570"/>
          </a:xfrm>
        </p:spPr>
        <p:txBody>
          <a:bodyPr>
            <a:normAutofit/>
          </a:bodyPr>
          <a:lstStyle/>
          <a:p>
            <a:r>
              <a:rPr lang="en-US" dirty="0"/>
              <a:t>Aeolus vs AIRS 3D winds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E14-8C41-7C4E-8690-5E5FAFB7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8" y="1477204"/>
            <a:ext cx="7358063" cy="4393406"/>
          </a:xfrm>
        </p:spPr>
        <p:txBody>
          <a:bodyPr>
            <a:normAutofit fontScale="70000" lnSpcReduction="20000"/>
          </a:bodyPr>
          <a:lstStyle/>
          <a:p>
            <a:pPr marL="25400" indent="0" algn="l">
              <a:buNone/>
            </a:pPr>
            <a:r>
              <a:rPr lang="en-US" sz="3900" dirty="0" err="1">
                <a:solidFill>
                  <a:schemeClr val="accent5"/>
                </a:solidFill>
              </a:rPr>
              <a:t>Superob</a:t>
            </a:r>
            <a:r>
              <a:rPr lang="en-US" sz="3900" dirty="0">
                <a:solidFill>
                  <a:schemeClr val="accent5"/>
                </a:solidFill>
              </a:rPr>
              <a:t> (average) Aeolus winds:</a:t>
            </a:r>
          </a:p>
          <a:p>
            <a:pPr algn="l"/>
            <a:r>
              <a:rPr lang="en-US" dirty="0"/>
              <a:t>Aeolus Rayleigh and AIRS 3D winds compared for a 2-month period in August through September 2019</a:t>
            </a:r>
          </a:p>
          <a:p>
            <a:pPr lvl="2" algn="l">
              <a:buClr>
                <a:schemeClr val="accent2"/>
              </a:buClr>
            </a:pPr>
            <a:r>
              <a:rPr lang="en-US" dirty="0"/>
              <a:t>ESA recommended QC of Aeolus</a:t>
            </a:r>
          </a:p>
          <a:p>
            <a:pPr lvl="2" algn="l">
              <a:buClr>
                <a:schemeClr val="accent2"/>
              </a:buClr>
            </a:pPr>
            <a:r>
              <a:rPr lang="en-US" dirty="0"/>
              <a:t>Exclude Aeolus winds greater than 60 ms</a:t>
            </a:r>
            <a:r>
              <a:rPr lang="en-US" baseline="30000" dirty="0"/>
              <a:t>-1</a:t>
            </a:r>
            <a:endParaRPr lang="en-US" dirty="0"/>
          </a:p>
          <a:p>
            <a:pPr lvl="2" algn="l">
              <a:buClr>
                <a:schemeClr val="accent2"/>
              </a:buClr>
            </a:pPr>
            <a:r>
              <a:rPr lang="en-US" dirty="0"/>
              <a:t>Only in the polar regions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Co-location criteria:</a:t>
            </a:r>
          </a:p>
          <a:p>
            <a:pPr lvl="2" algn="l"/>
            <a:r>
              <a:rPr lang="en-US" dirty="0"/>
              <a:t>Within 100 km</a:t>
            </a:r>
          </a:p>
          <a:p>
            <a:pPr lvl="2" algn="l"/>
            <a:r>
              <a:rPr lang="en-US" dirty="0"/>
              <a:t>+/- 90 minutes</a:t>
            </a:r>
          </a:p>
          <a:p>
            <a:pPr lvl="2" algn="l"/>
            <a:r>
              <a:rPr lang="en-US" dirty="0"/>
              <a:t>+/- .04 difference in log</a:t>
            </a:r>
            <a:r>
              <a:rPr lang="en-US" baseline="-25000" dirty="0"/>
              <a:t>10</a:t>
            </a:r>
            <a:r>
              <a:rPr lang="en-US" dirty="0"/>
              <a:t> of pressures (approx. height)</a:t>
            </a:r>
          </a:p>
          <a:p>
            <a:pPr lvl="3" algn="l"/>
            <a:r>
              <a:rPr lang="en-US" dirty="0"/>
              <a:t>+/- 60 </a:t>
            </a:r>
            <a:r>
              <a:rPr lang="en-US" dirty="0" err="1"/>
              <a:t>hPa</a:t>
            </a:r>
            <a:r>
              <a:rPr lang="en-US" dirty="0"/>
              <a:t> at 700 </a:t>
            </a:r>
            <a:r>
              <a:rPr lang="en-US" dirty="0" err="1"/>
              <a:t>hPa</a:t>
            </a:r>
            <a:endParaRPr lang="en-US" dirty="0"/>
          </a:p>
          <a:p>
            <a:pPr lvl="3" algn="l"/>
            <a:r>
              <a:rPr lang="en-US" dirty="0"/>
              <a:t>+/- 20 </a:t>
            </a:r>
            <a:r>
              <a:rPr lang="en-US" dirty="0" err="1"/>
              <a:t>hPa</a:t>
            </a:r>
            <a:r>
              <a:rPr lang="en-US" dirty="0"/>
              <a:t> at 200 </a:t>
            </a:r>
            <a:r>
              <a:rPr lang="en-US" dirty="0" err="1"/>
              <a:t>hPa</a:t>
            </a:r>
            <a:br>
              <a:rPr lang="en-US" dirty="0"/>
            </a:br>
            <a:endParaRPr lang="en-US" dirty="0"/>
          </a:p>
          <a:p>
            <a:pPr marL="325922" lvl="1" indent="-283507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All AIRS winds and only high-quality AIRS winds</a:t>
            </a:r>
          </a:p>
          <a:p>
            <a:pPr marL="0" indent="0">
              <a:buNone/>
            </a:pPr>
            <a:endParaRPr lang="en-US" dirty="0"/>
          </a:p>
          <a:p>
            <a:pPr algn="l"/>
            <a:endParaRPr lang="en-US" dirty="0"/>
          </a:p>
          <a:p>
            <a:pPr lvl="1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10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>
            <a:extLst>
              <a:ext uri="{FF2B5EF4-FFF2-40B4-BE49-F238E27FC236}">
                <a16:creationId xmlns:a16="http://schemas.microsoft.com/office/drawing/2014/main" id="{88F21929-11DE-F048-B211-ADA2B01A07A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46484" y="172529"/>
            <a:ext cx="7484942" cy="75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 defTabSz="457200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 defTabSz="457200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 defTabSz="457200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 defTabSz="457200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altLang="en-US" sz="3200" b="1" dirty="0">
                <a:solidFill>
                  <a:schemeClr val="accent1"/>
                </a:solidFill>
                <a:latin typeface="+mj-lt"/>
              </a:rPr>
              <a:t>Aeolus Rayleigh vs AIRS 3D Winds</a:t>
            </a:r>
          </a:p>
          <a:p>
            <a:pPr algn="l" eaLnBrk="1" hangingPunct="1">
              <a:buFontTx/>
              <a:buNone/>
            </a:pPr>
            <a:r>
              <a:rPr lang="en-US" altLang="en-US" sz="2800" dirty="0" err="1">
                <a:solidFill>
                  <a:schemeClr val="accent4"/>
                </a:solidFill>
                <a:latin typeface="+mj-lt"/>
              </a:rPr>
              <a:t>Superob</a:t>
            </a:r>
            <a:r>
              <a:rPr lang="en-US" altLang="en-US" sz="2800" dirty="0">
                <a:solidFill>
                  <a:schemeClr val="accent4"/>
                </a:solidFill>
                <a:latin typeface="+mj-lt"/>
              </a:rPr>
              <a:t> process</a:t>
            </a:r>
          </a:p>
        </p:txBody>
      </p:sp>
      <p:sp>
        <p:nvSpPr>
          <p:cNvPr id="15362" name="TextBox 14">
            <a:extLst>
              <a:ext uri="{FF2B5EF4-FFF2-40B4-BE49-F238E27FC236}">
                <a16:creationId xmlns:a16="http://schemas.microsoft.com/office/drawing/2014/main" id="{98F38448-7610-ED40-803C-A6B2CB288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84" y="1414028"/>
            <a:ext cx="8572500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/>
              <a:t>Co-located Aeolus matches were averaged: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6FB2717-2C79-BE4A-B889-B66073846189}"/>
                  </a:ext>
                </a:extLst>
              </p:cNvPr>
              <p:cNvSpPr/>
              <p:nvPr/>
            </p:nvSpPr>
            <p:spPr>
              <a:xfrm>
                <a:off x="1596888" y="1814163"/>
                <a:ext cx="5786438" cy="822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87" i="1">
                              <a:latin typeface="Cambria Math" panose="02040503050406030204" pitchFamily="18" charset="0"/>
                            </a:rPr>
                            <m:t>𝐴𝑒𝑜𝑙𝑢𝑠</m:t>
                          </m:r>
                        </m:e>
                        <m:sub>
                          <m:r>
                            <a:rPr lang="en-US" sz="1687" i="1">
                              <a:latin typeface="Cambria Math" panose="02040503050406030204" pitchFamily="18" charset="0"/>
                            </a:rPr>
                            <m:t>h𝑙𝑜𝑠</m:t>
                          </m:r>
                        </m:sub>
                      </m:sSub>
                      <m:r>
                        <a:rPr lang="en-US" sz="1687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87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87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68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87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87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87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6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87" i="1">
                                  <a:latin typeface="Cambria Math" panose="02040503050406030204" pitchFamily="18" charset="0"/>
                                </a:rPr>
                                <m:t>𝐴𝑒𝑜𝑙𝑢𝑠</m:t>
                              </m:r>
                            </m:e>
                            <m:sub>
                              <m:r>
                                <a:rPr lang="en-US" sz="1687" i="1">
                                  <a:latin typeface="Cambria Math" panose="02040503050406030204" pitchFamily="18" charset="0"/>
                                </a:rPr>
                                <m:t>h𝑙𝑜𝑠</m:t>
                              </m:r>
                              <m:r>
                                <a:rPr lang="en-US" sz="168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8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66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6FB2717-2C79-BE4A-B889-B660738461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888" y="1814163"/>
                <a:ext cx="5786438" cy="822085"/>
              </a:xfrm>
              <a:prstGeom prst="rect">
                <a:avLst/>
              </a:prstGeom>
              <a:blipFill>
                <a:blip r:embed="rId3"/>
                <a:stretch>
                  <a:fillRect t="-93939" b="-1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4">
            <a:extLst>
              <a:ext uri="{FF2B5EF4-FFF2-40B4-BE49-F238E27FC236}">
                <a16:creationId xmlns:a16="http://schemas.microsoft.com/office/drawing/2014/main" id="{F3DB639F-C4BB-6843-8510-58FBE7CC0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715866"/>
            <a:ext cx="8572500" cy="87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MS PGothic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/>
              <a:t>Each AIRS wind was averaged (using matched Aeolus views), to result in an average HLOS-equivalent AIRS wind: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6E9F3C-2C3D-034F-B5C9-96CBD29CB6A6}"/>
                  </a:ext>
                </a:extLst>
              </p:cNvPr>
              <p:cNvSpPr/>
              <p:nvPr/>
            </p:nvSpPr>
            <p:spPr>
              <a:xfrm>
                <a:off x="363401" y="3597055"/>
                <a:ext cx="9018984" cy="761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4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47" i="1">
                              <a:latin typeface="Cambria Math" panose="02040503050406030204" pitchFamily="18" charset="0"/>
                            </a:rPr>
                            <m:t>𝐴𝐼𝑅𝑆</m:t>
                          </m:r>
                        </m:e>
                        <m:sub>
                          <m:r>
                            <a:rPr lang="en-US" sz="1547" i="1">
                              <a:latin typeface="Cambria Math" panose="02040503050406030204" pitchFamily="18" charset="0"/>
                            </a:rPr>
                            <m:t>h𝑙𝑜𝑠</m:t>
                          </m:r>
                        </m:sub>
                      </m:sSub>
                      <m:r>
                        <a:rPr lang="en-US" sz="1547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4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47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47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54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547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47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547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1547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54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47" i="1">
                                  <a:latin typeface="Cambria Math" panose="02040503050406030204" pitchFamily="18" charset="0"/>
                                </a:rPr>
                                <m:t>𝐴𝐼𝑅𝑆</m:t>
                              </m:r>
                            </m:e>
                            <m:sub>
                              <m:r>
                                <a:rPr lang="en-US" sz="1547" i="1">
                                  <a:latin typeface="Cambria Math" panose="02040503050406030204" pitchFamily="18" charset="0"/>
                                </a:rPr>
                                <m:t>𝑠𝑝𝑑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547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547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54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  <m:t>𝐴𝐼𝑅𝑆</m:t>
                                      </m:r>
                                    </m:e>
                                    <m:sub>
                                      <m: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  <m:t>𝑑𝑖𝑟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547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547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54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  <m:t>𝐴𝑒𝑜𝑙𝑢𝑠</m:t>
                                      </m:r>
                                    </m:e>
                                    <m:sub>
                                      <m: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  <m:t>𝑎𝑧𝑚</m:t>
                                      </m:r>
                                      <m:r>
                                        <a:rPr lang="en-US" sz="1547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1547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54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47" i="1">
                                  <a:latin typeface="Cambria Math" panose="02040503050406030204" pitchFamily="18" charset="0"/>
                                </a:rPr>
                                <m:t>𝐴𝐼𝑅𝑆</m:t>
                              </m:r>
                            </m:e>
                            <m:sub>
                              <m:r>
                                <a:rPr lang="en-US" sz="1547" i="1">
                                  <a:latin typeface="Cambria Math" panose="02040503050406030204" pitchFamily="18" charset="0"/>
                                </a:rPr>
                                <m:t>𝑠𝑝𝑑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547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547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54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  <m:t>𝐴𝐼𝑅𝑆</m:t>
                                      </m:r>
                                    </m:e>
                                    <m:sub>
                                      <m: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  <m:t>𝑑𝑖𝑟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1547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547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54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547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47" i="1">
                                              <a:latin typeface="Cambria Math" panose="02040503050406030204" pitchFamily="18" charset="0"/>
                                            </a:rPr>
                                            <m:t>𝐴𝑒𝑜𝑙𝑢𝑠</m:t>
                                          </m:r>
                                        </m:e>
                                        <m:sub>
                                          <m:r>
                                            <a:rPr lang="en-US" sz="1547" i="1">
                                              <a:latin typeface="Cambria Math" panose="02040503050406030204" pitchFamily="18" charset="0"/>
                                            </a:rPr>
                                            <m:t>𝑎𝑧𝑚</m:t>
                                          </m:r>
                                          <m:r>
                                            <a:rPr lang="en-US" sz="1547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547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sz="1547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6E9F3C-2C3D-034F-B5C9-96CBD29CB6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01" y="3597055"/>
                <a:ext cx="9018984" cy="761555"/>
              </a:xfrm>
              <a:prstGeom prst="rect">
                <a:avLst/>
              </a:prstGeom>
              <a:blipFill>
                <a:blip r:embed="rId4"/>
                <a:stretch>
                  <a:fillRect t="-90164" b="-144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7EBE8D98-3A48-1645-85E1-3C037C1A8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167"/>
          <a:stretch/>
        </p:blipFill>
        <p:spPr>
          <a:xfrm>
            <a:off x="995822" y="4337476"/>
            <a:ext cx="6988569" cy="21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633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38" y="0"/>
            <a:ext cx="7358063" cy="1143000"/>
          </a:xfrm>
        </p:spPr>
        <p:txBody>
          <a:bodyPr/>
          <a:lstStyle/>
          <a:p>
            <a:r>
              <a:rPr lang="en-US" dirty="0"/>
              <a:t>Aeolus Rayleigh vs AIRS </a:t>
            </a:r>
            <a:br>
              <a:rPr lang="en-US" sz="4640" dirty="0"/>
            </a:br>
            <a:r>
              <a:rPr lang="en-US" sz="2400" dirty="0">
                <a:solidFill>
                  <a:schemeClr val="accent4"/>
                </a:solidFill>
              </a:rPr>
              <a:t>HLOS wind speed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en-US" sz="2000" dirty="0">
                <a:solidFill>
                  <a:schemeClr val="accent4"/>
                </a:solidFill>
              </a:rPr>
              <a:t>(stratosphere and troposphere)</a:t>
            </a:r>
            <a:endParaRPr lang="en-US" sz="4640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3100106" y="6062125"/>
            <a:ext cx="3304111" cy="300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August through September 2019</a:t>
            </a:r>
            <a:endParaRPr lang="en-US" altLang="en-US" sz="1687" dirty="0">
              <a:solidFill>
                <a:schemeClr val="accent2"/>
              </a:solidFill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B95E2-251A-3541-A4A2-140CB3C251F0}"/>
              </a:ext>
            </a:extLst>
          </p:cNvPr>
          <p:cNvSpPr/>
          <p:nvPr/>
        </p:nvSpPr>
        <p:spPr>
          <a:xfrm>
            <a:off x="6408512" y="1840501"/>
            <a:ext cx="631372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C1F3B40-E216-B24B-B469-EFDED3031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t="3227" r="6537" b="6619"/>
          <a:stretch/>
        </p:blipFill>
        <p:spPr>
          <a:xfrm>
            <a:off x="2296433" y="1143000"/>
            <a:ext cx="5155927" cy="48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869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3127295" y="6076660"/>
            <a:ext cx="315022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00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August through September 2019</a:t>
            </a:r>
            <a:endParaRPr lang="en-US" altLang="en-US" sz="1600" dirty="0">
              <a:solidFill>
                <a:schemeClr val="accent2"/>
              </a:solidFill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B95E2-251A-3541-A4A2-140CB3C251F0}"/>
              </a:ext>
            </a:extLst>
          </p:cNvPr>
          <p:cNvSpPr/>
          <p:nvPr/>
        </p:nvSpPr>
        <p:spPr>
          <a:xfrm>
            <a:off x="6408512" y="1840501"/>
            <a:ext cx="631372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8B9DB7-BA5B-A245-8BE7-9F607FDA6CB0}"/>
              </a:ext>
            </a:extLst>
          </p:cNvPr>
          <p:cNvSpPr txBox="1">
            <a:spLocks/>
          </p:cNvSpPr>
          <p:nvPr/>
        </p:nvSpPr>
        <p:spPr>
          <a:xfrm>
            <a:off x="555038" y="0"/>
            <a:ext cx="73580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Aeolus Rayleigh vs AIRS </a:t>
            </a:r>
            <a:br>
              <a:rPr lang="en-US" sz="4640" dirty="0"/>
            </a:br>
            <a:r>
              <a:rPr lang="en-US" sz="2400" dirty="0">
                <a:solidFill>
                  <a:schemeClr val="accent4"/>
                </a:solidFill>
              </a:rPr>
              <a:t>HLOS wind speed</a:t>
            </a:r>
            <a:r>
              <a:rPr lang="en-US" sz="1800" dirty="0">
                <a:solidFill>
                  <a:schemeClr val="accent4"/>
                </a:solidFill>
              </a:rPr>
              <a:t>: </a:t>
            </a:r>
            <a:r>
              <a:rPr lang="en-US" sz="2000" dirty="0" err="1">
                <a:solidFill>
                  <a:schemeClr val="accent4"/>
                </a:solidFill>
              </a:rPr>
              <a:t>Superob</a:t>
            </a:r>
            <a:r>
              <a:rPr lang="en-US" sz="2000" dirty="0">
                <a:solidFill>
                  <a:schemeClr val="accent4"/>
                </a:solidFill>
              </a:rPr>
              <a:t>, AIRS QI &gt; 0.65)</a:t>
            </a:r>
            <a:endParaRPr lang="en-US" sz="4640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85947-0C90-0048-82C2-0E33C36C5542}"/>
              </a:ext>
            </a:extLst>
          </p:cNvPr>
          <p:cNvSpPr txBox="1"/>
          <p:nvPr/>
        </p:nvSpPr>
        <p:spPr>
          <a:xfrm>
            <a:off x="669471" y="1379256"/>
            <a:ext cx="757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Highest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quality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AIRS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winds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are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in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excellent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agreement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with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superobbed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Aeolus</a:t>
            </a:r>
            <a:r>
              <a:rPr lang="pl-PL" altLang="en-US" sz="2000" b="1" dirty="0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2000" b="1" dirty="0" err="1">
                <a:solidFill>
                  <a:schemeClr val="accent2"/>
                </a:solidFill>
                <a:ea typeface="HG Mincho Light J" charset="0"/>
                <a:cs typeface="MS PGothic" panose="020B0600070205080204" pitchFamily="34" charset="-128"/>
              </a:rPr>
              <a:t>winds</a:t>
            </a:r>
            <a:endParaRPr lang="en-US" altLang="en-US" sz="2000" b="1" dirty="0">
              <a:solidFill>
                <a:schemeClr val="accent2"/>
              </a:solidFill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3DA56680-49B0-D64D-9B95-4DBDE6A2E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0" t="1855" r="4568" b="5260"/>
          <a:stretch/>
        </p:blipFill>
        <p:spPr>
          <a:xfrm>
            <a:off x="669471" y="1964031"/>
            <a:ext cx="3830459" cy="370525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3DFE9D1-8C96-6348-A685-85D9CBCCB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1" r="6994" b="4657"/>
          <a:stretch/>
        </p:blipFill>
        <p:spPr>
          <a:xfrm>
            <a:off x="4457700" y="2244034"/>
            <a:ext cx="4686300" cy="31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8740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22" y="0"/>
            <a:ext cx="7358063" cy="910828"/>
          </a:xfrm>
        </p:spPr>
        <p:txBody>
          <a:bodyPr/>
          <a:lstStyle/>
          <a:p>
            <a:r>
              <a:rPr lang="en-US" dirty="0"/>
              <a:t>Comparisons to RAOBs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E14-8C41-7C4E-8690-5E5FAFB7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8" y="1521308"/>
            <a:ext cx="7358063" cy="4616602"/>
          </a:xfrm>
        </p:spPr>
        <p:txBody>
          <a:bodyPr>
            <a:normAutofit fontScale="77500" lnSpcReduction="20000"/>
          </a:bodyPr>
          <a:lstStyle/>
          <a:p>
            <a:pPr marL="25400" indent="0" algn="l">
              <a:buNone/>
            </a:pPr>
            <a:r>
              <a:rPr lang="en-US" dirty="0">
                <a:solidFill>
                  <a:schemeClr val="accent5"/>
                </a:solidFill>
              </a:rPr>
              <a:t>Time frame and co-location:</a:t>
            </a:r>
          </a:p>
          <a:p>
            <a:pPr algn="l"/>
            <a:r>
              <a:rPr lang="en-US" dirty="0"/>
              <a:t>Following slides show Aeolus Rayleigh and AIRS 3D winds compared to RAOBs for August through September 2019</a:t>
            </a:r>
          </a:p>
          <a:p>
            <a:pPr lvl="2"/>
            <a:r>
              <a:rPr lang="en-US" dirty="0"/>
              <a:t>ESA recommended QC of Aeolus</a:t>
            </a:r>
          </a:p>
          <a:p>
            <a:pPr lvl="2" algn="l"/>
            <a:r>
              <a:rPr lang="en-US" dirty="0"/>
              <a:t>Exclude Aeolus winds greater than 60 ms</a:t>
            </a:r>
            <a:r>
              <a:rPr lang="en-US" baseline="30000" dirty="0"/>
              <a:t>-1</a:t>
            </a:r>
            <a:endParaRPr lang="en-US" dirty="0"/>
          </a:p>
          <a:p>
            <a:pPr lvl="2" algn="l"/>
            <a:r>
              <a:rPr lang="en-US" dirty="0"/>
              <a:t>Only in the polar regions</a:t>
            </a:r>
          </a:p>
          <a:p>
            <a:pPr lvl="2" algn="l"/>
            <a:r>
              <a:rPr lang="en-US" dirty="0"/>
              <a:t>Aeolus and AIRS not co-located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Co-location criteria to RAOBs:</a:t>
            </a:r>
          </a:p>
          <a:p>
            <a:pPr lvl="2" algn="l"/>
            <a:r>
              <a:rPr lang="en-US" dirty="0"/>
              <a:t>Within 150 km</a:t>
            </a:r>
          </a:p>
          <a:p>
            <a:pPr lvl="2" algn="l"/>
            <a:r>
              <a:rPr lang="en-US" dirty="0"/>
              <a:t>+/- 60 minutes</a:t>
            </a:r>
          </a:p>
          <a:p>
            <a:pPr lvl="2" algn="l"/>
            <a:r>
              <a:rPr lang="en-US" dirty="0"/>
              <a:t>+/- .04 difference in log10 of pressures (approx. height)</a:t>
            </a:r>
          </a:p>
          <a:p>
            <a:pPr lvl="3" algn="l"/>
            <a:r>
              <a:rPr lang="en-US" dirty="0"/>
              <a:t>+/- 60 </a:t>
            </a:r>
            <a:r>
              <a:rPr lang="en-US" dirty="0" err="1"/>
              <a:t>hPa</a:t>
            </a:r>
            <a:r>
              <a:rPr lang="en-US" dirty="0"/>
              <a:t> at 700 </a:t>
            </a:r>
            <a:r>
              <a:rPr lang="en-US" dirty="0" err="1"/>
              <a:t>hPa</a:t>
            </a:r>
            <a:endParaRPr lang="en-US" dirty="0"/>
          </a:p>
          <a:p>
            <a:pPr lvl="3" algn="l"/>
            <a:r>
              <a:rPr lang="en-US" dirty="0"/>
              <a:t>+/- 20 </a:t>
            </a:r>
            <a:r>
              <a:rPr lang="en-US" dirty="0" err="1"/>
              <a:t>hPa</a:t>
            </a:r>
            <a:r>
              <a:rPr lang="en-US" dirty="0"/>
              <a:t> at 200 </a:t>
            </a:r>
            <a:r>
              <a:rPr lang="en-US" dirty="0" err="1"/>
              <a:t>hPa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711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78" y="0"/>
            <a:ext cx="7358063" cy="900792"/>
          </a:xfrm>
        </p:spPr>
        <p:txBody>
          <a:bodyPr/>
          <a:lstStyle/>
          <a:p>
            <a:r>
              <a:rPr lang="en-US" dirty="0"/>
              <a:t>AIRS 3D winds to RAOBs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3524458" y="5870920"/>
            <a:ext cx="240161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All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AIRS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winds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(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total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wind)</a:t>
            </a:r>
          </a:p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through September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479F162-3076-CA46-906B-184ECE0C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99" y="1115249"/>
            <a:ext cx="6165299" cy="46275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E5638A-EB16-1449-B530-67DFEBD725B0}"/>
              </a:ext>
            </a:extLst>
          </p:cNvPr>
          <p:cNvSpPr/>
          <p:nvPr/>
        </p:nvSpPr>
        <p:spPr>
          <a:xfrm>
            <a:off x="5411176" y="4233138"/>
            <a:ext cx="1435394" cy="421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3817283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26" y="0"/>
            <a:ext cx="7358063" cy="855915"/>
          </a:xfrm>
        </p:spPr>
        <p:txBody>
          <a:bodyPr/>
          <a:lstStyle/>
          <a:p>
            <a:r>
              <a:rPr lang="en-US" dirty="0"/>
              <a:t>Aeolus Rayleigh vs RAOBs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9D898-FC79-EA4D-9952-11D1231AA263}"/>
              </a:ext>
            </a:extLst>
          </p:cNvPr>
          <p:cNvSpPr txBox="1"/>
          <p:nvPr/>
        </p:nvSpPr>
        <p:spPr>
          <a:xfrm>
            <a:off x="3524458" y="5870920"/>
            <a:ext cx="240161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All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Aeolus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winds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(HLOS wind)</a:t>
            </a:r>
          </a:p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through September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35068208-3FE9-754F-80EF-35D8D8E37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7" t="4751" r="5937" b="3809"/>
          <a:stretch/>
        </p:blipFill>
        <p:spPr>
          <a:xfrm>
            <a:off x="2108508" y="1121971"/>
            <a:ext cx="4926983" cy="46140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85779D-FBE9-5C41-8D72-97E6FBC4561C}"/>
              </a:ext>
            </a:extLst>
          </p:cNvPr>
          <p:cNvSpPr/>
          <p:nvPr/>
        </p:nvSpPr>
        <p:spPr>
          <a:xfrm>
            <a:off x="2664829" y="1474470"/>
            <a:ext cx="859629" cy="4136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158252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5" y="-9939"/>
            <a:ext cx="7358063" cy="857250"/>
          </a:xfrm>
        </p:spPr>
        <p:txBody>
          <a:bodyPr/>
          <a:lstStyle/>
          <a:p>
            <a:r>
              <a:rPr lang="en-US" dirty="0"/>
              <a:t>Comparisons to ERA5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E14-8C41-7C4E-8690-5E5FAFB7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8" y="1302647"/>
            <a:ext cx="7358063" cy="4554141"/>
          </a:xfrm>
        </p:spPr>
        <p:txBody>
          <a:bodyPr>
            <a:normAutofit fontScale="70000" lnSpcReduction="20000"/>
          </a:bodyPr>
          <a:lstStyle/>
          <a:p>
            <a:pPr marL="25400" indent="0" algn="l">
              <a:buNone/>
            </a:pPr>
            <a:r>
              <a:rPr lang="en-US" dirty="0">
                <a:solidFill>
                  <a:schemeClr val="accent5"/>
                </a:solidFill>
              </a:rPr>
              <a:t>Time frame and co-location:</a:t>
            </a:r>
          </a:p>
          <a:p>
            <a:pPr algn="l"/>
            <a:r>
              <a:rPr lang="en-US" dirty="0"/>
              <a:t>Co-located Aeolus Rayleigh and AIRS 3D winds compared to ERA5 for 5 days each from August and September 2019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For each hour on those dates:</a:t>
            </a:r>
          </a:p>
          <a:p>
            <a:pPr marL="651844" lvl="2" indent="-325922">
              <a:buClr>
                <a:schemeClr val="accent2"/>
              </a:buClr>
            </a:pPr>
            <a:r>
              <a:rPr lang="en-US" dirty="0"/>
              <a:t>Found all AIRS AMVs matching Aeolus winds within +/- 90 min and computed the ERA5 wind at the nearest </a:t>
            </a:r>
            <a:r>
              <a:rPr lang="en-US" dirty="0" err="1"/>
              <a:t>gridpoint</a:t>
            </a:r>
            <a:r>
              <a:rPr lang="en-US" dirty="0"/>
              <a:t> and AIRS AMV pressure level</a:t>
            </a:r>
          </a:p>
          <a:p>
            <a:pPr marL="651844" lvl="2" indent="-325922">
              <a:buClr>
                <a:schemeClr val="accent2"/>
              </a:buClr>
            </a:pPr>
            <a:r>
              <a:rPr lang="en-US" dirty="0"/>
              <a:t>Computed the HLOS value of each AIRS/ERA5 wind relative to the azimuth angle of each Aeolus wind that matches a given AIRS/ERA5 wind</a:t>
            </a:r>
          </a:p>
          <a:p>
            <a:pPr marL="651844" lvl="2" indent="-325922">
              <a:buClr>
                <a:schemeClr val="accent2"/>
              </a:buClr>
            </a:pPr>
            <a:r>
              <a:rPr lang="en-US" dirty="0" err="1"/>
              <a:t>Superobbed</a:t>
            </a:r>
            <a:r>
              <a:rPr lang="en-US" dirty="0"/>
              <a:t> the HLOS values for each AIRS/ERA5 wind and </a:t>
            </a:r>
            <a:r>
              <a:rPr lang="en-US" dirty="0" err="1"/>
              <a:t>superobbed</a:t>
            </a:r>
            <a:r>
              <a:rPr lang="en-US" dirty="0"/>
              <a:t> the Aeolus HLOS values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>
                <a:solidFill>
                  <a:schemeClr val="accent4"/>
                </a:solidFill>
              </a:rPr>
              <a:t>Results in ~35,500 AIRS/Aeolus </a:t>
            </a:r>
            <a:r>
              <a:rPr lang="en-US" dirty="0" err="1">
                <a:solidFill>
                  <a:schemeClr val="accent4"/>
                </a:solidFill>
              </a:rPr>
              <a:t>superobs</a:t>
            </a:r>
            <a:r>
              <a:rPr lang="en-US" dirty="0">
                <a:solidFill>
                  <a:schemeClr val="accent4"/>
                </a:solidFill>
              </a:rPr>
              <a:t> for comparison to ERA5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9764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2A162CC-65F6-A446-9FF4-221C02AD00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915406"/>
              </p:ext>
            </p:extLst>
          </p:nvPr>
        </p:nvGraphicFramePr>
        <p:xfrm>
          <a:off x="1587955" y="2268085"/>
          <a:ext cx="5968092" cy="232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402">
                  <a:extLst>
                    <a:ext uri="{9D8B030D-6E8A-4147-A177-3AD203B41FA5}">
                      <a16:colId xmlns:a16="http://schemas.microsoft.com/office/drawing/2014/main" val="3744501212"/>
                    </a:ext>
                  </a:extLst>
                </a:gridCol>
                <a:gridCol w="1955402">
                  <a:extLst>
                    <a:ext uri="{9D8B030D-6E8A-4147-A177-3AD203B41FA5}">
                      <a16:colId xmlns:a16="http://schemas.microsoft.com/office/drawing/2014/main" val="2635715458"/>
                    </a:ext>
                  </a:extLst>
                </a:gridCol>
                <a:gridCol w="2057288">
                  <a:extLst>
                    <a:ext uri="{9D8B030D-6E8A-4147-A177-3AD203B41FA5}">
                      <a16:colId xmlns:a16="http://schemas.microsoft.com/office/drawing/2014/main" val="1271541706"/>
                    </a:ext>
                  </a:extLst>
                </a:gridCol>
              </a:tblGrid>
              <a:tr h="580458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AIRS vs ERA5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Aeolus vs ERA5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50061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0.01 ms</a:t>
                      </a:r>
                      <a:r>
                        <a:rPr lang="en-US" sz="1800" baseline="30000" dirty="0">
                          <a:solidFill>
                            <a:schemeClr val="accent5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-0.31 ms</a:t>
                      </a:r>
                      <a:r>
                        <a:rPr lang="en-US" sz="1800" baseline="30000" dirty="0">
                          <a:solidFill>
                            <a:schemeClr val="accent5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162573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4.61 ms</a:t>
                      </a:r>
                      <a:r>
                        <a:rPr lang="en-US" sz="1800" baseline="30000" dirty="0">
                          <a:solidFill>
                            <a:schemeClr val="accent5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5.37 ms</a:t>
                      </a:r>
                      <a:r>
                        <a:rPr lang="en-US" sz="1800" baseline="30000" dirty="0">
                          <a:solidFill>
                            <a:schemeClr val="accent5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82994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5"/>
                          </a:solidFill>
                        </a:rPr>
                        <a:t>0.92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60492"/>
                  </a:ext>
                </a:extLst>
              </a:tr>
            </a:tbl>
          </a:graphicData>
        </a:graphic>
      </p:graphicFrame>
      <p:sp>
        <p:nvSpPr>
          <p:cNvPr id="9" name="TextBox 5">
            <a:extLst>
              <a:ext uri="{FF2B5EF4-FFF2-40B4-BE49-F238E27FC236}">
                <a16:creationId xmlns:a16="http://schemas.microsoft.com/office/drawing/2014/main" id="{071DC604-AE1B-E845-8FB5-0FF5B556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44" y="5167311"/>
            <a:ext cx="70723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algn="ctr"/>
            <a:r>
              <a:rPr lang="en-US" altLang="en-US" sz="2250" dirty="0">
                <a:solidFill>
                  <a:schemeClr val="accent4"/>
                </a:solidFill>
              </a:rPr>
              <a:t>AIRS has an overall better fit; larger Aeolus bias &amp; RMSE in lower troposphere &amp; the stratosphere (next slide)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924DED-9AF5-0C4F-A938-A5A6DD64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5" y="-9939"/>
            <a:ext cx="7358063" cy="857250"/>
          </a:xfrm>
        </p:spPr>
        <p:txBody>
          <a:bodyPr/>
          <a:lstStyle/>
          <a:p>
            <a:r>
              <a:rPr lang="en-US" dirty="0"/>
              <a:t>Comparisons to ERA5</a:t>
            </a:r>
          </a:p>
        </p:txBody>
      </p:sp>
    </p:spTree>
    <p:extLst>
      <p:ext uri="{BB962C8B-B14F-4D97-AF65-F5344CB8AC3E}">
        <p14:creationId xmlns:p14="http://schemas.microsoft.com/office/powerpoint/2010/main" val="313995032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>
            <a:extLst>
              <a:ext uri="{FF2B5EF4-FFF2-40B4-BE49-F238E27FC236}">
                <a16:creationId xmlns:a16="http://schemas.microsoft.com/office/drawing/2014/main" id="{071DC604-AE1B-E845-8FB5-0FF5B556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96" y="1797922"/>
            <a:ext cx="298870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eaLnBrk="1" hangingPunct="1"/>
            <a:r>
              <a:rPr lang="en-US" altLang="en-US" sz="2250" dirty="0">
                <a:solidFill>
                  <a:schemeClr val="tx1"/>
                </a:solidFill>
              </a:rPr>
              <a:t>Aeolus and AIRS winds very similar to ERA5 from 550 to 325 hPa</a:t>
            </a:r>
          </a:p>
          <a:p>
            <a:pPr marL="0" indent="0" eaLnBrk="1" hangingPunct="1"/>
            <a:endParaRPr lang="en-US" altLang="en-US" sz="2250" dirty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en-US" altLang="en-US" sz="2250" dirty="0">
                <a:solidFill>
                  <a:schemeClr val="tx1"/>
                </a:solidFill>
              </a:rPr>
              <a:t>AIRS compares better to ERA5 in the lower troposphere and in the stratosphere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B489D8-2ABE-CF47-822F-86EEB72B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5" y="-9939"/>
            <a:ext cx="7358063" cy="857250"/>
          </a:xfrm>
        </p:spPr>
        <p:txBody>
          <a:bodyPr/>
          <a:lstStyle/>
          <a:p>
            <a:r>
              <a:rPr lang="en-US" dirty="0"/>
              <a:t>Comparisons to ERA5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B1D5736-8E99-B745-A1DA-22D22ED7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0" b="34166"/>
          <a:stretch/>
        </p:blipFill>
        <p:spPr>
          <a:xfrm>
            <a:off x="3495604" y="1375012"/>
            <a:ext cx="5519369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838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>
            <a:extLst>
              <a:ext uri="{FF2B5EF4-FFF2-40B4-BE49-F238E27FC236}">
                <a16:creationId xmlns:a16="http://schemas.microsoft.com/office/drawing/2014/main" id="{A05822A8-95BA-2949-B8A0-BFD69A8B580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88415" y="9939"/>
            <a:ext cx="7125891" cy="75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 defTabSz="457200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 defTabSz="457200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 defTabSz="457200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 defTabSz="457200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altLang="en-US" sz="3200" b="1" dirty="0">
                <a:solidFill>
                  <a:schemeClr val="accent1"/>
                </a:solidFill>
                <a:latin typeface="+mj-lt"/>
              </a:rPr>
              <a:t>Two platforms: AIRS and Aeolus</a:t>
            </a:r>
          </a:p>
        </p:txBody>
      </p:sp>
      <p:sp>
        <p:nvSpPr>
          <p:cNvPr id="15362" name="TextBox 14">
            <a:extLst>
              <a:ext uri="{FF2B5EF4-FFF2-40B4-BE49-F238E27FC236}">
                <a16:creationId xmlns:a16="http://schemas.microsoft.com/office/drawing/2014/main" id="{17491B9E-FFA3-9847-8941-BD7608A52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15" y="1148902"/>
            <a:ext cx="8572500" cy="52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endParaRPr lang="en-US" altLang="en-US" sz="2531" dirty="0">
              <a:solidFill>
                <a:srgbClr val="FFFFFF"/>
              </a:solidFill>
            </a:endParaRPr>
          </a:p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5"/>
                </a:solidFill>
              </a:rPr>
              <a:t>Aeolus:</a:t>
            </a:r>
            <a:r>
              <a:rPr lang="en-US" altLang="en-US" sz="2531" dirty="0">
                <a:solidFill>
                  <a:schemeClr val="tx2"/>
                </a:solidFill>
              </a:rPr>
              <a:t> </a:t>
            </a:r>
            <a:r>
              <a:rPr lang="en-US" altLang="en-US" sz="2531" dirty="0"/>
              <a:t>Doppler wind lidar (DWL) instrument. Single line-of-sight instrument, which results in the Horizontal Line of Sight (HLOS) component of the wind. Two types of tracking: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>
                <a:solidFill>
                  <a:schemeClr val="accent4"/>
                </a:solidFill>
              </a:rPr>
              <a:t>Rayleigh: Molecular (cloud free)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>
                <a:solidFill>
                  <a:schemeClr val="accent2"/>
                </a:solidFill>
              </a:rPr>
              <a:t>Mie: Particle (aerosols and clouds)</a:t>
            </a:r>
          </a:p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5"/>
                </a:solidFill>
              </a:rPr>
              <a:t>AIRS 3D winds:</a:t>
            </a:r>
            <a:r>
              <a:rPr lang="en-US" altLang="en-US" sz="2531" dirty="0"/>
              <a:t>  Winds derived from tracking moisture features (troposphere) and ozone gradients (stratosphere) on pressure surfaces from AIRS retrieved vertical profiles of temperature, humidity, and ozone in clear-sky and above cloud.</a:t>
            </a:r>
          </a:p>
          <a:p>
            <a:pPr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4"/>
                </a:solidFill>
                <a:latin typeface="Times New Roman" panose="02020603050405020304" pitchFamily="18" charset="0"/>
              </a:rPr>
              <a:t>https://</a:t>
            </a:r>
            <a:r>
              <a:rPr lang="en-US" altLang="en-US" sz="2531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www.mdpi.com</a:t>
            </a:r>
            <a:r>
              <a:rPr lang="en-US" altLang="en-US" sz="2531" dirty="0">
                <a:solidFill>
                  <a:schemeClr val="accent4"/>
                </a:solidFill>
                <a:latin typeface="Times New Roman" panose="02020603050405020304" pitchFamily="18" charset="0"/>
              </a:rPr>
              <a:t>/2072-4292/11/22/2597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D0F84-1E8D-094C-8E90-A08B87DB6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DC379-D4D6-4745-B03E-E66FD39203DD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89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4B2C061-AFA7-554E-92D0-C441B6DE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5" y="-9939"/>
            <a:ext cx="7358063" cy="857250"/>
          </a:xfrm>
        </p:spPr>
        <p:txBody>
          <a:bodyPr/>
          <a:lstStyle/>
          <a:p>
            <a:r>
              <a:rPr lang="en-US" dirty="0"/>
              <a:t>Comparisons to ERA5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157F679-D376-5740-AA00-35B60D6C3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" r="3125" b="4079"/>
          <a:stretch/>
        </p:blipFill>
        <p:spPr>
          <a:xfrm>
            <a:off x="1040130" y="1254140"/>
            <a:ext cx="7795260" cy="3173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87E4D1-2AE6-2042-BBC4-D1826C3AA62E}"/>
              </a:ext>
            </a:extLst>
          </p:cNvPr>
          <p:cNvSpPr txBox="1"/>
          <p:nvPr/>
        </p:nvSpPr>
        <p:spPr>
          <a:xfrm>
            <a:off x="1360170" y="4681039"/>
            <a:ext cx="3105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Scatter plot of ERA5 vs AIRS/Aeolus</a:t>
            </a:r>
          </a:p>
          <a:p>
            <a:pPr algn="ctr"/>
            <a:r>
              <a:rPr lang="en-US" dirty="0"/>
              <a:t>HLOS wind speed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E646D-8850-0D45-A7A1-D85B51CF8DDA}"/>
              </a:ext>
            </a:extLst>
          </p:cNvPr>
          <p:cNvSpPr txBox="1"/>
          <p:nvPr/>
        </p:nvSpPr>
        <p:spPr>
          <a:xfrm>
            <a:off x="5365806" y="4681039"/>
            <a:ext cx="3422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Differences of AIRS and Aeolus to ERA5</a:t>
            </a:r>
          </a:p>
          <a:p>
            <a:pPr algn="ctr"/>
            <a:r>
              <a:rPr lang="en-US" dirty="0"/>
              <a:t>HLOS wind speed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1B8C4-1756-1B46-BB48-7551B89830C8}"/>
              </a:ext>
            </a:extLst>
          </p:cNvPr>
          <p:cNvSpPr txBox="1"/>
          <p:nvPr/>
        </p:nvSpPr>
        <p:spPr>
          <a:xfrm>
            <a:off x="2888170" y="5502957"/>
            <a:ext cx="4099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AIRS and Aeolus compare very similarly to ERA5</a:t>
            </a:r>
          </a:p>
        </p:txBody>
      </p:sp>
    </p:spTree>
    <p:extLst>
      <p:ext uri="{BB962C8B-B14F-4D97-AF65-F5344CB8AC3E}">
        <p14:creationId xmlns:p14="http://schemas.microsoft.com/office/powerpoint/2010/main" val="26082600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>
            <a:extLst>
              <a:ext uri="{FF2B5EF4-FFF2-40B4-BE49-F238E27FC236}">
                <a16:creationId xmlns:a16="http://schemas.microsoft.com/office/drawing/2014/main" id="{BC3F79CE-9EA0-9545-ABE3-15F61735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41" y="1559456"/>
            <a:ext cx="5367412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eaLnBrk="1" hangingPunct="1"/>
            <a:r>
              <a:rPr lang="en-US" altLang="en-US" sz="2250" dirty="0">
                <a:solidFill>
                  <a:schemeClr val="accent2"/>
                </a:solidFill>
              </a:rPr>
              <a:t>Since there are </a:t>
            </a:r>
            <a:r>
              <a:rPr lang="en-US" altLang="en-US" sz="2250" dirty="0">
                <a:solidFill>
                  <a:schemeClr val="accent4"/>
                </a:solidFill>
              </a:rPr>
              <a:t>several inherent differences </a:t>
            </a:r>
            <a:r>
              <a:rPr lang="en-US" altLang="en-US" sz="2250" dirty="0">
                <a:solidFill>
                  <a:schemeClr val="tx1"/>
                </a:solidFill>
              </a:rPr>
              <a:t>in the spatial coverage, temporal sampling, and wind measurement this </a:t>
            </a:r>
            <a:r>
              <a:rPr lang="en-US" altLang="en-US" sz="2250" dirty="0">
                <a:solidFill>
                  <a:schemeClr val="accent4"/>
                </a:solidFill>
              </a:rPr>
              <a:t>high correlation indicates </a:t>
            </a:r>
            <a:r>
              <a:rPr lang="en-US" altLang="en-US" sz="2250" dirty="0">
                <a:solidFill>
                  <a:schemeClr val="tx1"/>
                </a:solidFill>
              </a:rPr>
              <a:t>these two sources of 3D </a:t>
            </a:r>
            <a:r>
              <a:rPr lang="en-US" altLang="en-US" sz="2250" dirty="0">
                <a:solidFill>
                  <a:schemeClr val="accent4"/>
                </a:solidFill>
              </a:rPr>
              <a:t>winds may be complementary</a:t>
            </a:r>
            <a:r>
              <a:rPr lang="en-US" altLang="en-US" sz="2250" dirty="0">
                <a:solidFill>
                  <a:schemeClr val="tx1"/>
                </a:solidFill>
              </a:rPr>
              <a:t>, with similar quality.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47852-1A5E-6040-9794-3BF5BED9D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36C9-563B-F542-8456-ADF03EB37D6B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D142E5-0329-604F-8E6B-5B9BB340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453" y="3890150"/>
            <a:ext cx="3239691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66" dirty="0"/>
              <a:t>Aeolus vs AIRS HLOS-equivalent wind speed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A7D3505-7A0A-CD49-9DE4-B16739B9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75" y="4033715"/>
            <a:ext cx="8017743" cy="23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eaLnBrk="1" hangingPunct="1"/>
            <a:r>
              <a:rPr lang="en-US" altLang="en-US" sz="2109" dirty="0">
                <a:solidFill>
                  <a:schemeClr val="accent2"/>
                </a:solidFill>
              </a:rPr>
              <a:t>This helps to justify a </a:t>
            </a:r>
            <a:r>
              <a:rPr lang="en-US" altLang="en-US" sz="2109" dirty="0">
                <a:solidFill>
                  <a:schemeClr val="accent4"/>
                </a:solidFill>
              </a:rPr>
              <a:t>combined mission </a:t>
            </a:r>
            <a:r>
              <a:rPr lang="en-US" altLang="en-US" sz="2109" dirty="0">
                <a:solidFill>
                  <a:schemeClr val="accent2"/>
                </a:solidFill>
              </a:rPr>
              <a:t>of a DWL with a hyperspectral IR instrument: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9" dirty="0">
                <a:solidFill>
                  <a:schemeClr val="accent4"/>
                </a:solidFill>
              </a:rPr>
              <a:t>DWL</a:t>
            </a:r>
            <a:r>
              <a:rPr lang="en-US" altLang="en-US" sz="2109" dirty="0"/>
              <a:t> </a:t>
            </a:r>
            <a:r>
              <a:rPr lang="en-US" altLang="en-US" sz="2109" dirty="0">
                <a:solidFill>
                  <a:schemeClr val="accent2"/>
                </a:solidFill>
              </a:rPr>
              <a:t>gives high-quality 3D profiles of HLOS winds along a path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9" dirty="0">
                <a:solidFill>
                  <a:schemeClr val="accent4"/>
                </a:solidFill>
              </a:rPr>
              <a:t>Hyperspectral IR </a:t>
            </a:r>
            <a:r>
              <a:rPr lang="en-US" altLang="en-US" sz="2109" dirty="0">
                <a:solidFill>
                  <a:schemeClr val="accent2"/>
                </a:solidFill>
              </a:rPr>
              <a:t>will provide potentially similar quality total wind with improved horizontal spatial coverage (reduced vertical resolution).</a:t>
            </a:r>
            <a:r>
              <a:rPr lang="en-US" altLang="en-US" sz="2109" dirty="0"/>
              <a:t> </a:t>
            </a:r>
            <a:r>
              <a:rPr lang="en-US" altLang="en-US" sz="2109" dirty="0">
                <a:solidFill>
                  <a:schemeClr val="accent4"/>
                </a:solidFill>
              </a:rPr>
              <a:t>Note: Higher resolution instrument needed on a constellation of small </a:t>
            </a:r>
            <a:r>
              <a:rPr lang="en-US" altLang="en-US" sz="2109" dirty="0" err="1">
                <a:solidFill>
                  <a:schemeClr val="accent4"/>
                </a:solidFill>
              </a:rPr>
              <a:t>sats</a:t>
            </a:r>
            <a:r>
              <a:rPr lang="en-US" altLang="en-US" sz="2109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2695CC-E92D-1C41-B608-941CAE66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5" y="-9939"/>
            <a:ext cx="7358063" cy="8572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43ACFDB9-5282-194B-8B3F-0883F7EE5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0" t="1855" r="4568" b="5260"/>
          <a:stretch/>
        </p:blipFill>
        <p:spPr>
          <a:xfrm>
            <a:off x="5911453" y="990876"/>
            <a:ext cx="3036776" cy="29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268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94" y="30957"/>
            <a:ext cx="7105657" cy="10143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Aeolus vs AIRS</a:t>
            </a:r>
            <a:br>
              <a:rPr lang="en-US" sz="4640" dirty="0"/>
            </a:br>
            <a:r>
              <a:rPr lang="en-US" sz="2000" dirty="0">
                <a:solidFill>
                  <a:schemeClr val="accent4"/>
                </a:solidFill>
              </a:rPr>
              <a:t>Atmospheric Motion Vectors (AMVs)</a:t>
            </a:r>
            <a:endParaRPr lang="en-US" sz="4640" dirty="0">
              <a:solidFill>
                <a:schemeClr val="accent4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78109" y="5393140"/>
            <a:ext cx="3742912" cy="535675"/>
          </a:xfrm>
        </p:spPr>
        <p:txBody>
          <a:bodyPr/>
          <a:lstStyle/>
          <a:p>
            <a:pPr marL="50798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Aeolus</a:t>
            </a:r>
            <a:endParaRPr lang="en-US" dirty="0">
              <a:solidFill>
                <a:schemeClr val="tx1"/>
              </a:solidFill>
            </a:endParaRPr>
          </a:p>
          <a:p>
            <a:pPr marL="50798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925705" y="5462271"/>
            <a:ext cx="3742912" cy="486770"/>
          </a:xfrm>
        </p:spPr>
        <p:txBody>
          <a:bodyPr/>
          <a:lstStyle/>
          <a:p>
            <a:pPr marL="50798" indent="0" algn="ctr">
              <a:buNone/>
            </a:pPr>
            <a:r>
              <a:rPr lang="en-US" sz="2600" b="1" dirty="0">
                <a:solidFill>
                  <a:schemeClr val="tx1"/>
                </a:solidFill>
              </a:rPr>
              <a:t>AIRS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C81A9CF-0FEA-2A4C-8F00-0E6AB3102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7" r="7275"/>
          <a:stretch/>
        </p:blipFill>
        <p:spPr>
          <a:xfrm>
            <a:off x="1124205" y="1224169"/>
            <a:ext cx="3126326" cy="4233507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8FB22339-C85D-7E4C-A4DA-2F8290920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3" y="1224169"/>
            <a:ext cx="4011304" cy="401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25447-574C-5447-8CF4-C6D990106615}"/>
              </a:ext>
            </a:extLst>
          </p:cNvPr>
          <p:cNvSpPr txBox="1">
            <a:spLocks/>
          </p:cNvSpPr>
          <p:nvPr/>
        </p:nvSpPr>
        <p:spPr>
          <a:xfrm>
            <a:off x="4791510" y="5235473"/>
            <a:ext cx="3877108" cy="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4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20 </a:t>
            </a:r>
            <a:r>
              <a:rPr lang="pl-PL" sz="14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July</a:t>
            </a:r>
            <a:r>
              <a:rPr lang="pl-PL" sz="14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2012: 0325, 0505, 0643 UTC</a:t>
            </a:r>
            <a:endParaRPr lang="en-US" sz="14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E02D35-1A6E-E949-AAF9-68B04315350A}"/>
              </a:ext>
            </a:extLst>
          </p:cNvPr>
          <p:cNvSpPr txBox="1">
            <a:spLocks/>
          </p:cNvSpPr>
          <p:nvPr/>
        </p:nvSpPr>
        <p:spPr>
          <a:xfrm>
            <a:off x="4572001" y="1423348"/>
            <a:ext cx="2233145" cy="39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800" dirty="0">
                <a:solidFill>
                  <a:schemeClr val="tx2"/>
                </a:solidFill>
                <a:ea typeface="HG Mincho Light J" charset="0"/>
                <a:cs typeface="ＭＳ Ｐゴシック" charset="0"/>
                <a:sym typeface="Gill Sans" charset="0"/>
              </a:rPr>
              <a:t>400 </a:t>
            </a:r>
            <a:r>
              <a:rPr lang="pl-PL" sz="1800" dirty="0" err="1">
                <a:solidFill>
                  <a:schemeClr val="tx2"/>
                </a:solidFill>
                <a:ea typeface="HG Mincho Light J" charset="0"/>
                <a:cs typeface="ＭＳ Ｐゴシック" charset="0"/>
                <a:sym typeface="Gill Sans" charset="0"/>
              </a:rPr>
              <a:t>hPa</a:t>
            </a:r>
            <a:r>
              <a:rPr lang="pl-PL" sz="1800" dirty="0">
                <a:solidFill>
                  <a:schemeClr val="tx2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HG Mincho Light J" charset="0"/>
                <a:cs typeface="ＭＳ Ｐゴシック" charset="0"/>
                <a:sym typeface="Gill Sans" charset="0"/>
              </a:rPr>
              <a:t>humidity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0586465-B8F7-F741-AD66-57FEDC79A5B9}"/>
              </a:ext>
            </a:extLst>
          </p:cNvPr>
          <p:cNvSpPr txBox="1">
            <a:spLocks/>
          </p:cNvSpPr>
          <p:nvPr/>
        </p:nvSpPr>
        <p:spPr>
          <a:xfrm>
            <a:off x="4925705" y="5858918"/>
            <a:ext cx="3877108" cy="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800" dirty="0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45 </a:t>
            </a:r>
            <a:r>
              <a:rPr lang="pl-PL" sz="1800" dirty="0" err="1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levels</a:t>
            </a:r>
            <a:r>
              <a:rPr lang="pl-PL" sz="1800" dirty="0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: 100 to 775 </a:t>
            </a:r>
            <a:r>
              <a:rPr lang="pl-PL" sz="1800" dirty="0" err="1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hPa</a:t>
            </a:r>
            <a:endParaRPr lang="en-US" sz="1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1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94" y="30957"/>
            <a:ext cx="7105657" cy="10143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AIRS 3D 	winds</a:t>
            </a:r>
            <a:endParaRPr lang="en-US" sz="4640" dirty="0">
              <a:solidFill>
                <a:schemeClr val="accent4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25447-574C-5447-8CF4-C6D990106615}"/>
              </a:ext>
            </a:extLst>
          </p:cNvPr>
          <p:cNvSpPr txBox="1">
            <a:spLocks/>
          </p:cNvSpPr>
          <p:nvPr/>
        </p:nvSpPr>
        <p:spPr>
          <a:xfrm>
            <a:off x="2633446" y="5706251"/>
            <a:ext cx="3877108" cy="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4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21 </a:t>
            </a:r>
            <a:r>
              <a:rPr lang="pl-PL" sz="14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Apr</a:t>
            </a:r>
            <a:r>
              <a:rPr lang="pl-PL" sz="14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2020: 0141 UTC</a:t>
            </a:r>
            <a:endParaRPr lang="en-US" sz="14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0586465-B8F7-F741-AD66-57FEDC79A5B9}"/>
              </a:ext>
            </a:extLst>
          </p:cNvPr>
          <p:cNvSpPr txBox="1">
            <a:spLocks/>
          </p:cNvSpPr>
          <p:nvPr/>
        </p:nvSpPr>
        <p:spPr>
          <a:xfrm>
            <a:off x="2311713" y="5958309"/>
            <a:ext cx="4287869" cy="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800" dirty="0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45 </a:t>
            </a:r>
            <a:r>
              <a:rPr lang="pl-PL" sz="1800" dirty="0" err="1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levels</a:t>
            </a:r>
            <a:r>
              <a:rPr lang="pl-PL" sz="1800" dirty="0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: 44 (100 </a:t>
            </a:r>
            <a:r>
              <a:rPr lang="pl-PL" sz="1800" dirty="0" err="1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hPa</a:t>
            </a:r>
            <a:r>
              <a:rPr lang="pl-PL" sz="1800" dirty="0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) to 88 (775 </a:t>
            </a:r>
            <a:r>
              <a:rPr lang="pl-PL" sz="1800" dirty="0" err="1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hPa</a:t>
            </a:r>
            <a:r>
              <a:rPr lang="pl-PL" sz="1800" dirty="0">
                <a:solidFill>
                  <a:schemeClr val="accent4"/>
                </a:solidFill>
                <a:ea typeface="HG Mincho Light J" charset="0"/>
                <a:cs typeface="ＭＳ Ｐゴシック" charset="0"/>
                <a:sym typeface="Gill Sans" charset="0"/>
              </a:rPr>
              <a:t>)</a:t>
            </a:r>
            <a:endParaRPr lang="en-US" sz="1800" dirty="0">
              <a:solidFill>
                <a:schemeClr val="accent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789980-2551-1449-82D6-3F9610D8F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340" y="811354"/>
            <a:ext cx="4894302" cy="48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33" y="1885174"/>
            <a:ext cx="8572500" cy="387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5"/>
                </a:solidFill>
              </a:rPr>
              <a:t>Validation</a:t>
            </a:r>
          </a:p>
          <a:p>
            <a:pPr marL="924190" lvl="1" indent="-401822" algn="l">
              <a:spcBef>
                <a:spcPts val="1266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531" dirty="0">
                <a:solidFill>
                  <a:schemeClr val="accent2"/>
                </a:solidFill>
              </a:rPr>
              <a:t>They both provide a vertical distribution of winds in clear sky and above cloud (</a:t>
            </a:r>
            <a:r>
              <a:rPr lang="en-US" altLang="en-US" sz="2531" dirty="0" err="1">
                <a:solidFill>
                  <a:schemeClr val="accent2"/>
                </a:solidFill>
              </a:rPr>
              <a:t>Aeolous</a:t>
            </a:r>
            <a:r>
              <a:rPr lang="en-US" altLang="en-US" sz="2531" dirty="0">
                <a:solidFill>
                  <a:schemeClr val="accent2"/>
                </a:solidFill>
              </a:rPr>
              <a:t> Rayleigh winds)</a:t>
            </a:r>
          </a:p>
          <a:p>
            <a:pPr marL="924190" lvl="1" indent="-401822" algn="l">
              <a:spcBef>
                <a:spcPts val="1266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531" dirty="0">
                <a:solidFill>
                  <a:schemeClr val="accent2"/>
                </a:solidFill>
              </a:rPr>
              <a:t>Examine statistical differences between the winds: spatially and vertically</a:t>
            </a:r>
          </a:p>
          <a:p>
            <a:pPr marL="924190" lvl="1" indent="-401822" algn="l">
              <a:spcBef>
                <a:spcPts val="1266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531" dirty="0">
                <a:solidFill>
                  <a:schemeClr val="accent2"/>
                </a:solidFill>
              </a:rPr>
              <a:t>Compare co-located  winds to independent data: Rawinsonde winds, model </a:t>
            </a:r>
            <a:r>
              <a:rPr lang="en-US" altLang="en-US" sz="2531" dirty="0" err="1">
                <a:solidFill>
                  <a:schemeClr val="accent2"/>
                </a:solidFill>
              </a:rPr>
              <a:t>reanalyses</a:t>
            </a:r>
            <a:endParaRPr lang="en-US" altLang="en-US" sz="2531" dirty="0">
              <a:solidFill>
                <a:schemeClr val="accent2"/>
              </a:solidFill>
            </a:endParaRPr>
          </a:p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4"/>
                </a:solidFill>
              </a:rPr>
              <a:t>Are they complementary or redundant?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33" y="0"/>
            <a:ext cx="836781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algn="l"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812" b="1" dirty="0">
                <a:solidFill>
                  <a:schemeClr val="accent1"/>
                </a:solidFill>
                <a:latin typeface="+mj-lt"/>
              </a:rPr>
              <a:t>Motivation:</a:t>
            </a:r>
          </a:p>
          <a:p>
            <a:pPr marL="0" algn="l"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700" b="1" dirty="0">
                <a:solidFill>
                  <a:schemeClr val="accent1"/>
                </a:solidFill>
                <a:latin typeface="+mj-lt"/>
              </a:rPr>
              <a:t>Why compare AIRS 3D winds to Aeolus winds?</a:t>
            </a:r>
            <a:endParaRPr lang="pl-PL" altLang="en-US" sz="2700" b="1" dirty="0">
              <a:solidFill>
                <a:schemeClr val="accent1"/>
              </a:solidFill>
              <a:latin typeface="+mj-lt"/>
            </a:endParaRPr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4085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855356"/>
            <a:ext cx="8572500" cy="276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5"/>
                </a:solidFill>
              </a:rPr>
              <a:t>Decadal Survey recommends a 3D tropospheric wind mission</a:t>
            </a:r>
          </a:p>
          <a:p>
            <a:pPr lvl="1" algn="l">
              <a:spcBef>
                <a:spcPts val="1266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531" dirty="0">
                <a:solidFill>
                  <a:schemeClr val="accent2"/>
                </a:solidFill>
              </a:rPr>
              <a:t>Using a space-based LIDAR instrument and/or the use of hyperspectral infrared measurements.</a:t>
            </a:r>
          </a:p>
          <a:p>
            <a:pPr lvl="1" algn="l">
              <a:spcBef>
                <a:spcPts val="1266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531" i="1" dirty="0">
                <a:solidFill>
                  <a:schemeClr val="accent2"/>
                </a:solidFill>
              </a:rPr>
              <a:t>The combination of lidar winds and AMV winds might also provide some advantages where one is used to calibrate the other.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70" y="15626"/>
            <a:ext cx="812927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algn="l"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3200" b="1" dirty="0">
                <a:solidFill>
                  <a:schemeClr val="accent1"/>
                </a:solidFill>
                <a:latin typeface="+mj-lt"/>
              </a:rPr>
              <a:t>Motivation:</a:t>
            </a:r>
          </a:p>
          <a:p>
            <a:pPr marL="0" algn="l"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700" b="1" dirty="0">
                <a:solidFill>
                  <a:schemeClr val="accent1"/>
                </a:solidFill>
                <a:latin typeface="+mj-lt"/>
              </a:rPr>
              <a:t>Why compare AIRS 3D winds to Aeolus winds?</a:t>
            </a:r>
            <a:endParaRPr lang="pl-PL" altLang="en-US" sz="2700" b="1" dirty="0">
              <a:solidFill>
                <a:schemeClr val="accent1"/>
              </a:solidFill>
              <a:latin typeface="+mj-lt"/>
            </a:endParaRPr>
          </a:p>
          <a:p>
            <a:pPr marL="0" algn="l"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chemeClr val="accent1"/>
              </a:solidFill>
            </a:endParaRP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8A05CB03-E6F5-B743-A513-CD41C390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55" y="5631285"/>
            <a:ext cx="5661422" cy="6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id="{03DFF2CA-FB9F-CD4C-806E-126F7BF83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55" y="4763988"/>
            <a:ext cx="5644679" cy="84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4338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03" y="73025"/>
            <a:ext cx="7400512" cy="79216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Comparison of 3D winds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798" indent="0">
              <a:buNone/>
            </a:pPr>
            <a:r>
              <a:rPr lang="en-US" sz="2600" b="1" dirty="0">
                <a:solidFill>
                  <a:schemeClr val="accent5"/>
                </a:solidFill>
              </a:rPr>
              <a:t>Aeolus winds</a:t>
            </a:r>
            <a:endParaRPr lang="en-US" sz="2600" dirty="0">
              <a:solidFill>
                <a:schemeClr val="accent5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Wind component perpendicular to the satellite path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Better vertical resolution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Instantaneous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953000" y="1219200"/>
            <a:ext cx="3742912" cy="4953000"/>
          </a:xfrm>
        </p:spPr>
        <p:txBody>
          <a:bodyPr/>
          <a:lstStyle/>
          <a:p>
            <a:pPr marL="50798" indent="0">
              <a:buNone/>
            </a:pPr>
            <a:r>
              <a:rPr lang="en-US" sz="2600" b="1" dirty="0">
                <a:solidFill>
                  <a:schemeClr val="accent5"/>
                </a:solidFill>
              </a:rPr>
              <a:t>AIRS 3D winds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Total wind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Better spatial coverage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Average motion over 200 minutes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334B29-D7B1-AC46-9F54-725F0BC8C229}"/>
              </a:ext>
            </a:extLst>
          </p:cNvPr>
          <p:cNvSpPr txBox="1">
            <a:spLocks/>
          </p:cNvSpPr>
          <p:nvPr/>
        </p:nvSpPr>
        <p:spPr bwMode="auto">
          <a:xfrm>
            <a:off x="560603" y="4888706"/>
            <a:ext cx="8518922" cy="15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650230" lvl="0" indent="-577982" algn="l" rtl="0" eaLnBrk="0" fontAlgn="base" hangingPunct="0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3982" b="0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1pPr>
            <a:lvl2pPr marL="1300460" lvl="1" indent="-541858" algn="l" rtl="0" eaLnBrk="0" fontAlgn="base" hangingPunct="0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3413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2pPr>
            <a:lvl3pPr marL="1950690" lvl="2" indent="-505734" algn="l" rtl="0" eaLnBrk="0" fontAlgn="base" hangingPunct="0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844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3pPr>
            <a:lvl4pPr marL="2600919" lvl="3" indent="-487672" algn="l" rtl="0" eaLnBrk="0" fontAlgn="base" hangingPunct="0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2560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4pPr>
            <a:lvl5pPr marL="3251149" lvl="4" indent="-469610" algn="l" rtl="0" eaLnBrk="0" fontAlgn="base" hangingPunct="0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2276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5pPr>
            <a:lvl6pPr marL="3901379" lvl="5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6pPr>
            <a:lvl7pPr marL="4551609" lvl="6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7pPr>
            <a:lvl8pPr marL="5201839" lvl="7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8pPr>
            <a:lvl9pPr marL="5852069" lvl="8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9pPr>
          </a:lstStyle>
          <a:p>
            <a:pPr marL="50798" indent="0" algn="ctr">
              <a:buNone/>
            </a:pPr>
            <a:r>
              <a:rPr lang="en-US" sz="1969" u="sng" dirty="0">
                <a:solidFill>
                  <a:schemeClr val="tx1"/>
                </a:solidFill>
              </a:rPr>
              <a:t>To account for differences</a:t>
            </a:r>
          </a:p>
          <a:p>
            <a:pPr marL="50798" indent="0" algn="ctr">
              <a:buNone/>
            </a:pPr>
            <a:r>
              <a:rPr lang="en-US" sz="1800" dirty="0">
                <a:solidFill>
                  <a:schemeClr val="accent4"/>
                </a:solidFill>
              </a:rPr>
              <a:t>Total wind from AIRS AMVs was adjusted to equivalent HLOS wind </a:t>
            </a:r>
            <a:br>
              <a:rPr lang="en-US" sz="1800" dirty="0">
                <a:solidFill>
                  <a:schemeClr val="accent4"/>
                </a:solidFill>
              </a:rPr>
            </a:br>
            <a:r>
              <a:rPr lang="en-US" sz="1800" dirty="0">
                <a:solidFill>
                  <a:schemeClr val="accent4"/>
                </a:solidFill>
              </a:rPr>
              <a:t>(used viewing angle from co-located Aeolus winds)</a:t>
            </a:r>
          </a:p>
          <a:p>
            <a:pPr marL="50798" indent="0" algn="ctr">
              <a:buNone/>
            </a:pPr>
            <a:r>
              <a:rPr lang="en-US" sz="1800" dirty="0">
                <a:solidFill>
                  <a:schemeClr val="accent4"/>
                </a:solidFill>
              </a:rPr>
              <a:t>For each AIRS AMV, co-located Aeolus winds were </a:t>
            </a:r>
            <a:r>
              <a:rPr lang="en-US" sz="1800" dirty="0" err="1">
                <a:solidFill>
                  <a:schemeClr val="accent4"/>
                </a:solidFill>
              </a:rPr>
              <a:t>superobbed</a:t>
            </a:r>
            <a:r>
              <a:rPr lang="en-US" sz="1800" dirty="0">
                <a:solidFill>
                  <a:schemeClr val="accent4"/>
                </a:solidFill>
              </a:rPr>
              <a:t> in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268752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33" y="86812"/>
            <a:ext cx="7358063" cy="696516"/>
          </a:xfrm>
        </p:spPr>
        <p:txBody>
          <a:bodyPr>
            <a:normAutofit/>
          </a:bodyPr>
          <a:lstStyle/>
          <a:p>
            <a:r>
              <a:rPr lang="en-US" dirty="0"/>
              <a:t>Comparison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E14-8C41-7C4E-8690-5E5FAFB7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8" y="1354517"/>
            <a:ext cx="7358063" cy="4339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5"/>
                </a:solidFill>
              </a:rPr>
              <a:t>Comparisons of Aeolus Rayleigh and AIRS 3D winds:</a:t>
            </a:r>
          </a:p>
          <a:p>
            <a:pPr lvl="2" algn="l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Clear sky (and above cloud)</a:t>
            </a:r>
          </a:p>
          <a:p>
            <a:pPr lvl="2" algn="l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Polar regions</a:t>
            </a:r>
          </a:p>
          <a:p>
            <a:pPr lvl="3" algn="l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Overlapping passes necessary for AIRS winds</a:t>
            </a:r>
          </a:p>
          <a:p>
            <a:pPr lvl="2" algn="l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Comparisons:</a:t>
            </a:r>
          </a:p>
          <a:p>
            <a:pPr lvl="3" algn="l">
              <a:buClr>
                <a:schemeClr val="accent2"/>
              </a:buClr>
            </a:pPr>
            <a:r>
              <a:rPr lang="en-US" dirty="0" err="1">
                <a:solidFill>
                  <a:schemeClr val="accent2"/>
                </a:solidFill>
              </a:rPr>
              <a:t>Intercomparisons</a:t>
            </a:r>
            <a:endParaRPr lang="en-US" dirty="0">
              <a:solidFill>
                <a:schemeClr val="accent2"/>
              </a:solidFill>
            </a:endParaRPr>
          </a:p>
          <a:p>
            <a:pPr lvl="3" algn="l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Each to radiosonde winds</a:t>
            </a:r>
          </a:p>
          <a:p>
            <a:pPr lvl="3" algn="l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Each to ERA5 reanalysis</a:t>
            </a: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201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43" y="71282"/>
            <a:ext cx="7358063" cy="857250"/>
          </a:xfrm>
        </p:spPr>
        <p:txBody>
          <a:bodyPr>
            <a:normAutofit/>
          </a:bodyPr>
          <a:lstStyle/>
          <a:p>
            <a:r>
              <a:rPr lang="en-US" dirty="0"/>
              <a:t>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E14-8C41-7C4E-8690-5E5FAFB7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395" y="1471612"/>
            <a:ext cx="7734196" cy="4179094"/>
          </a:xfrm>
        </p:spPr>
        <p:txBody>
          <a:bodyPr>
            <a:normAutofit fontScale="85000" lnSpcReduction="10000"/>
          </a:bodyPr>
          <a:lstStyle/>
          <a:p>
            <a:pPr marL="25400" indent="0" algn="l">
              <a:buNone/>
            </a:pPr>
            <a:r>
              <a:rPr lang="en-US" dirty="0">
                <a:solidFill>
                  <a:schemeClr val="accent5"/>
                </a:solidFill>
              </a:rPr>
              <a:t>Time frame:</a:t>
            </a:r>
          </a:p>
          <a:p>
            <a:pPr lvl="1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Aeolus Rayleigh vs AIRS 3D winds for the 2-month period August through September 2019</a:t>
            </a:r>
            <a:br>
              <a:rPr lang="en-US" dirty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  <a:p>
            <a:pPr lvl="1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Aeolus Rayleigh and AIRS 3D winds compared to RAOBs for August through September 2019</a:t>
            </a:r>
            <a:br>
              <a:rPr lang="en-US" dirty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  <a:p>
            <a:pPr lvl="1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Co-located Aeolus Rayleigh and AIRS 3D winds compared to ERA5 reanalysis for 10 days in 2019:</a:t>
            </a:r>
          </a:p>
          <a:p>
            <a:pPr lvl="3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5 days in August; 5 days in September</a:t>
            </a:r>
          </a:p>
          <a:p>
            <a:pPr lvl="3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30 km global grid </a:t>
            </a:r>
          </a:p>
          <a:p>
            <a:pPr lvl="3"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137 levels from the surface to a height of 80km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214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4. Content Slide - with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EP Training 2019 SSMC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6197</TotalTime>
  <Words>1126</Words>
  <Application>Microsoft Macintosh PowerPoint</Application>
  <PresentationFormat>On-screen Show (4:3)</PresentationFormat>
  <Paragraphs>157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Exo</vt:lpstr>
      <vt:lpstr>Gill Sans</vt:lpstr>
      <vt:lpstr>Ubuntu</vt:lpstr>
      <vt:lpstr>Cambria Math</vt:lpstr>
      <vt:lpstr>Calibri</vt:lpstr>
      <vt:lpstr>Wingdings</vt:lpstr>
      <vt:lpstr>Arial Narrow</vt:lpstr>
      <vt:lpstr>Lucida Sans Unicode</vt:lpstr>
      <vt:lpstr>Questrial</vt:lpstr>
      <vt:lpstr>Helvetica</vt:lpstr>
      <vt:lpstr>Times New Roman</vt:lpstr>
      <vt:lpstr>Arial</vt:lpstr>
      <vt:lpstr>Source Sans Pro</vt:lpstr>
      <vt:lpstr>4. Content Slide - with icon</vt:lpstr>
      <vt:lpstr>OEP Training 2019 SSMC1</vt:lpstr>
      <vt:lpstr>PowerPoint Presentation</vt:lpstr>
      <vt:lpstr>PowerPoint Presentation</vt:lpstr>
      <vt:lpstr>Aeolus vs AIRS Atmospheric Motion Vectors (AMVs)</vt:lpstr>
      <vt:lpstr>AIRS 3D  winds</vt:lpstr>
      <vt:lpstr>PowerPoint Presentation</vt:lpstr>
      <vt:lpstr>PowerPoint Presentation</vt:lpstr>
      <vt:lpstr>Comparison of 3D winds</vt:lpstr>
      <vt:lpstr>Comparison overview</vt:lpstr>
      <vt:lpstr>Comparisons</vt:lpstr>
      <vt:lpstr>Aeolus vs AIRS 3D winds</vt:lpstr>
      <vt:lpstr>PowerPoint Presentation</vt:lpstr>
      <vt:lpstr>Aeolus Rayleigh vs AIRS  HLOS wind speed (stratosphere and troposphere)</vt:lpstr>
      <vt:lpstr>PowerPoint Presentation</vt:lpstr>
      <vt:lpstr>Comparisons to RAOBs</vt:lpstr>
      <vt:lpstr>AIRS 3D winds to RAOBs</vt:lpstr>
      <vt:lpstr>Aeolus Rayleigh vs RAOBs</vt:lpstr>
      <vt:lpstr>Comparisons to ERA5</vt:lpstr>
      <vt:lpstr>Comparisons to ERA5</vt:lpstr>
      <vt:lpstr>Comparisons to ERA5</vt:lpstr>
      <vt:lpstr>Comparisons to ERA5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Eaves</dc:creator>
  <cp:lastModifiedBy>DAVID A SANTEK</cp:lastModifiedBy>
  <cp:revision>314</cp:revision>
  <cp:lastPrinted>2019-03-26T16:14:48Z</cp:lastPrinted>
  <dcterms:modified xsi:type="dcterms:W3CDTF">2021-01-21T21:19:46Z</dcterms:modified>
</cp:coreProperties>
</file>