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5083" r:id="rId1"/>
  </p:sldMasterIdLst>
  <p:notesMasterIdLst>
    <p:notesMasterId r:id="rId17"/>
  </p:notesMasterIdLst>
  <p:handoutMasterIdLst>
    <p:handoutMasterId r:id="rId18"/>
  </p:handoutMasterIdLst>
  <p:sldIdLst>
    <p:sldId id="256" r:id="rId2"/>
    <p:sldId id="1325" r:id="rId3"/>
    <p:sldId id="326" r:id="rId4"/>
    <p:sldId id="330" r:id="rId5"/>
    <p:sldId id="345" r:id="rId6"/>
    <p:sldId id="328" r:id="rId7"/>
    <p:sldId id="329" r:id="rId8"/>
    <p:sldId id="451" r:id="rId9"/>
    <p:sldId id="332" r:id="rId10"/>
    <p:sldId id="343" r:id="rId11"/>
    <p:sldId id="331" r:id="rId12"/>
    <p:sldId id="1324" r:id="rId13"/>
    <p:sldId id="337" r:id="rId14"/>
    <p:sldId id="336" r:id="rId15"/>
    <p:sldId id="289" r:id="rId1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280"/>
    <p:restoredTop sz="94762"/>
  </p:normalViewPr>
  <p:slideViewPr>
    <p:cSldViewPr snapToGrid="0" snapToObjects="1">
      <p:cViewPr varScale="1">
        <p:scale>
          <a:sx n="117" d="100"/>
          <a:sy n="117" d="100"/>
        </p:scale>
        <p:origin x="680" y="1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1716B2-E91A-BC49-8122-E3A0066D84EC}" type="datetimeFigureOut">
              <a:rPr lang="en-US" smtClean="0"/>
              <a:t>9/22/23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BC75EB2-6D21-E542-A169-12E7BC9E4E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877261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E89754A-4E39-EC48-8E37-7DE84C5404AB}" type="datetimeFigureOut">
              <a:rPr lang="en-US" smtClean="0"/>
              <a:t>9/22/23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9B3D712-8D36-EF4F-860C-3332F497A9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232708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github.com/visad/visad/graphs/contributors" TargetMode="External"/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Shape 111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  <p:sp>
        <p:nvSpPr>
          <p:cNvPr id="112" name="Shape 112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2200" dirty="0"/>
              <a:t>who maintains </a:t>
            </a:r>
            <a:r>
              <a:rPr sz="2200" dirty="0" err="1"/>
              <a:t>VisAD?primarily</a:t>
            </a:r>
            <a:r>
              <a:rPr sz="2200" dirty="0"/>
              <a:t> Rink, Whittaker, Don Murray</a:t>
            </a:r>
          </a:p>
          <a:p>
            <a:pPr lvl="0">
              <a:defRPr sz="1800"/>
            </a:pPr>
            <a:r>
              <a:rPr sz="2200" u="sng" dirty="0">
                <a:solidFill>
                  <a:srgbClr val="EC4D4D"/>
                </a:solidFill>
                <a:uFill>
                  <a:solidFill>
                    <a:srgbClr val="EC4D4D"/>
                  </a:solidFill>
                </a:uFill>
                <a:hlinkClick r:id="rId3"/>
              </a:rPr>
              <a:t>https://github.com/visad/visad/graphs/contributors</a:t>
            </a:r>
            <a:endParaRPr sz="2200" dirty="0"/>
          </a:p>
          <a:p>
            <a:pPr lvl="0">
              <a:defRPr sz="1800"/>
            </a:pPr>
            <a:endParaRPr sz="2200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365248"/>
            <a:ext cx="7772400" cy="978408"/>
          </a:xfrm>
        </p:spPr>
        <p:txBody>
          <a:bodyPr vert="horz" lIns="91440" tIns="45720" rIns="91440" bIns="45720" rtlCol="0"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352800"/>
            <a:ext cx="7772400" cy="877824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ts val="300"/>
              </a:spcBef>
              <a:buFontTx/>
              <a:buNone/>
              <a:defRPr sz="2000" kern="1200">
                <a:solidFill>
                  <a:schemeClr val="tx1">
                    <a:tint val="75000"/>
                  </a:schemeClr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BDDF9-616B-494E-AE74-1E4E52FE53F8}" type="datetime1">
              <a:rPr lang="en-US" smtClean="0"/>
              <a:t>9/22/23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05082" y="969264"/>
            <a:ext cx="3657600" cy="1161288"/>
          </a:xfrm>
        </p:spPr>
        <p:txBody>
          <a:bodyPr anchor="b">
            <a:noAutofit/>
          </a:bodyPr>
          <a:lstStyle>
            <a:lvl1pPr algn="l">
              <a:defRPr sz="3600" b="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63388" y="510988"/>
            <a:ext cx="3657600" cy="5553636"/>
          </a:xfrm>
          <a:solidFill>
            <a:schemeClr val="bg1">
              <a:lumMod val="75000"/>
              <a:lumOff val="25000"/>
            </a:schemeClr>
          </a:solidFill>
          <a:ln w="88900">
            <a:solidFill>
              <a:schemeClr val="tx1"/>
            </a:solidFill>
            <a:miter lim="800000"/>
          </a:ln>
          <a:effectLst>
            <a:outerShdw blurRad="1270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ts val="2000"/>
              </a:spcBef>
              <a:buFont typeface="Arial" pitchFamily="34" charset="0"/>
              <a:buNone/>
              <a:defRPr sz="22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99853" y="2130552"/>
            <a:ext cx="3657600" cy="3584448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spcBef>
                <a:spcPts val="1000"/>
              </a:spcBef>
              <a:buNone/>
              <a:defRPr sz="18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l" defTabSz="914400" rtl="0" eaLnBrk="1" latinLnBrk="0" hangingPunct="1">
              <a:spcBef>
                <a:spcPts val="2000"/>
              </a:spcBef>
              <a:buFontTx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18FFB5-2274-1B4E-8FE9-1BCAF5375725}" type="datetime1">
              <a:rPr lang="en-US" smtClean="0"/>
              <a:t>9/22/23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221AB-1A0E-7643-9D30-8CB15C2B139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151376"/>
            <a:ext cx="7776882" cy="1014984"/>
          </a:xfrm>
        </p:spPr>
        <p:txBody>
          <a:bodyPr anchor="b">
            <a:noAutofit/>
          </a:bodyPr>
          <a:lstStyle>
            <a:lvl1pPr algn="ctr">
              <a:defRPr sz="3600" b="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457199"/>
            <a:ext cx="5486400" cy="3644153"/>
          </a:xfrm>
          <a:solidFill>
            <a:schemeClr val="bg1">
              <a:lumMod val="75000"/>
              <a:lumOff val="25000"/>
            </a:schemeClr>
          </a:solidFill>
          <a:ln w="88900">
            <a:solidFill>
              <a:schemeClr val="tx1"/>
            </a:solidFill>
            <a:miter lim="800000"/>
          </a:ln>
          <a:effectLst>
            <a:outerShdw blurRad="1270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ts val="2000"/>
              </a:spcBef>
              <a:buFont typeface="Arial" pitchFamily="34" charset="0"/>
              <a:buNone/>
              <a:defRPr sz="22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571" y="5181599"/>
            <a:ext cx="7776882" cy="950259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>
              <a:spcBef>
                <a:spcPts val="300"/>
              </a:spcBef>
              <a:buNone/>
              <a:defRPr sz="18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l" defTabSz="914400" rtl="0" eaLnBrk="1" latinLnBrk="0" hangingPunct="1">
              <a:spcBef>
                <a:spcPts val="2000"/>
              </a:spcBef>
              <a:buFontTx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ACFD7F-2E39-4A4D-8BDE-2636794B09A6}" type="datetime1">
              <a:rPr lang="en-US" smtClean="0"/>
              <a:t>9/22/23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221AB-1A0E-7643-9D30-8CB15C2B139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torybo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155141"/>
            <a:ext cx="7776882" cy="1013011"/>
          </a:xfrm>
        </p:spPr>
        <p:txBody>
          <a:bodyPr anchor="b">
            <a:noAutofit/>
          </a:bodyPr>
          <a:lstStyle>
            <a:lvl1pPr algn="ctr">
              <a:defRPr sz="3600" b="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5800" y="457200"/>
            <a:ext cx="2331720" cy="1645920"/>
          </a:xfrm>
          <a:solidFill>
            <a:schemeClr val="bg1">
              <a:lumMod val="75000"/>
              <a:lumOff val="25000"/>
            </a:schemeClr>
          </a:solidFill>
          <a:ln w="88900">
            <a:solidFill>
              <a:schemeClr val="tx1"/>
            </a:solidFill>
            <a:miter lim="800000"/>
          </a:ln>
          <a:effectLst>
            <a:outerShdw blurRad="1270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ts val="2000"/>
              </a:spcBef>
              <a:buFont typeface="Arial" pitchFamily="34" charset="0"/>
              <a:buNone/>
              <a:defRPr sz="22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571" y="5181599"/>
            <a:ext cx="7776882" cy="950259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>
              <a:spcBef>
                <a:spcPts val="300"/>
              </a:spcBef>
              <a:buNone/>
              <a:defRPr sz="18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l" defTabSz="914400" rtl="0" eaLnBrk="1" latinLnBrk="0" hangingPunct="1">
              <a:spcBef>
                <a:spcPts val="2000"/>
              </a:spcBef>
              <a:buFontTx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C5A9FC-4F49-E44C-8425-7A6C5B6A619A}" type="datetime1">
              <a:rPr lang="en-US" smtClean="0"/>
              <a:t>9/22/23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221AB-1A0E-7643-9D30-8CB15C2B1399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Picture Placeholder 2"/>
          <p:cNvSpPr>
            <a:spLocks noGrp="1"/>
          </p:cNvSpPr>
          <p:nvPr>
            <p:ph type="pic" idx="13"/>
          </p:nvPr>
        </p:nvSpPr>
        <p:spPr>
          <a:xfrm>
            <a:off x="685800" y="2455433"/>
            <a:ext cx="2331720" cy="1645920"/>
          </a:xfrm>
          <a:solidFill>
            <a:schemeClr val="bg1">
              <a:lumMod val="75000"/>
              <a:lumOff val="25000"/>
            </a:schemeClr>
          </a:solidFill>
          <a:ln w="88900">
            <a:solidFill>
              <a:schemeClr val="tx1"/>
            </a:solidFill>
            <a:miter lim="800000"/>
          </a:ln>
          <a:effectLst>
            <a:outerShdw blurRad="1270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ts val="2000"/>
              </a:spcBef>
              <a:buFont typeface="Arial" pitchFamily="34" charset="0"/>
              <a:buNone/>
              <a:defRPr sz="22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  <a:endParaRPr/>
          </a:p>
        </p:txBody>
      </p:sp>
      <p:sp>
        <p:nvSpPr>
          <p:cNvPr id="16" name="Picture Placeholder 2"/>
          <p:cNvSpPr>
            <a:spLocks noGrp="1"/>
          </p:cNvSpPr>
          <p:nvPr>
            <p:ph type="pic" idx="14"/>
          </p:nvPr>
        </p:nvSpPr>
        <p:spPr>
          <a:xfrm>
            <a:off x="3412490" y="457200"/>
            <a:ext cx="2331720" cy="1645920"/>
          </a:xfrm>
          <a:solidFill>
            <a:schemeClr val="bg1">
              <a:lumMod val="75000"/>
              <a:lumOff val="25000"/>
            </a:schemeClr>
          </a:solidFill>
          <a:ln w="88900">
            <a:solidFill>
              <a:schemeClr val="tx1"/>
            </a:solidFill>
            <a:miter lim="800000"/>
          </a:ln>
          <a:effectLst>
            <a:outerShdw blurRad="1270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ts val="2000"/>
              </a:spcBef>
              <a:buFont typeface="Arial" pitchFamily="34" charset="0"/>
              <a:buNone/>
              <a:defRPr sz="22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  <a:endParaRPr/>
          </a:p>
        </p:txBody>
      </p:sp>
      <p:sp>
        <p:nvSpPr>
          <p:cNvPr id="17" name="Picture Placeholder 2"/>
          <p:cNvSpPr>
            <a:spLocks noGrp="1"/>
          </p:cNvSpPr>
          <p:nvPr>
            <p:ph type="pic" idx="15"/>
          </p:nvPr>
        </p:nvSpPr>
        <p:spPr>
          <a:xfrm>
            <a:off x="3412490" y="2455433"/>
            <a:ext cx="2331720" cy="1645920"/>
          </a:xfrm>
          <a:solidFill>
            <a:schemeClr val="bg1">
              <a:lumMod val="75000"/>
              <a:lumOff val="25000"/>
            </a:schemeClr>
          </a:solidFill>
          <a:ln w="88900">
            <a:solidFill>
              <a:schemeClr val="tx1"/>
            </a:solidFill>
            <a:miter lim="800000"/>
          </a:ln>
          <a:effectLst>
            <a:outerShdw blurRad="1270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ts val="2000"/>
              </a:spcBef>
              <a:buFont typeface="Arial" pitchFamily="34" charset="0"/>
              <a:buNone/>
              <a:defRPr sz="22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  <a:endParaRPr/>
          </a:p>
        </p:txBody>
      </p:sp>
      <p:sp>
        <p:nvSpPr>
          <p:cNvPr id="18" name="Picture Placeholder 2"/>
          <p:cNvSpPr>
            <a:spLocks noGrp="1"/>
          </p:cNvSpPr>
          <p:nvPr>
            <p:ph type="pic" idx="16"/>
          </p:nvPr>
        </p:nvSpPr>
        <p:spPr>
          <a:xfrm>
            <a:off x="6139180" y="457200"/>
            <a:ext cx="2331720" cy="1645920"/>
          </a:xfrm>
          <a:solidFill>
            <a:schemeClr val="bg1">
              <a:lumMod val="75000"/>
              <a:lumOff val="25000"/>
            </a:schemeClr>
          </a:solidFill>
          <a:ln w="88900">
            <a:solidFill>
              <a:schemeClr val="tx1"/>
            </a:solidFill>
            <a:miter lim="800000"/>
          </a:ln>
          <a:effectLst>
            <a:outerShdw blurRad="1270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ts val="2000"/>
              </a:spcBef>
              <a:buFont typeface="Arial" pitchFamily="34" charset="0"/>
              <a:buNone/>
              <a:defRPr sz="22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  <a:endParaRPr/>
          </a:p>
        </p:txBody>
      </p:sp>
      <p:sp>
        <p:nvSpPr>
          <p:cNvPr id="19" name="Picture Placeholder 2"/>
          <p:cNvSpPr>
            <a:spLocks noGrp="1"/>
          </p:cNvSpPr>
          <p:nvPr>
            <p:ph type="pic" idx="17"/>
          </p:nvPr>
        </p:nvSpPr>
        <p:spPr>
          <a:xfrm>
            <a:off x="6139180" y="2455433"/>
            <a:ext cx="2331720" cy="1645920"/>
          </a:xfrm>
          <a:solidFill>
            <a:schemeClr val="bg1">
              <a:lumMod val="75000"/>
              <a:lumOff val="25000"/>
            </a:schemeClr>
          </a:solidFill>
          <a:ln w="88900">
            <a:solidFill>
              <a:schemeClr val="tx1"/>
            </a:solidFill>
            <a:miter lim="800000"/>
          </a:ln>
          <a:effectLst>
            <a:outerShdw blurRad="1270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ts val="2000"/>
              </a:spcBef>
              <a:buFont typeface="Arial" pitchFamily="34" charset="0"/>
              <a:buNone/>
              <a:defRPr sz="22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AD00D4-8494-7746-ABA0-CC7C2F417488}" type="datetime1">
              <a:rPr lang="en-US" smtClean="0"/>
              <a:t>9/22/23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221AB-1A0E-7643-9D30-8CB15C2B139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62800" y="533400"/>
            <a:ext cx="1600200" cy="559276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533400"/>
            <a:ext cx="6019800" cy="5592763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2EF9C0-57C7-F44D-8DBC-1B25E5EED08A}" type="datetime1">
              <a:rPr lang="en-US" smtClean="0"/>
              <a:t>9/22/23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221AB-1A0E-7643-9D30-8CB15C2B139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hape 2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4800">
                <a:solidFill>
                  <a:srgbClr val="FFFFFF"/>
                </a:solidFill>
                <a:effectLst>
                  <a:outerShdw blurRad="50800" dist="50800" dir="5400000" rotWithShape="0">
                    <a:srgbClr val="000000">
                      <a:alpha val="40000"/>
                    </a:srgbClr>
                  </a:outerShdw>
                </a:effectLst>
              </a:rPr>
              <a:t>Title Text</a:t>
            </a:r>
          </a:p>
        </p:txBody>
      </p:sp>
      <p:sp>
        <p:nvSpPr>
          <p:cNvPr id="23" name="Shape 23"/>
          <p:cNvSpPr>
            <a:spLocks noGrp="1"/>
          </p:cNvSpPr>
          <p:nvPr>
            <p:ph type="body" idx="1"/>
          </p:nvPr>
        </p:nvSpPr>
        <p:spPr>
          <a:xfrm>
            <a:off x="685800" y="1760538"/>
            <a:ext cx="3611880" cy="5097462"/>
          </a:xfrm>
          <a:prstGeom prst="rect">
            <a:avLst/>
          </a:prstGeom>
        </p:spPr>
        <p:txBody>
          <a:bodyPr/>
          <a:lstStyle>
            <a:lvl1pPr>
              <a:buBlip>
                <a:blip r:embed="rId2"/>
              </a:buBlip>
            </a:lvl1pPr>
            <a:lvl2pPr>
              <a:buBlip>
                <a:blip r:embed="rId2"/>
              </a:buBlip>
            </a:lvl2pPr>
            <a:lvl3pPr>
              <a:buBlip>
                <a:blip r:embed="rId2"/>
              </a:buBlip>
            </a:lvl3pPr>
            <a:lvl4pPr>
              <a:buBlip>
                <a:blip r:embed="rId2"/>
              </a:buBlip>
            </a:lvl4pPr>
            <a:lvl5pPr>
              <a:buBlip>
                <a:blip r:embed="rId2"/>
              </a:buBlip>
            </a:lvl5pPr>
          </a:lstStyle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2200">
                <a:solidFill>
                  <a:srgbClr val="FFFFFF"/>
                </a:solidFill>
                <a:effectLst>
                  <a:outerShdw blurRad="50800" dist="50800" dir="5400000" rotWithShape="0">
                    <a:srgbClr val="000000">
                      <a:alpha val="40000"/>
                    </a:srgbClr>
                  </a:outerShdw>
                </a:effectLst>
              </a:rPr>
              <a:t>Body Level One</a:t>
            </a:r>
          </a:p>
          <a:p>
            <a:pPr lvl="1">
              <a:defRPr sz="1800">
                <a:solidFill>
                  <a:srgbClr val="000000"/>
                </a:solidFill>
                <a:effectLst/>
              </a:defRPr>
            </a:pPr>
            <a:r>
              <a:rPr sz="2200">
                <a:solidFill>
                  <a:srgbClr val="FFFFFF"/>
                </a:solidFill>
                <a:effectLst>
                  <a:outerShdw blurRad="50800" dist="50800" dir="5400000" rotWithShape="0">
                    <a:srgbClr val="000000">
                      <a:alpha val="40000"/>
                    </a:srgbClr>
                  </a:outerShdw>
                </a:effectLst>
              </a:rPr>
              <a:t>Body Level Two</a:t>
            </a:r>
          </a:p>
          <a:p>
            <a:pPr lvl="2">
              <a:defRPr sz="1800">
                <a:solidFill>
                  <a:srgbClr val="000000"/>
                </a:solidFill>
                <a:effectLst/>
              </a:defRPr>
            </a:pPr>
            <a:r>
              <a:rPr sz="2200">
                <a:solidFill>
                  <a:srgbClr val="FFFFFF"/>
                </a:solidFill>
                <a:effectLst>
                  <a:outerShdw blurRad="50800" dist="50800" dir="5400000" rotWithShape="0">
                    <a:srgbClr val="000000">
                      <a:alpha val="40000"/>
                    </a:srgbClr>
                  </a:outerShdw>
                </a:effectLst>
              </a:rPr>
              <a:t>Body Level Three</a:t>
            </a:r>
          </a:p>
          <a:p>
            <a:pPr lvl="3">
              <a:defRPr sz="1800">
                <a:solidFill>
                  <a:srgbClr val="000000"/>
                </a:solidFill>
                <a:effectLst/>
              </a:defRPr>
            </a:pPr>
            <a:r>
              <a:rPr sz="2200">
                <a:solidFill>
                  <a:srgbClr val="FFFFFF"/>
                </a:solidFill>
                <a:effectLst>
                  <a:outerShdw blurRad="50800" dist="50800" dir="5400000" rotWithShape="0">
                    <a:srgbClr val="000000">
                      <a:alpha val="40000"/>
                    </a:srgbClr>
                  </a:outerShdw>
                </a:effectLst>
              </a:rPr>
              <a:t>Body Level Four</a:t>
            </a:r>
          </a:p>
          <a:p>
            <a:pPr lvl="4">
              <a:defRPr sz="1800">
                <a:solidFill>
                  <a:srgbClr val="000000"/>
                </a:solidFill>
                <a:effectLst/>
              </a:defRPr>
            </a:pPr>
            <a:r>
              <a:rPr sz="2200">
                <a:solidFill>
                  <a:srgbClr val="FFFFFF"/>
                </a:solidFill>
                <a:effectLst>
                  <a:outerShdw blurRad="50800" dist="50800" dir="5400000" rotWithShape="0">
                    <a:srgbClr val="000000">
                      <a:alpha val="40000"/>
                    </a:srgbClr>
                  </a:outerShdw>
                </a:effectLst>
              </a:rPr>
              <a:t>Body Level Five</a:t>
            </a:r>
          </a:p>
        </p:txBody>
      </p:sp>
      <p:sp>
        <p:nvSpPr>
          <p:cNvPr id="24" name="Shape 24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550695352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869141"/>
            <a:ext cx="7770813" cy="4257022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00E707-00DD-3549-AAB8-26FAC56DADCB}" type="datetime1">
              <a:rPr lang="en-US" smtClean="0"/>
              <a:t>9/22/23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221AB-1A0E-7643-9D30-8CB15C2B139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4267200"/>
            <a:ext cx="7772400" cy="977153"/>
          </a:xfrm>
        </p:spPr>
        <p:txBody>
          <a:bodyPr anchor="b" anchorCtr="0">
            <a:no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799" y="5257800"/>
            <a:ext cx="7770813" cy="874058"/>
          </a:xfrm>
        </p:spPr>
        <p:txBody>
          <a:bodyPr>
            <a:normAutofit/>
          </a:bodyPr>
          <a:lstStyle>
            <a:lvl1pPr marL="0" indent="0" algn="ctr">
              <a:spcBef>
                <a:spcPts val="300"/>
              </a:spcBef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6E1004-BABC-4245-977D-E9CD43BB4B71}" type="datetime1">
              <a:rPr lang="en-US" smtClean="0"/>
              <a:t>9/22/23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221AB-1A0E-7643-9D30-8CB15C2B1399}" type="slidenum">
              <a:rPr lang="en-US" smtClean="0"/>
              <a:t>‹#›</a:t>
            </a:fld>
            <a:endParaRPr lang="en-US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 rot="21540000">
            <a:off x="2056196" y="424650"/>
            <a:ext cx="5031609" cy="3375800"/>
          </a:xfrm>
          <a:solidFill>
            <a:schemeClr val="bg1">
              <a:lumMod val="75000"/>
              <a:lumOff val="25000"/>
            </a:schemeClr>
          </a:solidFill>
          <a:ln w="88900">
            <a:solidFill>
              <a:schemeClr val="tx1"/>
            </a:solidFill>
            <a:miter lim="800000"/>
          </a:ln>
          <a:effectLst>
            <a:outerShdw blurRad="127000" sx="102000" sy="102000" algn="ctr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>
              <a:buFont typeface="Arial" pitchFamily="34" charset="0"/>
              <a:buNone/>
              <a:defRPr/>
            </a:lvl1pPr>
          </a:lstStyle>
          <a:p>
            <a:r>
              <a:rPr lang="en-US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990600"/>
            <a:ext cx="7770813" cy="1743075"/>
          </a:xfrm>
        </p:spPr>
        <p:txBody>
          <a:bodyPr vert="horz" lIns="91440" tIns="45720" rIns="91440" bIns="45720" rtlCol="0"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756647"/>
            <a:ext cx="7770813" cy="1281953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ts val="300"/>
              </a:spcBef>
              <a:buFontTx/>
              <a:buNone/>
              <a:defRPr sz="2000" kern="1200">
                <a:solidFill>
                  <a:schemeClr val="tx1">
                    <a:tint val="75000"/>
                  </a:schemeClr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48A894-1308-6145-83A0-3ABC70B5085C}" type="datetime1">
              <a:rPr lang="en-US" smtClean="0"/>
              <a:t>9/22/23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21023"/>
            <a:ext cx="7770813" cy="142987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760538"/>
            <a:ext cx="3611880" cy="4365625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 marL="2398713" indent="-336550">
              <a:defRPr sz="1800"/>
            </a:lvl8pPr>
            <a:lvl9pPr marL="2398713" indent="-336550"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44733" y="1760538"/>
            <a:ext cx="3611880" cy="4365625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800"/>
            </a:lvl6pPr>
            <a:lvl7pPr>
              <a:defRPr sz="1800"/>
            </a:lvl7pPr>
            <a:lvl8pPr marL="2398713" indent="-336550">
              <a:defRPr sz="1800"/>
            </a:lvl8pPr>
            <a:lvl9pPr marL="2398713" indent="-336550"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026E7-8CF7-1A4F-ACC0-F2D291AB29B1}" type="datetime1">
              <a:rPr lang="en-US" smtClean="0"/>
              <a:t>9/22/23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221AB-1A0E-7643-9D30-8CB15C2B139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21023"/>
            <a:ext cx="7770813" cy="1429871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1550895"/>
            <a:ext cx="3611880" cy="614082"/>
          </a:xfrm>
        </p:spPr>
        <p:txBody>
          <a:bodyPr anchor="b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2438400"/>
            <a:ext cx="3611880" cy="3687762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 marL="2398713" indent="-336550">
              <a:defRPr sz="1600"/>
            </a:lvl8pPr>
            <a:lvl9pPr marL="2398713" indent="-336550"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45526" y="1550895"/>
            <a:ext cx="3611880" cy="614082"/>
          </a:xfrm>
        </p:spPr>
        <p:txBody>
          <a:bodyPr anchor="b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45526" y="2438400"/>
            <a:ext cx="3611880" cy="3687762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 marL="2398713" indent="-336550">
              <a:defRPr sz="1600"/>
            </a:lvl8pPr>
            <a:lvl9pPr marL="2398713" indent="-336550"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E598D7-5ED6-0648-9AE0-6B41E4661478}" type="datetime1">
              <a:rPr lang="en-US" smtClean="0"/>
              <a:t>9/22/23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221AB-1A0E-7643-9D30-8CB15C2B1399}" type="slidenum">
              <a:rPr lang="en-US" smtClean="0"/>
              <a:t>‹#›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786205" y="2191871"/>
            <a:ext cx="3429000" cy="1588"/>
          </a:xfrm>
          <a:prstGeom prst="line">
            <a:avLst/>
          </a:prstGeom>
          <a:ln>
            <a:solidFill>
              <a:srgbClr val="FFFFFF">
                <a:alpha val="4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4936966" y="2191871"/>
            <a:ext cx="3429000" cy="1588"/>
          </a:xfrm>
          <a:prstGeom prst="line">
            <a:avLst/>
          </a:prstGeom>
          <a:ln>
            <a:solidFill>
              <a:srgbClr val="FFFFFF">
                <a:alpha val="4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A97A6-FCA1-984B-B73A-A7159B6C4EB5}" type="datetime1">
              <a:rPr lang="en-US" smtClean="0"/>
              <a:t>9/22/23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221AB-1A0E-7643-9D30-8CB15C2B139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74DBE-747A-D84A-9307-2ECED49E8AAD}" type="datetime1">
              <a:rPr lang="en-US" smtClean="0"/>
              <a:t>9/22/23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221AB-1A0E-7643-9D30-8CB15C2B139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8905" y="971550"/>
            <a:ext cx="3657600" cy="1162050"/>
          </a:xfrm>
        </p:spPr>
        <p:txBody>
          <a:bodyPr anchor="b">
            <a:no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457200"/>
            <a:ext cx="3657600" cy="5668963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 marL="2398713" indent="-336550">
              <a:defRPr sz="1800"/>
            </a:lvl8pPr>
            <a:lvl9pPr marL="2398713" indent="-336550"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8905" y="2133601"/>
            <a:ext cx="3657600" cy="3581400"/>
          </a:xfrm>
        </p:spPr>
        <p:txBody>
          <a:bodyPr>
            <a:normAutofit/>
          </a:bodyPr>
          <a:lstStyle>
            <a:lvl1pPr marL="0" indent="0">
              <a:spcBef>
                <a:spcPts val="10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85E484-3C8D-064E-A1F8-D7809A202761}" type="datetime1">
              <a:rPr lang="en-US" smtClean="0"/>
              <a:t>9/22/23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0" y="121023"/>
            <a:ext cx="7770813" cy="1429871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1752600"/>
            <a:ext cx="7770813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620435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effectLst>
                  <a:outerShdw blurRad="50800" dist="38100" dir="5400000" sx="101000" sy="101000" algn="t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fld id="{35981386-22D4-484C-A914-BD18468FC48A}" type="datetime1">
              <a:rPr lang="en-US" smtClean="0"/>
              <a:t>9/22/23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4105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effectLst>
                  <a:outerShdw blurRad="50800" dist="38100" dir="5400000" sx="101000" sy="101000" algn="t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229100" y="6356350"/>
            <a:ext cx="685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effectLst>
                  <a:outerShdw blurRad="50800" dist="38100" dir="5400000" sx="101000" sy="101000" algn="t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fld id="{C35221AB-1A0E-7643-9D30-8CB15C2B1399}" type="slidenum">
              <a:rPr lang="en-US" smtClean="0"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5084" r:id="rId1"/>
    <p:sldLayoutId id="2147485085" r:id="rId2"/>
    <p:sldLayoutId id="2147485086" r:id="rId3"/>
    <p:sldLayoutId id="2147485087" r:id="rId4"/>
    <p:sldLayoutId id="2147485088" r:id="rId5"/>
    <p:sldLayoutId id="2147485089" r:id="rId6"/>
    <p:sldLayoutId id="2147485090" r:id="rId7"/>
    <p:sldLayoutId id="2147485091" r:id="rId8"/>
    <p:sldLayoutId id="2147485092" r:id="rId9"/>
    <p:sldLayoutId id="2147485093" r:id="rId10"/>
    <p:sldLayoutId id="2147485094" r:id="rId11"/>
    <p:sldLayoutId id="2147485095" r:id="rId12"/>
    <p:sldLayoutId id="2147485096" r:id="rId13"/>
    <p:sldLayoutId id="2147485097" r:id="rId14"/>
    <p:sldLayoutId id="2147485098" r:id="rId15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800" kern="1200">
          <a:solidFill>
            <a:schemeClr val="tx1"/>
          </a:solidFill>
          <a:effectLst>
            <a:outerShdw blurRad="50800" dist="50800" dir="5400000" sx="101000" sy="101000" algn="t" rotWithShape="0">
              <a:prstClr val="black">
                <a:alpha val="40000"/>
              </a:prstClr>
            </a:outerShdw>
          </a:effectLst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2000"/>
        </a:spcBef>
        <a:buFontTx/>
        <a:buBlip>
          <a:blip r:embed="rId17"/>
        </a:buBlip>
        <a:defRPr sz="2200" kern="1200">
          <a:solidFill>
            <a:schemeClr val="tx1"/>
          </a:solidFill>
          <a:effectLst>
            <a:outerShdw blurRad="50800" dist="50800" dir="5400000" sx="101000" sy="101000" algn="t" rotWithShape="0">
              <a:prstClr val="black">
                <a:alpha val="40000"/>
              </a:prstClr>
            </a:outerShdw>
          </a:effectLst>
          <a:latin typeface="+mn-lt"/>
          <a:ea typeface="+mn-ea"/>
          <a:cs typeface="+mn-cs"/>
        </a:defRPr>
      </a:lvl1pPr>
      <a:lvl2pPr marL="685800" indent="-336550" algn="l" defTabSz="914400" rtl="0" eaLnBrk="1" latinLnBrk="0" hangingPunct="1">
        <a:spcBef>
          <a:spcPts val="600"/>
        </a:spcBef>
        <a:buFontTx/>
        <a:buBlip>
          <a:blip r:embed="rId17"/>
        </a:buBlip>
        <a:defRPr sz="2000" kern="1200">
          <a:solidFill>
            <a:schemeClr val="tx1"/>
          </a:solidFill>
          <a:effectLst>
            <a:outerShdw blurRad="50800" dist="50800" dir="5400000" sx="101000" sy="101000" algn="t" rotWithShape="0">
              <a:prstClr val="black">
                <a:alpha val="40000"/>
              </a:prstClr>
            </a:outerShdw>
          </a:effectLst>
          <a:latin typeface="+mn-lt"/>
          <a:ea typeface="+mn-ea"/>
          <a:cs typeface="+mn-cs"/>
        </a:defRPr>
      </a:lvl2pPr>
      <a:lvl3pPr marL="1035050" indent="-349250" algn="l" defTabSz="914400" rtl="0" eaLnBrk="1" latinLnBrk="0" hangingPunct="1">
        <a:spcBef>
          <a:spcPts val="600"/>
        </a:spcBef>
        <a:buFontTx/>
        <a:buBlip>
          <a:blip r:embed="rId17"/>
        </a:buBlip>
        <a:defRPr sz="1800" kern="1200">
          <a:solidFill>
            <a:schemeClr val="tx1"/>
          </a:solidFill>
          <a:effectLst>
            <a:outerShdw blurRad="50800" dist="50800" dir="5400000" sx="101000" sy="101000" algn="t" rotWithShape="0">
              <a:prstClr val="black">
                <a:alpha val="40000"/>
              </a:prstClr>
            </a:outerShdw>
          </a:effectLst>
          <a:latin typeface="+mn-lt"/>
          <a:ea typeface="+mn-ea"/>
          <a:cs typeface="+mn-cs"/>
        </a:defRPr>
      </a:lvl3pPr>
      <a:lvl4pPr marL="1371600" indent="-336550" algn="l" defTabSz="914400" rtl="0" eaLnBrk="1" latinLnBrk="0" hangingPunct="1">
        <a:spcBef>
          <a:spcPts val="600"/>
        </a:spcBef>
        <a:buFontTx/>
        <a:buBlip>
          <a:blip r:embed="rId17"/>
        </a:buBlip>
        <a:defRPr sz="1800" kern="1200">
          <a:solidFill>
            <a:schemeClr val="tx1"/>
          </a:solidFill>
          <a:effectLst>
            <a:outerShdw blurRad="50800" dist="50800" dir="5400000" sx="101000" sy="101000" algn="t" rotWithShape="0">
              <a:prstClr val="black">
                <a:alpha val="40000"/>
              </a:prstClr>
            </a:outerShdw>
          </a:effectLst>
          <a:latin typeface="+mn-lt"/>
          <a:ea typeface="+mn-ea"/>
          <a:cs typeface="+mn-cs"/>
        </a:defRPr>
      </a:lvl4pPr>
      <a:lvl5pPr marL="1720850" indent="-349250" algn="l" defTabSz="914400" rtl="0" eaLnBrk="1" latinLnBrk="0" hangingPunct="1">
        <a:spcBef>
          <a:spcPts val="600"/>
        </a:spcBef>
        <a:buFontTx/>
        <a:buBlip>
          <a:blip r:embed="rId17"/>
        </a:buBlip>
        <a:defRPr sz="1800" kern="1200">
          <a:solidFill>
            <a:schemeClr val="tx1"/>
          </a:solidFill>
          <a:effectLst>
            <a:outerShdw blurRad="50800" dist="50800" dir="5400000" sx="101000" sy="101000" algn="t" rotWithShape="0">
              <a:prstClr val="black">
                <a:alpha val="40000"/>
              </a:prstClr>
            </a:outerShdw>
          </a:effectLst>
          <a:latin typeface="+mn-lt"/>
          <a:ea typeface="+mn-ea"/>
          <a:cs typeface="+mn-cs"/>
        </a:defRPr>
      </a:lvl5pPr>
      <a:lvl6pPr marL="2055813" indent="-336550" algn="l" defTabSz="914400" rtl="0" eaLnBrk="1" latinLnBrk="0" hangingPunct="1">
        <a:spcBef>
          <a:spcPct val="20000"/>
        </a:spcBef>
        <a:buFontTx/>
        <a:buBlip>
          <a:blip r:embed="rId17"/>
        </a:buBlip>
        <a:defRPr lang="en-US" sz="1800" kern="1200" dirty="0" smtClean="0">
          <a:solidFill>
            <a:schemeClr val="tx1"/>
          </a:solidFill>
          <a:effectLst>
            <a:outerShdw blurRad="50800" dist="50800" dir="5400000" sx="101000" sy="101000" algn="t" rotWithShape="0">
              <a:prstClr val="black">
                <a:alpha val="40000"/>
              </a:prstClr>
            </a:outerShdw>
          </a:effectLst>
          <a:latin typeface="+mn-lt"/>
          <a:ea typeface="+mn-ea"/>
          <a:cs typeface="+mn-cs"/>
        </a:defRPr>
      </a:lvl6pPr>
      <a:lvl7pPr marL="2398713" indent="-336550" algn="l" defTabSz="914400" rtl="0" eaLnBrk="1" latinLnBrk="0" hangingPunct="1">
        <a:spcBef>
          <a:spcPct val="20000"/>
        </a:spcBef>
        <a:buFontTx/>
        <a:buBlip>
          <a:blip r:embed="rId17"/>
        </a:buBlip>
        <a:defRPr lang="en-US" sz="1800" kern="1200" dirty="0" smtClean="0">
          <a:solidFill>
            <a:schemeClr val="tx1"/>
          </a:solidFill>
          <a:effectLst>
            <a:outerShdw blurRad="50800" dist="50800" dir="5400000" sx="101000" sy="101000" algn="t" rotWithShape="0">
              <a:prstClr val="black">
                <a:alpha val="40000"/>
              </a:prstClr>
            </a:outerShdw>
          </a:effectLst>
          <a:latin typeface="+mn-lt"/>
          <a:ea typeface="+mn-ea"/>
          <a:cs typeface="+mn-cs"/>
        </a:defRPr>
      </a:lvl7pPr>
      <a:lvl8pPr marL="2743200" indent="-336550" algn="l" defTabSz="914400" rtl="0" eaLnBrk="1" latinLnBrk="0" hangingPunct="1">
        <a:spcBef>
          <a:spcPct val="20000"/>
        </a:spcBef>
        <a:buFontTx/>
        <a:buBlip>
          <a:blip r:embed="rId17"/>
        </a:buBlip>
        <a:defRPr lang="en-US" sz="1800" kern="1200" dirty="0" smtClean="0">
          <a:solidFill>
            <a:schemeClr val="tx1"/>
          </a:solidFill>
          <a:effectLst>
            <a:outerShdw blurRad="50800" dist="50800" dir="5400000" sx="101000" sy="101000" algn="t" rotWithShape="0">
              <a:prstClr val="black">
                <a:alpha val="40000"/>
              </a:prstClr>
            </a:outerShdw>
          </a:effectLst>
          <a:latin typeface="+mn-lt"/>
          <a:ea typeface="+mn-ea"/>
          <a:cs typeface="+mn-cs"/>
        </a:defRPr>
      </a:lvl8pPr>
      <a:lvl9pPr marL="3087688" indent="-336550" algn="l" defTabSz="914400" rtl="0" eaLnBrk="1" latinLnBrk="0" hangingPunct="1">
        <a:spcBef>
          <a:spcPct val="20000"/>
        </a:spcBef>
        <a:buFontTx/>
        <a:buBlip>
          <a:blip r:embed="rId17"/>
        </a:buBlip>
        <a:defRPr lang="en-US" sz="1800" kern="1200" dirty="0">
          <a:solidFill>
            <a:schemeClr val="tx1"/>
          </a:solidFill>
          <a:effectLst>
            <a:outerShdw blurRad="50800" dist="50800" dir="5400000" sx="101000" sy="101000" algn="t" rotWithShape="0">
              <a:prstClr val="black">
                <a:alpha val="40000"/>
              </a:prstClr>
            </a:outerShdw>
          </a:effectLst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McIDAS Program Status 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636896"/>
            <a:ext cx="7772400" cy="2095164"/>
          </a:xfrm>
        </p:spPr>
        <p:txBody>
          <a:bodyPr>
            <a:normAutofit/>
          </a:bodyPr>
          <a:lstStyle/>
          <a:p>
            <a:r>
              <a:rPr lang="en-US" sz="2400" dirty="0"/>
              <a:t>David Santek</a:t>
            </a:r>
          </a:p>
          <a:p>
            <a:endParaRPr lang="en-US" sz="2400" dirty="0"/>
          </a:p>
          <a:p>
            <a:r>
              <a:rPr lang="en-US" sz="2400" dirty="0"/>
              <a:t>2023 McIDAS Users’ Group Meeting</a:t>
            </a:r>
          </a:p>
          <a:p>
            <a:r>
              <a:rPr lang="en-US" sz="2400" dirty="0"/>
              <a:t>25 September 2023</a:t>
            </a:r>
          </a:p>
        </p:txBody>
      </p:sp>
    </p:spTree>
    <p:extLst>
      <p:ext uri="{BB962C8B-B14F-4D97-AF65-F5344CB8AC3E}">
        <p14:creationId xmlns:p14="http://schemas.microsoft.com/office/powerpoint/2010/main" val="422419291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Shape 107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lang="en-US" sz="4800" dirty="0" err="1">
                <a:solidFill>
                  <a:srgbClr val="FFFFFF"/>
                </a:solidFill>
                <a:effectLst>
                  <a:outerShdw blurRad="50800" dist="50800" dir="5400000" rotWithShape="0">
                    <a:srgbClr val="000000">
                      <a:alpha val="40000"/>
                    </a:srgbClr>
                  </a:outerShdw>
                </a:effectLst>
              </a:rPr>
              <a:t>McIDAS</a:t>
            </a:r>
            <a:r>
              <a:rPr lang="en-US" sz="4800" dirty="0">
                <a:solidFill>
                  <a:srgbClr val="FFFFFF"/>
                </a:solidFill>
                <a:effectLst>
                  <a:outerShdw blurRad="50800" dist="50800" dir="5400000" rotWithShape="0">
                    <a:srgbClr val="000000">
                      <a:alpha val="40000"/>
                    </a:srgbClr>
                  </a:outerShdw>
                </a:effectLst>
              </a:rPr>
              <a:t>-V Status</a:t>
            </a:r>
            <a:endParaRPr sz="4800" dirty="0">
              <a:solidFill>
                <a:srgbClr val="FFFFFF"/>
              </a:solidFill>
              <a:effectLst>
                <a:outerShdw blurRad="50800" dist="50800" dir="5400000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08" name="Shape 108"/>
          <p:cNvSpPr>
            <a:spLocks noGrp="1"/>
          </p:cNvSpPr>
          <p:nvPr>
            <p:ph type="body" idx="1"/>
          </p:nvPr>
        </p:nvSpPr>
        <p:spPr>
          <a:xfrm>
            <a:off x="413658" y="1639515"/>
            <a:ext cx="3815442" cy="5097462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>
              <a:buFont typeface="Arial"/>
              <a:buChar char="•"/>
              <a:defRPr sz="1800">
                <a:solidFill>
                  <a:srgbClr val="000000"/>
                </a:solidFill>
                <a:effectLst/>
              </a:defRPr>
            </a:pPr>
            <a:r>
              <a:rPr sz="2200" dirty="0">
                <a:solidFill>
                  <a:srgbClr val="FFFFFF"/>
                </a:solidFill>
                <a:effectLst>
                  <a:outerShdw blurRad="50800" dist="50800" dir="5400000" rotWithShape="0">
                    <a:srgbClr val="000000">
                      <a:alpha val="40000"/>
                    </a:srgbClr>
                  </a:outerShdw>
                </a:effectLst>
              </a:rPr>
              <a:t>Major components by </a:t>
            </a:r>
            <a:r>
              <a:rPr sz="2200" dirty="0">
                <a:solidFill>
                  <a:srgbClr val="1EBAFF"/>
                </a:solidFill>
                <a:effectLst>
                  <a:outerShdw blurRad="50800" dist="50800" dir="5400000" rotWithShape="0">
                    <a:srgbClr val="000000">
                      <a:alpha val="40000"/>
                    </a:srgbClr>
                  </a:outerShdw>
                </a:effectLst>
              </a:rPr>
              <a:t>Unidata</a:t>
            </a:r>
            <a:r>
              <a:rPr sz="2200" dirty="0">
                <a:solidFill>
                  <a:srgbClr val="FFFFFF"/>
                </a:solidFill>
                <a:effectLst>
                  <a:outerShdw blurRad="50800" dist="50800" dir="5400000" rotWithShape="0">
                    <a:srgbClr val="000000">
                      <a:alpha val="40000"/>
                    </a:srgbClr>
                  </a:outerShdw>
                </a:effectLst>
              </a:rPr>
              <a:t>, </a:t>
            </a:r>
            <a:r>
              <a:rPr sz="2200" dirty="0">
                <a:solidFill>
                  <a:srgbClr val="FF2E26"/>
                </a:solidFill>
                <a:effectLst>
                  <a:outerShdw blurRad="50800" dist="50800" dir="5400000" rotWithShape="0">
                    <a:srgbClr val="000000">
                      <a:alpha val="40000"/>
                    </a:srgbClr>
                  </a:outerShdw>
                </a:effectLst>
              </a:rPr>
              <a:t>SSEC</a:t>
            </a:r>
            <a:r>
              <a:rPr sz="2200" dirty="0">
                <a:solidFill>
                  <a:srgbClr val="FFFFFF"/>
                </a:solidFill>
                <a:effectLst>
                  <a:outerShdw blurRad="50800" dist="50800" dir="5400000" rotWithShape="0">
                    <a:srgbClr val="000000">
                      <a:alpha val="40000"/>
                    </a:srgbClr>
                  </a:outerShdw>
                </a:effectLst>
              </a:rPr>
              <a:t>, </a:t>
            </a:r>
            <a:r>
              <a:rPr lang="en-US" sz="2200" dirty="0">
                <a:solidFill>
                  <a:srgbClr val="19FA61"/>
                </a:solidFill>
                <a:effectLst>
                  <a:outerShdw blurRad="50800" dist="50800" dir="5400000" rotWithShape="0">
                    <a:srgbClr val="000000">
                      <a:alpha val="40000"/>
                    </a:srgbClr>
                  </a:outerShdw>
                </a:effectLst>
              </a:rPr>
              <a:t>OpenJDK</a:t>
            </a:r>
            <a:r>
              <a:rPr sz="2200" dirty="0">
                <a:solidFill>
                  <a:srgbClr val="FFFFFF"/>
                </a:solidFill>
                <a:effectLst>
                  <a:outerShdw blurRad="50800" dist="50800" dir="5400000" rotWithShape="0">
                    <a:srgbClr val="000000">
                      <a:alpha val="40000"/>
                    </a:srgbClr>
                  </a:outerShdw>
                </a:effectLst>
              </a:rPr>
              <a:t>, </a:t>
            </a:r>
            <a:r>
              <a:rPr sz="2200" dirty="0">
                <a:solidFill>
                  <a:srgbClr val="8E8E8E"/>
                </a:solidFill>
                <a:effectLst>
                  <a:outerShdw blurRad="50800" dist="50800" dir="5400000" rotWithShape="0">
                    <a:srgbClr val="000000">
                      <a:alpha val="40000"/>
                    </a:srgbClr>
                  </a:outerShdw>
                </a:effectLst>
              </a:rPr>
              <a:t>open source community</a:t>
            </a:r>
            <a:endParaRPr sz="2200" dirty="0">
              <a:solidFill>
                <a:srgbClr val="FFFFFF"/>
              </a:solidFill>
              <a:effectLst>
                <a:outerShdw blurRad="50800" dist="50800" dir="5400000" rotWithShape="0">
                  <a:srgbClr val="000000">
                    <a:alpha val="40000"/>
                  </a:srgbClr>
                </a:outerShdw>
              </a:effectLst>
            </a:endParaRPr>
          </a:p>
          <a:p>
            <a:pPr lvl="0">
              <a:buFont typeface="Arial"/>
              <a:buChar char="•"/>
              <a:defRPr sz="1800">
                <a:solidFill>
                  <a:srgbClr val="000000"/>
                </a:solidFill>
                <a:effectLst/>
              </a:defRPr>
            </a:pPr>
            <a:r>
              <a:rPr lang="en-US" sz="2200" dirty="0">
                <a:solidFill>
                  <a:srgbClr val="FFFFFF"/>
                </a:solidFill>
                <a:effectLst>
                  <a:outerShdw blurRad="50800" dist="50800" dir="5400000" rotWithShape="0">
                    <a:srgbClr val="000000">
                      <a:alpha val="40000"/>
                    </a:srgbClr>
                  </a:outerShdw>
                </a:effectLst>
              </a:rPr>
              <a:t>Additional</a:t>
            </a:r>
            <a:r>
              <a:rPr sz="2200" dirty="0">
                <a:solidFill>
                  <a:srgbClr val="FFFFFF"/>
                </a:solidFill>
                <a:effectLst>
                  <a:outerShdw blurRad="50800" dist="50800" dir="5400000" rotWithShape="0">
                    <a:srgbClr val="000000">
                      <a:alpha val="40000"/>
                    </a:srgbClr>
                  </a:outerShdw>
                </a:effectLst>
              </a:rPr>
              <a:t> components include file format libraries, math libraries, packaging and build utilities</a:t>
            </a:r>
            <a:r>
              <a:rPr lang="en-US" sz="2200" dirty="0">
                <a:solidFill>
                  <a:srgbClr val="FFFFFF"/>
                </a:solidFill>
                <a:effectLst>
                  <a:outerShdw blurRad="50800" dist="50800" dir="5400000" rotWithShape="0">
                    <a:srgbClr val="000000">
                      <a:alpha val="40000"/>
                    </a:srgbClr>
                  </a:outerShdw>
                </a:effectLst>
              </a:rPr>
              <a:t>; a</a:t>
            </a:r>
            <a:r>
              <a:rPr sz="2200" dirty="0">
                <a:solidFill>
                  <a:srgbClr val="FFFFFF"/>
                </a:solidFill>
                <a:effectLst>
                  <a:outerShdw blurRad="50800" dist="50800" dir="5400000" rotWithShape="0">
                    <a:srgbClr val="000000">
                      <a:alpha val="40000"/>
                    </a:srgbClr>
                  </a:outerShdw>
                </a:effectLst>
              </a:rPr>
              <a:t>ll open source</a:t>
            </a:r>
          </a:p>
          <a:p>
            <a:pPr lvl="0">
              <a:buFont typeface="Arial"/>
              <a:buChar char="•"/>
              <a:defRPr sz="1800">
                <a:solidFill>
                  <a:srgbClr val="000000"/>
                </a:solidFill>
                <a:effectLst/>
              </a:defRPr>
            </a:pPr>
            <a:r>
              <a:rPr sz="2200" dirty="0">
                <a:solidFill>
                  <a:srgbClr val="FFFFFF"/>
                </a:solidFill>
                <a:effectLst>
                  <a:outerShdw blurRad="50800" dist="50800" dir="5400000" rotWithShape="0">
                    <a:srgbClr val="000000">
                      <a:alpha val="40000"/>
                    </a:srgbClr>
                  </a:outerShdw>
                </a:effectLst>
              </a:rPr>
              <a:t>OS </a:t>
            </a:r>
            <a:r>
              <a:rPr sz="2200" dirty="0">
                <a:solidFill>
                  <a:srgbClr val="C28944"/>
                </a:solidFill>
                <a:effectLst>
                  <a:outerShdw blurRad="50800" dist="50800" dir="5400000" rotWithShape="0">
                    <a:srgbClr val="000000">
                      <a:alpha val="40000"/>
                    </a:srgbClr>
                  </a:outerShdw>
                </a:effectLst>
              </a:rPr>
              <a:t>vendors</a:t>
            </a:r>
            <a:r>
              <a:rPr sz="2200" dirty="0">
                <a:solidFill>
                  <a:srgbClr val="FFFFFF"/>
                </a:solidFill>
                <a:effectLst>
                  <a:outerShdw blurRad="50800" dist="50800" dir="5400000" rotWithShape="0">
                    <a:srgbClr val="000000">
                      <a:alpha val="40000"/>
                    </a:srgbClr>
                  </a:outerShdw>
                </a:effectLst>
              </a:rPr>
              <a:t> Linux,Windows, Mac</a:t>
            </a:r>
          </a:p>
          <a:p>
            <a:pPr lvl="0">
              <a:buFont typeface="Arial"/>
              <a:buChar char="•"/>
              <a:defRPr sz="1800">
                <a:solidFill>
                  <a:srgbClr val="000000"/>
                </a:solidFill>
                <a:effectLst/>
              </a:defRPr>
            </a:pPr>
            <a:r>
              <a:rPr sz="2200" dirty="0">
                <a:solidFill>
                  <a:srgbClr val="FFFFFF"/>
                </a:solidFill>
                <a:effectLst>
                  <a:outerShdw blurRad="50800" dist="50800" dir="5400000" rotWithShape="0">
                    <a:srgbClr val="000000">
                      <a:alpha val="40000"/>
                    </a:srgbClr>
                  </a:outerShdw>
                </a:effectLst>
              </a:rPr>
              <a:t>Hardware drivers from manufacturers</a:t>
            </a:r>
          </a:p>
        </p:txBody>
      </p:sp>
      <p:sp>
        <p:nvSpPr>
          <p:cNvPr id="109" name="Shape 109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  <a:effectLst/>
              </a:defRPr>
            </a:pPr>
            <a:fld id="{86CB4B4D-7CA3-9044-876B-883B54F8677D}" type="slidenum">
              <a:rPr sz="1200">
                <a:solidFill>
                  <a:srgbClr val="FFFFFF"/>
                </a:solidFill>
                <a:effectLst>
                  <a:outerShdw blurRad="50800" dist="38100" dir="5400000" rotWithShape="0">
                    <a:srgbClr val="000000">
                      <a:alpha val="40000"/>
                    </a:srgbClr>
                  </a:outerShdw>
                </a:effectLst>
              </a:rPr>
              <a:t>10</a:t>
            </a:fld>
            <a:endParaRPr sz="1200">
              <a:solidFill>
                <a:srgbClr val="FFFFFF"/>
              </a:solidFill>
              <a:effectLst>
                <a:outerShdw blurRad="50800" dist="38100" dir="5400000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110" name="pasted-image.pdf"/>
          <p:cNvPicPr/>
          <p:nvPr/>
        </p:nvPicPr>
        <p:blipFill>
          <a:blip r:embed="rId3"/>
          <a:stretch>
            <a:fillRect/>
          </a:stretch>
        </p:blipFill>
        <p:spPr>
          <a:xfrm>
            <a:off x="4145850" y="1454557"/>
            <a:ext cx="4889501" cy="4724401"/>
          </a:xfrm>
          <a:prstGeom prst="rect">
            <a:avLst/>
          </a:prstGeom>
          <a:ln w="12700">
            <a:miter lim="400000"/>
          </a:ln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477CA3A0-53CC-03DB-BF1F-0DE8D9F40F36}"/>
              </a:ext>
            </a:extLst>
          </p:cNvPr>
          <p:cNvSpPr txBox="1"/>
          <p:nvPr/>
        </p:nvSpPr>
        <p:spPr>
          <a:xfrm>
            <a:off x="4107581" y="4110346"/>
            <a:ext cx="1514722" cy="502920"/>
          </a:xfrm>
          <a:prstGeom prst="rect">
            <a:avLst/>
          </a:prstGeom>
          <a:solidFill>
            <a:srgbClr val="00B050"/>
          </a:solidFill>
          <a:ln cap="rnd">
            <a:solidFill>
              <a:srgbClr val="00B050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US" sz="2000" dirty="0"/>
              <a:t>OpenJDK</a:t>
            </a:r>
          </a:p>
        </p:txBody>
      </p:sp>
    </p:spTree>
    <p:extLst>
      <p:ext uri="{BB962C8B-B14F-4D97-AF65-F5344CB8AC3E}">
        <p14:creationId xmlns:p14="http://schemas.microsoft.com/office/powerpoint/2010/main" val="905817446"/>
      </p:ext>
    </p:extLst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685800" y="121023"/>
            <a:ext cx="7770813" cy="1429871"/>
          </a:xfrm>
        </p:spPr>
        <p:txBody>
          <a:bodyPr>
            <a:normAutofit/>
          </a:bodyPr>
          <a:lstStyle/>
          <a:p>
            <a:r>
              <a:rPr lang="en-US" dirty="0"/>
              <a:t>McIDAS-V Funding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685800" y="1618468"/>
            <a:ext cx="7770813" cy="4257022"/>
          </a:xfrm>
        </p:spPr>
        <p:txBody>
          <a:bodyPr/>
          <a:lstStyle/>
          <a:p>
            <a:pPr>
              <a:buFont typeface="Arial"/>
              <a:buChar char="•"/>
            </a:pPr>
            <a:r>
              <a:rPr lang="en-US" dirty="0"/>
              <a:t>MUG </a:t>
            </a:r>
          </a:p>
          <a:p>
            <a:pPr>
              <a:buFont typeface="Arial"/>
              <a:buChar char="•"/>
            </a:pPr>
            <a:r>
              <a:rPr lang="en-US" dirty="0"/>
              <a:t>CIMSS grant from VIIRS Imagery Team</a:t>
            </a:r>
          </a:p>
          <a:p>
            <a:pPr>
              <a:buFont typeface="Arial"/>
              <a:buChar char="•"/>
            </a:pPr>
            <a:r>
              <a:rPr lang="en-US" dirty="0"/>
              <a:t>On the watch for other proposal opportunities (e.g., NASA)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6" name="Picture 5" descr="Screen shot 2011-02-07 at 10.02.54 AM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31688" y="3332994"/>
            <a:ext cx="4254643" cy="3201948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221AB-1A0E-7643-9D30-8CB15C2B1399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952849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685800" y="121023"/>
            <a:ext cx="7770813" cy="1429871"/>
          </a:xfrm>
        </p:spPr>
        <p:txBody>
          <a:bodyPr>
            <a:normAutofit fontScale="90000"/>
          </a:bodyPr>
          <a:lstStyle/>
          <a:p>
            <a:r>
              <a:rPr lang="en-US" dirty="0" err="1"/>
              <a:t>McIDAS</a:t>
            </a:r>
            <a:r>
              <a:rPr lang="en-US" dirty="0"/>
              <a:t>-V</a:t>
            </a:r>
            <a:br>
              <a:rPr lang="en-US" dirty="0"/>
            </a:br>
            <a:r>
              <a:rPr lang="en-US" sz="4000" dirty="0"/>
              <a:t>MUG Support</a:t>
            </a:r>
            <a:endParaRPr lang="en-US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685800" y="1869141"/>
            <a:ext cx="7770813" cy="4257022"/>
          </a:xfrm>
        </p:spPr>
        <p:txBody>
          <a:bodyPr>
            <a:normAutofit/>
          </a:bodyPr>
          <a:lstStyle/>
          <a:p>
            <a:pPr>
              <a:buFont typeface="Arial"/>
              <a:buChar char="•"/>
            </a:pPr>
            <a:r>
              <a:rPr lang="en-US" dirty="0"/>
              <a:t>User-level Infrastructure: User Interface, Scripting</a:t>
            </a:r>
          </a:p>
          <a:p>
            <a:pPr>
              <a:buFont typeface="Arial"/>
              <a:buChar char="•"/>
            </a:pPr>
            <a:r>
              <a:rPr lang="en-US" dirty="0"/>
              <a:t>Bug fixes: Prioritize, coordinate internally and with Unidata</a:t>
            </a:r>
          </a:p>
          <a:p>
            <a:pPr>
              <a:buFont typeface="Arial"/>
              <a:buChar char="•"/>
            </a:pPr>
            <a:r>
              <a:rPr lang="en-US" dirty="0"/>
              <a:t>Testing</a:t>
            </a:r>
          </a:p>
          <a:p>
            <a:pPr>
              <a:buFont typeface="Arial"/>
              <a:buChar char="•"/>
            </a:pPr>
            <a:r>
              <a:rPr lang="en-US" dirty="0"/>
              <a:t>Documentation: Includes maintaining tutorials</a:t>
            </a:r>
          </a:p>
          <a:p>
            <a:pPr>
              <a:buFont typeface="Arial"/>
              <a:buChar char="•"/>
            </a:pPr>
            <a:r>
              <a:rPr lang="en-US" dirty="0"/>
              <a:t>Help Desk: Includes maintaining forums</a:t>
            </a:r>
          </a:p>
          <a:p>
            <a:pPr marL="349250" lvl="1" indent="0">
              <a:buNone/>
            </a:pP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221AB-1A0E-7643-9D30-8CB15C2B1399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420494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685800" y="121023"/>
            <a:ext cx="7770813" cy="1429871"/>
          </a:xfrm>
        </p:spPr>
        <p:txBody>
          <a:bodyPr>
            <a:normAutofit fontScale="90000"/>
          </a:bodyPr>
          <a:lstStyle/>
          <a:p>
            <a:r>
              <a:rPr lang="en-US" dirty="0" err="1"/>
              <a:t>McIDAS</a:t>
            </a:r>
            <a:r>
              <a:rPr lang="en-US" dirty="0"/>
              <a:t>-V</a:t>
            </a:r>
            <a:br>
              <a:rPr lang="en-US" dirty="0"/>
            </a:br>
            <a:r>
              <a:rPr lang="en-US" sz="4000" dirty="0"/>
              <a:t>CIMSS Grants</a:t>
            </a:r>
            <a:endParaRPr lang="en-US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685801" y="1869141"/>
            <a:ext cx="3122402" cy="4257022"/>
          </a:xfrm>
        </p:spPr>
        <p:txBody>
          <a:bodyPr/>
          <a:lstStyle/>
          <a:p>
            <a:pPr>
              <a:buFont typeface="Arial"/>
              <a:buChar char="•"/>
            </a:pPr>
            <a:r>
              <a:rPr lang="en-US" dirty="0"/>
              <a:t>Improvements for</a:t>
            </a:r>
            <a:br>
              <a:rPr lang="en-US" dirty="0"/>
            </a:br>
            <a:r>
              <a:rPr lang="en-US" dirty="0"/>
              <a:t>trajectories </a:t>
            </a:r>
            <a:br>
              <a:rPr lang="en-US" dirty="0"/>
            </a:br>
            <a:r>
              <a:rPr lang="en-US" dirty="0"/>
              <a:t>(terrain-following)</a:t>
            </a:r>
          </a:p>
          <a:p>
            <a:pPr>
              <a:buFont typeface="Arial"/>
              <a:buChar char="•"/>
            </a:pPr>
            <a:r>
              <a:rPr lang="en-US" dirty="0"/>
              <a:t>Handle S-NPP granules that span dateline</a:t>
            </a:r>
          </a:p>
          <a:p>
            <a:pPr>
              <a:buFont typeface="Arial"/>
              <a:buChar char="•"/>
            </a:pPr>
            <a:r>
              <a:rPr lang="en-US" dirty="0"/>
              <a:t>Scripts to create VIIRS RGB images</a:t>
            </a:r>
          </a:p>
          <a:p>
            <a:pPr>
              <a:buFont typeface="Arial"/>
              <a:buChar char="•"/>
            </a:pPr>
            <a:r>
              <a:rPr lang="en-US" dirty="0"/>
              <a:t>TROPOMI sensor support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221AB-1A0E-7643-9D30-8CB15C2B1399}" type="slidenum">
              <a:rPr lang="en-US" smtClean="0"/>
              <a:t>13</a:t>
            </a:fld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7FF6403-91B9-A942-B43C-DF66C0DB16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03005" y="1931153"/>
            <a:ext cx="5084901" cy="286800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17C9833-9BF3-7E4A-904D-F2115BB697C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29100" y="4363728"/>
            <a:ext cx="2238573" cy="18384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73623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685800" y="121023"/>
            <a:ext cx="7770813" cy="1429871"/>
          </a:xfrm>
        </p:spPr>
        <p:txBody>
          <a:bodyPr>
            <a:normAutofit/>
          </a:bodyPr>
          <a:lstStyle/>
          <a:p>
            <a:r>
              <a:rPr lang="en-US" dirty="0"/>
              <a:t>McIDAS-V Priorities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685800" y="1869141"/>
            <a:ext cx="7770813" cy="4257022"/>
          </a:xfrm>
        </p:spPr>
        <p:txBody>
          <a:bodyPr>
            <a:normAutofit lnSpcReduction="10000"/>
          </a:bodyPr>
          <a:lstStyle/>
          <a:p>
            <a:pPr lvl="1">
              <a:buFont typeface="Arial"/>
              <a:buChar char="•"/>
            </a:pPr>
            <a:r>
              <a:rPr lang="en-US" dirty="0"/>
              <a:t>Fix Critical and Quick bugs (MUG, Unidata)</a:t>
            </a:r>
            <a:br>
              <a:rPr lang="en-US" dirty="0"/>
            </a:br>
            <a:endParaRPr lang="en-US" dirty="0"/>
          </a:p>
          <a:p>
            <a:pPr lvl="1">
              <a:buFont typeface="Arial"/>
              <a:buChar char="•"/>
            </a:pPr>
            <a:r>
              <a:rPr lang="en-US" dirty="0"/>
              <a:t>Incorporate enhancements from CIMSS projects, especially those that are not possible in McIDAS-X (CIMSS, MUG)</a:t>
            </a:r>
            <a:br>
              <a:rPr lang="en-US" dirty="0"/>
            </a:br>
            <a:endParaRPr lang="en-US" dirty="0"/>
          </a:p>
          <a:p>
            <a:pPr lvl="1">
              <a:buFont typeface="Arial"/>
              <a:buChar char="•"/>
            </a:pPr>
            <a:r>
              <a:rPr lang="en-US" dirty="0"/>
              <a:t>Ensure new data sources are usable (MUG, CIMSS)</a:t>
            </a:r>
          </a:p>
          <a:p>
            <a:pPr lvl="2">
              <a:buFont typeface="Courier New"/>
              <a:buChar char="o"/>
            </a:pPr>
            <a:r>
              <a:rPr lang="en-US" dirty="0"/>
              <a:t>Geo and Leo missions</a:t>
            </a:r>
          </a:p>
          <a:p>
            <a:pPr lvl="2">
              <a:buFont typeface="Courier New"/>
              <a:buChar char="o"/>
            </a:pPr>
            <a:r>
              <a:rPr lang="en-US" dirty="0"/>
              <a:t>Test with new data in standard formats (</a:t>
            </a:r>
            <a:r>
              <a:rPr lang="en-US" dirty="0" err="1"/>
              <a:t>netCDF</a:t>
            </a:r>
            <a:r>
              <a:rPr lang="en-US" dirty="0"/>
              <a:t>, HDF, BUFR, GRIB)</a:t>
            </a:r>
            <a:br>
              <a:rPr lang="en-US" dirty="0"/>
            </a:br>
            <a:endParaRPr lang="en-US" dirty="0"/>
          </a:p>
          <a:p>
            <a:pPr lvl="1">
              <a:buFont typeface="Arial"/>
              <a:buChar char="•"/>
            </a:pPr>
            <a:r>
              <a:rPr lang="en-US" dirty="0"/>
              <a:t>Maintain compatibility with Unidata’s IDV (Unidata, MUG)</a:t>
            </a:r>
            <a:br>
              <a:rPr lang="en-US" dirty="0"/>
            </a:br>
            <a:br>
              <a:rPr lang="en-US" dirty="0"/>
            </a:br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marL="349250" lvl="1" indent="0">
              <a:buNone/>
            </a:pP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221AB-1A0E-7643-9D30-8CB15C2B1399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157147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685800" y="121023"/>
            <a:ext cx="7770813" cy="1429871"/>
          </a:xfrm>
        </p:spPr>
        <p:txBody>
          <a:bodyPr>
            <a:normAutofit fontScale="90000"/>
          </a:bodyPr>
          <a:lstStyle/>
          <a:p>
            <a:r>
              <a:rPr lang="en-US" dirty="0"/>
              <a:t>McIDAS-V</a:t>
            </a:r>
            <a:br>
              <a:rPr lang="en-US" dirty="0"/>
            </a:br>
            <a:r>
              <a:rPr lang="en-US" dirty="0"/>
              <a:t>Future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685801" y="1869141"/>
            <a:ext cx="5170714" cy="4636472"/>
          </a:xfrm>
        </p:spPr>
        <p:txBody>
          <a:bodyPr>
            <a:normAutofit/>
          </a:bodyPr>
          <a:lstStyle/>
          <a:p>
            <a:pPr indent="-457200">
              <a:spcBef>
                <a:spcPts val="600"/>
              </a:spcBef>
              <a:buFont typeface="Arial"/>
              <a:buChar char="•"/>
            </a:pPr>
            <a:r>
              <a:rPr lang="en-US" dirty="0"/>
              <a:t>Continue to engage new researchers:</a:t>
            </a:r>
          </a:p>
          <a:p>
            <a:pPr lvl="1" indent="-457200">
              <a:buFont typeface="Courier New"/>
              <a:buChar char="o"/>
            </a:pPr>
            <a:r>
              <a:rPr lang="en-US" dirty="0"/>
              <a:t>Workshops and training</a:t>
            </a:r>
          </a:p>
          <a:p>
            <a:pPr lvl="1" indent="-457200">
              <a:buFont typeface="Courier New"/>
              <a:buChar char="o"/>
            </a:pPr>
            <a:r>
              <a:rPr lang="en-US" dirty="0"/>
              <a:t>Classroom</a:t>
            </a:r>
          </a:p>
          <a:p>
            <a:pPr indent="-457200">
              <a:spcBef>
                <a:spcPts val="600"/>
              </a:spcBef>
              <a:buFont typeface="Arial"/>
              <a:buChar char="•"/>
            </a:pPr>
            <a:r>
              <a:rPr lang="en-US" dirty="0"/>
              <a:t>Appeal to researchers:</a:t>
            </a:r>
          </a:p>
          <a:p>
            <a:pPr lvl="1" indent="-457200">
              <a:buFont typeface="Courier New"/>
              <a:buChar char="o"/>
            </a:pPr>
            <a:r>
              <a:rPr lang="en-US" dirty="0"/>
              <a:t>Input/output data formats</a:t>
            </a:r>
          </a:p>
          <a:p>
            <a:pPr lvl="1" indent="-457200">
              <a:buFont typeface="Courier New"/>
              <a:buChar char="o"/>
            </a:pPr>
            <a:r>
              <a:rPr lang="en-US" dirty="0"/>
              <a:t>Scripting</a:t>
            </a:r>
          </a:p>
          <a:p>
            <a:pPr lvl="1" indent="-457200">
              <a:buFont typeface="Courier New"/>
              <a:buChar char="o"/>
            </a:pPr>
            <a:r>
              <a:rPr lang="en-US" dirty="0"/>
              <a:t>More data fusion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Distributed as a signed application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Compliance with ever-changing OS security standards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7" name="Picture 6" descr="Demo8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227" y="2707663"/>
            <a:ext cx="2886551" cy="32941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221AB-1A0E-7643-9D30-8CB15C2B1399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74783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P:\MCPROJ\AMS\3.T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2270" y="1550894"/>
            <a:ext cx="2919193" cy="219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McIDAS Status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1" y="1869141"/>
            <a:ext cx="4634891" cy="4420568"/>
          </a:xfrm>
        </p:spPr>
        <p:txBody>
          <a:bodyPr/>
          <a:lstStyle/>
          <a:p>
            <a:pPr>
              <a:buFont typeface="Arial"/>
              <a:buChar char="•"/>
            </a:pPr>
            <a:r>
              <a:rPr lang="en-US" dirty="0"/>
              <a:t>McIDAS-X</a:t>
            </a:r>
          </a:p>
          <a:p>
            <a:pPr>
              <a:buFont typeface="Arial"/>
              <a:buChar char="•"/>
            </a:pPr>
            <a:r>
              <a:rPr lang="en-US" dirty="0"/>
              <a:t>McIDAS-XCD</a:t>
            </a:r>
          </a:p>
          <a:p>
            <a:pPr>
              <a:buFont typeface="Arial"/>
              <a:buChar char="•"/>
            </a:pPr>
            <a:r>
              <a:rPr lang="en-US" dirty="0"/>
              <a:t>McIDAS-XRD</a:t>
            </a:r>
          </a:p>
          <a:p>
            <a:pPr>
              <a:buFont typeface="Arial"/>
              <a:buChar char="•"/>
            </a:pPr>
            <a:r>
              <a:rPr lang="en-US" dirty="0" err="1"/>
              <a:t>McIDAS</a:t>
            </a:r>
            <a:r>
              <a:rPr lang="en-US" dirty="0"/>
              <a:t>-V</a:t>
            </a:r>
          </a:p>
          <a:p>
            <a:pPr>
              <a:buFont typeface="Arial"/>
              <a:buChar char="•"/>
            </a:pPr>
            <a:r>
              <a:rPr lang="en-US" dirty="0"/>
              <a:t>SSEC Data </a:t>
            </a:r>
            <a:r>
              <a:rPr lang="en-US" dirty="0" err="1"/>
              <a:t>Ingestor</a:t>
            </a:r>
            <a:r>
              <a:rPr lang="en-US" dirty="0"/>
              <a:t> (SDI)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65601" y="2540287"/>
            <a:ext cx="2477846" cy="247784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00473" y="4347219"/>
            <a:ext cx="3438936" cy="2134328"/>
          </a:xfrm>
          <a:prstGeom prst="rect">
            <a:avLst/>
          </a:prstGeom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221AB-1A0E-7643-9D30-8CB15C2B1399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52436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685800" y="121023"/>
            <a:ext cx="7770813" cy="1429871"/>
          </a:xfrm>
        </p:spPr>
        <p:txBody>
          <a:bodyPr>
            <a:normAutofit fontScale="90000"/>
          </a:bodyPr>
          <a:lstStyle/>
          <a:p>
            <a:r>
              <a:rPr lang="en-US" dirty="0"/>
              <a:t>McIDAS-X</a:t>
            </a:r>
            <a:br>
              <a:rPr lang="en-US" dirty="0"/>
            </a:br>
            <a:r>
              <a:rPr lang="en-US" dirty="0"/>
              <a:t>Current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685800" y="1869141"/>
            <a:ext cx="7770813" cy="4257022"/>
          </a:xfrm>
        </p:spPr>
        <p:txBody>
          <a:bodyPr/>
          <a:lstStyle/>
          <a:p>
            <a:pPr>
              <a:buFont typeface="Arial"/>
              <a:buChar char="•"/>
            </a:pPr>
            <a:r>
              <a:rPr lang="en-US" dirty="0"/>
              <a:t>Periodic updates (1-2 times per year)</a:t>
            </a:r>
          </a:p>
          <a:p>
            <a:pPr>
              <a:buFont typeface="Arial"/>
              <a:buChar char="•"/>
            </a:pPr>
            <a:r>
              <a:rPr lang="en-US" dirty="0"/>
              <a:t>Improvements to display</a:t>
            </a:r>
          </a:p>
          <a:p>
            <a:pPr lvl="1">
              <a:buFont typeface="Arial"/>
              <a:buChar char="•"/>
            </a:pPr>
            <a:r>
              <a:rPr lang="en-US" dirty="0"/>
              <a:t>More channel combination tools (RGB) </a:t>
            </a:r>
          </a:p>
          <a:p>
            <a:pPr lvl="1">
              <a:buFont typeface="Arial"/>
              <a:buChar char="•"/>
            </a:pPr>
            <a:r>
              <a:rPr lang="en-US" dirty="0"/>
              <a:t>Product enhancements</a:t>
            </a:r>
          </a:p>
          <a:p>
            <a:pPr>
              <a:buFont typeface="Arial"/>
              <a:buChar char="•"/>
            </a:pPr>
            <a:r>
              <a:rPr lang="en-US" dirty="0"/>
              <a:t>Capability with newest and future satellites:</a:t>
            </a:r>
          </a:p>
          <a:p>
            <a:pPr lvl="1">
              <a:buFont typeface="Courier New"/>
              <a:buChar char="o"/>
            </a:pPr>
            <a:r>
              <a:rPr lang="en-US" dirty="0"/>
              <a:t>GOES-R ABI and GLM (more metadata and product access)</a:t>
            </a:r>
          </a:p>
          <a:p>
            <a:pPr lvl="1">
              <a:buFont typeface="Courier New"/>
              <a:buChar char="o"/>
            </a:pPr>
            <a:r>
              <a:rPr lang="en-US" dirty="0"/>
              <a:t>S-NPP, NOAA-20, -21 VIIRS ADDE server  (SDR, EDR)</a:t>
            </a:r>
          </a:p>
          <a:p>
            <a:pPr lvl="1">
              <a:buFont typeface="Courier New"/>
              <a:buChar char="o"/>
            </a:pPr>
            <a:r>
              <a:rPr lang="en-US" dirty="0"/>
              <a:t>Upcoming </a:t>
            </a:r>
            <a:r>
              <a:rPr lang="en-US" dirty="0" err="1"/>
              <a:t>Meteosat</a:t>
            </a:r>
            <a:r>
              <a:rPr lang="en-US" dirty="0"/>
              <a:t> Third Generation (MTG)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221AB-1A0E-7643-9D30-8CB15C2B1399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56490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685800" y="121023"/>
            <a:ext cx="7770813" cy="1429871"/>
          </a:xfrm>
        </p:spPr>
        <p:txBody>
          <a:bodyPr>
            <a:normAutofit/>
          </a:bodyPr>
          <a:lstStyle/>
          <a:p>
            <a:r>
              <a:rPr lang="en-US" dirty="0"/>
              <a:t>ADDE Servers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685800" y="1869141"/>
            <a:ext cx="7770813" cy="4257022"/>
          </a:xfrm>
        </p:spPr>
        <p:txBody>
          <a:bodyPr>
            <a:normAutofit/>
          </a:bodyPr>
          <a:lstStyle/>
          <a:p>
            <a:pPr>
              <a:buClr>
                <a:schemeClr val="tx1"/>
              </a:buClr>
              <a:buFont typeface="Arial"/>
              <a:buChar char="•"/>
            </a:pPr>
            <a:r>
              <a:rPr lang="en-US" sz="2800" dirty="0"/>
              <a:t>Implementing Python-based ADDE servers</a:t>
            </a:r>
          </a:p>
          <a:p>
            <a:pPr lvl="1">
              <a:buClr>
                <a:schemeClr val="tx1"/>
              </a:buClr>
              <a:buFont typeface="Arial"/>
              <a:buChar char="•"/>
            </a:pPr>
            <a:r>
              <a:rPr lang="en-US" sz="2800" dirty="0"/>
              <a:t>Easier for others to write servers</a:t>
            </a:r>
          </a:p>
          <a:p>
            <a:pPr lvl="2">
              <a:buClr>
                <a:schemeClr val="tx1"/>
              </a:buClr>
              <a:buFont typeface="Arial"/>
              <a:buChar char="•"/>
            </a:pPr>
            <a:r>
              <a:rPr lang="en-US" sz="2600" dirty="0"/>
              <a:t>First new servers based on </a:t>
            </a:r>
            <a:r>
              <a:rPr lang="en-US" sz="2600" dirty="0" err="1"/>
              <a:t>Satpy</a:t>
            </a:r>
            <a:r>
              <a:rPr lang="en-US" sz="2600" dirty="0"/>
              <a:t> which has readers for many different types of satellite data</a:t>
            </a:r>
          </a:p>
          <a:p>
            <a:pPr lvl="1">
              <a:buClr>
                <a:schemeClr val="tx1"/>
              </a:buClr>
              <a:buFont typeface="Arial"/>
              <a:buChar char="•"/>
            </a:pPr>
            <a:r>
              <a:rPr lang="en-US" sz="2800" dirty="0"/>
              <a:t>Will be compatible with </a:t>
            </a:r>
            <a:r>
              <a:rPr lang="en-US" sz="2800" dirty="0" err="1"/>
              <a:t>McIDAS</a:t>
            </a:r>
            <a:r>
              <a:rPr lang="en-US" sz="2800" dirty="0"/>
              <a:t>-X and –V</a:t>
            </a:r>
          </a:p>
          <a:p>
            <a:pPr lvl="1">
              <a:buClr>
                <a:schemeClr val="tx1"/>
              </a:buClr>
              <a:buFont typeface="Arial"/>
              <a:buChar char="•"/>
            </a:pPr>
            <a:r>
              <a:rPr lang="en-US" sz="2800" dirty="0"/>
              <a:t>More details tomorrow: </a:t>
            </a:r>
            <a:r>
              <a:rPr lang="en-US" sz="2800" i="1" dirty="0"/>
              <a:t>Python ADDE Project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221AB-1A0E-7643-9D30-8CB15C2B1399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7159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685800" y="121023"/>
            <a:ext cx="7770813" cy="1429871"/>
          </a:xfrm>
        </p:spPr>
        <p:txBody>
          <a:bodyPr>
            <a:normAutofit fontScale="90000"/>
          </a:bodyPr>
          <a:lstStyle/>
          <a:p>
            <a:r>
              <a:rPr lang="en-US" dirty="0"/>
              <a:t>McIDAS-X</a:t>
            </a:r>
            <a:br>
              <a:rPr lang="en-US" dirty="0"/>
            </a:br>
            <a:r>
              <a:rPr lang="en-US" dirty="0"/>
              <a:t>Future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685800" y="1869141"/>
            <a:ext cx="7770813" cy="4257022"/>
          </a:xfrm>
        </p:spPr>
        <p:txBody>
          <a:bodyPr>
            <a:normAutofit lnSpcReduction="10000"/>
          </a:bodyPr>
          <a:lstStyle/>
          <a:p>
            <a:pPr>
              <a:buFont typeface="Arial"/>
              <a:buChar char="•"/>
            </a:pPr>
            <a:r>
              <a:rPr lang="en-US" dirty="0"/>
              <a:t>MUG responsible for general improvements, bug fixes, maintenance (updates for current and new satellites), and OS and external library updates</a:t>
            </a:r>
          </a:p>
          <a:p>
            <a:pPr lvl="1">
              <a:buFont typeface="Arial"/>
              <a:buChar char="•"/>
            </a:pPr>
            <a:r>
              <a:rPr lang="en-US" dirty="0"/>
              <a:t>Considering current Korean satellite GEO-KOMPSAT-2</a:t>
            </a:r>
          </a:p>
          <a:p>
            <a:pPr lvl="1">
              <a:buFont typeface="Arial"/>
              <a:buChar char="•"/>
            </a:pPr>
            <a:r>
              <a:rPr lang="en-US" dirty="0"/>
              <a:t>Thinking toward </a:t>
            </a:r>
            <a:r>
              <a:rPr lang="en-US" dirty="0" err="1"/>
              <a:t>Metop</a:t>
            </a:r>
            <a:r>
              <a:rPr lang="en-US" dirty="0"/>
              <a:t>-SG (Second Generation), which is the replacement for the current </a:t>
            </a:r>
            <a:r>
              <a:rPr lang="en-US" dirty="0" err="1"/>
              <a:t>Metop</a:t>
            </a:r>
            <a:r>
              <a:rPr lang="en-US" dirty="0"/>
              <a:t> series</a:t>
            </a:r>
          </a:p>
          <a:p>
            <a:pPr>
              <a:buFont typeface="Arial"/>
              <a:buChar char="•"/>
            </a:pPr>
            <a:r>
              <a:rPr lang="en-US" dirty="0"/>
              <a:t>Unique enhancements continue to be funded outside the MUG and code contributed by internal projects and external sites</a:t>
            </a:r>
          </a:p>
          <a:p>
            <a:pPr>
              <a:buFont typeface="Arial"/>
              <a:buChar char="•"/>
            </a:pPr>
            <a:r>
              <a:rPr lang="en-US" dirty="0"/>
              <a:t>McIDAS-X is expected to be </a:t>
            </a:r>
            <a:r>
              <a:rPr lang="en-US" dirty="0">
                <a:solidFill>
                  <a:srgbClr val="FFFF00"/>
                </a:solidFill>
              </a:rPr>
              <a:t>supported into the 2030s </a:t>
            </a:r>
            <a:r>
              <a:rPr lang="en-US" dirty="0"/>
              <a:t>for the GOES-R series satellites. </a:t>
            </a:r>
            <a:r>
              <a:rPr lang="en-US" dirty="0">
                <a:solidFill>
                  <a:srgbClr val="FFFF00"/>
                </a:solidFill>
              </a:rPr>
              <a:t>No sunset date in sight</a:t>
            </a:r>
            <a:r>
              <a:rPr lang="en-US" dirty="0"/>
              <a:t>.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221AB-1A0E-7643-9D30-8CB15C2B1399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52872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685800" y="121023"/>
            <a:ext cx="7770813" cy="1429871"/>
          </a:xfrm>
        </p:spPr>
        <p:txBody>
          <a:bodyPr>
            <a:normAutofit fontScale="90000"/>
          </a:bodyPr>
          <a:lstStyle/>
          <a:p>
            <a:r>
              <a:rPr lang="en-US" dirty="0"/>
              <a:t>McIDAS-XCD</a:t>
            </a:r>
            <a:br>
              <a:rPr lang="en-US" dirty="0"/>
            </a:br>
            <a:r>
              <a:rPr lang="en-US" sz="4000" dirty="0">
                <a:solidFill>
                  <a:srgbClr val="FFFF00"/>
                </a:solidFill>
              </a:rPr>
              <a:t>C</a:t>
            </a:r>
            <a:r>
              <a:rPr lang="en-US" sz="4000" dirty="0"/>
              <a:t>onventional </a:t>
            </a:r>
            <a:r>
              <a:rPr lang="en-US" sz="4000" dirty="0">
                <a:solidFill>
                  <a:srgbClr val="FFFF00"/>
                </a:solidFill>
              </a:rPr>
              <a:t>D</a:t>
            </a:r>
            <a:r>
              <a:rPr lang="en-US" sz="4000" dirty="0"/>
              <a:t>ata</a:t>
            </a:r>
            <a:endParaRPr lang="en-US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685800" y="1869141"/>
            <a:ext cx="7770813" cy="4257022"/>
          </a:xfrm>
        </p:spPr>
        <p:txBody>
          <a:bodyPr/>
          <a:lstStyle/>
          <a:p>
            <a:pPr>
              <a:buFont typeface="Arial"/>
              <a:buChar char="•"/>
            </a:pPr>
            <a:r>
              <a:rPr lang="en-US" dirty="0"/>
              <a:t>Ingest conventional weather data from NOAAPORT</a:t>
            </a:r>
          </a:p>
          <a:p>
            <a:pPr>
              <a:buFont typeface="Arial"/>
              <a:buChar char="•"/>
            </a:pPr>
            <a:r>
              <a:rPr lang="en-US" dirty="0"/>
              <a:t>Current version to be supported for at least another year</a:t>
            </a:r>
          </a:p>
          <a:p>
            <a:pPr>
              <a:buFont typeface="Arial"/>
              <a:buChar char="•"/>
            </a:pPr>
            <a:r>
              <a:rPr lang="en-US" dirty="0"/>
              <a:t>Beta of new version will be available in late 2023</a:t>
            </a:r>
          </a:p>
          <a:p>
            <a:pPr lvl="1">
              <a:buFont typeface="Arial"/>
              <a:buChar char="•"/>
            </a:pPr>
            <a:r>
              <a:rPr lang="en-US" dirty="0"/>
              <a:t>Currently being tested in parallel with XCD 2022.1</a:t>
            </a:r>
          </a:p>
          <a:p>
            <a:pPr>
              <a:buFont typeface="Arial"/>
              <a:buChar char="•"/>
            </a:pPr>
            <a:r>
              <a:rPr lang="en-US" dirty="0"/>
              <a:t>More information in </a:t>
            </a:r>
            <a:r>
              <a:rPr lang="en-US" i="1" dirty="0"/>
              <a:t>McIDAS-XCD Status and Demonstration</a:t>
            </a:r>
            <a:br>
              <a:rPr lang="en-US" dirty="0"/>
            </a:br>
            <a:endParaRPr lang="en-US" i="1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221AB-1A0E-7643-9D30-8CB15C2B1399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95539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685800" y="121023"/>
            <a:ext cx="7770813" cy="1429871"/>
          </a:xfrm>
        </p:spPr>
        <p:txBody>
          <a:bodyPr>
            <a:normAutofit fontScale="90000"/>
          </a:bodyPr>
          <a:lstStyle/>
          <a:p>
            <a:r>
              <a:rPr lang="en-US" dirty="0"/>
              <a:t>McIDAS-XRD</a:t>
            </a:r>
            <a:br>
              <a:rPr lang="en-US" dirty="0"/>
            </a:br>
            <a:r>
              <a:rPr lang="en-US" dirty="0">
                <a:solidFill>
                  <a:srgbClr val="FFFF00"/>
                </a:solidFill>
              </a:rPr>
              <a:t>R</a:t>
            </a:r>
            <a:r>
              <a:rPr lang="en-US" dirty="0"/>
              <a:t>esearch and </a:t>
            </a:r>
            <a:r>
              <a:rPr lang="en-US" dirty="0">
                <a:solidFill>
                  <a:srgbClr val="FFFF00"/>
                </a:solidFill>
              </a:rPr>
              <a:t>D</a:t>
            </a:r>
            <a:r>
              <a:rPr lang="en-US" dirty="0"/>
              <a:t>evelopment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685800" y="1869141"/>
            <a:ext cx="7770813" cy="4257022"/>
          </a:xfrm>
        </p:spPr>
        <p:txBody>
          <a:bodyPr>
            <a:normAutofit fontScale="92500"/>
          </a:bodyPr>
          <a:lstStyle/>
          <a:p>
            <a:pPr>
              <a:buFont typeface="Arial"/>
              <a:buChar char="•"/>
            </a:pPr>
            <a:r>
              <a:rPr lang="en-US" dirty="0"/>
              <a:t>A collection of R&amp;D code that is not formally tested by McIDAS User Services:</a:t>
            </a:r>
          </a:p>
          <a:p>
            <a:pPr lvl="1">
              <a:buFont typeface="Courier New"/>
              <a:buChar char="o"/>
            </a:pPr>
            <a:r>
              <a:rPr lang="en-US" dirty="0"/>
              <a:t>Over 100 McIDAS commands</a:t>
            </a:r>
          </a:p>
          <a:p>
            <a:pPr lvl="1">
              <a:buFont typeface="Courier New"/>
              <a:buChar char="o"/>
            </a:pPr>
            <a:r>
              <a:rPr lang="en-US" dirty="0"/>
              <a:t>Over 15 ADDE servers</a:t>
            </a:r>
          </a:p>
          <a:p>
            <a:pPr lvl="1">
              <a:buFont typeface="Courier New"/>
              <a:buChar char="o"/>
            </a:pPr>
            <a:r>
              <a:rPr lang="en-US" dirty="0"/>
              <a:t>Testing is limited to ensuring code builds on supported platforms</a:t>
            </a:r>
          </a:p>
          <a:p>
            <a:pPr lvl="1">
              <a:buFont typeface="Courier New"/>
              <a:buChar char="o"/>
            </a:pPr>
            <a:r>
              <a:rPr lang="en-US" dirty="0"/>
              <a:t>Occasionally promote to core</a:t>
            </a:r>
          </a:p>
          <a:p>
            <a:pPr>
              <a:buClr>
                <a:schemeClr val="tx1"/>
              </a:buClr>
              <a:buFont typeface="Arial"/>
              <a:buChar char="•"/>
            </a:pPr>
            <a:r>
              <a:rPr lang="en-US" dirty="0">
                <a:solidFill>
                  <a:srgbClr val="FFFF00"/>
                </a:solidFill>
              </a:rPr>
              <a:t>Status</a:t>
            </a:r>
            <a:r>
              <a:rPr lang="en-US" dirty="0"/>
              <a:t>: Current support level continues</a:t>
            </a:r>
          </a:p>
          <a:p>
            <a:pPr>
              <a:buClr>
                <a:schemeClr val="tx1"/>
              </a:buClr>
              <a:buFont typeface="Arial"/>
              <a:buChar char="•"/>
            </a:pPr>
            <a:r>
              <a:rPr lang="en-US" dirty="0">
                <a:solidFill>
                  <a:srgbClr val="FFFF00"/>
                </a:solidFill>
              </a:rPr>
              <a:t>Future</a:t>
            </a:r>
            <a:r>
              <a:rPr lang="en-US" dirty="0"/>
              <a:t>: Coincides with McIDAS-X future</a:t>
            </a:r>
          </a:p>
          <a:p>
            <a:pPr>
              <a:buClr>
                <a:schemeClr val="tx1"/>
              </a:buClr>
              <a:buFont typeface="Arial"/>
              <a:buChar char="•"/>
            </a:pPr>
            <a:r>
              <a:rPr lang="en-US" dirty="0">
                <a:solidFill>
                  <a:srgbClr val="FFFF00"/>
                </a:solidFill>
              </a:rPr>
              <a:t>Past</a:t>
            </a:r>
            <a:r>
              <a:rPr lang="en-US" dirty="0"/>
              <a:t>: Little known fact: McIDAS-XRD has heritage back to the….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221AB-1A0E-7643-9D30-8CB15C2B1399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877205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>
            <a:extLst>
              <a:ext uri="{FF2B5EF4-FFF2-40B4-BE49-F238E27FC236}">
                <a16:creationId xmlns:a16="http://schemas.microsoft.com/office/drawing/2014/main" id="{FBC101E2-8BAD-AB01-CD32-E0A4F6D3DBE8}"/>
              </a:ext>
            </a:extLst>
          </p:cNvPr>
          <p:cNvSpPr txBox="1">
            <a:spLocks noChangeArrowheads="1"/>
          </p:cNvSpPr>
          <p:nvPr/>
        </p:nvSpPr>
        <p:spPr>
          <a:xfrm>
            <a:off x="685800" y="609600"/>
            <a:ext cx="7772400" cy="114300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ea typeface="ＭＳ Ｐゴシック" charset="0"/>
                <a:cs typeface="ＭＳ Ｐゴシック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ea typeface="ＭＳ Ｐゴシック" charset="0"/>
                <a:cs typeface="ＭＳ Ｐゴシック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ea typeface="ＭＳ Ｐゴシック" charset="0"/>
                <a:cs typeface="ＭＳ Ｐゴシック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ea typeface="ＭＳ Ｐゴシック" charset="0"/>
                <a:cs typeface="ＭＳ Ｐゴシック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>
              <a:defRPr/>
            </a:pPr>
            <a:r>
              <a:rPr lang="en-US" sz="3200" dirty="0">
                <a:solidFill>
                  <a:schemeClr val="tx1"/>
                </a:solidFill>
                <a:latin typeface="Lucida Sans Typewriter" panose="020B0509030504030204" pitchFamily="49" charset="77"/>
                <a:cs typeface="+mj-cs"/>
              </a:rPr>
              <a:t>McIDAS U</a:t>
            </a:r>
            <a:r>
              <a:rPr lang="en-US" sz="3600" dirty="0">
                <a:solidFill>
                  <a:schemeClr val="tx1"/>
                </a:solidFill>
                <a:latin typeface="Lucida Sans Typewriter" panose="020B0509030504030204" pitchFamily="49" charset="77"/>
                <a:cs typeface="+mj-cs"/>
              </a:rPr>
              <a:t>nderground Software </a:t>
            </a:r>
          </a:p>
          <a:p>
            <a:pPr>
              <a:defRPr/>
            </a:pPr>
            <a:r>
              <a:rPr lang="en-US" sz="2400" dirty="0">
                <a:solidFill>
                  <a:schemeClr val="tx1"/>
                </a:solidFill>
                <a:latin typeface="Lucida Sans Typewriter" panose="020B0509030504030204" pitchFamily="49" charset="77"/>
                <a:cs typeface="+mj-cs"/>
              </a:rPr>
              <a:t>(circa 1980)</a:t>
            </a:r>
          </a:p>
        </p:txBody>
      </p:sp>
      <p:pic>
        <p:nvPicPr>
          <p:cNvPr id="3" name="Picture 2" descr="IMG_1485.JPG">
            <a:extLst>
              <a:ext uri="{FF2B5EF4-FFF2-40B4-BE49-F238E27FC236}">
                <a16:creationId xmlns:a16="http://schemas.microsoft.com/office/drawing/2014/main" id="{E938F0AC-9B17-58BD-CBC4-6F45ABD17D6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318"/>
          <a:stretch>
            <a:fillRect/>
          </a:stretch>
        </p:blipFill>
        <p:spPr bwMode="auto">
          <a:xfrm>
            <a:off x="892375" y="2122714"/>
            <a:ext cx="7359249" cy="434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685800" y="121023"/>
            <a:ext cx="7770813" cy="1429871"/>
          </a:xfrm>
        </p:spPr>
        <p:txBody>
          <a:bodyPr>
            <a:normAutofit/>
          </a:bodyPr>
          <a:lstStyle/>
          <a:p>
            <a:r>
              <a:rPr lang="en-US" dirty="0"/>
              <a:t>SDI</a:t>
            </a:r>
            <a:br>
              <a:rPr lang="en-US" dirty="0"/>
            </a:br>
            <a:r>
              <a:rPr lang="en-US" sz="3200" dirty="0">
                <a:solidFill>
                  <a:srgbClr val="FFFF00"/>
                </a:solidFill>
              </a:rPr>
              <a:t>SSEC Data </a:t>
            </a:r>
            <a:r>
              <a:rPr lang="en-US" sz="3200" dirty="0" err="1">
                <a:solidFill>
                  <a:srgbClr val="FFFF00"/>
                </a:solidFill>
              </a:rPr>
              <a:t>Ingestor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685800" y="1869141"/>
            <a:ext cx="7770813" cy="4257022"/>
          </a:xfrm>
        </p:spPr>
        <p:txBody>
          <a:bodyPr>
            <a:normAutofit/>
          </a:bodyPr>
          <a:lstStyle/>
          <a:p>
            <a:pPr>
              <a:buFont typeface="Arial"/>
              <a:buChar char="•"/>
            </a:pPr>
            <a:r>
              <a:rPr lang="en-US" dirty="0"/>
              <a:t>SDI (SSEC Desktop Ingestor)		1997 - 2005</a:t>
            </a:r>
          </a:p>
          <a:p>
            <a:pPr>
              <a:buFont typeface="Arial"/>
              <a:buChar char="•"/>
            </a:pPr>
            <a:r>
              <a:rPr lang="en-US" dirty="0"/>
              <a:t>SDI-104 (SSEC Data Ingestor)		2005 – ?</a:t>
            </a:r>
          </a:p>
          <a:p>
            <a:pPr>
              <a:buFont typeface="Arial"/>
              <a:buChar char="•"/>
            </a:pPr>
            <a:r>
              <a:rPr lang="en-US" dirty="0"/>
              <a:t>SDI-GRB Appliance 			2016 - ?</a:t>
            </a:r>
          </a:p>
          <a:p>
            <a:pPr>
              <a:buClr>
                <a:schemeClr val="tx1"/>
              </a:buClr>
              <a:buFont typeface="Arial"/>
              <a:buChar char="•"/>
            </a:pPr>
            <a:r>
              <a:rPr lang="en-US" dirty="0">
                <a:solidFill>
                  <a:srgbClr val="FFFF00"/>
                </a:solidFill>
              </a:rPr>
              <a:t>Status</a:t>
            </a:r>
            <a:r>
              <a:rPr lang="en-US" dirty="0"/>
              <a:t>: SDI-GRB fully supported; SDI-104 limited support </a:t>
            </a:r>
          </a:p>
          <a:p>
            <a:pPr>
              <a:buClr>
                <a:schemeClr val="tx1"/>
              </a:buClr>
              <a:buFont typeface="Arial"/>
              <a:buChar char="•"/>
            </a:pPr>
            <a:r>
              <a:rPr lang="en-US" dirty="0">
                <a:solidFill>
                  <a:srgbClr val="FFFF00"/>
                </a:solidFill>
              </a:rPr>
              <a:t>Future</a:t>
            </a:r>
            <a:r>
              <a:rPr lang="en-US" dirty="0"/>
              <a:t>: </a:t>
            </a:r>
          </a:p>
          <a:p>
            <a:pPr lvl="1">
              <a:buFont typeface="Courier New"/>
              <a:buChar char="o"/>
            </a:pPr>
            <a:r>
              <a:rPr lang="en-US" dirty="0"/>
              <a:t>SDI-104: Limited support as long as GOES GVAR satellites are operational or backup</a:t>
            </a:r>
          </a:p>
          <a:p>
            <a:pPr lvl="1">
              <a:buFont typeface="Courier New"/>
              <a:buChar char="o"/>
            </a:pPr>
            <a:r>
              <a:rPr lang="en-US" dirty="0"/>
              <a:t>SDI-GRB Appliance: throughout the GOES-R era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221AB-1A0E-7643-9D30-8CB15C2B1399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670511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tory">
  <a:themeElements>
    <a:clrScheme name="Story">
      <a:dk1>
        <a:sysClr val="windowText" lastClr="000000"/>
      </a:dk1>
      <a:lt1>
        <a:sysClr val="window" lastClr="FFFFFF"/>
      </a:lt1>
      <a:dk2>
        <a:srgbClr val="212121"/>
      </a:dk2>
      <a:lt2>
        <a:srgbClr val="CDD4D7"/>
      </a:lt2>
      <a:accent1>
        <a:srgbClr val="1D86CD"/>
      </a:accent1>
      <a:accent2>
        <a:srgbClr val="732E9A"/>
      </a:accent2>
      <a:accent3>
        <a:srgbClr val="B50B1B"/>
      </a:accent3>
      <a:accent4>
        <a:srgbClr val="E8950E"/>
      </a:accent4>
      <a:accent5>
        <a:srgbClr val="55992B"/>
      </a:accent5>
      <a:accent6>
        <a:srgbClr val="2C9C89"/>
      </a:accent6>
      <a:hlink>
        <a:srgbClr val="EC4D4D"/>
      </a:hlink>
      <a:folHlink>
        <a:srgbClr val="F8CE8A"/>
      </a:folHlink>
    </a:clrScheme>
    <a:fontScheme name="Story">
      <a:majorFont>
        <a:latin typeface="Calisto MT"/>
        <a:ea typeface=""/>
        <a:cs typeface=""/>
        <a:font script="Jpan" typeface="ＭＳ Ｐ明朝"/>
        <a:font script="Hans" typeface="宋体"/>
        <a:font script="Hant" typeface="新細明體"/>
      </a:majorFont>
      <a:minorFont>
        <a:latin typeface="Calisto MT"/>
        <a:ea typeface=""/>
        <a:cs typeface=""/>
        <a:font script="Jpan" typeface="ＭＳ Ｐ明朝"/>
        <a:font script="Hans" typeface="宋体"/>
        <a:font script="Hant" typeface="新細明體"/>
      </a:minorFont>
    </a:fontScheme>
    <a:fmtScheme name="Story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10000"/>
                <a:satMod val="150000"/>
                <a:lumMod val="120000"/>
              </a:schemeClr>
              <a:schemeClr val="phClr">
                <a:satMod val="350000"/>
                <a:lumMod val="150000"/>
              </a:schemeClr>
            </a:duotone>
          </a:blip>
          <a:tile tx="0" ty="0" sx="20000" sy="20000" flip="none" algn="ctr"/>
        </a:blipFill>
        <a:gradFill rotWithShape="1">
          <a:gsLst>
            <a:gs pos="0">
              <a:schemeClr val="phClr">
                <a:shade val="20000"/>
                <a:satMod val="130000"/>
              </a:schemeClr>
            </a:gs>
            <a:gs pos="50000">
              <a:schemeClr val="phClr">
                <a:shade val="90000"/>
                <a:satMod val="130000"/>
              </a:schemeClr>
            </a:gs>
            <a:gs pos="100000">
              <a:schemeClr val="phClr">
                <a:shade val="100000"/>
                <a:satMod val="200000"/>
                <a:lumMod val="120000"/>
              </a:schemeClr>
            </a:gs>
          </a:gsLst>
          <a:lin ang="16200000" scaled="0"/>
        </a:gradFill>
      </a:fillStyleLst>
      <a:lnStyleLst>
        <a:ln w="635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88900" dist="50800" dir="2100000" sx="104000" sy="104000" algn="br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127000" dist="63500" dir="5400000" sx="103000" sy="103000" rotWithShape="0">
              <a:srgbClr val="000000">
                <a:alpha val="75000"/>
              </a:srgbClr>
            </a:outerShdw>
          </a:effectLst>
          <a:scene3d>
            <a:camera prst="perspectiveFront" fov="3000000"/>
            <a:lightRig rig="balanced" dir="t">
              <a:rot lat="0" lon="0" rev="18000000"/>
            </a:lightRig>
          </a:scene3d>
          <a:sp3d prstMaterial="plastic">
            <a:bevelT w="25400" h="50800" prst="angle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blipFill rotWithShape="1">
          <a:blip xmlns:r="http://schemas.openxmlformats.org/officeDocument/2006/relationships" r:embed="rId2">
            <a:duotone>
              <a:schemeClr val="phClr">
                <a:shade val="10000"/>
                <a:satMod val="150000"/>
              </a:schemeClr>
              <a:schemeClr val="phClr">
                <a:tint val="60000"/>
                <a:satMod val="400000"/>
                <a:lumMod val="110000"/>
              </a:schemeClr>
            </a:duotone>
          </a:blip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Story.thmx</Template>
  <TotalTime>20697</TotalTime>
  <Words>686</Words>
  <Application>Microsoft Macintosh PowerPoint</Application>
  <PresentationFormat>On-screen Show (4:3)</PresentationFormat>
  <Paragraphs>111</Paragraphs>
  <Slides>15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1" baseType="lpstr">
      <vt:lpstr>Arial</vt:lpstr>
      <vt:lpstr>Calibri</vt:lpstr>
      <vt:lpstr>Calisto MT</vt:lpstr>
      <vt:lpstr>Courier New</vt:lpstr>
      <vt:lpstr>Lucida Sans Typewriter</vt:lpstr>
      <vt:lpstr>Story</vt:lpstr>
      <vt:lpstr>McIDAS Program Status </vt:lpstr>
      <vt:lpstr>McIDAS Status</vt:lpstr>
      <vt:lpstr>McIDAS-X Current</vt:lpstr>
      <vt:lpstr>ADDE Servers</vt:lpstr>
      <vt:lpstr>McIDAS-X Future</vt:lpstr>
      <vt:lpstr>McIDAS-XCD Conventional Data</vt:lpstr>
      <vt:lpstr>McIDAS-XRD Research and Development</vt:lpstr>
      <vt:lpstr>PowerPoint Presentation</vt:lpstr>
      <vt:lpstr>SDI SSEC Data Ingestor</vt:lpstr>
      <vt:lpstr>McIDAS-V Status</vt:lpstr>
      <vt:lpstr>McIDAS-V Funding</vt:lpstr>
      <vt:lpstr>McIDAS-V MUG Support</vt:lpstr>
      <vt:lpstr>McIDAS-V CIMSS Grants</vt:lpstr>
      <vt:lpstr>McIDAS-V Priorities</vt:lpstr>
      <vt:lpstr>McIDAS-V Future</vt:lpstr>
    </vt:vector>
  </TitlesOfParts>
  <Company>Space Science and Engineering Center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McIDAS Review Part 1: Directors</dc:title>
  <dc:creator>Dave Santek</dc:creator>
  <cp:lastModifiedBy>DAVID A SANTEK</cp:lastModifiedBy>
  <cp:revision>259</cp:revision>
  <dcterms:created xsi:type="dcterms:W3CDTF">2013-03-04T14:18:57Z</dcterms:created>
  <dcterms:modified xsi:type="dcterms:W3CDTF">2023-09-22T17:44:55Z</dcterms:modified>
</cp:coreProperties>
</file>