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083" r:id="rId1"/>
  </p:sldMasterIdLst>
  <p:sldIdLst>
    <p:sldId id="256" r:id="rId2"/>
    <p:sldId id="258" r:id="rId3"/>
    <p:sldId id="328" r:id="rId4"/>
    <p:sldId id="326" r:id="rId5"/>
    <p:sldId id="329" r:id="rId6"/>
    <p:sldId id="437" r:id="rId7"/>
    <p:sldId id="442" r:id="rId8"/>
    <p:sldId id="259" r:id="rId9"/>
    <p:sldId id="304" r:id="rId10"/>
    <p:sldId id="305" r:id="rId11"/>
    <p:sldId id="306" r:id="rId12"/>
    <p:sldId id="292" r:id="rId13"/>
    <p:sldId id="281" r:id="rId14"/>
    <p:sldId id="260" r:id="rId15"/>
    <p:sldId id="297" r:id="rId16"/>
    <p:sldId id="309" r:id="rId17"/>
    <p:sldId id="310" r:id="rId18"/>
    <p:sldId id="322" r:id="rId19"/>
    <p:sldId id="276" r:id="rId20"/>
    <p:sldId id="289" r:id="rId21"/>
    <p:sldId id="327" r:id="rId22"/>
    <p:sldId id="44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490"/>
  </p:normalViewPr>
  <p:slideViewPr>
    <p:cSldViewPr snapToGrid="0" snapToObjects="1">
      <p:cViewPr varScale="1">
        <p:scale>
          <a:sx n="116" d="100"/>
          <a:sy n="116" d="100"/>
        </p:scale>
        <p:origin x="196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8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9/22/23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9/22/23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9/22/23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78EE189-C0CD-564D-A87E-F985DED710F9}" type="datetimeFigureOut">
              <a:rPr lang="en-US" smtClean="0"/>
              <a:t>9/22/23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35221AB-1A0E-7643-9D30-8CB15C2B1399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84" r:id="rId1"/>
    <p:sldLayoutId id="2147485085" r:id="rId2"/>
    <p:sldLayoutId id="2147485086" r:id="rId3"/>
    <p:sldLayoutId id="2147485087" r:id="rId4"/>
    <p:sldLayoutId id="2147485088" r:id="rId5"/>
    <p:sldLayoutId id="2147485089" r:id="rId6"/>
    <p:sldLayoutId id="2147485090" r:id="rId7"/>
    <p:sldLayoutId id="2147485091" r:id="rId8"/>
    <p:sldLayoutId id="2147485092" r:id="rId9"/>
    <p:sldLayoutId id="2147485093" r:id="rId10"/>
    <p:sldLayoutId id="2147485094" r:id="rId11"/>
    <p:sldLayoutId id="2147485095" r:id="rId12"/>
    <p:sldLayoutId id="2147485096" r:id="rId13"/>
    <p:sldLayoutId id="214748509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8.xml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McIDAS</a:t>
            </a:r>
            <a:r>
              <a:rPr lang="en-US" dirty="0"/>
              <a:t> History </a:t>
            </a:r>
            <a:br>
              <a:rPr lang="en-US" dirty="0"/>
            </a:br>
            <a:r>
              <a:rPr lang="en-US" dirty="0"/>
              <a:t>and Future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David </a:t>
            </a:r>
            <a:r>
              <a:rPr lang="en-US" dirty="0" err="1"/>
              <a:t>Santek</a:t>
            </a:r>
            <a:r>
              <a:rPr lang="en-US" dirty="0"/>
              <a:t>, Becky Schaffer</a:t>
            </a:r>
          </a:p>
          <a:p>
            <a:r>
              <a:rPr lang="en-US" dirty="0"/>
              <a:t>26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4224192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272" y="2878102"/>
            <a:ext cx="4185891" cy="253442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</a:t>
            </a:r>
            <a:br>
              <a:rPr lang="en-US"/>
            </a:br>
            <a:r>
              <a:rPr lang="en-US"/>
              <a:t>Significant Milestones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4529680" cy="44130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00"/>
                </a:solidFill>
              </a:rPr>
              <a:t>1982</a:t>
            </a:r>
            <a:r>
              <a:rPr lang="en-US"/>
              <a:t>: Interactive Flash Flood Analyzer (IFFA) based on McIDAS installed at NOAA</a:t>
            </a:r>
          </a:p>
          <a:p>
            <a:r>
              <a:rPr lang="en-US">
                <a:solidFill>
                  <a:srgbClr val="FFFF00"/>
                </a:solidFill>
              </a:rPr>
              <a:t>1989</a:t>
            </a:r>
            <a:r>
              <a:rPr lang="en-US"/>
              <a:t>: McIDAS Users’ Group formed</a:t>
            </a:r>
          </a:p>
          <a:p>
            <a:r>
              <a:rPr lang="en-US">
                <a:solidFill>
                  <a:srgbClr val="FFFF00"/>
                </a:solidFill>
              </a:rPr>
              <a:t>mid-1980s</a:t>
            </a:r>
            <a:r>
              <a:rPr lang="en-US"/>
              <a:t>: McIDAS installed </a:t>
            </a:r>
            <a:br>
              <a:rPr lang="en-US"/>
            </a:br>
            <a:r>
              <a:rPr lang="en-US"/>
              <a:t>at Cape Canaveral and Johnson Space Center in support of the space shuttle</a:t>
            </a:r>
          </a:p>
          <a:p>
            <a:r>
              <a:rPr lang="en-US">
                <a:solidFill>
                  <a:srgbClr val="FFFF00"/>
                </a:solidFill>
              </a:rPr>
              <a:t>late-1980s</a:t>
            </a:r>
            <a:r>
              <a:rPr lang="en-US"/>
              <a:t>: Installed at NHC</a:t>
            </a:r>
          </a:p>
        </p:txBody>
      </p:sp>
    </p:spTree>
    <p:extLst>
      <p:ext uri="{BB962C8B-B14F-4D97-AF65-F5344CB8AC3E}">
        <p14:creationId xmlns:p14="http://schemas.microsoft.com/office/powerpoint/2010/main" val="294116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</a:t>
            </a:r>
            <a:br>
              <a:rPr lang="en-US"/>
            </a:br>
            <a:r>
              <a:rPr lang="en-US"/>
              <a:t>Significant Milestones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869142"/>
            <a:ext cx="7648447" cy="203093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00"/>
                </a:solidFill>
              </a:rPr>
              <a:t>1992</a:t>
            </a:r>
            <a:r>
              <a:rPr lang="en-US"/>
              <a:t>: McIDAS-X, Unix-based system</a:t>
            </a:r>
          </a:p>
          <a:p>
            <a:r>
              <a:rPr lang="en-US">
                <a:solidFill>
                  <a:srgbClr val="FFFF00"/>
                </a:solidFill>
              </a:rPr>
              <a:t>1994</a:t>
            </a:r>
            <a:r>
              <a:rPr lang="en-US"/>
              <a:t>: CIRA RAMSDIS – GOES satellite data into NWS</a:t>
            </a:r>
          </a:p>
          <a:p>
            <a:r>
              <a:rPr lang="en-US">
                <a:solidFill>
                  <a:srgbClr val="FFFF00"/>
                </a:solidFill>
              </a:rPr>
              <a:t>mid-1990s</a:t>
            </a:r>
            <a:r>
              <a:rPr lang="en-US"/>
              <a:t>: Abstract Data Distribution Environment (ADDE)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276" y="3847353"/>
            <a:ext cx="2755158" cy="2755158"/>
          </a:xfrm>
          <a:prstGeom prst="rect">
            <a:avLst/>
          </a:prstGeom>
        </p:spPr>
      </p:pic>
      <p:pic>
        <p:nvPicPr>
          <p:cNvPr id="8" name="Picture 4" descr="P:\MCPROJ\AMS\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17" y="4052893"/>
            <a:ext cx="3304937" cy="24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4225535" y="4989685"/>
            <a:ext cx="901812" cy="420817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3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/>
        </p:nvSpPr>
        <p:spPr>
          <a:xfrm>
            <a:off x="685800" y="2243667"/>
            <a:ext cx="7772400" cy="12310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McIDAS-X</a:t>
            </a:r>
            <a:br>
              <a:rPr lang="en-US"/>
            </a:br>
            <a:r>
              <a:rPr lang="en-US"/>
              <a:t>Current Chapter</a:t>
            </a:r>
          </a:p>
        </p:txBody>
      </p:sp>
    </p:spTree>
    <p:extLst>
      <p:ext uri="{BB962C8B-B14F-4D97-AF65-F5344CB8AC3E}">
        <p14:creationId xmlns:p14="http://schemas.microsoft.com/office/powerpoint/2010/main" val="687674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McIDAS-X</a:t>
            </a:r>
            <a:br>
              <a:rPr lang="en-US"/>
            </a:br>
            <a:r>
              <a:rPr lang="en-US"/>
              <a:t>Introduction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4364965" cy="4257022"/>
          </a:xfrm>
        </p:spPr>
        <p:txBody>
          <a:bodyPr>
            <a:normAutofit/>
          </a:bodyPr>
          <a:lstStyle/>
          <a:p>
            <a:r>
              <a:rPr lang="en-US"/>
              <a:t>Ported code from mainframe and DOS- and OS/2-based computers to IBM AIX workstations</a:t>
            </a:r>
          </a:p>
          <a:p>
            <a:r>
              <a:rPr lang="en-US"/>
              <a:t>Released April 1992</a:t>
            </a:r>
          </a:p>
          <a:p>
            <a:r>
              <a:rPr lang="en-US"/>
              <a:t>A distributed system as opposed to previous mainframe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765" y="1550894"/>
            <a:ext cx="3794902" cy="505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83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McIDAS-X</a:t>
            </a:r>
            <a:br>
              <a:rPr lang="en-US"/>
            </a:br>
            <a:r>
              <a:rPr lang="en-US"/>
              <a:t>Keys to Success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/>
              <a:t>Port to Unix</a:t>
            </a:r>
          </a:p>
          <a:p>
            <a:r>
              <a:rPr lang="en-US" dirty="0"/>
              <a:t>ADDE (Abstract Data Distribution Environment)</a:t>
            </a:r>
          </a:p>
          <a:p>
            <a:pPr lvl="1"/>
            <a:r>
              <a:rPr lang="en-US" dirty="0"/>
              <a:t>Efficient data access from remote servers</a:t>
            </a:r>
          </a:p>
          <a:p>
            <a:r>
              <a:rPr lang="en-US" dirty="0"/>
              <a:t>McIDAS-X Reglue</a:t>
            </a:r>
          </a:p>
          <a:p>
            <a:pPr lvl="1"/>
            <a:r>
              <a:rPr lang="en-US" dirty="0"/>
              <a:t>Better integration with Unix and X Windows System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Resulted in the longevity of McIDAS-X</a:t>
            </a:r>
          </a:p>
          <a:p>
            <a:pPr marL="349250" lvl="1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Reliability, Stability</a:t>
            </a:r>
          </a:p>
          <a:p>
            <a:pPr marL="349250" lvl="1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Solid infrastructure</a:t>
            </a:r>
          </a:p>
          <a:p>
            <a:pPr marL="349250" lvl="1" indent="0"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349250" lvl="1" indent="0" algn="ctr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86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24" y="1429115"/>
            <a:ext cx="6118287" cy="305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88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McIDAS</a:t>
            </a:r>
            <a:r>
              <a:rPr lang="en-US" dirty="0"/>
              <a:t>-V</a:t>
            </a:r>
            <a:br>
              <a:rPr lang="en-US" dirty="0"/>
            </a:br>
            <a:r>
              <a:rPr lang="en-US" dirty="0"/>
              <a:t>Motivation in 2006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/>
              <a:t>McIDAS-X software (currently written in Fortran 77 and C) had a long heritage resulting in limited extensibility potential</a:t>
            </a:r>
          </a:p>
          <a:p>
            <a:r>
              <a:rPr lang="en-US" dirty="0"/>
              <a:t>New visualization concepts could not be incorporated </a:t>
            </a:r>
          </a:p>
          <a:p>
            <a:r>
              <a:rPr lang="en-US" dirty="0"/>
              <a:t>Forthcoming environmental satellite data would not be utilized efficiently (GOES-R &amp; JPSS operational systems)</a:t>
            </a:r>
          </a:p>
          <a:p>
            <a:pPr lvl="1"/>
            <a:r>
              <a:rPr lang="en-US" dirty="0"/>
              <a:t>At that time, we thought there would be a hyperspectral sounder on GOES-R</a:t>
            </a:r>
          </a:p>
          <a:p>
            <a:pPr lvl="1"/>
            <a:r>
              <a:rPr lang="en-US" dirty="0"/>
              <a:t>McIDAS-X was great for visualizing the imager instruments, but not the sounders (AIRS, CrIS, IASI)</a:t>
            </a:r>
          </a:p>
        </p:txBody>
      </p:sp>
    </p:spTree>
    <p:extLst>
      <p:ext uri="{BB962C8B-B14F-4D97-AF65-F5344CB8AC3E}">
        <p14:creationId xmlns:p14="http://schemas.microsoft.com/office/powerpoint/2010/main" val="164238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McIDAS-V</a:t>
            </a:r>
            <a:br>
              <a:rPr lang="en-US"/>
            </a:br>
            <a:r>
              <a:rPr lang="en-US"/>
              <a:t>Goals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McIDAS-V shall be a </a:t>
            </a:r>
            <a:r>
              <a:rPr lang="en-US">
                <a:solidFill>
                  <a:srgbClr val="FFFF00"/>
                </a:solidFill>
              </a:rPr>
              <a:t>powerful and versatile software system </a:t>
            </a:r>
            <a:r>
              <a:rPr lang="en-US"/>
              <a:t>for environmental data processing, analysis and visualization</a:t>
            </a:r>
          </a:p>
          <a:p>
            <a:r>
              <a:rPr lang="en-US"/>
              <a:t>McIDAS-V shall </a:t>
            </a:r>
            <a:r>
              <a:rPr lang="en-US">
                <a:solidFill>
                  <a:srgbClr val="FFFF00"/>
                </a:solidFill>
              </a:rPr>
              <a:t>support existing and evolving needs of scientific research</a:t>
            </a:r>
            <a:r>
              <a:rPr lang="en-US"/>
              <a:t> and algorithm/applications development for new programs, such as NPOESS and GOES-R as well as for retrospective data, such as that from GOES and POES</a:t>
            </a:r>
          </a:p>
          <a:p>
            <a:r>
              <a:rPr lang="en-US"/>
              <a:t>McIDAS-V shall </a:t>
            </a:r>
            <a:r>
              <a:rPr lang="en-US">
                <a:solidFill>
                  <a:srgbClr val="FFFF00"/>
                </a:solidFill>
              </a:rPr>
              <a:t>support data fusion and algorithm interoperability </a:t>
            </a:r>
            <a:r>
              <a:rPr lang="en-US"/>
              <a:t>from existing and future sources</a:t>
            </a:r>
          </a:p>
          <a:p>
            <a:r>
              <a:rPr lang="en-US"/>
              <a:t>The </a:t>
            </a:r>
            <a:r>
              <a:rPr lang="en-US">
                <a:solidFill>
                  <a:srgbClr val="FFFF00"/>
                </a:solidFill>
              </a:rPr>
              <a:t>McIDAS team shall continue to fully support the MUG and McIDAS-X</a:t>
            </a:r>
            <a:r>
              <a:rPr lang="en-US"/>
              <a:t> functionality as users transition to McIDAS-V</a:t>
            </a:r>
          </a:p>
          <a:p>
            <a:r>
              <a:rPr lang="en-US"/>
              <a:t>McIDAS-V </a:t>
            </a:r>
            <a:r>
              <a:rPr lang="en-US">
                <a:solidFill>
                  <a:srgbClr val="FFFF00"/>
                </a:solidFill>
              </a:rPr>
              <a:t>shall support operational users </a:t>
            </a:r>
            <a:r>
              <a:rPr lang="en-US"/>
              <a:t>by providing tools and interfaces that enable a natural transition path for research results into operations</a:t>
            </a:r>
          </a:p>
          <a:p>
            <a:r>
              <a:rPr lang="en-US"/>
              <a:t>McIDAS-V shall be </a:t>
            </a:r>
            <a:r>
              <a:rPr lang="en-US">
                <a:solidFill>
                  <a:srgbClr val="FFFF00"/>
                </a:solidFill>
              </a:rPr>
              <a:t>used to educate students </a:t>
            </a:r>
            <a:r>
              <a:rPr lang="en-US"/>
              <a:t>in remote sensing and physical sciences, and students must be integrally involved in its development, evolution and use</a:t>
            </a:r>
          </a:p>
        </p:txBody>
      </p:sp>
    </p:spTree>
    <p:extLst>
      <p:ext uri="{BB962C8B-B14F-4D97-AF65-F5344CB8AC3E}">
        <p14:creationId xmlns:p14="http://schemas.microsoft.com/office/powerpoint/2010/main" val="2679133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McIDAS-V</a:t>
            </a:r>
            <a:br>
              <a:rPr lang="en-US"/>
            </a:br>
            <a:r>
              <a:rPr lang="en-US"/>
              <a:t>Innovative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54201"/>
            <a:ext cx="4312042" cy="3476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074" y="3648728"/>
            <a:ext cx="4873335" cy="3024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A01E12-010F-F747-A4C5-A6E70D2E5B9E}"/>
              </a:ext>
            </a:extLst>
          </p:cNvPr>
          <p:cNvSpPr/>
          <p:nvPr/>
        </p:nvSpPr>
        <p:spPr>
          <a:xfrm>
            <a:off x="1542256" y="1550894"/>
            <a:ext cx="6057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Develop new capability in visualization and data analysis Move beyond 2D to 3D</a:t>
            </a:r>
          </a:p>
        </p:txBody>
      </p:sp>
    </p:spTree>
    <p:extLst>
      <p:ext uri="{BB962C8B-B14F-4D97-AF65-F5344CB8AC3E}">
        <p14:creationId xmlns:p14="http://schemas.microsoft.com/office/powerpoint/2010/main" val="32894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McIDAS-V</a:t>
            </a:r>
            <a:br>
              <a:rPr lang="en-US"/>
            </a:br>
            <a:r>
              <a:rPr lang="en-US"/>
              <a:t>Milestones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2003</a:t>
            </a:r>
            <a:r>
              <a:rPr lang="en-US" dirty="0"/>
              <a:t>: Whittaker and </a:t>
            </a:r>
            <a:r>
              <a:rPr lang="en-US" dirty="0" err="1"/>
              <a:t>Santek</a:t>
            </a:r>
            <a:r>
              <a:rPr lang="en-US" dirty="0"/>
              <a:t> present a </a:t>
            </a:r>
            <a:r>
              <a:rPr lang="en-US" dirty="0" err="1"/>
              <a:t>McIDAS</a:t>
            </a:r>
            <a:r>
              <a:rPr lang="en-US" dirty="0"/>
              <a:t>-V plan to the SSEC Directors 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2006</a:t>
            </a:r>
            <a:r>
              <a:rPr lang="en-US" dirty="0"/>
              <a:t>: Investigations of a “new approach” to data analysis and visualization</a:t>
            </a:r>
          </a:p>
          <a:p>
            <a:r>
              <a:rPr lang="en-US" dirty="0">
                <a:solidFill>
                  <a:srgbClr val="FFFF00"/>
                </a:solidFill>
              </a:rPr>
              <a:t>2007</a:t>
            </a:r>
            <a:r>
              <a:rPr lang="en-US" dirty="0"/>
              <a:t>: Collaboration with </a:t>
            </a:r>
            <a:r>
              <a:rPr lang="en-US" dirty="0" err="1"/>
              <a:t>Unidata</a:t>
            </a:r>
            <a:r>
              <a:rPr lang="en-US" dirty="0"/>
              <a:t> to advance </a:t>
            </a:r>
            <a:r>
              <a:rPr lang="en-US" dirty="0" err="1"/>
              <a:t>VisAD</a:t>
            </a:r>
            <a:r>
              <a:rPr lang="en-US" dirty="0"/>
              <a:t> and  IDV as the basis of </a:t>
            </a:r>
            <a:r>
              <a:rPr lang="en-US" dirty="0" err="1"/>
              <a:t>McIDAS</a:t>
            </a:r>
            <a:r>
              <a:rPr lang="en-US" dirty="0"/>
              <a:t>-V</a:t>
            </a:r>
          </a:p>
          <a:p>
            <a:r>
              <a:rPr lang="en-US" dirty="0">
                <a:solidFill>
                  <a:srgbClr val="FFFF00"/>
                </a:solidFill>
              </a:rPr>
              <a:t>2008</a:t>
            </a:r>
            <a:r>
              <a:rPr lang="en-US" dirty="0"/>
              <a:t>: </a:t>
            </a:r>
            <a:r>
              <a:rPr lang="en-US" dirty="0" err="1"/>
              <a:t>McIDAS</a:t>
            </a:r>
            <a:r>
              <a:rPr lang="en-US" dirty="0"/>
              <a:t>-V becomes an “alpha” </a:t>
            </a:r>
          </a:p>
          <a:p>
            <a:r>
              <a:rPr lang="en-US" dirty="0">
                <a:solidFill>
                  <a:srgbClr val="FFFF00"/>
                </a:solidFill>
              </a:rPr>
              <a:t>January 2009</a:t>
            </a:r>
            <a:r>
              <a:rPr lang="en-US" dirty="0"/>
              <a:t>: beta 1</a:t>
            </a:r>
          </a:p>
          <a:p>
            <a:r>
              <a:rPr lang="en-US" dirty="0">
                <a:solidFill>
                  <a:srgbClr val="FFFF00"/>
                </a:solidFill>
              </a:rPr>
              <a:t>January 2010</a:t>
            </a:r>
            <a:r>
              <a:rPr lang="en-US" dirty="0"/>
              <a:t>: beta 5</a:t>
            </a:r>
          </a:p>
          <a:p>
            <a:r>
              <a:rPr lang="en-US" dirty="0">
                <a:solidFill>
                  <a:srgbClr val="FFFF00"/>
                </a:solidFill>
              </a:rPr>
              <a:t>September 2010</a:t>
            </a:r>
            <a:r>
              <a:rPr lang="en-US" dirty="0"/>
              <a:t>: V1.0 </a:t>
            </a:r>
          </a:p>
        </p:txBody>
      </p:sp>
    </p:spTree>
    <p:extLst>
      <p:ext uri="{BB962C8B-B14F-4D97-AF65-F5344CB8AC3E}">
        <p14:creationId xmlns:p14="http://schemas.microsoft.com/office/powerpoint/2010/main" val="676140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McIDAS</a:t>
            </a:r>
            <a:br>
              <a:rPr lang="en-US" dirty="0"/>
            </a:br>
            <a:r>
              <a:rPr lang="en-US" sz="3100" dirty="0">
                <a:solidFill>
                  <a:srgbClr val="FFFF00"/>
                </a:solidFill>
              </a:rPr>
              <a:t>Man computer Interactive Data Access System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7225144" cy="44205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50</a:t>
            </a:r>
            <a:r>
              <a:rPr lang="en-US" baseline="30000" dirty="0">
                <a:solidFill>
                  <a:srgbClr val="FFFF00"/>
                </a:solidFill>
              </a:rPr>
              <a:t>th</a:t>
            </a:r>
            <a:r>
              <a:rPr lang="en-US" dirty="0">
                <a:solidFill>
                  <a:srgbClr val="FFFF00"/>
                </a:solidFill>
              </a:rPr>
              <a:t> anniversary</a:t>
            </a:r>
            <a:r>
              <a:rPr lang="en-US" dirty="0"/>
              <a:t> in October 2023, current versions:</a:t>
            </a:r>
          </a:p>
          <a:p>
            <a:r>
              <a:rPr lang="en-US" dirty="0" err="1"/>
              <a:t>McIDAS</a:t>
            </a:r>
            <a:r>
              <a:rPr lang="en-US" dirty="0"/>
              <a:t>-</a:t>
            </a:r>
            <a:r>
              <a:rPr lang="en-US" dirty="0">
                <a:solidFill>
                  <a:srgbClr val="FFFF00"/>
                </a:solidFill>
              </a:rPr>
              <a:t>X</a:t>
            </a:r>
          </a:p>
          <a:p>
            <a:pPr lvl="1"/>
            <a:r>
              <a:rPr lang="en-US" dirty="0"/>
              <a:t>AI</a:t>
            </a:r>
            <a:r>
              <a:rPr lang="en-US" dirty="0">
                <a:solidFill>
                  <a:srgbClr val="FFFF00"/>
                </a:solidFill>
              </a:rPr>
              <a:t>X</a:t>
            </a:r>
            <a:r>
              <a:rPr lang="en-US" dirty="0"/>
              <a:t> then </a:t>
            </a:r>
            <a:r>
              <a:rPr lang="en-US" dirty="0">
                <a:solidFill>
                  <a:srgbClr val="FFFF00"/>
                </a:solidFill>
              </a:rPr>
              <a:t>X</a:t>
            </a:r>
            <a:r>
              <a:rPr lang="en-US" dirty="0"/>
              <a:t> Window System</a:t>
            </a:r>
          </a:p>
          <a:p>
            <a:r>
              <a:rPr lang="en-US" dirty="0" err="1"/>
              <a:t>McIDAS</a:t>
            </a:r>
            <a:r>
              <a:rPr lang="en-US" dirty="0"/>
              <a:t>-</a:t>
            </a:r>
            <a:r>
              <a:rPr lang="en-US" dirty="0">
                <a:solidFill>
                  <a:srgbClr val="FFFF00"/>
                </a:solidFill>
              </a:rPr>
              <a:t>V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V</a:t>
            </a:r>
            <a:r>
              <a:rPr lang="en-US" dirty="0"/>
              <a:t>isualization using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</a:t>
            </a:r>
            <a:r>
              <a:rPr lang="en-US" dirty="0" err="1"/>
              <a:t>isAD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rgbClr val="00B0F0"/>
                </a:solidFill>
              </a:rPr>
              <a:t>McIDAS is one of the oldest, continually supported software packages still in use today</a:t>
            </a:r>
          </a:p>
          <a:p>
            <a:pPr lvl="1"/>
            <a:endParaRPr lang="en-US" dirty="0"/>
          </a:p>
          <a:p>
            <a:r>
              <a:rPr lang="en-US" dirty="0"/>
              <a:t>Today is my 45</a:t>
            </a:r>
            <a:r>
              <a:rPr lang="en-US" baseline="30000" dirty="0"/>
              <a:t>th</a:t>
            </a:r>
            <a:r>
              <a:rPr lang="en-US" dirty="0"/>
              <a:t> anniversary at SSEC</a:t>
            </a:r>
          </a:p>
          <a:p>
            <a:pPr lvl="1"/>
            <a:r>
              <a:rPr lang="en-US" dirty="0"/>
              <a:t>Involved with McIDAS project throughout</a:t>
            </a:r>
          </a:p>
        </p:txBody>
      </p:sp>
    </p:spTree>
    <p:extLst>
      <p:ext uri="{BB962C8B-B14F-4D97-AF65-F5344CB8AC3E}">
        <p14:creationId xmlns:p14="http://schemas.microsoft.com/office/powerpoint/2010/main" val="2509860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McIDAS</a:t>
            </a:r>
            <a:r>
              <a:rPr lang="en-US" dirty="0">
                <a:solidFill>
                  <a:srgbClr val="FFFF00"/>
                </a:solidFill>
              </a:rPr>
              <a:t>-X</a:t>
            </a:r>
            <a:br>
              <a:rPr lang="en-US" dirty="0"/>
            </a:br>
            <a:r>
              <a:rPr lang="en-US" dirty="0"/>
              <a:t>Future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863289" cy="467487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Stay in tune with user’s needs</a:t>
            </a:r>
            <a:r>
              <a:rPr lang="en-US" dirty="0"/>
              <a:t>, efficient and enhanced visualization, advanced scripting, additional functionality</a:t>
            </a:r>
          </a:p>
          <a:p>
            <a:r>
              <a:rPr lang="en-US" dirty="0"/>
              <a:t>More support and compatibility with Python</a:t>
            </a:r>
          </a:p>
          <a:p>
            <a:pPr lvl="1"/>
            <a:r>
              <a:rPr lang="en-US" dirty="0"/>
              <a:t>Fewer Fortran and C programmers</a:t>
            </a:r>
          </a:p>
          <a:p>
            <a:pPr lvl="1"/>
            <a:r>
              <a:rPr lang="en-US" dirty="0"/>
              <a:t>Important for new ADDE servers to incorporate more data types</a:t>
            </a:r>
          </a:p>
          <a:p>
            <a:pPr lvl="1"/>
            <a:r>
              <a:rPr lang="en-US" dirty="0"/>
              <a:t>Keep current with changes in Python and migrations to languages of the future</a:t>
            </a:r>
          </a:p>
          <a:p>
            <a:r>
              <a:rPr lang="en-US" dirty="0"/>
              <a:t>Keep an eye on future graphics (visualization) packages</a:t>
            </a:r>
          </a:p>
          <a:p>
            <a:pPr lvl="1"/>
            <a:r>
              <a:rPr lang="en-US" dirty="0"/>
              <a:t>X Window Systems is 40-year old technology</a:t>
            </a:r>
          </a:p>
          <a:p>
            <a:pPr lvl="2"/>
            <a:r>
              <a:rPr lang="en-US" dirty="0" err="1"/>
              <a:t>McIDAS</a:t>
            </a:r>
            <a:r>
              <a:rPr lang="en-US" dirty="0"/>
              <a:t>-X dependency is isolated</a:t>
            </a:r>
          </a:p>
          <a:p>
            <a:r>
              <a:rPr lang="en-US" dirty="0"/>
              <a:t>Cloud computing</a:t>
            </a:r>
          </a:p>
        </p:txBody>
      </p:sp>
    </p:spTree>
    <p:extLst>
      <p:ext uri="{BB962C8B-B14F-4D97-AF65-F5344CB8AC3E}">
        <p14:creationId xmlns:p14="http://schemas.microsoft.com/office/powerpoint/2010/main" val="2187478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McIDAS</a:t>
            </a:r>
            <a:r>
              <a:rPr lang="en-US" dirty="0">
                <a:solidFill>
                  <a:srgbClr val="FFFF00"/>
                </a:solidFill>
              </a:rPr>
              <a:t>-V</a:t>
            </a:r>
            <a:br>
              <a:rPr lang="en-US" dirty="0"/>
            </a:br>
            <a:r>
              <a:rPr lang="en-US" dirty="0"/>
              <a:t>Future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Stay true to mission and goals</a:t>
            </a:r>
          </a:p>
          <a:p>
            <a:r>
              <a:rPr lang="en-US" dirty="0"/>
              <a:t>Continue to investigate unique functionality for visualizing and fusing data</a:t>
            </a:r>
          </a:p>
          <a:p>
            <a:r>
              <a:rPr lang="en-US" dirty="0"/>
              <a:t>Improve interface to data</a:t>
            </a:r>
          </a:p>
          <a:p>
            <a:r>
              <a:rPr lang="en-US" dirty="0"/>
              <a:t>Stay relevant with changing technology</a:t>
            </a:r>
          </a:p>
          <a:p>
            <a:pPr lvl="1"/>
            <a:r>
              <a:rPr lang="en-US" dirty="0"/>
              <a:t>Replacement for Java3D</a:t>
            </a:r>
          </a:p>
          <a:p>
            <a:pPr lvl="1"/>
            <a:r>
              <a:rPr lang="en-US" dirty="0"/>
              <a:t>Cloud computing</a:t>
            </a:r>
          </a:p>
          <a:p>
            <a:pPr lvl="1"/>
            <a:r>
              <a:rPr lang="en-US" dirty="0"/>
              <a:t>Interoperability with other software and systems</a:t>
            </a:r>
          </a:p>
        </p:txBody>
      </p:sp>
    </p:spTree>
    <p:extLst>
      <p:ext uri="{BB962C8B-B14F-4D97-AF65-F5344CB8AC3E}">
        <p14:creationId xmlns:p14="http://schemas.microsoft.com/office/powerpoint/2010/main" val="3948973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/>
              <a:t>McIDAS-X and -V</a:t>
            </a:r>
            <a:br>
              <a:rPr lang="en-US" dirty="0"/>
            </a:br>
            <a:r>
              <a:rPr lang="en-US" dirty="0"/>
              <a:t>Next release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15598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McIDAS-X - Q4 release of 2023.1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McIDAS-V - Q4 release of Version 1.9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12A2D6-B948-A74B-DA19-52199C9D1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6" y="2960033"/>
            <a:ext cx="5648899" cy="36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66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else began in 1973?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17450"/>
            <a:ext cx="7225144" cy="44205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The birth of </a:t>
            </a:r>
            <a:r>
              <a:rPr lang="en-US" dirty="0">
                <a:solidFill>
                  <a:srgbClr val="FFFF00"/>
                </a:solidFill>
              </a:rPr>
              <a:t>hip-hop</a:t>
            </a:r>
            <a:r>
              <a:rPr lang="en-US" dirty="0"/>
              <a:t> in the Bronx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The soap opera </a:t>
            </a:r>
            <a:r>
              <a:rPr lang="en-US" dirty="0">
                <a:solidFill>
                  <a:srgbClr val="FFFF00"/>
                </a:solidFill>
              </a:rPr>
              <a:t>“The Young and the Restless” </a:t>
            </a:r>
            <a:r>
              <a:rPr lang="en-US" dirty="0"/>
              <a:t>first aired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First </a:t>
            </a:r>
            <a:r>
              <a:rPr lang="en-US" dirty="0">
                <a:solidFill>
                  <a:srgbClr val="FFFF00"/>
                </a:solidFill>
              </a:rPr>
              <a:t>cell phone call </a:t>
            </a:r>
            <a:r>
              <a:rPr lang="en-US" dirty="0"/>
              <a:t>made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F605F-F55C-9B99-60C5-13F1F8734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771" y="3627734"/>
            <a:ext cx="3103173" cy="247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3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:\MCPROJ\AMS\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45" y="2367137"/>
            <a:ext cx="3859332" cy="29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McIDAS</a:t>
            </a:r>
            <a:br>
              <a:rPr lang="en-US"/>
            </a:br>
            <a:r>
              <a:rPr lang="en-US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4634891" cy="442056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1960s</a:t>
            </a:r>
            <a:r>
              <a:rPr lang="en-US" dirty="0"/>
              <a:t>: Prof. Vern Suomi was striving to exploit the geostationary satellites for time domain information </a:t>
            </a:r>
          </a:p>
          <a:p>
            <a:r>
              <a:rPr lang="en-US" dirty="0" err="1"/>
              <a:t>McIDAS</a:t>
            </a:r>
            <a:r>
              <a:rPr lang="en-US" dirty="0"/>
              <a:t> was initially developed with the goal to mass produce the cloud drift winds</a:t>
            </a:r>
          </a:p>
          <a:p>
            <a:r>
              <a:rPr lang="en-US" dirty="0"/>
              <a:t>For the last </a:t>
            </a:r>
            <a:r>
              <a:rPr lang="en-US" dirty="0">
                <a:solidFill>
                  <a:srgbClr val="FFFF00"/>
                </a:solidFill>
              </a:rPr>
              <a:t>50 years</a:t>
            </a:r>
            <a:r>
              <a:rPr lang="en-US" dirty="0"/>
              <a:t>, McIDAS has evolved through 5 generations of hardware/software as an internationally renowned system</a:t>
            </a:r>
          </a:p>
        </p:txBody>
      </p:sp>
    </p:spTree>
    <p:extLst>
      <p:ext uri="{BB962C8B-B14F-4D97-AF65-F5344CB8AC3E}">
        <p14:creationId xmlns:p14="http://schemas.microsoft.com/office/powerpoint/2010/main" val="763296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A6C9FC9-F0A8-7E49-61BB-0CFD655F8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000" dirty="0" err="1">
                <a:latin typeface="Times New Roman" charset="0"/>
                <a:ea typeface="ＭＳ Ｐゴシック" charset="0"/>
                <a:cs typeface="ＭＳ Ｐゴシック" charset="0"/>
              </a:rPr>
              <a:t>Windco</a:t>
            </a:r>
            <a:r>
              <a:rPr lang="en-US" sz="4000" dirty="0">
                <a:latin typeface="Times New Roman" charset="0"/>
                <a:ea typeface="ＭＳ Ｐゴシック" charset="0"/>
                <a:cs typeface="ＭＳ Ｐゴシック" charset="0"/>
              </a:rPr>
              <a:t> - McIDAS Prototype </a:t>
            </a:r>
          </a:p>
          <a:p>
            <a:pPr algn="ctr">
              <a:defRPr/>
            </a:pPr>
            <a:r>
              <a:rPr lang="en-US" sz="3200" dirty="0">
                <a:latin typeface="Times New Roman" charset="0"/>
                <a:ea typeface="ＭＳ Ｐゴシック" charset="0"/>
                <a:cs typeface="ＭＳ Ｐゴシック" charset="0"/>
              </a:rPr>
              <a:t>(1971-1973) </a:t>
            </a:r>
            <a:endParaRPr lang="en-US" dirty="0">
              <a:solidFill>
                <a:schemeClr val="bg1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" name="Line 710">
            <a:extLst>
              <a:ext uri="{FF2B5EF4-FFF2-40B4-BE49-F238E27FC236}">
                <a16:creationId xmlns:a16="http://schemas.microsoft.com/office/drawing/2014/main" id="{980F2031-3683-15A6-6CB2-43C6CE7129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62363" y="28194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711">
            <a:extLst>
              <a:ext uri="{FF2B5EF4-FFF2-40B4-BE49-F238E27FC236}">
                <a16:creationId xmlns:a16="http://schemas.microsoft.com/office/drawing/2014/main" id="{DEC61ADE-9513-F4D7-2B8E-57D78196C6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5688" y="3946525"/>
            <a:ext cx="0" cy="15414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Line 712">
            <a:extLst>
              <a:ext uri="{FF2B5EF4-FFF2-40B4-BE49-F238E27FC236}">
                <a16:creationId xmlns:a16="http://schemas.microsoft.com/office/drawing/2014/main" id="{925D4894-4134-1D0D-906B-8164C10717C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8750" y="3956050"/>
            <a:ext cx="903288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Line 713">
            <a:extLst>
              <a:ext uri="{FF2B5EF4-FFF2-40B4-BE49-F238E27FC236}">
                <a16:creationId xmlns:a16="http://schemas.microsoft.com/office/drawing/2014/main" id="{7CB5F6FD-F441-F6E1-E9BD-8B2A425B38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79888" y="4144963"/>
            <a:ext cx="7794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Oval 715">
            <a:extLst>
              <a:ext uri="{FF2B5EF4-FFF2-40B4-BE49-F238E27FC236}">
                <a16:creationId xmlns:a16="http://schemas.microsoft.com/office/drawing/2014/main" id="{8B825941-EC58-4305-AE0F-E70CED1500F1}"/>
              </a:ext>
            </a:extLst>
          </p:cNvPr>
          <p:cNvSpPr>
            <a:spLocks noChangeArrowheads="1"/>
          </p:cNvSpPr>
          <p:nvPr/>
        </p:nvSpPr>
        <p:spPr bwMode="auto">
          <a:xfrm rot="19969693">
            <a:off x="6154738" y="5461000"/>
            <a:ext cx="77787" cy="14288"/>
          </a:xfrm>
          <a:prstGeom prst="ellipse">
            <a:avLst/>
          </a:prstGeom>
          <a:solidFill>
            <a:srgbClr val="F0EBD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3" name="Freeform 716">
            <a:extLst>
              <a:ext uri="{FF2B5EF4-FFF2-40B4-BE49-F238E27FC236}">
                <a16:creationId xmlns:a16="http://schemas.microsoft.com/office/drawing/2014/main" id="{50B7D876-6BA9-98AD-C66F-FBF5532913ED}"/>
              </a:ext>
            </a:extLst>
          </p:cNvPr>
          <p:cNvSpPr>
            <a:spLocks/>
          </p:cNvSpPr>
          <p:nvPr/>
        </p:nvSpPr>
        <p:spPr bwMode="auto">
          <a:xfrm>
            <a:off x="6084888" y="5549900"/>
            <a:ext cx="107950" cy="53975"/>
          </a:xfrm>
          <a:custGeom>
            <a:avLst/>
            <a:gdLst>
              <a:gd name="T0" fmla="*/ 202741 w 1977"/>
              <a:gd name="T1" fmla="*/ 42383 h 908"/>
              <a:gd name="T2" fmla="*/ 199738 w 1977"/>
              <a:gd name="T3" fmla="*/ 38876 h 908"/>
              <a:gd name="T4" fmla="*/ 199738 w 1977"/>
              <a:gd name="T5" fmla="*/ 31802 h 908"/>
              <a:gd name="T6" fmla="*/ 196789 w 1977"/>
              <a:gd name="T7" fmla="*/ 24729 h 908"/>
              <a:gd name="T8" fmla="*/ 193786 w 1977"/>
              <a:gd name="T9" fmla="*/ 14148 h 908"/>
              <a:gd name="T10" fmla="*/ 187834 w 1977"/>
              <a:gd name="T11" fmla="*/ 10581 h 908"/>
              <a:gd name="T12" fmla="*/ 184831 w 1977"/>
              <a:gd name="T13" fmla="*/ 3507 h 908"/>
              <a:gd name="T14" fmla="*/ 178879 w 1977"/>
              <a:gd name="T15" fmla="*/ 0 h 908"/>
              <a:gd name="T16" fmla="*/ 23861 w 1977"/>
              <a:gd name="T17" fmla="*/ 0 h 908"/>
              <a:gd name="T18" fmla="*/ 20858 w 1977"/>
              <a:gd name="T19" fmla="*/ 0 h 908"/>
              <a:gd name="T20" fmla="*/ 17910 w 1977"/>
              <a:gd name="T21" fmla="*/ 7074 h 908"/>
              <a:gd name="T22" fmla="*/ 14907 w 1977"/>
              <a:gd name="T23" fmla="*/ 10581 h 908"/>
              <a:gd name="T24" fmla="*/ 8955 w 1977"/>
              <a:gd name="T25" fmla="*/ 21221 h 908"/>
              <a:gd name="T26" fmla="*/ 5952 w 1977"/>
              <a:gd name="T27" fmla="*/ 28295 h 908"/>
              <a:gd name="T28" fmla="*/ 3003 w 1977"/>
              <a:gd name="T29" fmla="*/ 35310 h 908"/>
              <a:gd name="T30" fmla="*/ 0 w 1977"/>
              <a:gd name="T31" fmla="*/ 42383 h 908"/>
              <a:gd name="T32" fmla="*/ 0 w 1977"/>
              <a:gd name="T33" fmla="*/ 45950 h 908"/>
              <a:gd name="T34" fmla="*/ 0 w 1977"/>
              <a:gd name="T35" fmla="*/ 109555 h 908"/>
              <a:gd name="T36" fmla="*/ 0 w 1977"/>
              <a:gd name="T37" fmla="*/ 109555 h 908"/>
              <a:gd name="T38" fmla="*/ 0 w 1977"/>
              <a:gd name="T39" fmla="*/ 113062 h 908"/>
              <a:gd name="T40" fmla="*/ 3003 w 1977"/>
              <a:gd name="T41" fmla="*/ 116629 h 908"/>
              <a:gd name="T42" fmla="*/ 3003 w 1977"/>
              <a:gd name="T43" fmla="*/ 116629 h 908"/>
              <a:gd name="T44" fmla="*/ 5952 w 1977"/>
              <a:gd name="T45" fmla="*/ 120136 h 908"/>
              <a:gd name="T46" fmla="*/ 5952 w 1977"/>
              <a:gd name="T47" fmla="*/ 120136 h 908"/>
              <a:gd name="T48" fmla="*/ 8955 w 1977"/>
              <a:gd name="T49" fmla="*/ 120136 h 908"/>
              <a:gd name="T50" fmla="*/ 193786 w 1977"/>
              <a:gd name="T51" fmla="*/ 120136 h 908"/>
              <a:gd name="T52" fmla="*/ 193786 w 1977"/>
              <a:gd name="T53" fmla="*/ 120136 h 908"/>
              <a:gd name="T54" fmla="*/ 196789 w 1977"/>
              <a:gd name="T55" fmla="*/ 120136 h 908"/>
              <a:gd name="T56" fmla="*/ 196789 w 1977"/>
              <a:gd name="T57" fmla="*/ 116629 h 908"/>
              <a:gd name="T58" fmla="*/ 199738 w 1977"/>
              <a:gd name="T59" fmla="*/ 116629 h 908"/>
              <a:gd name="T60" fmla="*/ 199738 w 1977"/>
              <a:gd name="T61" fmla="*/ 113062 h 908"/>
              <a:gd name="T62" fmla="*/ 202741 w 1977"/>
              <a:gd name="T63" fmla="*/ 113062 h 908"/>
              <a:gd name="T64" fmla="*/ 202741 w 1977"/>
              <a:gd name="T65" fmla="*/ 109555 h 908"/>
              <a:gd name="T66" fmla="*/ 202741 w 1977"/>
              <a:gd name="T67" fmla="*/ 105988 h 908"/>
              <a:gd name="T68" fmla="*/ 202741 w 1977"/>
              <a:gd name="T69" fmla="*/ 45950 h 90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977" h="908">
                <a:moveTo>
                  <a:pt x="1965" y="340"/>
                </a:moveTo>
                <a:lnTo>
                  <a:pt x="1964" y="326"/>
                </a:lnTo>
                <a:lnTo>
                  <a:pt x="1961" y="308"/>
                </a:lnTo>
                <a:lnTo>
                  <a:pt x="1955" y="287"/>
                </a:lnTo>
                <a:lnTo>
                  <a:pt x="1949" y="263"/>
                </a:lnTo>
                <a:lnTo>
                  <a:pt x="1940" y="236"/>
                </a:lnTo>
                <a:lnTo>
                  <a:pt x="1929" y="207"/>
                </a:lnTo>
                <a:lnTo>
                  <a:pt x="1916" y="178"/>
                </a:lnTo>
                <a:lnTo>
                  <a:pt x="1901" y="149"/>
                </a:lnTo>
                <a:lnTo>
                  <a:pt x="1883" y="119"/>
                </a:lnTo>
                <a:lnTo>
                  <a:pt x="1865" y="92"/>
                </a:lnTo>
                <a:lnTo>
                  <a:pt x="1843" y="67"/>
                </a:lnTo>
                <a:lnTo>
                  <a:pt x="1820" y="44"/>
                </a:lnTo>
                <a:lnTo>
                  <a:pt x="1795" y="26"/>
                </a:lnTo>
                <a:lnTo>
                  <a:pt x="1768" y="12"/>
                </a:lnTo>
                <a:lnTo>
                  <a:pt x="1739" y="2"/>
                </a:lnTo>
                <a:lnTo>
                  <a:pt x="1707" y="0"/>
                </a:lnTo>
                <a:lnTo>
                  <a:pt x="244" y="0"/>
                </a:lnTo>
                <a:lnTo>
                  <a:pt x="231" y="2"/>
                </a:lnTo>
                <a:lnTo>
                  <a:pt x="216" y="12"/>
                </a:lnTo>
                <a:lnTo>
                  <a:pt x="200" y="26"/>
                </a:lnTo>
                <a:lnTo>
                  <a:pt x="182" y="44"/>
                </a:lnTo>
                <a:lnTo>
                  <a:pt x="162" y="67"/>
                </a:lnTo>
                <a:lnTo>
                  <a:pt x="141" y="92"/>
                </a:lnTo>
                <a:lnTo>
                  <a:pt x="121" y="119"/>
                </a:lnTo>
                <a:lnTo>
                  <a:pt x="100" y="149"/>
                </a:lnTo>
                <a:lnTo>
                  <a:pt x="80" y="178"/>
                </a:lnTo>
                <a:lnTo>
                  <a:pt x="62" y="207"/>
                </a:lnTo>
                <a:lnTo>
                  <a:pt x="45" y="236"/>
                </a:lnTo>
                <a:lnTo>
                  <a:pt x="29" y="263"/>
                </a:lnTo>
                <a:lnTo>
                  <a:pt x="17" y="287"/>
                </a:lnTo>
                <a:lnTo>
                  <a:pt x="8" y="308"/>
                </a:lnTo>
                <a:lnTo>
                  <a:pt x="1" y="326"/>
                </a:lnTo>
                <a:lnTo>
                  <a:pt x="0" y="340"/>
                </a:lnTo>
                <a:lnTo>
                  <a:pt x="0" y="807"/>
                </a:lnTo>
                <a:lnTo>
                  <a:pt x="0" y="817"/>
                </a:lnTo>
                <a:lnTo>
                  <a:pt x="1" y="827"/>
                </a:lnTo>
                <a:lnTo>
                  <a:pt x="4" y="837"/>
                </a:lnTo>
                <a:lnTo>
                  <a:pt x="8" y="847"/>
                </a:lnTo>
                <a:lnTo>
                  <a:pt x="12" y="855"/>
                </a:lnTo>
                <a:lnTo>
                  <a:pt x="16" y="863"/>
                </a:lnTo>
                <a:lnTo>
                  <a:pt x="23" y="872"/>
                </a:lnTo>
                <a:lnTo>
                  <a:pt x="29" y="878"/>
                </a:lnTo>
                <a:lnTo>
                  <a:pt x="36" y="885"/>
                </a:lnTo>
                <a:lnTo>
                  <a:pt x="45" y="891"/>
                </a:lnTo>
                <a:lnTo>
                  <a:pt x="52" y="895"/>
                </a:lnTo>
                <a:lnTo>
                  <a:pt x="61" y="900"/>
                </a:lnTo>
                <a:lnTo>
                  <a:pt x="71" y="903"/>
                </a:lnTo>
                <a:lnTo>
                  <a:pt x="80" y="906"/>
                </a:lnTo>
                <a:lnTo>
                  <a:pt x="90" y="907"/>
                </a:lnTo>
                <a:lnTo>
                  <a:pt x="101" y="908"/>
                </a:lnTo>
                <a:lnTo>
                  <a:pt x="1876" y="908"/>
                </a:lnTo>
                <a:lnTo>
                  <a:pt x="1886" y="907"/>
                </a:lnTo>
                <a:lnTo>
                  <a:pt x="1895" y="906"/>
                </a:lnTo>
                <a:lnTo>
                  <a:pt x="1905" y="903"/>
                </a:lnTo>
                <a:lnTo>
                  <a:pt x="1915" y="900"/>
                </a:lnTo>
                <a:lnTo>
                  <a:pt x="1924" y="895"/>
                </a:lnTo>
                <a:lnTo>
                  <a:pt x="1931" y="891"/>
                </a:lnTo>
                <a:lnTo>
                  <a:pt x="1940" y="885"/>
                </a:lnTo>
                <a:lnTo>
                  <a:pt x="1947" y="878"/>
                </a:lnTo>
                <a:lnTo>
                  <a:pt x="1953" y="872"/>
                </a:lnTo>
                <a:lnTo>
                  <a:pt x="1960" y="863"/>
                </a:lnTo>
                <a:lnTo>
                  <a:pt x="1964" y="855"/>
                </a:lnTo>
                <a:lnTo>
                  <a:pt x="1968" y="847"/>
                </a:lnTo>
                <a:lnTo>
                  <a:pt x="1972" y="837"/>
                </a:lnTo>
                <a:lnTo>
                  <a:pt x="1975" y="827"/>
                </a:lnTo>
                <a:lnTo>
                  <a:pt x="1976" y="817"/>
                </a:lnTo>
                <a:lnTo>
                  <a:pt x="1977" y="807"/>
                </a:lnTo>
                <a:lnTo>
                  <a:pt x="1977" y="340"/>
                </a:lnTo>
                <a:lnTo>
                  <a:pt x="1965" y="340"/>
                </a:lnTo>
                <a:close/>
              </a:path>
            </a:pathLst>
          </a:custGeom>
          <a:solidFill>
            <a:schemeClr val="tx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Freeform 717">
            <a:extLst>
              <a:ext uri="{FF2B5EF4-FFF2-40B4-BE49-F238E27FC236}">
                <a16:creationId xmlns:a16="http://schemas.microsoft.com/office/drawing/2014/main" id="{9C005263-F06F-520F-0F61-DE4B56D01F15}"/>
              </a:ext>
            </a:extLst>
          </p:cNvPr>
          <p:cNvSpPr>
            <a:spLocks/>
          </p:cNvSpPr>
          <p:nvPr/>
        </p:nvSpPr>
        <p:spPr bwMode="auto">
          <a:xfrm>
            <a:off x="6084888" y="5572125"/>
            <a:ext cx="107950" cy="12700"/>
          </a:xfrm>
          <a:custGeom>
            <a:avLst/>
            <a:gdLst>
              <a:gd name="T0" fmla="*/ 0 w 1977"/>
              <a:gd name="T1" fmla="*/ 0 h 197"/>
              <a:gd name="T2" fmla="*/ 0 w 1977"/>
              <a:gd name="T3" fmla="*/ 0 h 197"/>
              <a:gd name="T4" fmla="*/ 0 w 1977"/>
              <a:gd name="T5" fmla="*/ 0 h 197"/>
              <a:gd name="T6" fmla="*/ 3003 w 1977"/>
              <a:gd name="T7" fmla="*/ 4126 h 197"/>
              <a:gd name="T8" fmla="*/ 3003 w 1977"/>
              <a:gd name="T9" fmla="*/ 4126 h 197"/>
              <a:gd name="T10" fmla="*/ 5952 w 1977"/>
              <a:gd name="T11" fmla="*/ 8316 h 197"/>
              <a:gd name="T12" fmla="*/ 8955 w 1977"/>
              <a:gd name="T13" fmla="*/ 12442 h 197"/>
              <a:gd name="T14" fmla="*/ 11903 w 1977"/>
              <a:gd name="T15" fmla="*/ 12442 h 197"/>
              <a:gd name="T16" fmla="*/ 14907 w 1977"/>
              <a:gd name="T17" fmla="*/ 16632 h 197"/>
              <a:gd name="T18" fmla="*/ 17910 w 1977"/>
              <a:gd name="T19" fmla="*/ 20758 h 197"/>
              <a:gd name="T20" fmla="*/ 20858 w 1977"/>
              <a:gd name="T21" fmla="*/ 20758 h 197"/>
              <a:gd name="T22" fmla="*/ 23861 w 1977"/>
              <a:gd name="T23" fmla="*/ 24949 h 197"/>
              <a:gd name="T24" fmla="*/ 29813 w 1977"/>
              <a:gd name="T25" fmla="*/ 29075 h 197"/>
              <a:gd name="T26" fmla="*/ 32816 w 1977"/>
              <a:gd name="T27" fmla="*/ 29075 h 197"/>
              <a:gd name="T28" fmla="*/ 35765 w 1977"/>
              <a:gd name="T29" fmla="*/ 33265 h 197"/>
              <a:gd name="T30" fmla="*/ 38768 w 1977"/>
              <a:gd name="T31" fmla="*/ 33265 h 197"/>
              <a:gd name="T32" fmla="*/ 41717 w 1977"/>
              <a:gd name="T33" fmla="*/ 33265 h 197"/>
              <a:gd name="T34" fmla="*/ 47723 w 1977"/>
              <a:gd name="T35" fmla="*/ 33265 h 197"/>
              <a:gd name="T36" fmla="*/ 53675 w 1977"/>
              <a:gd name="T37" fmla="*/ 33265 h 197"/>
              <a:gd name="T38" fmla="*/ 59626 w 1977"/>
              <a:gd name="T39" fmla="*/ 33265 h 197"/>
              <a:gd name="T40" fmla="*/ 68581 w 1977"/>
              <a:gd name="T41" fmla="*/ 33265 h 197"/>
              <a:gd name="T42" fmla="*/ 80485 w 1977"/>
              <a:gd name="T43" fmla="*/ 33265 h 197"/>
              <a:gd name="T44" fmla="*/ 89440 w 1977"/>
              <a:gd name="T45" fmla="*/ 33265 h 197"/>
              <a:gd name="T46" fmla="*/ 101343 w 1977"/>
              <a:gd name="T47" fmla="*/ 33265 h 197"/>
              <a:gd name="T48" fmla="*/ 110298 w 1977"/>
              <a:gd name="T49" fmla="*/ 33265 h 197"/>
              <a:gd name="T50" fmla="*/ 122256 w 1977"/>
              <a:gd name="T51" fmla="*/ 33265 h 197"/>
              <a:gd name="T52" fmla="*/ 131211 w 1977"/>
              <a:gd name="T53" fmla="*/ 33265 h 197"/>
              <a:gd name="T54" fmla="*/ 140111 w 1977"/>
              <a:gd name="T55" fmla="*/ 33265 h 197"/>
              <a:gd name="T56" fmla="*/ 149066 w 1977"/>
              <a:gd name="T57" fmla="*/ 33265 h 197"/>
              <a:gd name="T58" fmla="*/ 155018 w 1977"/>
              <a:gd name="T59" fmla="*/ 33265 h 197"/>
              <a:gd name="T60" fmla="*/ 161024 w 1977"/>
              <a:gd name="T61" fmla="*/ 33265 h 197"/>
              <a:gd name="T62" fmla="*/ 163973 w 1977"/>
              <a:gd name="T63" fmla="*/ 33265 h 197"/>
              <a:gd name="T64" fmla="*/ 166976 w 1977"/>
              <a:gd name="T65" fmla="*/ 33265 h 197"/>
              <a:gd name="T66" fmla="*/ 166976 w 1977"/>
              <a:gd name="T67" fmla="*/ 33265 h 197"/>
              <a:gd name="T68" fmla="*/ 166976 w 1977"/>
              <a:gd name="T69" fmla="*/ 33265 h 197"/>
              <a:gd name="T70" fmla="*/ 166976 w 1977"/>
              <a:gd name="T71" fmla="*/ 33265 h 197"/>
              <a:gd name="T72" fmla="*/ 169924 w 1977"/>
              <a:gd name="T73" fmla="*/ 33265 h 197"/>
              <a:gd name="T74" fmla="*/ 172927 w 1977"/>
              <a:gd name="T75" fmla="*/ 29075 h 197"/>
              <a:gd name="T76" fmla="*/ 175931 w 1977"/>
              <a:gd name="T77" fmla="*/ 29075 h 197"/>
              <a:gd name="T78" fmla="*/ 175931 w 1977"/>
              <a:gd name="T79" fmla="*/ 29075 h 197"/>
              <a:gd name="T80" fmla="*/ 178879 w 1977"/>
              <a:gd name="T81" fmla="*/ 24949 h 197"/>
              <a:gd name="T82" fmla="*/ 181882 w 1977"/>
              <a:gd name="T83" fmla="*/ 24949 h 197"/>
              <a:gd name="T84" fmla="*/ 184831 w 1977"/>
              <a:gd name="T85" fmla="*/ 20758 h 197"/>
              <a:gd name="T86" fmla="*/ 187834 w 1977"/>
              <a:gd name="T87" fmla="*/ 16632 h 197"/>
              <a:gd name="T88" fmla="*/ 190837 w 1977"/>
              <a:gd name="T89" fmla="*/ 16632 h 197"/>
              <a:gd name="T90" fmla="*/ 193786 w 1977"/>
              <a:gd name="T91" fmla="*/ 12442 h 197"/>
              <a:gd name="T92" fmla="*/ 196789 w 1977"/>
              <a:gd name="T93" fmla="*/ 8316 h 197"/>
              <a:gd name="T94" fmla="*/ 199738 w 1977"/>
              <a:gd name="T95" fmla="*/ 4126 h 197"/>
              <a:gd name="T96" fmla="*/ 202741 w 1977"/>
              <a:gd name="T97" fmla="*/ 0 h 197"/>
              <a:gd name="T98" fmla="*/ 0 w 1977"/>
              <a:gd name="T99" fmla="*/ 0 h 19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977" h="197">
                <a:moveTo>
                  <a:pt x="0" y="0"/>
                </a:moveTo>
                <a:lnTo>
                  <a:pt x="2" y="2"/>
                </a:lnTo>
                <a:lnTo>
                  <a:pt x="11" y="7"/>
                </a:lnTo>
                <a:lnTo>
                  <a:pt x="24" y="17"/>
                </a:lnTo>
                <a:lnTo>
                  <a:pt x="41" y="30"/>
                </a:lnTo>
                <a:lnTo>
                  <a:pt x="63" y="44"/>
                </a:lnTo>
                <a:lnTo>
                  <a:pt x="88" y="62"/>
                </a:lnTo>
                <a:lnTo>
                  <a:pt x="115" y="79"/>
                </a:lnTo>
                <a:lnTo>
                  <a:pt x="146" y="98"/>
                </a:lnTo>
                <a:lnTo>
                  <a:pt x="178" y="116"/>
                </a:lnTo>
                <a:lnTo>
                  <a:pt x="212" y="134"/>
                </a:lnTo>
                <a:lnTo>
                  <a:pt x="247" y="151"/>
                </a:lnTo>
                <a:lnTo>
                  <a:pt x="282" y="165"/>
                </a:lnTo>
                <a:lnTo>
                  <a:pt x="318" y="178"/>
                </a:lnTo>
                <a:lnTo>
                  <a:pt x="353" y="188"/>
                </a:lnTo>
                <a:lnTo>
                  <a:pt x="386" y="193"/>
                </a:lnTo>
                <a:lnTo>
                  <a:pt x="419" y="197"/>
                </a:lnTo>
                <a:lnTo>
                  <a:pt x="459" y="197"/>
                </a:lnTo>
                <a:lnTo>
                  <a:pt x="518" y="197"/>
                </a:lnTo>
                <a:lnTo>
                  <a:pt x="592" y="197"/>
                </a:lnTo>
                <a:lnTo>
                  <a:pt x="677" y="197"/>
                </a:lnTo>
                <a:lnTo>
                  <a:pt x="771" y="197"/>
                </a:lnTo>
                <a:lnTo>
                  <a:pt x="872" y="197"/>
                </a:lnTo>
                <a:lnTo>
                  <a:pt x="976" y="197"/>
                </a:lnTo>
                <a:lnTo>
                  <a:pt x="1082" y="197"/>
                </a:lnTo>
                <a:lnTo>
                  <a:pt x="1184" y="197"/>
                </a:lnTo>
                <a:lnTo>
                  <a:pt x="1283" y="197"/>
                </a:lnTo>
                <a:lnTo>
                  <a:pt x="1373" y="197"/>
                </a:lnTo>
                <a:lnTo>
                  <a:pt x="1454" y="197"/>
                </a:lnTo>
                <a:lnTo>
                  <a:pt x="1521" y="197"/>
                </a:lnTo>
                <a:lnTo>
                  <a:pt x="1573" y="197"/>
                </a:lnTo>
                <a:lnTo>
                  <a:pt x="1606" y="197"/>
                </a:lnTo>
                <a:lnTo>
                  <a:pt x="1618" y="197"/>
                </a:lnTo>
                <a:lnTo>
                  <a:pt x="1620" y="196"/>
                </a:lnTo>
                <a:lnTo>
                  <a:pt x="1629" y="193"/>
                </a:lnTo>
                <a:lnTo>
                  <a:pt x="1641" y="190"/>
                </a:lnTo>
                <a:lnTo>
                  <a:pt x="1658" y="185"/>
                </a:lnTo>
                <a:lnTo>
                  <a:pt x="1679" y="178"/>
                </a:lnTo>
                <a:lnTo>
                  <a:pt x="1703" y="169"/>
                </a:lnTo>
                <a:lnTo>
                  <a:pt x="1729" y="161"/>
                </a:lnTo>
                <a:lnTo>
                  <a:pt x="1756" y="149"/>
                </a:lnTo>
                <a:lnTo>
                  <a:pt x="1786" y="136"/>
                </a:lnTo>
                <a:lnTo>
                  <a:pt x="1816" y="122"/>
                </a:lnTo>
                <a:lnTo>
                  <a:pt x="1845" y="105"/>
                </a:lnTo>
                <a:lnTo>
                  <a:pt x="1875" y="88"/>
                </a:lnTo>
                <a:lnTo>
                  <a:pt x="1903" y="68"/>
                </a:lnTo>
                <a:lnTo>
                  <a:pt x="1930" y="47"/>
                </a:lnTo>
                <a:lnTo>
                  <a:pt x="1954" y="24"/>
                </a:lnTo>
                <a:lnTo>
                  <a:pt x="19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2EEE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Oval 718">
            <a:extLst>
              <a:ext uri="{FF2B5EF4-FFF2-40B4-BE49-F238E27FC236}">
                <a16:creationId xmlns:a16="http://schemas.microsoft.com/office/drawing/2014/main" id="{11582B8A-8B97-6CCB-3601-3F7BA6B86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650" y="5446713"/>
            <a:ext cx="103188" cy="1143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6" name="Freeform 720">
            <a:extLst>
              <a:ext uri="{FF2B5EF4-FFF2-40B4-BE49-F238E27FC236}">
                <a16:creationId xmlns:a16="http://schemas.microsoft.com/office/drawing/2014/main" id="{5C3C2449-6E49-B5F9-9BB4-FEF344E9F562}"/>
              </a:ext>
            </a:extLst>
          </p:cNvPr>
          <p:cNvSpPr>
            <a:spLocks/>
          </p:cNvSpPr>
          <p:nvPr/>
        </p:nvSpPr>
        <p:spPr bwMode="auto">
          <a:xfrm>
            <a:off x="6283325" y="4891088"/>
            <a:ext cx="673100" cy="711200"/>
          </a:xfrm>
          <a:custGeom>
            <a:avLst/>
            <a:gdLst>
              <a:gd name="T0" fmla="*/ 1603957 w 10879"/>
              <a:gd name="T1" fmla="*/ 2700091 h 9161"/>
              <a:gd name="T2" fmla="*/ 1607793 w 10879"/>
              <a:gd name="T3" fmla="*/ 2700091 h 9161"/>
              <a:gd name="T4" fmla="*/ 1611629 w 10879"/>
              <a:gd name="T5" fmla="*/ 2694036 h 9161"/>
              <a:gd name="T6" fmla="*/ 1615465 w 10879"/>
              <a:gd name="T7" fmla="*/ 2688058 h 9161"/>
              <a:gd name="T8" fmla="*/ 1619301 w 10879"/>
              <a:gd name="T9" fmla="*/ 2688058 h 9161"/>
              <a:gd name="T10" fmla="*/ 1619301 w 10879"/>
              <a:gd name="T11" fmla="*/ 2682003 h 9161"/>
              <a:gd name="T12" fmla="*/ 1623137 w 10879"/>
              <a:gd name="T13" fmla="*/ 2669969 h 9161"/>
              <a:gd name="T14" fmla="*/ 1623137 w 10879"/>
              <a:gd name="T15" fmla="*/ 2663914 h 9161"/>
              <a:gd name="T16" fmla="*/ 1623137 w 10879"/>
              <a:gd name="T17" fmla="*/ 42155 h 9161"/>
              <a:gd name="T18" fmla="*/ 1623137 w 10879"/>
              <a:gd name="T19" fmla="*/ 30122 h 9161"/>
              <a:gd name="T20" fmla="*/ 1623137 w 10879"/>
              <a:gd name="T21" fmla="*/ 24144 h 9161"/>
              <a:gd name="T22" fmla="*/ 1619301 w 10879"/>
              <a:gd name="T23" fmla="*/ 18089 h 9161"/>
              <a:gd name="T24" fmla="*/ 1615465 w 10879"/>
              <a:gd name="T25" fmla="*/ 12033 h 9161"/>
              <a:gd name="T26" fmla="*/ 1615465 w 10879"/>
              <a:gd name="T27" fmla="*/ 6055 h 9161"/>
              <a:gd name="T28" fmla="*/ 1611629 w 10879"/>
              <a:gd name="T29" fmla="*/ 0 h 9161"/>
              <a:gd name="T30" fmla="*/ 1607793 w 10879"/>
              <a:gd name="T31" fmla="*/ 0 h 9161"/>
              <a:gd name="T32" fmla="*/ 1603957 w 10879"/>
              <a:gd name="T33" fmla="*/ 0 h 9161"/>
              <a:gd name="T34" fmla="*/ 19118 w 10879"/>
              <a:gd name="T35" fmla="*/ 0 h 9161"/>
              <a:gd name="T36" fmla="*/ 15282 w 10879"/>
              <a:gd name="T37" fmla="*/ 0 h 9161"/>
              <a:gd name="T38" fmla="*/ 11508 w 10879"/>
              <a:gd name="T39" fmla="*/ 6055 h 9161"/>
              <a:gd name="T40" fmla="*/ 7672 w 10879"/>
              <a:gd name="T41" fmla="*/ 12033 h 9161"/>
              <a:gd name="T42" fmla="*/ 3836 w 10879"/>
              <a:gd name="T43" fmla="*/ 12033 h 9161"/>
              <a:gd name="T44" fmla="*/ 3836 w 10879"/>
              <a:gd name="T45" fmla="*/ 18089 h 9161"/>
              <a:gd name="T46" fmla="*/ 0 w 10879"/>
              <a:gd name="T47" fmla="*/ 30122 h 9161"/>
              <a:gd name="T48" fmla="*/ 0 w 10879"/>
              <a:gd name="T49" fmla="*/ 36177 h 9161"/>
              <a:gd name="T50" fmla="*/ 0 w 10879"/>
              <a:gd name="T51" fmla="*/ 2657859 h 9161"/>
              <a:gd name="T52" fmla="*/ 0 w 10879"/>
              <a:gd name="T53" fmla="*/ 2669969 h 9161"/>
              <a:gd name="T54" fmla="*/ 0 w 10879"/>
              <a:gd name="T55" fmla="*/ 2675947 h 9161"/>
              <a:gd name="T56" fmla="*/ 3836 w 10879"/>
              <a:gd name="T57" fmla="*/ 2682003 h 9161"/>
              <a:gd name="T58" fmla="*/ 7672 w 10879"/>
              <a:gd name="T59" fmla="*/ 2688058 h 9161"/>
              <a:gd name="T60" fmla="*/ 7672 w 10879"/>
              <a:gd name="T61" fmla="*/ 2694036 h 9161"/>
              <a:gd name="T62" fmla="*/ 11508 w 10879"/>
              <a:gd name="T63" fmla="*/ 2700091 h 9161"/>
              <a:gd name="T64" fmla="*/ 15282 w 10879"/>
              <a:gd name="T65" fmla="*/ 2700091 h 9161"/>
              <a:gd name="T66" fmla="*/ 19118 w 10879"/>
              <a:gd name="T67" fmla="*/ 2700091 h 916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879" h="9161">
                <a:moveTo>
                  <a:pt x="10744" y="9161"/>
                </a:moveTo>
                <a:lnTo>
                  <a:pt x="10757" y="9160"/>
                </a:lnTo>
                <a:lnTo>
                  <a:pt x="10770" y="9158"/>
                </a:lnTo>
                <a:lnTo>
                  <a:pt x="10783" y="9155"/>
                </a:lnTo>
                <a:lnTo>
                  <a:pt x="10796" y="9151"/>
                </a:lnTo>
                <a:lnTo>
                  <a:pt x="10807" y="9144"/>
                </a:lnTo>
                <a:lnTo>
                  <a:pt x="10819" y="9138"/>
                </a:lnTo>
                <a:lnTo>
                  <a:pt x="10829" y="9130"/>
                </a:lnTo>
                <a:lnTo>
                  <a:pt x="10839" y="9121"/>
                </a:lnTo>
                <a:lnTo>
                  <a:pt x="10847" y="9111"/>
                </a:lnTo>
                <a:lnTo>
                  <a:pt x="10855" y="9101"/>
                </a:lnTo>
                <a:lnTo>
                  <a:pt x="10861" y="9090"/>
                </a:lnTo>
                <a:lnTo>
                  <a:pt x="10868" y="9078"/>
                </a:lnTo>
                <a:lnTo>
                  <a:pt x="10872" y="9065"/>
                </a:lnTo>
                <a:lnTo>
                  <a:pt x="10876" y="9052"/>
                </a:lnTo>
                <a:lnTo>
                  <a:pt x="10878" y="9039"/>
                </a:lnTo>
                <a:lnTo>
                  <a:pt x="10879" y="9026"/>
                </a:lnTo>
                <a:lnTo>
                  <a:pt x="10879" y="136"/>
                </a:lnTo>
                <a:lnTo>
                  <a:pt x="10878" y="122"/>
                </a:lnTo>
                <a:lnTo>
                  <a:pt x="10876" y="108"/>
                </a:lnTo>
                <a:lnTo>
                  <a:pt x="10872" y="95"/>
                </a:lnTo>
                <a:lnTo>
                  <a:pt x="10868" y="83"/>
                </a:lnTo>
                <a:lnTo>
                  <a:pt x="10861" y="71"/>
                </a:lnTo>
                <a:lnTo>
                  <a:pt x="10855" y="60"/>
                </a:lnTo>
                <a:lnTo>
                  <a:pt x="10847" y="49"/>
                </a:lnTo>
                <a:lnTo>
                  <a:pt x="10839" y="39"/>
                </a:lnTo>
                <a:lnTo>
                  <a:pt x="10829" y="31"/>
                </a:lnTo>
                <a:lnTo>
                  <a:pt x="10819" y="23"/>
                </a:lnTo>
                <a:lnTo>
                  <a:pt x="10807" y="16"/>
                </a:lnTo>
                <a:lnTo>
                  <a:pt x="10796" y="10"/>
                </a:lnTo>
                <a:lnTo>
                  <a:pt x="10783" y="6"/>
                </a:lnTo>
                <a:lnTo>
                  <a:pt x="10770" y="2"/>
                </a:lnTo>
                <a:lnTo>
                  <a:pt x="10757" y="0"/>
                </a:lnTo>
                <a:lnTo>
                  <a:pt x="10744" y="0"/>
                </a:lnTo>
                <a:lnTo>
                  <a:pt x="136" y="0"/>
                </a:lnTo>
                <a:lnTo>
                  <a:pt x="122" y="0"/>
                </a:lnTo>
                <a:lnTo>
                  <a:pt x="108" y="2"/>
                </a:lnTo>
                <a:lnTo>
                  <a:pt x="95" y="6"/>
                </a:lnTo>
                <a:lnTo>
                  <a:pt x="83" y="10"/>
                </a:lnTo>
                <a:lnTo>
                  <a:pt x="71" y="16"/>
                </a:lnTo>
                <a:lnTo>
                  <a:pt x="60" y="23"/>
                </a:lnTo>
                <a:lnTo>
                  <a:pt x="49" y="31"/>
                </a:lnTo>
                <a:lnTo>
                  <a:pt x="39" y="39"/>
                </a:lnTo>
                <a:lnTo>
                  <a:pt x="30" y="49"/>
                </a:lnTo>
                <a:lnTo>
                  <a:pt x="23" y="60"/>
                </a:lnTo>
                <a:lnTo>
                  <a:pt x="16" y="71"/>
                </a:lnTo>
                <a:lnTo>
                  <a:pt x="10" y="83"/>
                </a:lnTo>
                <a:lnTo>
                  <a:pt x="5" y="95"/>
                </a:lnTo>
                <a:lnTo>
                  <a:pt x="2" y="108"/>
                </a:lnTo>
                <a:lnTo>
                  <a:pt x="0" y="122"/>
                </a:lnTo>
                <a:lnTo>
                  <a:pt x="0" y="136"/>
                </a:lnTo>
                <a:lnTo>
                  <a:pt x="0" y="9026"/>
                </a:lnTo>
                <a:lnTo>
                  <a:pt x="0" y="9039"/>
                </a:lnTo>
                <a:lnTo>
                  <a:pt x="2" y="9052"/>
                </a:lnTo>
                <a:lnTo>
                  <a:pt x="5" y="9065"/>
                </a:lnTo>
                <a:lnTo>
                  <a:pt x="10" y="9078"/>
                </a:lnTo>
                <a:lnTo>
                  <a:pt x="16" y="9090"/>
                </a:lnTo>
                <a:lnTo>
                  <a:pt x="23" y="9101"/>
                </a:lnTo>
                <a:lnTo>
                  <a:pt x="30" y="9111"/>
                </a:lnTo>
                <a:lnTo>
                  <a:pt x="39" y="9121"/>
                </a:lnTo>
                <a:lnTo>
                  <a:pt x="49" y="9130"/>
                </a:lnTo>
                <a:lnTo>
                  <a:pt x="60" y="9138"/>
                </a:lnTo>
                <a:lnTo>
                  <a:pt x="71" y="9144"/>
                </a:lnTo>
                <a:lnTo>
                  <a:pt x="83" y="9151"/>
                </a:lnTo>
                <a:lnTo>
                  <a:pt x="95" y="9155"/>
                </a:lnTo>
                <a:lnTo>
                  <a:pt x="108" y="9158"/>
                </a:lnTo>
                <a:lnTo>
                  <a:pt x="122" y="9160"/>
                </a:lnTo>
                <a:lnTo>
                  <a:pt x="136" y="9161"/>
                </a:lnTo>
                <a:lnTo>
                  <a:pt x="10744" y="9161"/>
                </a:lnTo>
                <a:close/>
              </a:path>
            </a:pathLst>
          </a:custGeom>
          <a:solidFill>
            <a:srgbClr val="F0EBD8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Freeform 721">
            <a:extLst>
              <a:ext uri="{FF2B5EF4-FFF2-40B4-BE49-F238E27FC236}">
                <a16:creationId xmlns:a16="http://schemas.microsoft.com/office/drawing/2014/main" id="{2CBBCA42-F2D4-13C3-CC14-BD99AC976B36}"/>
              </a:ext>
            </a:extLst>
          </p:cNvPr>
          <p:cNvSpPr>
            <a:spLocks/>
          </p:cNvSpPr>
          <p:nvPr/>
        </p:nvSpPr>
        <p:spPr bwMode="auto">
          <a:xfrm>
            <a:off x="6353175" y="4965700"/>
            <a:ext cx="544513" cy="474663"/>
          </a:xfrm>
          <a:custGeom>
            <a:avLst/>
            <a:gdLst>
              <a:gd name="T0" fmla="*/ 1287648 w 8822"/>
              <a:gd name="T1" fmla="*/ 1804496 h 6110"/>
              <a:gd name="T2" fmla="*/ 1291475 w 8822"/>
              <a:gd name="T3" fmla="*/ 1804496 h 6110"/>
              <a:gd name="T4" fmla="*/ 1295301 w 8822"/>
              <a:gd name="T5" fmla="*/ 1798514 h 6110"/>
              <a:gd name="T6" fmla="*/ 1299067 w 8822"/>
              <a:gd name="T7" fmla="*/ 1792455 h 6110"/>
              <a:gd name="T8" fmla="*/ 1302893 w 8822"/>
              <a:gd name="T9" fmla="*/ 1792455 h 6110"/>
              <a:gd name="T10" fmla="*/ 1302893 w 8822"/>
              <a:gd name="T11" fmla="*/ 1786395 h 6110"/>
              <a:gd name="T12" fmla="*/ 1306720 w 8822"/>
              <a:gd name="T13" fmla="*/ 1774354 h 6110"/>
              <a:gd name="T14" fmla="*/ 1306720 w 8822"/>
              <a:gd name="T15" fmla="*/ 1768294 h 6110"/>
              <a:gd name="T16" fmla="*/ 1306720 w 8822"/>
              <a:gd name="T17" fmla="*/ 42261 h 6110"/>
              <a:gd name="T18" fmla="*/ 1306720 w 8822"/>
              <a:gd name="T19" fmla="*/ 30142 h 6110"/>
              <a:gd name="T20" fmla="*/ 1306720 w 8822"/>
              <a:gd name="T21" fmla="*/ 24160 h 6110"/>
              <a:gd name="T22" fmla="*/ 1302893 w 8822"/>
              <a:gd name="T23" fmla="*/ 18101 h 6110"/>
              <a:gd name="T24" fmla="*/ 1299067 w 8822"/>
              <a:gd name="T25" fmla="*/ 12041 h 6110"/>
              <a:gd name="T26" fmla="*/ 1299067 w 8822"/>
              <a:gd name="T27" fmla="*/ 6060 h 6110"/>
              <a:gd name="T28" fmla="*/ 1295301 w 8822"/>
              <a:gd name="T29" fmla="*/ 0 h 6110"/>
              <a:gd name="T30" fmla="*/ 1291475 w 8822"/>
              <a:gd name="T31" fmla="*/ 0 h 6110"/>
              <a:gd name="T32" fmla="*/ 1287648 w 8822"/>
              <a:gd name="T33" fmla="*/ 0 h 6110"/>
              <a:gd name="T34" fmla="*/ 19072 w 8822"/>
              <a:gd name="T35" fmla="*/ 0 h 6110"/>
              <a:gd name="T36" fmla="*/ 15245 w 8822"/>
              <a:gd name="T37" fmla="*/ 0 h 6110"/>
              <a:gd name="T38" fmla="*/ 11419 w 8822"/>
              <a:gd name="T39" fmla="*/ 6060 h 6110"/>
              <a:gd name="T40" fmla="*/ 7592 w 8822"/>
              <a:gd name="T41" fmla="*/ 12041 h 6110"/>
              <a:gd name="T42" fmla="*/ 3827 w 8822"/>
              <a:gd name="T43" fmla="*/ 12041 h 6110"/>
              <a:gd name="T44" fmla="*/ 3827 w 8822"/>
              <a:gd name="T45" fmla="*/ 18101 h 6110"/>
              <a:gd name="T46" fmla="*/ 0 w 8822"/>
              <a:gd name="T47" fmla="*/ 30142 h 6110"/>
              <a:gd name="T48" fmla="*/ 0 w 8822"/>
              <a:gd name="T49" fmla="*/ 36202 h 6110"/>
              <a:gd name="T50" fmla="*/ 0 w 8822"/>
              <a:gd name="T51" fmla="*/ 1762235 h 6110"/>
              <a:gd name="T52" fmla="*/ 0 w 8822"/>
              <a:gd name="T53" fmla="*/ 1774354 h 6110"/>
              <a:gd name="T54" fmla="*/ 0 w 8822"/>
              <a:gd name="T55" fmla="*/ 1780336 h 6110"/>
              <a:gd name="T56" fmla="*/ 3827 w 8822"/>
              <a:gd name="T57" fmla="*/ 1786395 h 6110"/>
              <a:gd name="T58" fmla="*/ 7592 w 8822"/>
              <a:gd name="T59" fmla="*/ 1792455 h 6110"/>
              <a:gd name="T60" fmla="*/ 7592 w 8822"/>
              <a:gd name="T61" fmla="*/ 1798514 h 6110"/>
              <a:gd name="T62" fmla="*/ 11419 w 8822"/>
              <a:gd name="T63" fmla="*/ 1798514 h 6110"/>
              <a:gd name="T64" fmla="*/ 15245 w 8822"/>
              <a:gd name="T65" fmla="*/ 1804496 h 6110"/>
              <a:gd name="T66" fmla="*/ 19072 w 8822"/>
              <a:gd name="T67" fmla="*/ 1804496 h 611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822" h="6110">
                <a:moveTo>
                  <a:pt x="8684" y="6110"/>
                </a:moveTo>
                <a:lnTo>
                  <a:pt x="8697" y="6109"/>
                </a:lnTo>
                <a:lnTo>
                  <a:pt x="8712" y="6107"/>
                </a:lnTo>
                <a:lnTo>
                  <a:pt x="8725" y="6104"/>
                </a:lnTo>
                <a:lnTo>
                  <a:pt x="8738" y="6099"/>
                </a:lnTo>
                <a:lnTo>
                  <a:pt x="8750" y="6094"/>
                </a:lnTo>
                <a:lnTo>
                  <a:pt x="8761" y="6086"/>
                </a:lnTo>
                <a:lnTo>
                  <a:pt x="8771" y="6079"/>
                </a:lnTo>
                <a:lnTo>
                  <a:pt x="8781" y="6070"/>
                </a:lnTo>
                <a:lnTo>
                  <a:pt x="8790" y="6061"/>
                </a:lnTo>
                <a:lnTo>
                  <a:pt x="8798" y="6051"/>
                </a:lnTo>
                <a:lnTo>
                  <a:pt x="8804" y="6040"/>
                </a:lnTo>
                <a:lnTo>
                  <a:pt x="8811" y="6028"/>
                </a:lnTo>
                <a:lnTo>
                  <a:pt x="8815" y="6016"/>
                </a:lnTo>
                <a:lnTo>
                  <a:pt x="8818" y="6003"/>
                </a:lnTo>
                <a:lnTo>
                  <a:pt x="8820" y="5989"/>
                </a:lnTo>
                <a:lnTo>
                  <a:pt x="8822" y="5976"/>
                </a:lnTo>
                <a:lnTo>
                  <a:pt x="8822" y="136"/>
                </a:lnTo>
                <a:lnTo>
                  <a:pt x="8820" y="122"/>
                </a:lnTo>
                <a:lnTo>
                  <a:pt x="8818" y="108"/>
                </a:lnTo>
                <a:lnTo>
                  <a:pt x="8815" y="95"/>
                </a:lnTo>
                <a:lnTo>
                  <a:pt x="8811" y="83"/>
                </a:lnTo>
                <a:lnTo>
                  <a:pt x="8804" y="71"/>
                </a:lnTo>
                <a:lnTo>
                  <a:pt x="8798" y="60"/>
                </a:lnTo>
                <a:lnTo>
                  <a:pt x="8790" y="49"/>
                </a:lnTo>
                <a:lnTo>
                  <a:pt x="8781" y="39"/>
                </a:lnTo>
                <a:lnTo>
                  <a:pt x="8771" y="31"/>
                </a:lnTo>
                <a:lnTo>
                  <a:pt x="8761" y="23"/>
                </a:lnTo>
                <a:lnTo>
                  <a:pt x="8750" y="17"/>
                </a:lnTo>
                <a:lnTo>
                  <a:pt x="8738" y="10"/>
                </a:lnTo>
                <a:lnTo>
                  <a:pt x="8725" y="6"/>
                </a:lnTo>
                <a:lnTo>
                  <a:pt x="8712" y="2"/>
                </a:lnTo>
                <a:lnTo>
                  <a:pt x="8697" y="0"/>
                </a:lnTo>
                <a:lnTo>
                  <a:pt x="8684" y="0"/>
                </a:lnTo>
                <a:lnTo>
                  <a:pt x="136" y="0"/>
                </a:lnTo>
                <a:lnTo>
                  <a:pt x="122" y="0"/>
                </a:lnTo>
                <a:lnTo>
                  <a:pt x="108" y="2"/>
                </a:lnTo>
                <a:lnTo>
                  <a:pt x="95" y="6"/>
                </a:lnTo>
                <a:lnTo>
                  <a:pt x="83" y="10"/>
                </a:lnTo>
                <a:lnTo>
                  <a:pt x="71" y="17"/>
                </a:lnTo>
                <a:lnTo>
                  <a:pt x="60" y="23"/>
                </a:lnTo>
                <a:lnTo>
                  <a:pt x="49" y="31"/>
                </a:lnTo>
                <a:lnTo>
                  <a:pt x="39" y="39"/>
                </a:lnTo>
                <a:lnTo>
                  <a:pt x="31" y="49"/>
                </a:lnTo>
                <a:lnTo>
                  <a:pt x="23" y="60"/>
                </a:lnTo>
                <a:lnTo>
                  <a:pt x="17" y="71"/>
                </a:lnTo>
                <a:lnTo>
                  <a:pt x="10" y="83"/>
                </a:lnTo>
                <a:lnTo>
                  <a:pt x="6" y="95"/>
                </a:lnTo>
                <a:lnTo>
                  <a:pt x="2" y="108"/>
                </a:lnTo>
                <a:lnTo>
                  <a:pt x="0" y="122"/>
                </a:lnTo>
                <a:lnTo>
                  <a:pt x="0" y="136"/>
                </a:lnTo>
                <a:lnTo>
                  <a:pt x="0" y="5976"/>
                </a:lnTo>
                <a:lnTo>
                  <a:pt x="0" y="5989"/>
                </a:lnTo>
                <a:lnTo>
                  <a:pt x="2" y="6003"/>
                </a:lnTo>
                <a:lnTo>
                  <a:pt x="6" y="6016"/>
                </a:lnTo>
                <a:lnTo>
                  <a:pt x="10" y="6028"/>
                </a:lnTo>
                <a:lnTo>
                  <a:pt x="17" y="6040"/>
                </a:lnTo>
                <a:lnTo>
                  <a:pt x="23" y="6051"/>
                </a:lnTo>
                <a:lnTo>
                  <a:pt x="31" y="6061"/>
                </a:lnTo>
                <a:lnTo>
                  <a:pt x="39" y="6070"/>
                </a:lnTo>
                <a:lnTo>
                  <a:pt x="49" y="6079"/>
                </a:lnTo>
                <a:lnTo>
                  <a:pt x="60" y="6086"/>
                </a:lnTo>
                <a:lnTo>
                  <a:pt x="71" y="6094"/>
                </a:lnTo>
                <a:lnTo>
                  <a:pt x="83" y="6099"/>
                </a:lnTo>
                <a:lnTo>
                  <a:pt x="95" y="6104"/>
                </a:lnTo>
                <a:lnTo>
                  <a:pt x="108" y="6107"/>
                </a:lnTo>
                <a:lnTo>
                  <a:pt x="122" y="6109"/>
                </a:lnTo>
                <a:lnTo>
                  <a:pt x="136" y="6110"/>
                </a:lnTo>
                <a:lnTo>
                  <a:pt x="8684" y="6110"/>
                </a:lnTo>
                <a:close/>
              </a:path>
            </a:pathLst>
          </a:custGeom>
          <a:solidFill>
            <a:srgbClr val="CBBDB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8" name="Freeform 722">
            <a:extLst>
              <a:ext uri="{FF2B5EF4-FFF2-40B4-BE49-F238E27FC236}">
                <a16:creationId xmlns:a16="http://schemas.microsoft.com/office/drawing/2014/main" id="{9FA9C7A7-833F-2A0A-EB0F-C08B8F17476A}"/>
              </a:ext>
            </a:extLst>
          </p:cNvPr>
          <p:cNvSpPr>
            <a:spLocks/>
          </p:cNvSpPr>
          <p:nvPr/>
        </p:nvSpPr>
        <p:spPr bwMode="auto">
          <a:xfrm>
            <a:off x="6365875" y="4978400"/>
            <a:ext cx="519113" cy="450850"/>
          </a:xfrm>
          <a:custGeom>
            <a:avLst/>
            <a:gdLst>
              <a:gd name="T0" fmla="*/ 1235650 w 8380"/>
              <a:gd name="T1" fmla="*/ 1712469 h 5806"/>
              <a:gd name="T2" fmla="*/ 1239491 w 8380"/>
              <a:gd name="T3" fmla="*/ 1712469 h 5806"/>
              <a:gd name="T4" fmla="*/ 1243331 w 8380"/>
              <a:gd name="T5" fmla="*/ 1706490 h 5806"/>
              <a:gd name="T6" fmla="*/ 1247172 w 8380"/>
              <a:gd name="T7" fmla="*/ 1700433 h 5806"/>
              <a:gd name="T8" fmla="*/ 1251013 w 8380"/>
              <a:gd name="T9" fmla="*/ 1700433 h 5806"/>
              <a:gd name="T10" fmla="*/ 1251013 w 8380"/>
              <a:gd name="T11" fmla="*/ 1694376 h 5806"/>
              <a:gd name="T12" fmla="*/ 1254853 w 8380"/>
              <a:gd name="T13" fmla="*/ 1682340 h 5806"/>
              <a:gd name="T14" fmla="*/ 1254853 w 8380"/>
              <a:gd name="T15" fmla="*/ 1676283 h 5806"/>
              <a:gd name="T16" fmla="*/ 1254853 w 8380"/>
              <a:gd name="T17" fmla="*/ 36186 h 5806"/>
              <a:gd name="T18" fmla="*/ 1254853 w 8380"/>
              <a:gd name="T19" fmla="*/ 30129 h 5806"/>
              <a:gd name="T20" fmla="*/ 1254853 w 8380"/>
              <a:gd name="T21" fmla="*/ 24150 h 5806"/>
              <a:gd name="T22" fmla="*/ 1251013 w 8380"/>
              <a:gd name="T23" fmla="*/ 18093 h 5806"/>
              <a:gd name="T24" fmla="*/ 1247172 w 8380"/>
              <a:gd name="T25" fmla="*/ 12036 h 5806"/>
              <a:gd name="T26" fmla="*/ 1247172 w 8380"/>
              <a:gd name="T27" fmla="*/ 6057 h 5806"/>
              <a:gd name="T28" fmla="*/ 1243331 w 8380"/>
              <a:gd name="T29" fmla="*/ 0 h 5806"/>
              <a:gd name="T30" fmla="*/ 1239491 w 8380"/>
              <a:gd name="T31" fmla="*/ 0 h 5806"/>
              <a:gd name="T32" fmla="*/ 1235650 w 8380"/>
              <a:gd name="T33" fmla="*/ 0 h 5806"/>
              <a:gd name="T34" fmla="*/ 15363 w 8380"/>
              <a:gd name="T35" fmla="*/ 0 h 5806"/>
              <a:gd name="T36" fmla="*/ 11522 w 8380"/>
              <a:gd name="T37" fmla="*/ 0 h 5806"/>
              <a:gd name="T38" fmla="*/ 11522 w 8380"/>
              <a:gd name="T39" fmla="*/ 6057 h 5806"/>
              <a:gd name="T40" fmla="*/ 7681 w 8380"/>
              <a:gd name="T41" fmla="*/ 6057 h 5806"/>
              <a:gd name="T42" fmla="*/ 3841 w 8380"/>
              <a:gd name="T43" fmla="*/ 12036 h 5806"/>
              <a:gd name="T44" fmla="*/ 3841 w 8380"/>
              <a:gd name="T45" fmla="*/ 18093 h 5806"/>
              <a:gd name="T46" fmla="*/ 0 w 8380"/>
              <a:gd name="T47" fmla="*/ 24150 h 5806"/>
              <a:gd name="T48" fmla="*/ 0 w 8380"/>
              <a:gd name="T49" fmla="*/ 36186 h 5806"/>
              <a:gd name="T50" fmla="*/ 0 w 8380"/>
              <a:gd name="T51" fmla="*/ 1676283 h 5806"/>
              <a:gd name="T52" fmla="*/ 0 w 8380"/>
              <a:gd name="T53" fmla="*/ 1682340 h 5806"/>
              <a:gd name="T54" fmla="*/ 0 w 8380"/>
              <a:gd name="T55" fmla="*/ 1688397 h 5806"/>
              <a:gd name="T56" fmla="*/ 3841 w 8380"/>
              <a:gd name="T57" fmla="*/ 1694376 h 5806"/>
              <a:gd name="T58" fmla="*/ 3841 w 8380"/>
              <a:gd name="T59" fmla="*/ 1700433 h 5806"/>
              <a:gd name="T60" fmla="*/ 7681 w 8380"/>
              <a:gd name="T61" fmla="*/ 1706490 h 5806"/>
              <a:gd name="T62" fmla="*/ 11522 w 8380"/>
              <a:gd name="T63" fmla="*/ 1706490 h 5806"/>
              <a:gd name="T64" fmla="*/ 15363 w 8380"/>
              <a:gd name="T65" fmla="*/ 1712469 h 5806"/>
              <a:gd name="T66" fmla="*/ 19203 w 8380"/>
              <a:gd name="T67" fmla="*/ 1712469 h 580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380" h="5806">
                <a:moveTo>
                  <a:pt x="8250" y="5806"/>
                </a:moveTo>
                <a:lnTo>
                  <a:pt x="8263" y="5805"/>
                </a:lnTo>
                <a:lnTo>
                  <a:pt x="8276" y="5802"/>
                </a:lnTo>
                <a:lnTo>
                  <a:pt x="8288" y="5799"/>
                </a:lnTo>
                <a:lnTo>
                  <a:pt x="8300" y="5795"/>
                </a:lnTo>
                <a:lnTo>
                  <a:pt x="8311" y="5789"/>
                </a:lnTo>
                <a:lnTo>
                  <a:pt x="8322" y="5783"/>
                </a:lnTo>
                <a:lnTo>
                  <a:pt x="8332" y="5775"/>
                </a:lnTo>
                <a:lnTo>
                  <a:pt x="8341" y="5767"/>
                </a:lnTo>
                <a:lnTo>
                  <a:pt x="8349" y="5758"/>
                </a:lnTo>
                <a:lnTo>
                  <a:pt x="8357" y="5747"/>
                </a:lnTo>
                <a:lnTo>
                  <a:pt x="8363" y="5737"/>
                </a:lnTo>
                <a:lnTo>
                  <a:pt x="8369" y="5725"/>
                </a:lnTo>
                <a:lnTo>
                  <a:pt x="8373" y="5713"/>
                </a:lnTo>
                <a:lnTo>
                  <a:pt x="8376" y="5701"/>
                </a:lnTo>
                <a:lnTo>
                  <a:pt x="8378" y="5688"/>
                </a:lnTo>
                <a:lnTo>
                  <a:pt x="8380" y="5675"/>
                </a:lnTo>
                <a:lnTo>
                  <a:pt x="8380" y="128"/>
                </a:lnTo>
                <a:lnTo>
                  <a:pt x="8378" y="114"/>
                </a:lnTo>
                <a:lnTo>
                  <a:pt x="8376" y="102"/>
                </a:lnTo>
                <a:lnTo>
                  <a:pt x="8373" y="89"/>
                </a:lnTo>
                <a:lnTo>
                  <a:pt x="8369" y="78"/>
                </a:lnTo>
                <a:lnTo>
                  <a:pt x="8363" y="66"/>
                </a:lnTo>
                <a:lnTo>
                  <a:pt x="8357" y="57"/>
                </a:lnTo>
                <a:lnTo>
                  <a:pt x="8349" y="47"/>
                </a:lnTo>
                <a:lnTo>
                  <a:pt x="8341" y="37"/>
                </a:lnTo>
                <a:lnTo>
                  <a:pt x="8332" y="29"/>
                </a:lnTo>
                <a:lnTo>
                  <a:pt x="8322" y="22"/>
                </a:lnTo>
                <a:lnTo>
                  <a:pt x="8311" y="15"/>
                </a:lnTo>
                <a:lnTo>
                  <a:pt x="8300" y="10"/>
                </a:lnTo>
                <a:lnTo>
                  <a:pt x="8288" y="5"/>
                </a:lnTo>
                <a:lnTo>
                  <a:pt x="8276" y="2"/>
                </a:lnTo>
                <a:lnTo>
                  <a:pt x="8263" y="0"/>
                </a:lnTo>
                <a:lnTo>
                  <a:pt x="8250" y="0"/>
                </a:lnTo>
                <a:lnTo>
                  <a:pt x="128" y="0"/>
                </a:lnTo>
                <a:lnTo>
                  <a:pt x="114" y="0"/>
                </a:lnTo>
                <a:lnTo>
                  <a:pt x="102" y="2"/>
                </a:lnTo>
                <a:lnTo>
                  <a:pt x="89" y="5"/>
                </a:lnTo>
                <a:lnTo>
                  <a:pt x="78" y="10"/>
                </a:lnTo>
                <a:lnTo>
                  <a:pt x="66" y="15"/>
                </a:lnTo>
                <a:lnTo>
                  <a:pt x="57" y="22"/>
                </a:lnTo>
                <a:lnTo>
                  <a:pt x="47" y="29"/>
                </a:lnTo>
                <a:lnTo>
                  <a:pt x="37" y="37"/>
                </a:lnTo>
                <a:lnTo>
                  <a:pt x="29" y="47"/>
                </a:lnTo>
                <a:lnTo>
                  <a:pt x="22" y="57"/>
                </a:lnTo>
                <a:lnTo>
                  <a:pt x="15" y="66"/>
                </a:lnTo>
                <a:lnTo>
                  <a:pt x="10" y="78"/>
                </a:lnTo>
                <a:lnTo>
                  <a:pt x="5" y="89"/>
                </a:lnTo>
                <a:lnTo>
                  <a:pt x="2" y="102"/>
                </a:lnTo>
                <a:lnTo>
                  <a:pt x="0" y="114"/>
                </a:lnTo>
                <a:lnTo>
                  <a:pt x="0" y="128"/>
                </a:lnTo>
                <a:lnTo>
                  <a:pt x="0" y="5675"/>
                </a:lnTo>
                <a:lnTo>
                  <a:pt x="0" y="5688"/>
                </a:lnTo>
                <a:lnTo>
                  <a:pt x="2" y="5701"/>
                </a:lnTo>
                <a:lnTo>
                  <a:pt x="5" y="5713"/>
                </a:lnTo>
                <a:lnTo>
                  <a:pt x="10" y="5725"/>
                </a:lnTo>
                <a:lnTo>
                  <a:pt x="15" y="5737"/>
                </a:lnTo>
                <a:lnTo>
                  <a:pt x="22" y="5747"/>
                </a:lnTo>
                <a:lnTo>
                  <a:pt x="29" y="5758"/>
                </a:lnTo>
                <a:lnTo>
                  <a:pt x="37" y="5767"/>
                </a:lnTo>
                <a:lnTo>
                  <a:pt x="47" y="5775"/>
                </a:lnTo>
                <a:lnTo>
                  <a:pt x="57" y="5783"/>
                </a:lnTo>
                <a:lnTo>
                  <a:pt x="66" y="5789"/>
                </a:lnTo>
                <a:lnTo>
                  <a:pt x="78" y="5795"/>
                </a:lnTo>
                <a:lnTo>
                  <a:pt x="89" y="5799"/>
                </a:lnTo>
                <a:lnTo>
                  <a:pt x="102" y="5802"/>
                </a:lnTo>
                <a:lnTo>
                  <a:pt x="114" y="5805"/>
                </a:lnTo>
                <a:lnTo>
                  <a:pt x="128" y="5806"/>
                </a:lnTo>
                <a:lnTo>
                  <a:pt x="8250" y="5806"/>
                </a:lnTo>
                <a:close/>
              </a:path>
            </a:pathLst>
          </a:custGeom>
          <a:solidFill>
            <a:srgbClr val="E6F5F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Rectangle 723">
            <a:extLst>
              <a:ext uri="{FF2B5EF4-FFF2-40B4-BE49-F238E27FC236}">
                <a16:creationId xmlns:a16="http://schemas.microsoft.com/office/drawing/2014/main" id="{4351248B-9CC2-BE79-9767-1CB12D3D9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9675" y="5522913"/>
            <a:ext cx="461963" cy="1587"/>
          </a:xfrm>
          <a:prstGeom prst="rect">
            <a:avLst/>
          </a:prstGeom>
          <a:solidFill>
            <a:srgbClr val="33333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70" name="Freeform 724">
            <a:extLst>
              <a:ext uri="{FF2B5EF4-FFF2-40B4-BE49-F238E27FC236}">
                <a16:creationId xmlns:a16="http://schemas.microsoft.com/office/drawing/2014/main" id="{7543DB8B-8008-FA33-FDD8-AF066A7FCCA3}"/>
              </a:ext>
            </a:extLst>
          </p:cNvPr>
          <p:cNvSpPr>
            <a:spLocks/>
          </p:cNvSpPr>
          <p:nvPr/>
        </p:nvSpPr>
        <p:spPr bwMode="auto">
          <a:xfrm>
            <a:off x="6751638" y="5522913"/>
            <a:ext cx="209550" cy="0"/>
          </a:xfrm>
          <a:custGeom>
            <a:avLst/>
            <a:gdLst>
              <a:gd name="T0" fmla="*/ 0 w 3389"/>
              <a:gd name="T1" fmla="*/ 504676 w 3389"/>
              <a:gd name="T2" fmla="*/ 0 w 3389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3389">
                <a:moveTo>
                  <a:pt x="0" y="0"/>
                </a:moveTo>
                <a:lnTo>
                  <a:pt x="3389" y="0"/>
                </a:lnTo>
                <a:lnTo>
                  <a:pt x="0" y="0"/>
                </a:lnTo>
                <a:close/>
              </a:path>
            </a:pathLst>
          </a:custGeom>
          <a:solidFill>
            <a:srgbClr val="333333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1" name="Rectangle 725">
            <a:extLst>
              <a:ext uri="{FF2B5EF4-FFF2-40B4-BE49-F238E27FC236}">
                <a16:creationId xmlns:a16="http://schemas.microsoft.com/office/drawing/2014/main" id="{94F3A133-D577-A96B-D6D0-B4EC0550A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638" y="5522913"/>
            <a:ext cx="1587" cy="80962"/>
          </a:xfrm>
          <a:prstGeom prst="rect">
            <a:avLst/>
          </a:prstGeom>
          <a:solidFill>
            <a:srgbClr val="7F7F7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72" name="Rectangle 726">
            <a:extLst>
              <a:ext uri="{FF2B5EF4-FFF2-40B4-BE49-F238E27FC236}">
                <a16:creationId xmlns:a16="http://schemas.microsoft.com/office/drawing/2014/main" id="{6DCEAE05-1ACA-1E0F-50B9-4379E9BD6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988" y="5524500"/>
            <a:ext cx="0" cy="79375"/>
          </a:xfrm>
          <a:prstGeom prst="rect">
            <a:avLst/>
          </a:prstGeom>
          <a:solidFill>
            <a:srgbClr val="7F7F7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73" name="Freeform 727">
            <a:extLst>
              <a:ext uri="{FF2B5EF4-FFF2-40B4-BE49-F238E27FC236}">
                <a16:creationId xmlns:a16="http://schemas.microsoft.com/office/drawing/2014/main" id="{5C8777A2-046B-A6D0-380E-D96298A2600E}"/>
              </a:ext>
            </a:extLst>
          </p:cNvPr>
          <p:cNvSpPr>
            <a:spLocks/>
          </p:cNvSpPr>
          <p:nvPr/>
        </p:nvSpPr>
        <p:spPr bwMode="auto">
          <a:xfrm>
            <a:off x="6856413" y="5538788"/>
            <a:ext cx="42862" cy="52387"/>
          </a:xfrm>
          <a:custGeom>
            <a:avLst/>
            <a:gdLst>
              <a:gd name="T0" fmla="*/ 99885 w 678"/>
              <a:gd name="T1" fmla="*/ 197031 h 678"/>
              <a:gd name="T2" fmla="*/ 99885 w 678"/>
              <a:gd name="T3" fmla="*/ 197031 h 678"/>
              <a:gd name="T4" fmla="*/ 103931 w 678"/>
              <a:gd name="T5" fmla="*/ 197031 h 678"/>
              <a:gd name="T6" fmla="*/ 103931 w 678"/>
              <a:gd name="T7" fmla="*/ 191081 h 678"/>
              <a:gd name="T8" fmla="*/ 103931 w 678"/>
              <a:gd name="T9" fmla="*/ 191081 h 678"/>
              <a:gd name="T10" fmla="*/ 107914 w 678"/>
              <a:gd name="T11" fmla="*/ 185054 h 678"/>
              <a:gd name="T12" fmla="*/ 107914 w 678"/>
              <a:gd name="T13" fmla="*/ 185054 h 678"/>
              <a:gd name="T14" fmla="*/ 107914 w 678"/>
              <a:gd name="T15" fmla="*/ 179105 h 678"/>
              <a:gd name="T16" fmla="*/ 107914 w 678"/>
              <a:gd name="T17" fmla="*/ 17926 h 678"/>
              <a:gd name="T18" fmla="*/ 107914 w 678"/>
              <a:gd name="T19" fmla="*/ 17926 h 678"/>
              <a:gd name="T20" fmla="*/ 107914 w 678"/>
              <a:gd name="T21" fmla="*/ 11976 h 678"/>
              <a:gd name="T22" fmla="*/ 107914 w 678"/>
              <a:gd name="T23" fmla="*/ 5950 h 678"/>
              <a:gd name="T24" fmla="*/ 103931 w 678"/>
              <a:gd name="T25" fmla="*/ 5950 h 678"/>
              <a:gd name="T26" fmla="*/ 103931 w 678"/>
              <a:gd name="T27" fmla="*/ 5950 h 678"/>
              <a:gd name="T28" fmla="*/ 99885 w 678"/>
              <a:gd name="T29" fmla="*/ 0 h 678"/>
              <a:gd name="T30" fmla="*/ 99885 w 678"/>
              <a:gd name="T31" fmla="*/ 0 h 678"/>
              <a:gd name="T32" fmla="*/ 95902 w 678"/>
              <a:gd name="T33" fmla="*/ 0 h 678"/>
              <a:gd name="T34" fmla="*/ 7966 w 678"/>
              <a:gd name="T35" fmla="*/ 0 h 678"/>
              <a:gd name="T36" fmla="*/ 7966 w 678"/>
              <a:gd name="T37" fmla="*/ 0 h 678"/>
              <a:gd name="T38" fmla="*/ 3983 w 678"/>
              <a:gd name="T39" fmla="*/ 0 h 678"/>
              <a:gd name="T40" fmla="*/ 3983 w 678"/>
              <a:gd name="T41" fmla="*/ 5950 h 678"/>
              <a:gd name="T42" fmla="*/ 3983 w 678"/>
              <a:gd name="T43" fmla="*/ 5950 h 678"/>
              <a:gd name="T44" fmla="*/ 0 w 678"/>
              <a:gd name="T45" fmla="*/ 11976 h 678"/>
              <a:gd name="T46" fmla="*/ 0 w 678"/>
              <a:gd name="T47" fmla="*/ 11976 h 678"/>
              <a:gd name="T48" fmla="*/ 0 w 678"/>
              <a:gd name="T49" fmla="*/ 17926 h 678"/>
              <a:gd name="T50" fmla="*/ 0 w 678"/>
              <a:gd name="T51" fmla="*/ 179105 h 678"/>
              <a:gd name="T52" fmla="*/ 0 w 678"/>
              <a:gd name="T53" fmla="*/ 179105 h 678"/>
              <a:gd name="T54" fmla="*/ 0 w 678"/>
              <a:gd name="T55" fmla="*/ 185054 h 678"/>
              <a:gd name="T56" fmla="*/ 0 w 678"/>
              <a:gd name="T57" fmla="*/ 191081 h 678"/>
              <a:gd name="T58" fmla="*/ 3983 w 678"/>
              <a:gd name="T59" fmla="*/ 191081 h 678"/>
              <a:gd name="T60" fmla="*/ 3983 w 678"/>
              <a:gd name="T61" fmla="*/ 191081 h 678"/>
              <a:gd name="T62" fmla="*/ 7966 w 678"/>
              <a:gd name="T63" fmla="*/ 197031 h 678"/>
              <a:gd name="T64" fmla="*/ 7966 w 678"/>
              <a:gd name="T65" fmla="*/ 197031 h 678"/>
              <a:gd name="T66" fmla="*/ 12011 w 678"/>
              <a:gd name="T67" fmla="*/ 197031 h 67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78" h="678">
                <a:moveTo>
                  <a:pt x="611" y="678"/>
                </a:moveTo>
                <a:lnTo>
                  <a:pt x="618" y="677"/>
                </a:lnTo>
                <a:lnTo>
                  <a:pt x="624" y="676"/>
                </a:lnTo>
                <a:lnTo>
                  <a:pt x="631" y="675"/>
                </a:lnTo>
                <a:lnTo>
                  <a:pt x="637" y="673"/>
                </a:lnTo>
                <a:lnTo>
                  <a:pt x="643" y="670"/>
                </a:lnTo>
                <a:lnTo>
                  <a:pt x="648" y="666"/>
                </a:lnTo>
                <a:lnTo>
                  <a:pt x="653" y="662"/>
                </a:lnTo>
                <a:lnTo>
                  <a:pt x="658" y="658"/>
                </a:lnTo>
                <a:lnTo>
                  <a:pt x="662" y="653"/>
                </a:lnTo>
                <a:lnTo>
                  <a:pt x="667" y="648"/>
                </a:lnTo>
                <a:lnTo>
                  <a:pt x="670" y="642"/>
                </a:lnTo>
                <a:lnTo>
                  <a:pt x="673" y="637"/>
                </a:lnTo>
                <a:lnTo>
                  <a:pt x="675" y="630"/>
                </a:lnTo>
                <a:lnTo>
                  <a:pt x="676" y="624"/>
                </a:lnTo>
                <a:lnTo>
                  <a:pt x="677" y="617"/>
                </a:lnTo>
                <a:lnTo>
                  <a:pt x="678" y="611"/>
                </a:lnTo>
                <a:lnTo>
                  <a:pt x="678" y="67"/>
                </a:lnTo>
                <a:lnTo>
                  <a:pt x="677" y="60"/>
                </a:lnTo>
                <a:lnTo>
                  <a:pt x="676" y="53"/>
                </a:lnTo>
                <a:lnTo>
                  <a:pt x="675" y="47"/>
                </a:lnTo>
                <a:lnTo>
                  <a:pt x="673" y="40"/>
                </a:lnTo>
                <a:lnTo>
                  <a:pt x="670" y="35"/>
                </a:lnTo>
                <a:lnTo>
                  <a:pt x="667" y="29"/>
                </a:lnTo>
                <a:lnTo>
                  <a:pt x="662" y="24"/>
                </a:lnTo>
                <a:lnTo>
                  <a:pt x="658" y="18"/>
                </a:lnTo>
                <a:lnTo>
                  <a:pt x="653" y="14"/>
                </a:lnTo>
                <a:lnTo>
                  <a:pt x="648" y="11"/>
                </a:lnTo>
                <a:lnTo>
                  <a:pt x="643" y="8"/>
                </a:lnTo>
                <a:lnTo>
                  <a:pt x="637" y="4"/>
                </a:lnTo>
                <a:lnTo>
                  <a:pt x="631" y="2"/>
                </a:lnTo>
                <a:lnTo>
                  <a:pt x="624" y="1"/>
                </a:lnTo>
                <a:lnTo>
                  <a:pt x="618" y="0"/>
                </a:lnTo>
                <a:lnTo>
                  <a:pt x="611" y="0"/>
                </a:lnTo>
                <a:lnTo>
                  <a:pt x="67" y="0"/>
                </a:lnTo>
                <a:lnTo>
                  <a:pt x="59" y="0"/>
                </a:lnTo>
                <a:lnTo>
                  <a:pt x="53" y="1"/>
                </a:lnTo>
                <a:lnTo>
                  <a:pt x="46" y="2"/>
                </a:lnTo>
                <a:lnTo>
                  <a:pt x="40" y="4"/>
                </a:lnTo>
                <a:lnTo>
                  <a:pt x="34" y="8"/>
                </a:lnTo>
                <a:lnTo>
                  <a:pt x="29" y="11"/>
                </a:lnTo>
                <a:lnTo>
                  <a:pt x="23" y="14"/>
                </a:lnTo>
                <a:lnTo>
                  <a:pt x="18" y="18"/>
                </a:lnTo>
                <a:lnTo>
                  <a:pt x="14" y="24"/>
                </a:lnTo>
                <a:lnTo>
                  <a:pt x="10" y="29"/>
                </a:lnTo>
                <a:lnTo>
                  <a:pt x="7" y="35"/>
                </a:lnTo>
                <a:lnTo>
                  <a:pt x="4" y="40"/>
                </a:lnTo>
                <a:lnTo>
                  <a:pt x="2" y="47"/>
                </a:lnTo>
                <a:lnTo>
                  <a:pt x="1" y="53"/>
                </a:lnTo>
                <a:lnTo>
                  <a:pt x="0" y="60"/>
                </a:lnTo>
                <a:lnTo>
                  <a:pt x="0" y="67"/>
                </a:lnTo>
                <a:lnTo>
                  <a:pt x="0" y="611"/>
                </a:lnTo>
                <a:lnTo>
                  <a:pt x="0" y="617"/>
                </a:lnTo>
                <a:lnTo>
                  <a:pt x="1" y="624"/>
                </a:lnTo>
                <a:lnTo>
                  <a:pt x="2" y="630"/>
                </a:lnTo>
                <a:lnTo>
                  <a:pt x="4" y="637"/>
                </a:lnTo>
                <a:lnTo>
                  <a:pt x="7" y="642"/>
                </a:lnTo>
                <a:lnTo>
                  <a:pt x="10" y="648"/>
                </a:lnTo>
                <a:lnTo>
                  <a:pt x="14" y="653"/>
                </a:lnTo>
                <a:lnTo>
                  <a:pt x="18" y="658"/>
                </a:lnTo>
                <a:lnTo>
                  <a:pt x="23" y="662"/>
                </a:lnTo>
                <a:lnTo>
                  <a:pt x="29" y="666"/>
                </a:lnTo>
                <a:lnTo>
                  <a:pt x="34" y="670"/>
                </a:lnTo>
                <a:lnTo>
                  <a:pt x="40" y="673"/>
                </a:lnTo>
                <a:lnTo>
                  <a:pt x="46" y="675"/>
                </a:lnTo>
                <a:lnTo>
                  <a:pt x="53" y="676"/>
                </a:lnTo>
                <a:lnTo>
                  <a:pt x="59" y="677"/>
                </a:lnTo>
                <a:lnTo>
                  <a:pt x="67" y="678"/>
                </a:lnTo>
                <a:lnTo>
                  <a:pt x="611" y="678"/>
                </a:lnTo>
                <a:close/>
              </a:path>
            </a:pathLst>
          </a:custGeom>
          <a:solidFill>
            <a:srgbClr val="333333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4" name="Freeform 728">
            <a:extLst>
              <a:ext uri="{FF2B5EF4-FFF2-40B4-BE49-F238E27FC236}">
                <a16:creationId xmlns:a16="http://schemas.microsoft.com/office/drawing/2014/main" id="{96814034-9BFF-1EC1-25CA-E4DE023F2E9A}"/>
              </a:ext>
            </a:extLst>
          </p:cNvPr>
          <p:cNvSpPr>
            <a:spLocks/>
          </p:cNvSpPr>
          <p:nvPr/>
        </p:nvSpPr>
        <p:spPr bwMode="auto">
          <a:xfrm>
            <a:off x="6859588" y="5540375"/>
            <a:ext cx="36512" cy="47625"/>
          </a:xfrm>
          <a:custGeom>
            <a:avLst/>
            <a:gdLst>
              <a:gd name="T0" fmla="*/ 74754 w 612"/>
              <a:gd name="T1" fmla="*/ 182238 h 611"/>
              <a:gd name="T2" fmla="*/ 74754 w 612"/>
              <a:gd name="T3" fmla="*/ 182238 h 611"/>
              <a:gd name="T4" fmla="*/ 78334 w 612"/>
              <a:gd name="T5" fmla="*/ 182238 h 611"/>
              <a:gd name="T6" fmla="*/ 78334 w 612"/>
              <a:gd name="T7" fmla="*/ 176158 h 611"/>
              <a:gd name="T8" fmla="*/ 78334 w 612"/>
              <a:gd name="T9" fmla="*/ 176158 h 611"/>
              <a:gd name="T10" fmla="*/ 81854 w 612"/>
              <a:gd name="T11" fmla="*/ 170078 h 611"/>
              <a:gd name="T12" fmla="*/ 81854 w 612"/>
              <a:gd name="T13" fmla="*/ 170078 h 611"/>
              <a:gd name="T14" fmla="*/ 81854 w 612"/>
              <a:gd name="T15" fmla="*/ 164076 h 611"/>
              <a:gd name="T16" fmla="*/ 81854 w 612"/>
              <a:gd name="T17" fmla="*/ 18239 h 611"/>
              <a:gd name="T18" fmla="*/ 81854 w 612"/>
              <a:gd name="T19" fmla="*/ 12160 h 611"/>
              <a:gd name="T20" fmla="*/ 81854 w 612"/>
              <a:gd name="T21" fmla="*/ 12160 h 611"/>
              <a:gd name="T22" fmla="*/ 81854 w 612"/>
              <a:gd name="T23" fmla="*/ 6080 h 611"/>
              <a:gd name="T24" fmla="*/ 78334 w 612"/>
              <a:gd name="T25" fmla="*/ 6080 h 611"/>
              <a:gd name="T26" fmla="*/ 78334 w 612"/>
              <a:gd name="T27" fmla="*/ 0 h 611"/>
              <a:gd name="T28" fmla="*/ 78334 w 612"/>
              <a:gd name="T29" fmla="*/ 0 h 611"/>
              <a:gd name="T30" fmla="*/ 74754 w 612"/>
              <a:gd name="T31" fmla="*/ 0 h 611"/>
              <a:gd name="T32" fmla="*/ 74754 w 612"/>
              <a:gd name="T33" fmla="*/ 0 h 611"/>
              <a:gd name="T34" fmla="*/ 7100 w 612"/>
              <a:gd name="T35" fmla="*/ 0 h 611"/>
              <a:gd name="T36" fmla="*/ 7100 w 612"/>
              <a:gd name="T37" fmla="*/ 0 h 611"/>
              <a:gd name="T38" fmla="*/ 3580 w 612"/>
              <a:gd name="T39" fmla="*/ 0 h 611"/>
              <a:gd name="T40" fmla="*/ 3580 w 612"/>
              <a:gd name="T41" fmla="*/ 6080 h 611"/>
              <a:gd name="T42" fmla="*/ 0 w 612"/>
              <a:gd name="T43" fmla="*/ 6080 h 611"/>
              <a:gd name="T44" fmla="*/ 0 w 612"/>
              <a:gd name="T45" fmla="*/ 12160 h 611"/>
              <a:gd name="T46" fmla="*/ 0 w 612"/>
              <a:gd name="T47" fmla="*/ 12160 h 611"/>
              <a:gd name="T48" fmla="*/ 0 w 612"/>
              <a:gd name="T49" fmla="*/ 18239 h 611"/>
              <a:gd name="T50" fmla="*/ 0 w 612"/>
              <a:gd name="T51" fmla="*/ 164076 h 611"/>
              <a:gd name="T52" fmla="*/ 0 w 612"/>
              <a:gd name="T53" fmla="*/ 170078 h 611"/>
              <a:gd name="T54" fmla="*/ 0 w 612"/>
              <a:gd name="T55" fmla="*/ 170078 h 611"/>
              <a:gd name="T56" fmla="*/ 0 w 612"/>
              <a:gd name="T57" fmla="*/ 176158 h 611"/>
              <a:gd name="T58" fmla="*/ 3580 w 612"/>
              <a:gd name="T59" fmla="*/ 176158 h 611"/>
              <a:gd name="T60" fmla="*/ 3580 w 612"/>
              <a:gd name="T61" fmla="*/ 176158 h 611"/>
              <a:gd name="T62" fmla="*/ 3580 w 612"/>
              <a:gd name="T63" fmla="*/ 182238 h 611"/>
              <a:gd name="T64" fmla="*/ 7100 w 612"/>
              <a:gd name="T65" fmla="*/ 182238 h 611"/>
              <a:gd name="T66" fmla="*/ 7100 w 612"/>
              <a:gd name="T67" fmla="*/ 182238 h 61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12" h="611">
                <a:moveTo>
                  <a:pt x="550" y="611"/>
                </a:moveTo>
                <a:lnTo>
                  <a:pt x="555" y="610"/>
                </a:lnTo>
                <a:lnTo>
                  <a:pt x="562" y="609"/>
                </a:lnTo>
                <a:lnTo>
                  <a:pt x="568" y="607"/>
                </a:lnTo>
                <a:lnTo>
                  <a:pt x="574" y="605"/>
                </a:lnTo>
                <a:lnTo>
                  <a:pt x="579" y="603"/>
                </a:lnTo>
                <a:lnTo>
                  <a:pt x="585" y="600"/>
                </a:lnTo>
                <a:lnTo>
                  <a:pt x="589" y="597"/>
                </a:lnTo>
                <a:lnTo>
                  <a:pt x="593" y="592"/>
                </a:lnTo>
                <a:lnTo>
                  <a:pt x="598" y="588"/>
                </a:lnTo>
                <a:lnTo>
                  <a:pt x="601" y="584"/>
                </a:lnTo>
                <a:lnTo>
                  <a:pt x="604" y="578"/>
                </a:lnTo>
                <a:lnTo>
                  <a:pt x="606" y="573"/>
                </a:lnTo>
                <a:lnTo>
                  <a:pt x="608" y="567"/>
                </a:lnTo>
                <a:lnTo>
                  <a:pt x="610" y="562"/>
                </a:lnTo>
                <a:lnTo>
                  <a:pt x="611" y="555"/>
                </a:lnTo>
                <a:lnTo>
                  <a:pt x="612" y="550"/>
                </a:lnTo>
                <a:lnTo>
                  <a:pt x="612" y="61"/>
                </a:lnTo>
                <a:lnTo>
                  <a:pt x="611" y="54"/>
                </a:lnTo>
                <a:lnTo>
                  <a:pt x="610" y="48"/>
                </a:lnTo>
                <a:lnTo>
                  <a:pt x="608" y="42"/>
                </a:lnTo>
                <a:lnTo>
                  <a:pt x="606" y="37"/>
                </a:lnTo>
                <a:lnTo>
                  <a:pt x="604" y="31"/>
                </a:lnTo>
                <a:lnTo>
                  <a:pt x="601" y="26"/>
                </a:lnTo>
                <a:lnTo>
                  <a:pt x="598" y="22"/>
                </a:lnTo>
                <a:lnTo>
                  <a:pt x="593" y="17"/>
                </a:lnTo>
                <a:lnTo>
                  <a:pt x="589" y="13"/>
                </a:lnTo>
                <a:lnTo>
                  <a:pt x="585" y="10"/>
                </a:lnTo>
                <a:lnTo>
                  <a:pt x="579" y="6"/>
                </a:lnTo>
                <a:lnTo>
                  <a:pt x="574" y="4"/>
                </a:lnTo>
                <a:lnTo>
                  <a:pt x="568" y="2"/>
                </a:lnTo>
                <a:lnTo>
                  <a:pt x="562" y="1"/>
                </a:lnTo>
                <a:lnTo>
                  <a:pt x="555" y="0"/>
                </a:lnTo>
                <a:lnTo>
                  <a:pt x="550" y="0"/>
                </a:lnTo>
                <a:lnTo>
                  <a:pt x="61" y="0"/>
                </a:lnTo>
                <a:lnTo>
                  <a:pt x="55" y="0"/>
                </a:lnTo>
                <a:lnTo>
                  <a:pt x="48" y="1"/>
                </a:lnTo>
                <a:lnTo>
                  <a:pt x="43" y="2"/>
                </a:lnTo>
                <a:lnTo>
                  <a:pt x="37" y="4"/>
                </a:lnTo>
                <a:lnTo>
                  <a:pt x="32" y="6"/>
                </a:lnTo>
                <a:lnTo>
                  <a:pt x="26" y="10"/>
                </a:lnTo>
                <a:lnTo>
                  <a:pt x="22" y="13"/>
                </a:lnTo>
                <a:lnTo>
                  <a:pt x="18" y="17"/>
                </a:lnTo>
                <a:lnTo>
                  <a:pt x="13" y="22"/>
                </a:lnTo>
                <a:lnTo>
                  <a:pt x="10" y="26"/>
                </a:lnTo>
                <a:lnTo>
                  <a:pt x="7" y="31"/>
                </a:lnTo>
                <a:lnTo>
                  <a:pt x="5" y="37"/>
                </a:lnTo>
                <a:lnTo>
                  <a:pt x="2" y="42"/>
                </a:lnTo>
                <a:lnTo>
                  <a:pt x="1" y="48"/>
                </a:lnTo>
                <a:lnTo>
                  <a:pt x="0" y="54"/>
                </a:lnTo>
                <a:lnTo>
                  <a:pt x="0" y="61"/>
                </a:lnTo>
                <a:lnTo>
                  <a:pt x="0" y="550"/>
                </a:lnTo>
                <a:lnTo>
                  <a:pt x="0" y="555"/>
                </a:lnTo>
                <a:lnTo>
                  <a:pt x="1" y="562"/>
                </a:lnTo>
                <a:lnTo>
                  <a:pt x="2" y="567"/>
                </a:lnTo>
                <a:lnTo>
                  <a:pt x="5" y="573"/>
                </a:lnTo>
                <a:lnTo>
                  <a:pt x="7" y="578"/>
                </a:lnTo>
                <a:lnTo>
                  <a:pt x="10" y="584"/>
                </a:lnTo>
                <a:lnTo>
                  <a:pt x="13" y="588"/>
                </a:lnTo>
                <a:lnTo>
                  <a:pt x="18" y="592"/>
                </a:lnTo>
                <a:lnTo>
                  <a:pt x="22" y="597"/>
                </a:lnTo>
                <a:lnTo>
                  <a:pt x="26" y="600"/>
                </a:lnTo>
                <a:lnTo>
                  <a:pt x="32" y="603"/>
                </a:lnTo>
                <a:lnTo>
                  <a:pt x="37" y="605"/>
                </a:lnTo>
                <a:lnTo>
                  <a:pt x="43" y="607"/>
                </a:lnTo>
                <a:lnTo>
                  <a:pt x="48" y="609"/>
                </a:lnTo>
                <a:lnTo>
                  <a:pt x="55" y="610"/>
                </a:lnTo>
                <a:lnTo>
                  <a:pt x="61" y="611"/>
                </a:lnTo>
                <a:lnTo>
                  <a:pt x="550" y="611"/>
                </a:lnTo>
                <a:close/>
              </a:path>
            </a:pathLst>
          </a:custGeom>
          <a:solidFill>
            <a:srgbClr val="F2EEE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729">
            <a:extLst>
              <a:ext uri="{FF2B5EF4-FFF2-40B4-BE49-F238E27FC236}">
                <a16:creationId xmlns:a16="http://schemas.microsoft.com/office/drawing/2014/main" id="{A664F2E8-9C09-8E27-B7FA-0153208A16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6563" y="4159250"/>
            <a:ext cx="0" cy="7175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Line 730">
            <a:extLst>
              <a:ext uri="{FF2B5EF4-FFF2-40B4-BE49-F238E27FC236}">
                <a16:creationId xmlns:a16="http://schemas.microsoft.com/office/drawing/2014/main" id="{547F4F7E-BF02-E32C-ECEF-90958266E0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229100"/>
            <a:ext cx="0" cy="6477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Line 731">
            <a:extLst>
              <a:ext uri="{FF2B5EF4-FFF2-40B4-BE49-F238E27FC236}">
                <a16:creationId xmlns:a16="http://schemas.microsoft.com/office/drawing/2014/main" id="{4B194EF4-2658-5286-A69B-3969EB88FEA9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8275" y="4267200"/>
            <a:ext cx="1588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Line 732">
            <a:extLst>
              <a:ext uri="{FF2B5EF4-FFF2-40B4-BE49-F238E27FC236}">
                <a16:creationId xmlns:a16="http://schemas.microsoft.com/office/drawing/2014/main" id="{D523DC81-0D57-DF0E-13BA-B356378B67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1925" y="4283075"/>
            <a:ext cx="128905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Line 733">
            <a:extLst>
              <a:ext uri="{FF2B5EF4-FFF2-40B4-BE49-F238E27FC236}">
                <a16:creationId xmlns:a16="http://schemas.microsoft.com/office/drawing/2014/main" id="{8354E8D2-9FDE-11B4-FA7E-CA65D4757E0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1925" y="4229100"/>
            <a:ext cx="141287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Line 734">
            <a:extLst>
              <a:ext uri="{FF2B5EF4-FFF2-40B4-BE49-F238E27FC236}">
                <a16:creationId xmlns:a16="http://schemas.microsoft.com/office/drawing/2014/main" id="{7FC55173-C27B-30E2-D826-A2E9181228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7163" y="4167188"/>
            <a:ext cx="1554162" cy="31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Line 735">
            <a:extLst>
              <a:ext uri="{FF2B5EF4-FFF2-40B4-BE49-F238E27FC236}">
                <a16:creationId xmlns:a16="http://schemas.microsoft.com/office/drawing/2014/main" id="{61BAF349-02A2-7AA6-0251-BB0BF132AE0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05563" y="43434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Line 736">
            <a:extLst>
              <a:ext uri="{FF2B5EF4-FFF2-40B4-BE49-F238E27FC236}">
                <a16:creationId xmlns:a16="http://schemas.microsoft.com/office/drawing/2014/main" id="{4CC2363C-5089-4C81-FF24-36D5DAEB48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5575" y="4343400"/>
            <a:ext cx="116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Rectangle 738">
            <a:extLst>
              <a:ext uri="{FF2B5EF4-FFF2-40B4-BE49-F238E27FC236}">
                <a16:creationId xmlns:a16="http://schemas.microsoft.com/office/drawing/2014/main" id="{2CA3E3AE-1063-D7D4-9EBD-CE41C1AF4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3624263"/>
            <a:ext cx="841375" cy="8207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57" tIns="33929" rIns="67857" bIns="33929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Rectangle 739">
            <a:extLst>
              <a:ext uri="{FF2B5EF4-FFF2-40B4-BE49-F238E27FC236}">
                <a16:creationId xmlns:a16="http://schemas.microsoft.com/office/drawing/2014/main" id="{CDC3E653-66BB-29F7-C64D-7A08707F6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3175000"/>
            <a:ext cx="790575" cy="2492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908" tIns="33955" rIns="67908" bIns="33955" anchor="ctr"/>
          <a:lstStyle/>
          <a:p>
            <a:pPr defTabSz="679450">
              <a:defRPr/>
            </a:pPr>
            <a:endParaRPr lang="en-US" sz="19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Text Box 740">
            <a:extLst>
              <a:ext uri="{FF2B5EF4-FFF2-40B4-BE49-F238E27FC236}">
                <a16:creationId xmlns:a16="http://schemas.microsoft.com/office/drawing/2014/main" id="{DCB76643-F2FF-65D0-9EEF-ADC7F433D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050" y="3225800"/>
            <a:ext cx="847725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908" tIns="33955" rIns="67908" bIns="33955">
            <a:spAutoFit/>
          </a:bodyPr>
          <a:lstStyle>
            <a:lvl1pPr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39725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79450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017588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57313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8145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717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7289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861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700" dirty="0">
                <a:solidFill>
                  <a:srgbClr val="000000"/>
                </a:solidFill>
                <a:cs typeface="ＭＳ Ｐゴシック" charset="0"/>
              </a:rPr>
              <a:t>Analog video disk</a:t>
            </a:r>
          </a:p>
        </p:txBody>
      </p:sp>
      <p:sp>
        <p:nvSpPr>
          <p:cNvPr id="33" name="Rectangle 741">
            <a:extLst>
              <a:ext uri="{FF2B5EF4-FFF2-40B4-BE49-F238E27FC236}">
                <a16:creationId xmlns:a16="http://schemas.microsoft.com/office/drawing/2014/main" id="{4756472B-05B3-10F1-7298-155A57DE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2982913"/>
            <a:ext cx="109537" cy="1857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Line 742">
            <a:extLst>
              <a:ext uri="{FF2B5EF4-FFF2-40B4-BE49-F238E27FC236}">
                <a16:creationId xmlns:a16="http://schemas.microsoft.com/office/drawing/2014/main" id="{C1167A40-C067-F596-3924-8AFF70F6C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5250" y="3025775"/>
            <a:ext cx="3984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Line 743">
            <a:extLst>
              <a:ext uri="{FF2B5EF4-FFF2-40B4-BE49-F238E27FC236}">
                <a16:creationId xmlns:a16="http://schemas.microsoft.com/office/drawing/2014/main" id="{EBECF086-1F9E-5AFF-96F8-F740209A06E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5250" y="3125788"/>
            <a:ext cx="3984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Line 744">
            <a:extLst>
              <a:ext uri="{FF2B5EF4-FFF2-40B4-BE49-F238E27FC236}">
                <a16:creationId xmlns:a16="http://schemas.microsoft.com/office/drawing/2014/main" id="{41A3D9B0-C62F-CFD8-BF38-4359B0A8E6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19688" y="3424238"/>
            <a:ext cx="0" cy="200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Line 745">
            <a:extLst>
              <a:ext uri="{FF2B5EF4-FFF2-40B4-BE49-F238E27FC236}">
                <a16:creationId xmlns:a16="http://schemas.microsoft.com/office/drawing/2014/main" id="{EAF5AC97-0649-45D1-0CE6-7C934C59A8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8463" y="3424238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Text Box 746">
            <a:extLst>
              <a:ext uri="{FF2B5EF4-FFF2-40B4-BE49-F238E27FC236}">
                <a16:creationId xmlns:a16="http://schemas.microsoft.com/office/drawing/2014/main" id="{CE768C9C-85CB-5C55-6610-93B52D7DE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324225"/>
            <a:ext cx="4381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908" tIns="33955" rIns="67908" bIns="33955">
            <a:spAutoFit/>
          </a:bodyPr>
          <a:lstStyle>
            <a:lvl1pPr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39725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79450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017588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57313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8145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717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7289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861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85000"/>
              </a:lnSpc>
              <a:defRPr/>
            </a:pPr>
            <a:r>
              <a:rPr lang="en-US" sz="800">
                <a:cs typeface="ＭＳ Ｐゴシック" charset="0"/>
              </a:rPr>
              <a:t>Video &amp;</a:t>
            </a:r>
          </a:p>
          <a:p>
            <a:pPr>
              <a:lnSpc>
                <a:spcPct val="85000"/>
              </a:lnSpc>
              <a:defRPr/>
            </a:pPr>
            <a:r>
              <a:rPr lang="en-US" sz="800">
                <a:cs typeface="ＭＳ Ｐゴシック" charset="0"/>
              </a:rPr>
              <a:t>Sync</a:t>
            </a:r>
          </a:p>
        </p:txBody>
      </p:sp>
      <p:sp>
        <p:nvSpPr>
          <p:cNvPr id="39" name="Line 747">
            <a:extLst>
              <a:ext uri="{FF2B5EF4-FFF2-40B4-BE49-F238E27FC236}">
                <a16:creationId xmlns:a16="http://schemas.microsoft.com/office/drawing/2014/main" id="{42E573F1-0D52-82CC-8E8E-57E2B46F0E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84838" y="3421063"/>
            <a:ext cx="3175" cy="2095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" name="Rectangle 748">
            <a:extLst>
              <a:ext uri="{FF2B5EF4-FFF2-40B4-BE49-F238E27FC236}">
                <a16:creationId xmlns:a16="http://schemas.microsoft.com/office/drawing/2014/main" id="{6E633678-113D-A900-8CA4-F87F78069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2925763"/>
            <a:ext cx="790575" cy="24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" name="Rectangle 749">
            <a:extLst>
              <a:ext uri="{FF2B5EF4-FFF2-40B4-BE49-F238E27FC236}">
                <a16:creationId xmlns:a16="http://schemas.microsoft.com/office/drawing/2014/main" id="{42ED7AB1-144C-8DA8-A596-B5AEE9C91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3683000"/>
            <a:ext cx="738187" cy="236538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57" tIns="33929" rIns="67857" bIns="33929" anchor="ctr"/>
          <a:lstStyle/>
          <a:p>
            <a:pPr defTabSz="679450">
              <a:defRPr/>
            </a:pPr>
            <a:r>
              <a:rPr lang="en-US" sz="8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Fast Storage</a:t>
            </a:r>
          </a:p>
        </p:txBody>
      </p:sp>
      <p:sp>
        <p:nvSpPr>
          <p:cNvPr id="42" name="Rectangle 750">
            <a:extLst>
              <a:ext uri="{FF2B5EF4-FFF2-40B4-BE49-F238E27FC236}">
                <a16:creationId xmlns:a16="http://schemas.microsoft.com/office/drawing/2014/main" id="{D4219C5F-2DFD-7966-1928-C4E2D46B2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3919538"/>
            <a:ext cx="738187" cy="236537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57" tIns="33929" rIns="67857" bIns="33929" anchor="ctr"/>
          <a:lstStyle/>
          <a:p>
            <a:pPr defTabSz="679450">
              <a:defRPr/>
            </a:pPr>
            <a:r>
              <a:rPr lang="en-US" sz="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Cursor Generator</a:t>
            </a:r>
          </a:p>
        </p:txBody>
      </p:sp>
      <p:sp>
        <p:nvSpPr>
          <p:cNvPr id="43" name="Rectangle 751">
            <a:extLst>
              <a:ext uri="{FF2B5EF4-FFF2-40B4-BE49-F238E27FC236}">
                <a16:creationId xmlns:a16="http://schemas.microsoft.com/office/drawing/2014/main" id="{8D5277D2-8199-388B-384B-336DDAB4A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4156075"/>
            <a:ext cx="738187" cy="2381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57" tIns="33929" rIns="67857" bIns="33929" anchor="ctr"/>
          <a:lstStyle/>
          <a:p>
            <a:pPr defTabSz="679450">
              <a:defRPr/>
            </a:pPr>
            <a:r>
              <a:rPr lang="en-US" sz="8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Signal Mixing</a:t>
            </a:r>
          </a:p>
        </p:txBody>
      </p:sp>
      <p:sp>
        <p:nvSpPr>
          <p:cNvPr id="44" name="Rectangle 752">
            <a:extLst>
              <a:ext uri="{FF2B5EF4-FFF2-40B4-BE49-F238E27FC236}">
                <a16:creationId xmlns:a16="http://schemas.microsoft.com/office/drawing/2014/main" id="{2A2ED5FC-BD30-9621-2428-076357954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463" y="3249613"/>
            <a:ext cx="987425" cy="129381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908" tIns="33955" rIns="67908" bIns="33955" anchor="ctr"/>
          <a:lstStyle/>
          <a:p>
            <a:pPr defTabSz="679450">
              <a:defRPr/>
            </a:pPr>
            <a:r>
              <a:rPr lang="en-US" sz="19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Raytheon</a:t>
            </a:r>
          </a:p>
          <a:p>
            <a:pPr defTabSz="679450">
              <a:defRPr/>
            </a:pPr>
            <a:r>
              <a:rPr lang="en-US" sz="19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440</a:t>
            </a:r>
          </a:p>
          <a:p>
            <a:pPr defTabSz="679450">
              <a:defRPr/>
            </a:pPr>
            <a:r>
              <a:rPr lang="en-US" sz="19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Computer</a:t>
            </a:r>
          </a:p>
        </p:txBody>
      </p:sp>
      <p:sp>
        <p:nvSpPr>
          <p:cNvPr id="45" name="Text Box 753">
            <a:extLst>
              <a:ext uri="{FF2B5EF4-FFF2-40B4-BE49-F238E27FC236}">
                <a16:creationId xmlns:a16="http://schemas.microsoft.com/office/drawing/2014/main" id="{DC3B57FD-B6F9-C87D-074A-BEAB5A599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4838700"/>
            <a:ext cx="995362" cy="4127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908" tIns="33955" rIns="67908" bIns="33955">
            <a:spAutoFit/>
          </a:bodyPr>
          <a:lstStyle>
            <a:lvl1pPr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39725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79450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017588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57313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8145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717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7289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861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100" dirty="0">
                <a:solidFill>
                  <a:srgbClr val="000000"/>
                </a:solidFill>
                <a:cs typeface="ＭＳ Ｐゴシック" charset="0"/>
              </a:rPr>
              <a:t>Card</a:t>
            </a:r>
          </a:p>
          <a:p>
            <a:pPr>
              <a:defRPr/>
            </a:pPr>
            <a:r>
              <a:rPr lang="en-US" sz="1100" dirty="0">
                <a:solidFill>
                  <a:srgbClr val="000000"/>
                </a:solidFill>
                <a:cs typeface="ＭＳ Ｐゴシック" charset="0"/>
              </a:rPr>
              <a:t>Reader/Punch</a:t>
            </a:r>
          </a:p>
        </p:txBody>
      </p:sp>
      <p:sp>
        <p:nvSpPr>
          <p:cNvPr id="46" name="Line 754">
            <a:extLst>
              <a:ext uri="{FF2B5EF4-FFF2-40B4-BE49-F238E27FC236}">
                <a16:creationId xmlns:a16="http://schemas.microsoft.com/office/drawing/2014/main" id="{F1859B15-8B3B-43DE-7567-C7E9D167D5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4546600"/>
            <a:ext cx="317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Line 755">
            <a:extLst>
              <a:ext uri="{FF2B5EF4-FFF2-40B4-BE49-F238E27FC236}">
                <a16:creationId xmlns:a16="http://schemas.microsoft.com/office/drawing/2014/main" id="{6373D85E-D6A0-9A7B-85F7-34DC32A0F4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8913" y="4546600"/>
            <a:ext cx="0" cy="31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" name="Line 756">
            <a:extLst>
              <a:ext uri="{FF2B5EF4-FFF2-40B4-BE49-F238E27FC236}">
                <a16:creationId xmlns:a16="http://schemas.microsoft.com/office/drawing/2014/main" id="{B3B00240-311A-B463-E71B-A0C8FA7F0A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9888" y="4257675"/>
            <a:ext cx="27940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AutoShape 757">
            <a:extLst>
              <a:ext uri="{FF2B5EF4-FFF2-40B4-BE49-F238E27FC236}">
                <a16:creationId xmlns:a16="http://schemas.microsoft.com/office/drawing/2014/main" id="{512A4188-F62D-D349-E1BF-F3C5FA536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910013"/>
            <a:ext cx="914400" cy="730250"/>
          </a:xfrm>
          <a:prstGeom prst="roundRect">
            <a:avLst>
              <a:gd name="adj" fmla="val 21528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1200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Muirhead</a:t>
            </a:r>
            <a:endParaRPr lang="en-US" sz="12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1200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Photofax</a:t>
            </a:r>
            <a:endParaRPr lang="en-US" sz="12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" name="Line 758">
            <a:extLst>
              <a:ext uri="{FF2B5EF4-FFF2-40B4-BE49-F238E27FC236}">
                <a16:creationId xmlns:a16="http://schemas.microsoft.com/office/drawing/2014/main" id="{18CD137D-FEA2-AE32-0E34-2D5F04A083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4175" y="3378200"/>
            <a:ext cx="282575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9504" name="Object 759">
            <a:extLst>
              <a:ext uri="{FF2B5EF4-FFF2-40B4-BE49-F238E27FC236}">
                <a16:creationId xmlns:a16="http://schemas.microsoft.com/office/drawing/2014/main" id="{282916F2-7288-C5D1-367B-3EDF930459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0638" y="2990850"/>
          <a:ext cx="36988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5748000" imgH="25222200" progId="MS_ClipArt_Gallery.2">
                  <p:embed/>
                </p:oleObj>
              </mc:Choice>
              <mc:Fallback>
                <p:oleObj name="Clip" r:id="rId2" imgW="15748000" imgH="25222200" progId="MS_ClipArt_Gallery.2">
                  <p:embed/>
                  <p:pic>
                    <p:nvPicPr>
                      <p:cNvPr id="19504" name="Object 759">
                        <a:extLst>
                          <a:ext uri="{FF2B5EF4-FFF2-40B4-BE49-F238E27FC236}">
                            <a16:creationId xmlns:a16="http://schemas.microsoft.com/office/drawing/2014/main" id="{282916F2-7288-C5D1-367B-3EDF930459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0638" y="2990850"/>
                        <a:ext cx="369887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Line 760">
            <a:extLst>
              <a:ext uri="{FF2B5EF4-FFF2-40B4-BE49-F238E27FC236}">
                <a16:creationId xmlns:a16="http://schemas.microsoft.com/office/drawing/2014/main" id="{DA1911C3-182B-E56E-A8E4-0B0A45FBD6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2838" y="3341688"/>
            <a:ext cx="198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6" tIns="8" rIns="16" bIns="8">
            <a:spAutoFit/>
          </a:bodyPr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9506" name="Object 761">
            <a:extLst>
              <a:ext uri="{FF2B5EF4-FFF2-40B4-BE49-F238E27FC236}">
                <a16:creationId xmlns:a16="http://schemas.microsoft.com/office/drawing/2014/main" id="{ABC20EC3-7ACE-A2F5-81D8-4FB2E1D9D5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6625" y="3000375"/>
          <a:ext cx="373063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5748000" imgH="25222200" progId="MS_ClipArt_Gallery.2">
                  <p:embed/>
                </p:oleObj>
              </mc:Choice>
              <mc:Fallback>
                <p:oleObj name="Clip" r:id="rId4" imgW="15748000" imgH="25222200" progId="MS_ClipArt_Gallery.2">
                  <p:embed/>
                  <p:pic>
                    <p:nvPicPr>
                      <p:cNvPr id="19506" name="Object 761">
                        <a:extLst>
                          <a:ext uri="{FF2B5EF4-FFF2-40B4-BE49-F238E27FC236}">
                            <a16:creationId xmlns:a16="http://schemas.microsoft.com/office/drawing/2014/main" id="{ABC20EC3-7ACE-A2F5-81D8-4FB2E1D9D5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25" y="3000375"/>
                        <a:ext cx="373063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 Box 762">
            <a:extLst>
              <a:ext uri="{FF2B5EF4-FFF2-40B4-BE49-F238E27FC236}">
                <a16:creationId xmlns:a16="http://schemas.microsoft.com/office/drawing/2014/main" id="{8DE74C26-FEDA-636E-C9A6-A71F3CE93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581400"/>
            <a:ext cx="7191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>
                <a:latin typeface="Times New Roman" charset="0"/>
                <a:ea typeface="ＭＳ Ｐゴシック" charset="0"/>
                <a:cs typeface="ＭＳ Ｐゴシック" charset="0"/>
              </a:rPr>
              <a:t>7-track</a:t>
            </a:r>
          </a:p>
          <a:p>
            <a:pPr>
              <a:defRPr/>
            </a:pPr>
            <a:r>
              <a:rPr lang="en-US" sz="600" dirty="0">
                <a:latin typeface="Times New Roman" charset="0"/>
                <a:ea typeface="ＭＳ Ｐゴシック" charset="0"/>
                <a:cs typeface="ＭＳ Ｐゴシック" charset="0"/>
              </a:rPr>
              <a:t>200, 556, 800 bpi</a:t>
            </a:r>
          </a:p>
        </p:txBody>
      </p:sp>
      <p:sp>
        <p:nvSpPr>
          <p:cNvPr id="55" name="Line 763">
            <a:extLst>
              <a:ext uri="{FF2B5EF4-FFF2-40B4-BE49-F238E27FC236}">
                <a16:creationId xmlns:a16="http://schemas.microsoft.com/office/drawing/2014/main" id="{806C2F95-BCB6-B9F0-DB2D-109F2E1BC5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0725" y="4164013"/>
            <a:ext cx="909638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" name="Text Box 764">
            <a:extLst>
              <a:ext uri="{FF2B5EF4-FFF2-40B4-BE49-F238E27FC236}">
                <a16:creationId xmlns:a16="http://schemas.microsoft.com/office/drawing/2014/main" id="{441612B3-D8A9-651A-3876-7D0DF3A87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363" y="2590800"/>
            <a:ext cx="566737" cy="4127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908" tIns="33955" rIns="67908" bIns="33955">
            <a:spAutoFit/>
          </a:bodyPr>
          <a:lstStyle>
            <a:lvl1pPr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39725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79450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017588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57313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8145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717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7289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861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100" dirty="0">
                <a:solidFill>
                  <a:srgbClr val="000000"/>
                </a:solidFill>
                <a:cs typeface="ＭＳ Ｐゴシック" charset="0"/>
              </a:rPr>
              <a:t>Line</a:t>
            </a:r>
          </a:p>
          <a:p>
            <a:pPr>
              <a:defRPr/>
            </a:pPr>
            <a:r>
              <a:rPr lang="en-US" sz="1100" dirty="0">
                <a:solidFill>
                  <a:srgbClr val="000000"/>
                </a:solidFill>
                <a:cs typeface="ＭＳ Ｐゴシック" charset="0"/>
              </a:rPr>
              <a:t>Printer</a:t>
            </a:r>
          </a:p>
        </p:txBody>
      </p:sp>
      <p:sp>
        <p:nvSpPr>
          <p:cNvPr id="57" name="Text Box 765">
            <a:extLst>
              <a:ext uri="{FF2B5EF4-FFF2-40B4-BE49-F238E27FC236}">
                <a16:creationId xmlns:a16="http://schemas.microsoft.com/office/drawing/2014/main" id="{827EF9C9-6E51-2082-730E-2ECE29AFD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23622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latin typeface="Times New Roman" charset="0"/>
                <a:ea typeface="ＭＳ Ｐゴシック" charset="0"/>
                <a:cs typeface="ＭＳ Ｐゴシック" charset="0"/>
              </a:rPr>
              <a:t>Univac</a:t>
            </a:r>
          </a:p>
          <a:p>
            <a:pPr>
              <a:defRPr/>
            </a:pPr>
            <a:r>
              <a:rPr lang="en-US" sz="1200">
                <a:latin typeface="Times New Roman" charset="0"/>
                <a:ea typeface="ＭＳ Ｐゴシック" charset="0"/>
                <a:cs typeface="ＭＳ Ｐゴシック" charset="0"/>
              </a:rPr>
              <a:t>1108</a:t>
            </a:r>
          </a:p>
        </p:txBody>
      </p:sp>
      <p:sp>
        <p:nvSpPr>
          <p:cNvPr id="58" name="Text Box 766">
            <a:extLst>
              <a:ext uri="{FF2B5EF4-FFF2-40B4-BE49-F238E27FC236}">
                <a16:creationId xmlns:a16="http://schemas.microsoft.com/office/drawing/2014/main" id="{D14C32D1-50AE-A03B-D12E-FF4ACE5FA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013" y="4838700"/>
            <a:ext cx="825500" cy="4381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Paper Tape</a:t>
            </a:r>
          </a:p>
          <a:p>
            <a:pPr>
              <a:defRPr/>
            </a:pPr>
            <a:r>
              <a:rPr lang="en-US" sz="11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Reader</a:t>
            </a:r>
          </a:p>
        </p:txBody>
      </p:sp>
      <p:sp>
        <p:nvSpPr>
          <p:cNvPr id="59" name="Line 767">
            <a:extLst>
              <a:ext uri="{FF2B5EF4-FFF2-40B4-BE49-F238E27FC236}">
                <a16:creationId xmlns:a16="http://schemas.microsoft.com/office/drawing/2014/main" id="{80721000-9AF5-14D1-16FC-62E8F522A5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2563" y="3022600"/>
            <a:ext cx="17145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" name="Text Box 768">
            <a:extLst>
              <a:ext uri="{FF2B5EF4-FFF2-40B4-BE49-F238E27FC236}">
                <a16:creationId xmlns:a16="http://schemas.microsoft.com/office/drawing/2014/main" id="{9D6747AE-79E4-873D-B4C8-46777D255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2075" y="4799013"/>
            <a:ext cx="835025" cy="466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Paper tape</a:t>
            </a:r>
          </a:p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Punch</a:t>
            </a:r>
          </a:p>
        </p:txBody>
      </p:sp>
      <p:sp>
        <p:nvSpPr>
          <p:cNvPr id="61" name="Line 769">
            <a:extLst>
              <a:ext uri="{FF2B5EF4-FFF2-40B4-BE49-F238E27FC236}">
                <a16:creationId xmlns:a16="http://schemas.microsoft.com/office/drawing/2014/main" id="{6B3045B4-EA1F-A403-485F-D15ACF2F012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6413" y="4445000"/>
            <a:ext cx="0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P:\MCPROJ\AMS\B.GIF">
            <a:extLst>
              <a:ext uri="{FF2B5EF4-FFF2-40B4-BE49-F238E27FC236}">
                <a16:creationId xmlns:a16="http://schemas.microsoft.com/office/drawing/2014/main" id="{EC276310-9C4E-17BD-6922-6EA9D1787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81200"/>
            <a:ext cx="35020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A1AC14-A276-9DC8-7EDA-0E3D05698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000" dirty="0" err="1">
                <a:latin typeface="Times New Roman" charset="0"/>
                <a:ea typeface="ＭＳ Ｐゴシック" charset="0"/>
                <a:cs typeface="ＭＳ Ｐゴシック" charset="0"/>
              </a:rPr>
              <a:t>Windco</a:t>
            </a:r>
            <a:r>
              <a:rPr lang="en-US" sz="4000" dirty="0">
                <a:latin typeface="Times New Roman" charset="0"/>
                <a:ea typeface="ＭＳ Ｐゴシック" charset="0"/>
                <a:cs typeface="ＭＳ Ｐゴシック" charset="0"/>
              </a:rPr>
              <a:t> - McIDAS Prototype </a:t>
            </a:r>
          </a:p>
          <a:p>
            <a:pPr algn="ctr">
              <a:defRPr/>
            </a:pPr>
            <a:r>
              <a:rPr lang="en-US" sz="3200" dirty="0">
                <a:latin typeface="Times New Roman" charset="0"/>
                <a:ea typeface="ＭＳ Ｐゴシック" charset="0"/>
                <a:cs typeface="ＭＳ Ｐゴシック" charset="0"/>
              </a:rPr>
              <a:t>Workstation </a:t>
            </a:r>
            <a:endParaRPr lang="en-US" dirty="0">
              <a:solidFill>
                <a:schemeClr val="bg1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167C04-4184-A4D5-E2BA-AA930D1CC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charset="0"/>
                <a:ea typeface="ＭＳ Ｐゴシック" charset="0"/>
                <a:cs typeface="ＭＳ Ｐゴシック" charset="0"/>
              </a:rPr>
              <a:t>Oldest Core Code</a:t>
            </a:r>
            <a:br>
              <a:rPr lang="en-US" sz="3600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3600" dirty="0">
                <a:latin typeface="Times New Roman" charset="0"/>
                <a:ea typeface="ＭＳ Ｐゴシック" charset="0"/>
                <a:cs typeface="ＭＳ Ｐゴシック" charset="0"/>
              </a:rPr>
              <a:t>Circa 1974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A25D7201-A764-4B4F-115F-700C554C1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1870075"/>
            <a:ext cx="645676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FUNCTION RACRAE(IYRDY,IHMS,RAC)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RACRAE </a:t>
            </a:r>
            <a:r>
              <a:rPr lang="en-US" sz="1200" b="1" dirty="0">
                <a:latin typeface="Arial" charset="0"/>
                <a:ea typeface="ＭＳ Ｐゴシック" charset="0"/>
                <a:cs typeface="ＭＳ Ｐゴシック" charset="0"/>
              </a:rPr>
              <a:t>PHILLI 0174 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NAV: CONVERTS </a:t>
            </a:r>
            <a:r>
              <a:rPr lang="en-US" sz="1200" b="1" dirty="0">
                <a:latin typeface="Arial" charset="0"/>
                <a:ea typeface="ＭＳ Ｐゴシック" charset="0"/>
                <a:cs typeface="ＭＳ Ｐゴシック" charset="0"/>
              </a:rPr>
              <a:t>CELESTIAL ONG 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TO EARTH LON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FUNCTION RACRAE(IYRDY, IHMS, RAC)  (DAS)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CONVERT CONVERT CELESTIAL LONGITUDE TO EARTH LONGITUDE. FN VAL IS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  IN REAL*4 DEGREES. 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IYRDY = (I) INPUT  YEAR AND JULIAN DAY (YYDDD)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IHMS = (I) INPUT  TIME (HHMMSS)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RAE = (R) INPUT  CELESTIAL LONGITUDE (DEGREES)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$$ RACRAE = NAVIGATION, CONVERT, LONGITUDE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    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    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DOUBLE PRECISION TIMDIF,RAHA,SOLSID,SHA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SHA=100.26467D0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IRAYD=74001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IRAHMS=0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SOLSID=1.00273791D0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RAHA=RAC-SHA+TIMDIF(IYRDY,IHMS,IRAYD,IRAHMS)*SOLSID/4.0D0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RAE=DMOD(RAHA,360.0D0)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IF(RAE.LT.0.0)RAE=RAE+360.0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RACRAE=RAE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RETURN</a:t>
            </a:r>
          </a:p>
          <a:p>
            <a:pPr algn="l"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END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2F15BC-0D9A-1A57-BF48-76ED57739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350" y="2063826"/>
            <a:ext cx="1066800" cy="4572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D44BF5-2C98-5322-062E-D50E83BC6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063826"/>
            <a:ext cx="1524000" cy="4572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17C7A0-394D-2CA8-AFF3-DA25CBA557B0}"/>
              </a:ext>
            </a:extLst>
          </p:cNvPr>
          <p:cNvSpPr txBox="1"/>
          <p:nvPr/>
        </p:nvSpPr>
        <p:spPr>
          <a:xfrm>
            <a:off x="506776" y="14652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</a:t>
            </a:r>
            <a:br>
              <a:rPr lang="en-US"/>
            </a:br>
            <a:r>
              <a:rPr lang="en-US"/>
              <a:t>Significant Milestones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1" y="1869140"/>
            <a:ext cx="4447013" cy="43303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12 October 1973</a:t>
            </a:r>
            <a:r>
              <a:rPr lang="en-US" dirty="0"/>
              <a:t>: </a:t>
            </a:r>
            <a:r>
              <a:rPr lang="en-US" dirty="0" err="1"/>
              <a:t>McIDAS</a:t>
            </a:r>
            <a:r>
              <a:rPr lang="en-US" dirty="0"/>
              <a:t> was first used in a research project by Dave Martin</a:t>
            </a:r>
          </a:p>
          <a:p>
            <a:r>
              <a:rPr lang="en-US" dirty="0">
                <a:solidFill>
                  <a:srgbClr val="FFFF00"/>
                </a:solidFill>
              </a:rPr>
              <a:t>1977</a:t>
            </a:r>
            <a:r>
              <a:rPr lang="en-US" dirty="0"/>
              <a:t>: </a:t>
            </a:r>
            <a:r>
              <a:rPr lang="en-US" dirty="0" err="1"/>
              <a:t>McIDAS</a:t>
            </a:r>
            <a:r>
              <a:rPr lang="en-US" dirty="0"/>
              <a:t> installed at WTVT in Tampa, FL; active site until 2013!</a:t>
            </a:r>
          </a:p>
          <a:p>
            <a:r>
              <a:rPr lang="en-US" dirty="0">
                <a:solidFill>
                  <a:srgbClr val="FFFF00"/>
                </a:solidFill>
              </a:rPr>
              <a:t>1978</a:t>
            </a:r>
            <a:r>
              <a:rPr lang="en-US" dirty="0"/>
              <a:t>: Cloud-drift winds were manually generated from five geostationary satellites for a year as part of the First GARP Global Experiment (FGGE)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4" descr="P:\MCPROJ\AMS\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61" y="2457270"/>
            <a:ext cx="4091939" cy="274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969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96" y="2885075"/>
            <a:ext cx="3736652" cy="282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</a:t>
            </a:r>
            <a:br>
              <a:rPr lang="en-US"/>
            </a:br>
            <a:r>
              <a:rPr lang="en-US"/>
              <a:t>Significant Milestones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4822770" cy="4413054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rgbClr val="FFFF00"/>
                </a:solidFill>
              </a:rPr>
              <a:t>1979</a:t>
            </a:r>
            <a:r>
              <a:rPr lang="en-US"/>
              <a:t>: Congressional delegation visited SSEC to learn about advances in severe storm forecasting in wake of tornadoes in Wichita Falls, TX</a:t>
            </a:r>
          </a:p>
          <a:p>
            <a:r>
              <a:rPr lang="en-US">
                <a:solidFill>
                  <a:srgbClr val="FFFF00"/>
                </a:solidFill>
              </a:rPr>
              <a:t>1982</a:t>
            </a:r>
            <a:r>
              <a:rPr lang="en-US"/>
              <a:t>: McIDAS installed at NSSFC to aid in severe weather forecasting.</a:t>
            </a:r>
          </a:p>
          <a:p>
            <a:pPr lvl="1"/>
            <a:r>
              <a:rPr lang="en-US"/>
              <a:t>Mesoscale Discussions began in 1986, partly in response to the availability of timely analyses</a:t>
            </a:r>
          </a:p>
          <a:p>
            <a:r>
              <a:rPr lang="en-US">
                <a:solidFill>
                  <a:srgbClr val="FFFF00"/>
                </a:solidFill>
              </a:rPr>
              <a:t>1982</a:t>
            </a:r>
            <a:r>
              <a:rPr lang="en-US"/>
              <a:t>: Port to mainframe; funded by People’s Republic of China</a:t>
            </a:r>
          </a:p>
        </p:txBody>
      </p:sp>
    </p:spTree>
    <p:extLst>
      <p:ext uri="{BB962C8B-B14F-4D97-AF65-F5344CB8AC3E}">
        <p14:creationId xmlns:p14="http://schemas.microsoft.com/office/powerpoint/2010/main" val="32007688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16009</TotalTime>
  <Words>1109</Words>
  <Application>Microsoft Macintosh PowerPoint</Application>
  <PresentationFormat>On-screen Show (4:3)</PresentationFormat>
  <Paragraphs>152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Calisto MT</vt:lpstr>
      <vt:lpstr>Times New Roman</vt:lpstr>
      <vt:lpstr>Story</vt:lpstr>
      <vt:lpstr>Clip</vt:lpstr>
      <vt:lpstr>McIDAS History  and Future</vt:lpstr>
      <vt:lpstr>McIDAS Man computer Interactive Data Access System</vt:lpstr>
      <vt:lpstr>What else began in 1973?</vt:lpstr>
      <vt:lpstr>McIDAS History</vt:lpstr>
      <vt:lpstr>PowerPoint Presentation</vt:lpstr>
      <vt:lpstr>PowerPoint Presentation</vt:lpstr>
      <vt:lpstr>PowerPoint Presentation</vt:lpstr>
      <vt:lpstr>McIDAS Significant Milestones</vt:lpstr>
      <vt:lpstr>McIDAS Significant Milestones</vt:lpstr>
      <vt:lpstr>McIDAS Significant Milestones</vt:lpstr>
      <vt:lpstr>McIDAS Significant Milestones</vt:lpstr>
      <vt:lpstr>PowerPoint Presentation</vt:lpstr>
      <vt:lpstr>McIDAS-X Introduction</vt:lpstr>
      <vt:lpstr>McIDAS-X Keys to Success</vt:lpstr>
      <vt:lpstr>PowerPoint Presentation</vt:lpstr>
      <vt:lpstr>McIDAS-V Motivation in 2006</vt:lpstr>
      <vt:lpstr>McIDAS-V Goals</vt:lpstr>
      <vt:lpstr>McIDAS-V Innovative</vt:lpstr>
      <vt:lpstr>McIDAS-V Milestones</vt:lpstr>
      <vt:lpstr>McIDAS-X Future</vt:lpstr>
      <vt:lpstr>McIDAS-V Future</vt:lpstr>
      <vt:lpstr>McIDAS-X and -V Next release</vt:lpstr>
    </vt:vector>
  </TitlesOfParts>
  <Company>Space Science and Engineering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McIDAS Review Part 1: Directors</dc:title>
  <dc:creator>Dave Santek</dc:creator>
  <cp:lastModifiedBy>DAVID A SANTEK</cp:lastModifiedBy>
  <cp:revision>169</cp:revision>
  <dcterms:created xsi:type="dcterms:W3CDTF">2013-03-04T14:18:57Z</dcterms:created>
  <dcterms:modified xsi:type="dcterms:W3CDTF">2023-09-22T17:58:47Z</dcterms:modified>
</cp:coreProperties>
</file>