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gif" ContentType="image/gi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69" r:id="rId2"/>
    <p:sldId id="256" r:id="rId3"/>
    <p:sldId id="257" r:id="rId4"/>
    <p:sldId id="258" r:id="rId5"/>
    <p:sldId id="261" r:id="rId6"/>
    <p:sldId id="259" r:id="rId7"/>
    <p:sldId id="262" r:id="rId8"/>
    <p:sldId id="263" r:id="rId9"/>
    <p:sldId id="265" r:id="rId10"/>
    <p:sldId id="264" r:id="rId11"/>
    <p:sldId id="266" r:id="rId12"/>
    <p:sldId id="267" r:id="rId13"/>
    <p:sldId id="268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2" r:id="rId26"/>
    <p:sldId id="281" r:id="rId27"/>
    <p:sldId id="283" r:id="rId28"/>
    <p:sldId id="284" r:id="rId29"/>
    <p:sldId id="285" r:id="rId3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7467" autoAdjust="0"/>
  </p:normalViewPr>
  <p:slideViewPr>
    <p:cSldViewPr>
      <p:cViewPr varScale="1">
        <p:scale>
          <a:sx n="81" d="100"/>
          <a:sy n="81" d="100"/>
        </p:scale>
        <p:origin x="-1296" y="-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notesMaster" Target="notesMasters/notesMaster1.xml"/><Relationship Id="rId32" Type="http://schemas.openxmlformats.org/officeDocument/2006/relationships/printerSettings" Target="printerSettings/printerSettings1.bin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esProps" Target="presProps.xml"/><Relationship Id="rId34" Type="http://schemas.openxmlformats.org/officeDocument/2006/relationships/viewProps" Target="viewProps.xml"/><Relationship Id="rId35" Type="http://schemas.openxmlformats.org/officeDocument/2006/relationships/theme" Target="theme/theme1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328198-12F7-9749-B3A3-1E7F2FFD0681}" type="datetimeFigureOut">
              <a:rPr lang="en-US" smtClean="0"/>
              <a:t>5/22/17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9059CC-7B73-3944-B96A-45D3F5E74C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5449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IMGREMAP BASEMAP/LSMASK A/A.11 SIZE=650 900 RES=2.25 PRO=TANC LATLON=31 87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IMGOPER A/A.12 A/A.14 SIZE=ALL LLMT=90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IMGDISP A/A.14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IMGFILT A/A.14 A/A.15  FILT=CLEAN SCALE=0 255 0 255 SIZE=ALL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IMGOPER A/A.11 A/A.15 A/A.16 SIZE=ALL FORM=MAX ZERO=DATA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IMGDISP A/A.16 TEXT=X X X NO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IMGDISP A/A.11 TEXT=X X X NO;EG;MAP X 1 LALO 2 LINE=1 650 ELE=1 900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EU REST WSR-BREF</a:t>
            </a:r>
          </a:p>
          <a:p>
            <a:r>
              <a:rPr lang="hr-H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EU MAKE 4 5 120 120 160 160 175 175</a:t>
            </a:r>
          </a:p>
          <a:p>
            <a:r>
              <a:rPr lang="hr-H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EU MAKE 7 8 170 170 100 100 65 65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GU MAKE 1 BLACK</a:t>
            </a:r>
          </a:p>
          <a:p>
            <a:r>
              <a:rPr lang="cs-CZ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GU MAKE 2 82 137 160</a:t>
            </a:r>
          </a:p>
          <a:p>
            <a:r>
              <a:rPr lang="cs-CZ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GU MAKE 4 82 137 160</a:t>
            </a:r>
          </a:p>
          <a:p>
            <a:r>
              <a:rPr lang="cs-CZ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GU MAKE 5 82 137 160</a:t>
            </a:r>
          </a:p>
          <a:p>
            <a:endParaRPr lang="hr-HR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059CC-7B73-3944-B96A-45D3F5E74CE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7297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GRDCOPY RTGRIDS/GFS-GLME0P5D G/G.1 DAY=138 TIME=0 FHOUR=18 PAR=PCP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GRDIMG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G/G.1 A.1 MAG=4 4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mr-IN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IMGREMAP A.1 A.2 PRO=RECT LAT=-10 0 SIZE=700 900 RES=10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IMGDISP A.2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EU MAKE 10 110 BROWN GREEN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GRDCOPY RTGRIDS/GFS-GLME0P5D G/G.1 DAY=138 TIME=0 FHOUR=18 PAR=P LEV=MSL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GRDDISP G/G.1 GRID=10 UNIT=HPA COLOR=3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MAP NAME=OUTLPOLITIC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MAP LALO INT=10 LABEL=EASTPOS 2 2 YES LLMARK=YES 10 1 2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MAP LALO INT=10 LABEL=EASTPOS 2 2 YES LLMARK=YES 1 10 2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GU MAKE 2 GRAY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GRDDISP G/G.1 GRID=10 UNIT=HPA COLOR=3 NAV=C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GU MAKE 3 SIENNA</a:t>
            </a:r>
          </a:p>
          <a:p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059CC-7B73-3944-B96A-45D3F5E74CE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0419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1D391-BA10-42BE-8333-1EA99E9F5C8D}" type="datetimeFigureOut">
              <a:rPr lang="en-US" smtClean="0"/>
              <a:t>5/22/17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279BE-EB28-4F0D-84A4-B2E4C904BC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1D391-BA10-42BE-8333-1EA99E9F5C8D}" type="datetimeFigureOut">
              <a:rPr lang="en-US" smtClean="0"/>
              <a:t>5/22/17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279BE-EB28-4F0D-84A4-B2E4C904BC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1D391-BA10-42BE-8333-1EA99E9F5C8D}" type="datetimeFigureOut">
              <a:rPr lang="en-US" smtClean="0"/>
              <a:t>5/22/17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279BE-EB28-4F0D-84A4-B2E4C904BC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1D391-BA10-42BE-8333-1EA99E9F5C8D}" type="datetimeFigureOut">
              <a:rPr lang="en-US" smtClean="0"/>
              <a:t>5/22/17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279BE-EB28-4F0D-84A4-B2E4C904BC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1D391-BA10-42BE-8333-1EA99E9F5C8D}" type="datetimeFigureOut">
              <a:rPr lang="en-US" smtClean="0"/>
              <a:t>5/22/17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279BE-EB28-4F0D-84A4-B2E4C904BC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1D391-BA10-42BE-8333-1EA99E9F5C8D}" type="datetimeFigureOut">
              <a:rPr lang="en-US" smtClean="0"/>
              <a:t>5/22/17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279BE-EB28-4F0D-84A4-B2E4C904BC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1D391-BA10-42BE-8333-1EA99E9F5C8D}" type="datetimeFigureOut">
              <a:rPr lang="en-US" smtClean="0"/>
              <a:t>5/22/17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279BE-EB28-4F0D-84A4-B2E4C904BC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1D391-BA10-42BE-8333-1EA99E9F5C8D}" type="datetimeFigureOut">
              <a:rPr lang="en-US" smtClean="0"/>
              <a:t>5/22/17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279BE-EB28-4F0D-84A4-B2E4C904BC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1D391-BA10-42BE-8333-1EA99E9F5C8D}" type="datetimeFigureOut">
              <a:rPr lang="en-US" smtClean="0"/>
              <a:t>5/22/17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279BE-EB28-4F0D-84A4-B2E4C904BC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1D391-BA10-42BE-8333-1EA99E9F5C8D}" type="datetimeFigureOut">
              <a:rPr lang="en-US" smtClean="0"/>
              <a:t>5/22/17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279BE-EB28-4F0D-84A4-B2E4C904BC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1D391-BA10-42BE-8333-1EA99E9F5C8D}" type="datetimeFigureOut">
              <a:rPr lang="en-US" smtClean="0"/>
              <a:t>5/22/17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279BE-EB28-4F0D-84A4-B2E4C904BC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81D391-BA10-42BE-8333-1EA99E9F5C8D}" type="datetimeFigureOut">
              <a:rPr lang="en-US" smtClean="0"/>
              <a:t>5/22/17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B279BE-EB28-4F0D-84A4-B2E4C904BCB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hyperlink" Target="http://www.ssec.wisc.edu/mcidas/doc/users_guide.html" TargetMode="External"/><Relationship Id="rId3" Type="http://schemas.openxmlformats.org/officeDocument/2006/relationships/hyperlink" Target="http://www.ssec.wisc.edu/data/composites.html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gi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0.GI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gi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gi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gi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gi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gi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gi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gi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gi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gi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gi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9600" y="152400"/>
            <a:ext cx="7924800" cy="5632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Pamela &amp; Greg,</a:t>
            </a:r>
          </a:p>
          <a:p>
            <a:endParaRPr lang="en-US" dirty="0"/>
          </a:p>
          <a:p>
            <a:r>
              <a:rPr lang="en-US" dirty="0" smtClean="0"/>
              <a:t>Here’s 2</a:t>
            </a:r>
            <a:r>
              <a:rPr lang="en-US" baseline="30000" dirty="0" smtClean="0"/>
              <a:t>nd</a:t>
            </a:r>
            <a:r>
              <a:rPr lang="en-US" dirty="0" smtClean="0"/>
              <a:t> version of equivalent McIDAS-X generated displays. This shows the flexibility in being able to make the displays look very similar. These are one-to-one replacements from the </a:t>
            </a:r>
            <a:r>
              <a:rPr lang="en-US" dirty="0" err="1" smtClean="0"/>
              <a:t>powerpoint</a:t>
            </a:r>
            <a:r>
              <a:rPr lang="en-US" dirty="0" smtClean="0"/>
              <a:t> you sent. There are also some additional slides showing other features of the software. All spatial graphics can also be drawn over satellite, radar, etc. These examples are over a blank base map.</a:t>
            </a:r>
          </a:p>
          <a:p>
            <a:endParaRPr lang="en-US" dirty="0" smtClean="0"/>
          </a:p>
          <a:p>
            <a:r>
              <a:rPr lang="en-US" dirty="0" smtClean="0"/>
              <a:t>In the Notes I have begun to add the McIDAS-X commands used to generate, although they may not be the exact syntax nor options used for the final pictures. </a:t>
            </a:r>
          </a:p>
          <a:p>
            <a:endParaRPr lang="en-US" dirty="0"/>
          </a:p>
          <a:p>
            <a:r>
              <a:rPr lang="en-US" dirty="0" smtClean="0"/>
              <a:t>Documentation for </a:t>
            </a:r>
            <a:r>
              <a:rPr lang="en-US" dirty="0"/>
              <a:t>the commands: </a:t>
            </a:r>
            <a:endParaRPr lang="en-US" dirty="0" smtClean="0"/>
          </a:p>
          <a:p>
            <a:r>
              <a:rPr lang="en-US" dirty="0" smtClean="0">
                <a:hlinkClick r:id="rId2"/>
              </a:rPr>
              <a:t>http</a:t>
            </a:r>
            <a:r>
              <a:rPr lang="en-US" dirty="0">
                <a:hlinkClick r:id="rId2"/>
              </a:rPr>
              <a:t>://www.ssec.wisc.edu/mcidas/doc/</a:t>
            </a:r>
            <a:r>
              <a:rPr lang="en-US" dirty="0" smtClean="0">
                <a:hlinkClick r:id="rId2"/>
              </a:rPr>
              <a:t>users_guide.html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Other examples are found here:</a:t>
            </a:r>
          </a:p>
          <a:p>
            <a:r>
              <a:rPr lang="en-US" dirty="0">
                <a:hlinkClick r:id="rId3"/>
              </a:rPr>
              <a:t>http://www.ssec.wisc.edu/data/</a:t>
            </a:r>
            <a:r>
              <a:rPr lang="en-US" dirty="0" smtClean="0">
                <a:hlinkClick r:id="rId3"/>
              </a:rPr>
              <a:t>composites.html</a:t>
            </a:r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Dave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4800" y="1524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Europe sector from global composite</a:t>
            </a:r>
            <a:endParaRPr lang="en-US" dirty="0"/>
          </a:p>
        </p:txBody>
      </p:sp>
      <p:pic>
        <p:nvPicPr>
          <p:cNvPr id="2" name="Picture 1" descr="euro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685800"/>
            <a:ext cx="7445829" cy="5791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2400" y="152400"/>
            <a:ext cx="8839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This animated GIF over Mexico</a:t>
            </a:r>
            <a:r>
              <a:rPr lang="mr-IN" sz="1600" dirty="0" smtClean="0"/>
              <a:t>…</a:t>
            </a:r>
            <a:r>
              <a:rPr lang="en-US" sz="1600" dirty="0" smtClean="0"/>
              <a:t>can be extracted from global composite.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7200" y="152400"/>
            <a:ext cx="731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Africa/Atlantic IR Satellite</a:t>
            </a:r>
            <a:r>
              <a:rPr lang="mr-IN" dirty="0" smtClean="0"/>
              <a:t>…</a:t>
            </a:r>
            <a:r>
              <a:rPr lang="en-US" dirty="0" smtClean="0"/>
              <a:t>can be extracted from composite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7200" y="152400"/>
            <a:ext cx="731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Africa/Atlantic: Source GFS  </a:t>
            </a:r>
            <a:endParaRPr lang="en-US" dirty="0"/>
          </a:p>
        </p:txBody>
      </p:sp>
      <p:pic>
        <p:nvPicPr>
          <p:cNvPr id="2" name="Picture 1" descr="AFRICA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609600"/>
            <a:ext cx="7903029" cy="6146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2400" y="152400"/>
            <a:ext cx="8839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Animated loop over the pacific.</a:t>
            </a:r>
          </a:p>
        </p:txBody>
      </p:sp>
      <p:pic>
        <p:nvPicPr>
          <p:cNvPr id="2" name="Picture 1" descr="paccomp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533400"/>
            <a:ext cx="7979229" cy="62060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2400" y="152400"/>
            <a:ext cx="8839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AIRMETs and SIGMETs: ADVDISP (these can be plotted individually)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609600"/>
            <a:ext cx="8229600" cy="5942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2460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2400" y="152400"/>
            <a:ext cx="8839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TAFRPT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609600"/>
            <a:ext cx="6096000" cy="5533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176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2400" y="152400"/>
            <a:ext cx="8839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TAFLIST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685800"/>
            <a:ext cx="7583500" cy="5815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2597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2400" y="152400"/>
            <a:ext cx="8839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Turbulence pilot reports: PIRPPLOT TURB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999" y="685800"/>
            <a:ext cx="7906169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5963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2400" y="152400"/>
            <a:ext cx="8839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Icing pilot reports: PIRPPLOT ICE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685800"/>
            <a:ext cx="8001000" cy="5818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7675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57200" y="152400"/>
            <a:ext cx="731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Generated by McIDAS-X; viewed in RealEarth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762000"/>
            <a:ext cx="6919140" cy="53852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2400" y="152400"/>
            <a:ext cx="8839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Cross section: UACROSS </a:t>
            </a:r>
            <a:r>
              <a:rPr lang="en-US" sz="1600" dirty="0"/>
              <a:t>KGRB KMIA PAR=MIX THA SPD WINDB MAP=YES </a:t>
            </a:r>
            <a:endParaRPr lang="en-US" sz="16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609600"/>
            <a:ext cx="8063429" cy="6056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6441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2400" y="152400"/>
            <a:ext cx="8839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Four-panel forecast maps</a:t>
            </a:r>
          </a:p>
        </p:txBody>
      </p:sp>
      <p:pic>
        <p:nvPicPr>
          <p:cNvPr id="2" name="Picture 1" descr="earthcast-gfs-model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609600"/>
            <a:ext cx="8153400" cy="6115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1311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2400" y="152400"/>
            <a:ext cx="8839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Day/night animation with city lights</a:t>
            </a:r>
          </a:p>
        </p:txBody>
      </p:sp>
      <p:pic>
        <p:nvPicPr>
          <p:cNvPr id="4" name="Picture 3" descr="earthcast-daynite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09600"/>
            <a:ext cx="8001000" cy="577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8709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2400" y="152400"/>
            <a:ext cx="8839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Upper-level animated streamlines</a:t>
            </a:r>
          </a:p>
        </p:txBody>
      </p:sp>
      <p:pic>
        <p:nvPicPr>
          <p:cNvPr id="2" name="Picture 1" descr="earthcast-streamlines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09600"/>
            <a:ext cx="7750629" cy="6028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8354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2400" y="152400"/>
            <a:ext cx="8839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IR composite over topography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609600"/>
            <a:ext cx="7975473" cy="6006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7669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2400" y="152400"/>
            <a:ext cx="8839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McIDAS-X interactive command line interface, with image display. Nearly all McIDAS-X commands can be scripted (Unix bash scripts) and run in background; displays can be saved GIF, JPEG, etc. Text output can be save in text files.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916326"/>
            <a:ext cx="7608895" cy="5910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6012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2400" y="152400"/>
            <a:ext cx="8839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RealEarth user interface, which is very customizable, can be simplified, etc. Presets can be used to save favorites. Also, has mobile app front-end (which has notifications on product events). Not as quantitative as McIDAS-X.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990600"/>
            <a:ext cx="7924800" cy="5316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4633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2400" y="152400"/>
            <a:ext cx="88392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McIDAS-X GUI (uses </a:t>
            </a:r>
            <a:r>
              <a:rPr lang="en-US" sz="1600" dirty="0" err="1" smtClean="0"/>
              <a:t>tcl</a:t>
            </a:r>
            <a:r>
              <a:rPr lang="en-US" sz="1600" dirty="0" smtClean="0"/>
              <a:t>/</a:t>
            </a:r>
            <a:r>
              <a:rPr lang="en-US" sz="1600" dirty="0" err="1" smtClean="0"/>
              <a:t>tk</a:t>
            </a:r>
            <a:r>
              <a:rPr lang="en-US" sz="1600" dirty="0" smtClean="0"/>
              <a:t>) which can be tailored. Short cut buttons (circled) are user configurable.</a:t>
            </a:r>
          </a:p>
          <a:p>
            <a:r>
              <a:rPr lang="en-US" sz="1600" dirty="0" smtClean="0"/>
              <a:t>Also, Function keys on keyboard can be configured for one-button actions.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762000"/>
            <a:ext cx="5932602" cy="5812752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1143000" y="5410200"/>
            <a:ext cx="6400800" cy="533400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3550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2400" y="152400"/>
            <a:ext cx="8839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Turbulence research using satellite data (Tony </a:t>
            </a:r>
            <a:r>
              <a:rPr lang="en-US" sz="1600" dirty="0" err="1" smtClean="0"/>
              <a:t>Wimmers</a:t>
            </a:r>
            <a:r>
              <a:rPr lang="en-US" sz="1600" dirty="0" smtClean="0"/>
              <a:t>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9400" y="757630"/>
            <a:ext cx="3988110" cy="6100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9784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2400" y="152400"/>
            <a:ext cx="8839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Flight rules over cloud tops using</a:t>
            </a:r>
            <a:r>
              <a:rPr lang="en-US" sz="1600" dirty="0" smtClean="0"/>
              <a:t> satellite and lightning </a:t>
            </a:r>
            <a:r>
              <a:rPr lang="en-US" sz="1600" dirty="0" smtClean="0"/>
              <a:t>data </a:t>
            </a:r>
            <a:r>
              <a:rPr lang="en-US" sz="1600" dirty="0" smtClean="0"/>
              <a:t>(Sarah Griffin)</a:t>
            </a:r>
            <a:endParaRPr lang="en-US" sz="16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533400"/>
            <a:ext cx="8305800" cy="6177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0033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57200" y="152400"/>
            <a:ext cx="731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SE Regional Radar</a:t>
            </a:r>
            <a:endParaRPr lang="en-US" dirty="0"/>
          </a:p>
        </p:txBody>
      </p:sp>
      <p:pic>
        <p:nvPicPr>
          <p:cNvPr id="2" name="Picture 1" descr="earthcast-seus-radar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85800"/>
            <a:ext cx="7696200" cy="55583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arthcast-conus-ir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81000"/>
            <a:ext cx="8382000" cy="60536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7200" y="152400"/>
            <a:ext cx="731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South Central Regional IR Satellite</a:t>
            </a:r>
            <a:endParaRPr lang="en-US" dirty="0"/>
          </a:p>
        </p:txBody>
      </p:sp>
      <p:pic>
        <p:nvPicPr>
          <p:cNvPr id="2" name="Picture 1" descr="earthcast-texas-ir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685800"/>
            <a:ext cx="8153400" cy="58885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arthcast-conus-vis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609600"/>
            <a:ext cx="7924800" cy="57234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7200" y="152400"/>
            <a:ext cx="792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Fronts</a:t>
            </a:r>
            <a:endParaRPr lang="en-US" dirty="0"/>
          </a:p>
        </p:txBody>
      </p:sp>
      <p:pic>
        <p:nvPicPr>
          <p:cNvPr id="2" name="Picture 1" descr="earthcast-conus-fronts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762000"/>
            <a:ext cx="7924800" cy="57234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2400" y="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Winds Aloft – Winds  from GFS. We can do any forecast time and level. This is 200 </a:t>
            </a:r>
            <a:r>
              <a:rPr lang="en-US" dirty="0" err="1" smtClean="0"/>
              <a:t>mb</a:t>
            </a:r>
            <a:r>
              <a:rPr lang="en-US" dirty="0" smtClean="0"/>
              <a:t> level. </a:t>
            </a:r>
            <a:endParaRPr lang="en-US" sz="1400" dirty="0"/>
          </a:p>
        </p:txBody>
      </p:sp>
      <p:pic>
        <p:nvPicPr>
          <p:cNvPr id="2" name="Picture 1" descr="earthcast-conus-200mb-winds-temp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914400"/>
            <a:ext cx="7467600" cy="53932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28600" y="609600"/>
            <a:ext cx="883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If we had the flight paths as </a:t>
            </a:r>
            <a:r>
              <a:rPr lang="en-US" dirty="0" err="1" smtClean="0"/>
              <a:t>lat</a:t>
            </a:r>
            <a:r>
              <a:rPr lang="en-US" dirty="0" smtClean="0"/>
              <a:t>/</a:t>
            </a:r>
            <a:r>
              <a:rPr lang="en-US" dirty="0" err="1" smtClean="0"/>
              <a:t>lon</a:t>
            </a:r>
            <a:r>
              <a:rPr lang="en-US" dirty="0" smtClean="0"/>
              <a:t> points, we can plot lines using the PATH command. PATH is an R&amp;D command, not listed in online manual.</a:t>
            </a:r>
            <a:endParaRPr lang="en-US" dirty="0"/>
          </a:p>
        </p:txBody>
      </p:sp>
      <p:pic>
        <p:nvPicPr>
          <p:cNvPr id="2" name="Picture 1" descr="earthcast-atlantic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676400"/>
            <a:ext cx="8686800" cy="40092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888</TotalTime>
  <Words>840</Words>
  <Application>Microsoft Macintosh PowerPoint</Application>
  <PresentationFormat>On-screen Show (4:3)</PresentationFormat>
  <Paragraphs>73</Paragraphs>
  <Slides>29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Pamela McCown</dc:creator>
  <cp:lastModifiedBy>Dave Santek</cp:lastModifiedBy>
  <cp:revision>30</cp:revision>
  <cp:lastPrinted>2017-05-19T13:06:39Z</cp:lastPrinted>
  <dcterms:created xsi:type="dcterms:W3CDTF">2017-05-18T19:28:55Z</dcterms:created>
  <dcterms:modified xsi:type="dcterms:W3CDTF">2017-05-22T16:55:07Z</dcterms:modified>
</cp:coreProperties>
</file>