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83" r:id="rId1"/>
  </p:sldMasterIdLst>
  <p:sldIdLst>
    <p:sldId id="256" r:id="rId2"/>
    <p:sldId id="303" r:id="rId3"/>
    <p:sldId id="318" r:id="rId4"/>
    <p:sldId id="319" r:id="rId5"/>
    <p:sldId id="320" r:id="rId6"/>
    <p:sldId id="257" r:id="rId7"/>
    <p:sldId id="258" r:id="rId8"/>
    <p:sldId id="259" r:id="rId9"/>
    <p:sldId id="304" r:id="rId10"/>
    <p:sldId id="305" r:id="rId11"/>
    <p:sldId id="306" r:id="rId12"/>
    <p:sldId id="292" r:id="rId13"/>
    <p:sldId id="281" r:id="rId14"/>
    <p:sldId id="298" r:id="rId15"/>
    <p:sldId id="260" r:id="rId16"/>
    <p:sldId id="299" r:id="rId17"/>
    <p:sldId id="267" r:id="rId18"/>
    <p:sldId id="293" r:id="rId19"/>
    <p:sldId id="261" r:id="rId20"/>
    <p:sldId id="308" r:id="rId21"/>
    <p:sldId id="262" r:id="rId22"/>
    <p:sldId id="263" r:id="rId23"/>
    <p:sldId id="311" r:id="rId24"/>
    <p:sldId id="296" r:id="rId25"/>
    <p:sldId id="271" r:id="rId26"/>
    <p:sldId id="312" r:id="rId27"/>
    <p:sldId id="313" r:id="rId28"/>
    <p:sldId id="272" r:id="rId29"/>
    <p:sldId id="273" r:id="rId30"/>
    <p:sldId id="274" r:id="rId31"/>
    <p:sldId id="295" r:id="rId32"/>
    <p:sldId id="268" r:id="rId33"/>
    <p:sldId id="307" r:id="rId34"/>
    <p:sldId id="269" r:id="rId35"/>
    <p:sldId id="270" r:id="rId36"/>
    <p:sldId id="294" r:id="rId37"/>
    <p:sldId id="264" r:id="rId38"/>
    <p:sldId id="266" r:id="rId39"/>
    <p:sldId id="297" r:id="rId40"/>
    <p:sldId id="309" r:id="rId41"/>
    <p:sldId id="275" r:id="rId42"/>
    <p:sldId id="310" r:id="rId43"/>
    <p:sldId id="321" r:id="rId44"/>
    <p:sldId id="322" r:id="rId45"/>
    <p:sldId id="276" r:id="rId46"/>
    <p:sldId id="282" r:id="rId47"/>
    <p:sldId id="315" r:id="rId48"/>
    <p:sldId id="316" r:id="rId49"/>
    <p:sldId id="317" r:id="rId50"/>
    <p:sldId id="286" r:id="rId51"/>
    <p:sldId id="301" r:id="rId52"/>
    <p:sldId id="277" r:id="rId53"/>
    <p:sldId id="283" r:id="rId54"/>
    <p:sldId id="284" r:id="rId55"/>
    <p:sldId id="285" r:id="rId56"/>
    <p:sldId id="291" r:id="rId57"/>
    <p:sldId id="278" r:id="rId58"/>
    <p:sldId id="314" r:id="rId59"/>
    <p:sldId id="323" r:id="rId60"/>
    <p:sldId id="324" r:id="rId61"/>
    <p:sldId id="302" r:id="rId62"/>
    <p:sldId id="280" r:id="rId63"/>
    <p:sldId id="325" r:id="rId64"/>
    <p:sldId id="326" r:id="rId65"/>
    <p:sldId id="289" r:id="rId66"/>
    <p:sldId id="290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78EE189-C0CD-564D-A87E-F985DED710F9}" type="datetimeFigureOut">
              <a:rPr lang="en-US" smtClean="0"/>
              <a:t>3/10/13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 Review</a:t>
            </a:r>
            <a:br>
              <a:rPr lang="en-US" dirty="0" smtClean="0"/>
            </a:br>
            <a:r>
              <a:rPr lang="en-US" dirty="0" smtClean="0"/>
              <a:t>Part 1: Directors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D. Santek, R. Schaffer, J. Robaidek, </a:t>
            </a:r>
            <a:r>
              <a:rPr lang="en-US" dirty="0"/>
              <a:t>T. Achtor</a:t>
            </a:r>
            <a:endParaRPr lang="en-US" dirty="0" smtClean="0"/>
          </a:p>
          <a:p>
            <a:r>
              <a:rPr lang="en-US" dirty="0" smtClean="0"/>
              <a:t>11 March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2" y="2878102"/>
            <a:ext cx="4185891" cy="25344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529680" cy="44130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1982</a:t>
            </a:r>
            <a:r>
              <a:rPr lang="en-US" dirty="0"/>
              <a:t>: Interactive Flash Flood Analyzer (IFFA) based on McIDAS installed at NOAA</a:t>
            </a:r>
          </a:p>
          <a:p>
            <a:r>
              <a:rPr lang="en-US" dirty="0">
                <a:solidFill>
                  <a:srgbClr val="FFFF00"/>
                </a:solidFill>
              </a:rPr>
              <a:t>1987</a:t>
            </a:r>
            <a:r>
              <a:rPr lang="en-US" dirty="0"/>
              <a:t>: McIDAS Users’ Group formed</a:t>
            </a:r>
          </a:p>
          <a:p>
            <a:r>
              <a:rPr lang="en-US" dirty="0">
                <a:solidFill>
                  <a:srgbClr val="FFFF00"/>
                </a:solidFill>
              </a:rPr>
              <a:t>mid-1980s</a:t>
            </a:r>
            <a:r>
              <a:rPr lang="en-US" dirty="0"/>
              <a:t>: McIDAS installed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/>
              <a:t>Cape Canaveral and Johnson Space Center in support of the space shuttle</a:t>
            </a:r>
          </a:p>
          <a:p>
            <a:r>
              <a:rPr lang="en-US" dirty="0">
                <a:solidFill>
                  <a:srgbClr val="FFFF00"/>
                </a:solidFill>
              </a:rPr>
              <a:t>late-1980s</a:t>
            </a:r>
            <a:r>
              <a:rPr lang="en-US" dirty="0"/>
              <a:t>: Installed at NHC</a:t>
            </a:r>
          </a:p>
        </p:txBody>
      </p:sp>
    </p:spTree>
    <p:extLst>
      <p:ext uri="{BB962C8B-B14F-4D97-AF65-F5344CB8AC3E}">
        <p14:creationId xmlns:p14="http://schemas.microsoft.com/office/powerpoint/2010/main" val="2941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2"/>
            <a:ext cx="7648447" cy="20309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1992</a:t>
            </a:r>
            <a:r>
              <a:rPr lang="en-US" dirty="0"/>
              <a:t>: McIDAS-X, Unix-based system</a:t>
            </a:r>
          </a:p>
          <a:p>
            <a:r>
              <a:rPr lang="en-US" dirty="0">
                <a:solidFill>
                  <a:srgbClr val="FFFF00"/>
                </a:solidFill>
              </a:rPr>
              <a:t>mid-1990s</a:t>
            </a:r>
            <a:r>
              <a:rPr lang="en-US" dirty="0"/>
              <a:t>: Abstract Data Distribution Environment (ADDE)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27" y="3096010"/>
            <a:ext cx="3372030" cy="3372030"/>
          </a:xfrm>
          <a:prstGeom prst="rect">
            <a:avLst/>
          </a:prstGeom>
        </p:spPr>
      </p:pic>
      <p:pic>
        <p:nvPicPr>
          <p:cNvPr id="8" name="Picture 4" descr="P:\MCPROJ\AMS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7" y="3486810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569182" y="4568869"/>
            <a:ext cx="901812" cy="4208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Current Chapter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/>
        </p:nvSpPr>
        <p:spPr>
          <a:xfrm>
            <a:off x="685800" y="3560742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D. Santek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767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Ported code from mainframe and DOS- and OS/2-based computers to IBM AIX workstations</a:t>
            </a:r>
            <a:endParaRPr lang="en-US" dirty="0"/>
          </a:p>
          <a:p>
            <a:r>
              <a:rPr lang="en-US" dirty="0" smtClean="0"/>
              <a:t>Released April 1992</a:t>
            </a:r>
          </a:p>
          <a:p>
            <a:r>
              <a:rPr lang="en-US" dirty="0" smtClean="0"/>
              <a:t>A distributed system as opposed to previous mainframe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Early Funding Sources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1980s</a:t>
            </a:r>
            <a:r>
              <a:rPr lang="en-US" dirty="0" smtClean="0"/>
              <a:t>: $100K for a mainframe system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1990s</a:t>
            </a:r>
            <a:r>
              <a:rPr lang="en-US" dirty="0" smtClean="0"/>
              <a:t>: $20K/$40K McIDAS-X support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2000s</a:t>
            </a:r>
            <a:r>
              <a:rPr lang="en-US" dirty="0" smtClean="0"/>
              <a:t>: $8K/$16K/$32K three-tiered support fees (2013)</a:t>
            </a:r>
          </a:p>
          <a:p>
            <a:r>
              <a:rPr lang="en-US" dirty="0" smtClean="0"/>
              <a:t>PRC: Advanced McIDAS</a:t>
            </a:r>
          </a:p>
          <a:p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CIMSS</a:t>
            </a:r>
          </a:p>
          <a:p>
            <a:pPr lvl="1"/>
            <a:r>
              <a:rPr lang="en-US" dirty="0" smtClean="0"/>
              <a:t>AMRC</a:t>
            </a:r>
          </a:p>
          <a:p>
            <a:pPr lvl="1"/>
            <a:r>
              <a:rPr lang="en-US" dirty="0" smtClean="0"/>
              <a:t>NASA (</a:t>
            </a:r>
            <a:r>
              <a:rPr lang="en-US" dirty="0" err="1" smtClean="0"/>
              <a:t>WetNet</a:t>
            </a:r>
            <a:r>
              <a:rPr lang="en-US" dirty="0" smtClean="0"/>
              <a:t>, MERLIN)</a:t>
            </a:r>
          </a:p>
          <a:p>
            <a:r>
              <a:rPr lang="en-US" dirty="0" smtClean="0"/>
              <a:t>Infrastructure support?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49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Center Support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Port to Unix</a:t>
            </a:r>
          </a:p>
          <a:p>
            <a:r>
              <a:rPr lang="en-US" dirty="0" smtClean="0"/>
              <a:t>ADDE (Abstract Data Distribution Environment)</a:t>
            </a:r>
          </a:p>
          <a:p>
            <a:r>
              <a:rPr lang="en-US" dirty="0" smtClean="0"/>
              <a:t>McIDAS-X </a:t>
            </a:r>
            <a:r>
              <a:rPr lang="en-US" dirty="0" err="1" smtClean="0"/>
              <a:t>Reglue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Current Funding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MUG fees</a:t>
            </a:r>
          </a:p>
          <a:p>
            <a:r>
              <a:rPr lang="en-US" dirty="0"/>
              <a:t>P</a:t>
            </a:r>
            <a:r>
              <a:rPr lang="en-US" dirty="0" smtClean="0"/>
              <a:t>roposals</a:t>
            </a:r>
          </a:p>
          <a:p>
            <a:pPr lvl="1"/>
            <a:r>
              <a:rPr lang="en-US" dirty="0" smtClean="0"/>
              <a:t>New instruments: MODIS</a:t>
            </a:r>
          </a:p>
          <a:p>
            <a:pPr lvl="1"/>
            <a:r>
              <a:rPr lang="en-US" dirty="0" smtClean="0"/>
              <a:t>JSC: ADDE security</a:t>
            </a:r>
          </a:p>
          <a:p>
            <a:pPr lvl="1"/>
            <a:r>
              <a:rPr lang="en-US" dirty="0" smtClean="0"/>
              <a:t>Unidata: Software enhancements</a:t>
            </a:r>
          </a:p>
          <a:p>
            <a:r>
              <a:rPr lang="en-US" dirty="0" smtClean="0"/>
              <a:t>Funding has been stable over the last decade</a:t>
            </a:r>
          </a:p>
        </p:txBody>
      </p:sp>
    </p:spTree>
    <p:extLst>
      <p:ext uri="{BB962C8B-B14F-4D97-AF65-F5344CB8AC3E}">
        <p14:creationId xmlns:p14="http://schemas.microsoft.com/office/powerpoint/2010/main" val="282157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McIDAS-X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McIDAS-X is expected to be supported until about 2020 for current GOES satellites</a:t>
            </a:r>
          </a:p>
          <a:p>
            <a:r>
              <a:rPr lang="en-US" dirty="0" smtClean="0"/>
              <a:t>NOAA/NESDIS has a million lines of product generation code</a:t>
            </a:r>
          </a:p>
          <a:p>
            <a:r>
              <a:rPr lang="en-US" dirty="0" smtClean="0"/>
              <a:t>Enhancements continue to be funded by internal projects (e.g., VIIRS data server)</a:t>
            </a:r>
          </a:p>
          <a:p>
            <a:r>
              <a:rPr lang="en-US" dirty="0" smtClean="0"/>
              <a:t>MUG bug fixes, adaptive maintenance (changes to and new satellites)</a:t>
            </a:r>
          </a:p>
        </p:txBody>
      </p:sp>
    </p:spTree>
    <p:extLst>
      <p:ext uri="{BB962C8B-B14F-4D97-AF65-F5344CB8AC3E}">
        <p14:creationId xmlns:p14="http://schemas.microsoft.com/office/powerpoint/2010/main" val="6279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85800" y="3073032"/>
            <a:ext cx="7772400" cy="1481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McIDAS User Services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685800" y="4853114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</a:t>
            </a:r>
            <a:r>
              <a:rPr lang="en-US" sz="2800" dirty="0" smtClean="0"/>
              <a:t>. Schaffer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38" y="103298"/>
            <a:ext cx="7109815" cy="35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User Services</a:t>
            </a:r>
            <a:br>
              <a:rPr lang="en-US" dirty="0" smtClean="0"/>
            </a:br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/>
              <a:t>McIDAS User Services provides support for MUG </a:t>
            </a:r>
            <a:r>
              <a:rPr lang="en-US" dirty="0" smtClean="0"/>
              <a:t>members 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McIDAS Users' Group (MUG</a:t>
            </a:r>
            <a:r>
              <a:rPr lang="en-US" dirty="0" smtClean="0"/>
              <a:t>) is a subscription</a:t>
            </a:r>
            <a:r>
              <a:rPr lang="en-US" dirty="0"/>
              <a:t>-</a:t>
            </a:r>
            <a:r>
              <a:rPr lang="en-US" dirty="0" smtClean="0"/>
              <a:t>based </a:t>
            </a:r>
            <a:r>
              <a:rPr lang="en-US" dirty="0"/>
              <a:t>membership group that </a:t>
            </a:r>
            <a:r>
              <a:rPr lang="en-US" dirty="0" smtClean="0"/>
              <a:t>receives maintenance </a:t>
            </a:r>
            <a:r>
              <a:rPr lang="en-US" dirty="0"/>
              <a:t>and upgrades </a:t>
            </a:r>
            <a:r>
              <a:rPr lang="en-US" dirty="0" smtClean="0"/>
              <a:t>to the McIDAS </a:t>
            </a:r>
            <a:r>
              <a:rPr lang="en-US" dirty="0"/>
              <a:t>software and </a:t>
            </a:r>
            <a:r>
              <a:rPr lang="en-US" dirty="0" smtClean="0"/>
              <a:t>documentation </a:t>
            </a:r>
          </a:p>
          <a:p>
            <a:r>
              <a:rPr lang="en-US" dirty="0" smtClean="0"/>
              <a:t>Began in 1989 to centralize support</a:t>
            </a:r>
          </a:p>
          <a:p>
            <a:r>
              <a:rPr lang="en-US" dirty="0" smtClean="0"/>
              <a:t>Currently there are </a:t>
            </a:r>
            <a:r>
              <a:rPr lang="en-US" dirty="0"/>
              <a:t>39 member sites who are users of McIDAS-X, McIDAS-XCD, McIDAS-V, SDI, and SDI-</a:t>
            </a:r>
            <a:r>
              <a:rPr lang="en-US" dirty="0" smtClean="0"/>
              <a:t>104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940003"/>
            <a:ext cx="49784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Opening Remarks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685800" y="3560742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</a:t>
            </a:r>
            <a:r>
              <a:rPr lang="en-US" sz="2800" dirty="0" smtClean="0"/>
              <a:t>. </a:t>
            </a:r>
            <a:r>
              <a:rPr lang="en-US" sz="2800" dirty="0" err="1" smtClean="0"/>
              <a:t>Achtor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20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r>
              <a:rPr lang="en-US" dirty="0"/>
              <a:t> </a:t>
            </a:r>
            <a:r>
              <a:rPr lang="en-US" dirty="0" smtClean="0"/>
              <a:t>User Services</a:t>
            </a:r>
            <a:br>
              <a:rPr lang="en-US" dirty="0" smtClean="0"/>
            </a:br>
            <a:r>
              <a:rPr lang="en-US" dirty="0" smtClean="0"/>
              <a:t>Current Sites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8008604" cy="4257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Operational </a:t>
            </a:r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Research </a:t>
            </a:r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Commercial </a:t>
            </a:r>
            <a:r>
              <a:rPr lang="en-US" sz="24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400" dirty="0" smtClean="0">
                <a:solidFill>
                  <a:srgbClr val="FFFF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Education</a:t>
            </a:r>
            <a:endParaRPr lang="en-US" dirty="0" smtClean="0"/>
          </a:p>
          <a:p>
            <a:r>
              <a:rPr lang="en-US" dirty="0" smtClean="0"/>
              <a:t>NWS Centers: NHC, AWC, SPC, NSSL, NCDC, NCEP, SMG</a:t>
            </a:r>
          </a:p>
          <a:p>
            <a:r>
              <a:rPr lang="en-US" dirty="0" smtClean="0"/>
              <a:t>NWS Offices: Pacific and Western Region </a:t>
            </a:r>
          </a:p>
          <a:p>
            <a:r>
              <a:rPr lang="en-US" dirty="0" smtClean="0"/>
              <a:t>International Weather Service: Spain, Australia, Mexico</a:t>
            </a:r>
          </a:p>
          <a:p>
            <a:r>
              <a:rPr lang="en-US" dirty="0" smtClean="0"/>
              <a:t>Research: CIRA, MSFC, NASA-Langley, NTSB, EUMETSAT</a:t>
            </a:r>
          </a:p>
          <a:p>
            <a:r>
              <a:rPr lang="en-US" dirty="0" smtClean="0"/>
              <a:t>Education: Unidata</a:t>
            </a:r>
          </a:p>
          <a:p>
            <a:r>
              <a:rPr lang="en-US" dirty="0" smtClean="0"/>
              <a:t>Commercial: Honeywell, Boeing, WTVT, VTI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9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</a:t>
            </a:r>
            <a:r>
              <a:rPr lang="en-US" dirty="0"/>
              <a:t>User Services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Employs 8 full-time staff: programmers, testers, help desk staff, and documentation </a:t>
            </a:r>
            <a:r>
              <a:rPr lang="en-US" dirty="0" smtClean="0"/>
              <a:t>specialists</a:t>
            </a:r>
          </a:p>
          <a:p>
            <a:pPr lvl="1"/>
            <a:r>
              <a:rPr lang="en-US" dirty="0" smtClean="0"/>
              <a:t>Additional programmers contribute to bug fixes and software enhancements</a:t>
            </a:r>
          </a:p>
          <a:p>
            <a:r>
              <a:rPr lang="en-US" dirty="0" smtClean="0"/>
              <a:t>Two students for testing</a:t>
            </a:r>
          </a:p>
          <a:p>
            <a:r>
              <a:rPr lang="en-US" dirty="0" smtClean="0"/>
              <a:t>Maintain software, periodic updates, documentation, testing, host meetings, provide training, help desk, maintain websites and forums, demonstrations, surveys</a:t>
            </a:r>
          </a:p>
          <a:p>
            <a:r>
              <a:rPr lang="en-US" dirty="0"/>
              <a:t>$850K </a:t>
            </a:r>
            <a:r>
              <a:rPr lang="en-US" dirty="0" smtClean="0"/>
              <a:t>income annually </a:t>
            </a:r>
            <a:r>
              <a:rPr lang="en-US" dirty="0"/>
              <a:t>from MUG fees </a:t>
            </a:r>
            <a:r>
              <a:rPr lang="en-US" dirty="0" smtClean="0"/>
              <a:t>for McIDAS-X,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smtClean="0"/>
              <a:t>XCD, SDI (none for McIDAS-V)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</a:t>
            </a:r>
            <a:r>
              <a:rPr lang="en-US" dirty="0"/>
              <a:t>User Services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Spending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48147" y="1888496"/>
            <a:ext cx="33562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McIDAS-V </a:t>
            </a:r>
            <a:r>
              <a:rPr lang="en-US" dirty="0" smtClean="0"/>
              <a:t>		40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McIDAS-X </a:t>
            </a:r>
            <a:r>
              <a:rPr lang="en-US" dirty="0" smtClean="0"/>
              <a:t>		35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McIDAS-XCD </a:t>
            </a:r>
            <a:r>
              <a:rPr lang="en-US" dirty="0" smtClean="0"/>
              <a:t>	11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MUG Meeting </a:t>
            </a:r>
            <a:r>
              <a:rPr lang="en-US" dirty="0" smtClean="0"/>
              <a:t>	  5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User Training </a:t>
            </a:r>
            <a:r>
              <a:rPr lang="en-US" dirty="0" smtClean="0"/>
              <a:t>	  4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Administration </a:t>
            </a:r>
            <a:r>
              <a:rPr lang="en-US" dirty="0" smtClean="0"/>
              <a:t>	  4</a:t>
            </a:r>
            <a:r>
              <a:rPr lang="en-US" dirty="0"/>
              <a:t>%</a:t>
            </a:r>
          </a:p>
          <a:p>
            <a:pPr>
              <a:spcBef>
                <a:spcPts val="600"/>
              </a:spcBef>
            </a:pPr>
            <a:r>
              <a:rPr lang="en-US" dirty="0"/>
              <a:t>SDI </a:t>
            </a:r>
            <a:r>
              <a:rPr lang="en-US" dirty="0" smtClean="0"/>
              <a:t>				  1</a:t>
            </a:r>
            <a:r>
              <a:rPr lang="en-US" dirty="0"/>
              <a:t>%	</a:t>
            </a:r>
          </a:p>
        </p:txBody>
      </p:sp>
    </p:spTree>
    <p:extLst>
      <p:ext uri="{BB962C8B-B14F-4D97-AF65-F5344CB8AC3E}">
        <p14:creationId xmlns:p14="http://schemas.microsoft.com/office/powerpoint/2010/main" val="168536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</a:t>
            </a:r>
            <a:r>
              <a:rPr lang="en-US" dirty="0"/>
              <a:t>User Services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Near future:</a:t>
            </a:r>
          </a:p>
          <a:p>
            <a:pPr lvl="1"/>
            <a:r>
              <a:rPr lang="en-US" dirty="0" smtClean="0"/>
              <a:t>Stable income</a:t>
            </a:r>
          </a:p>
          <a:p>
            <a:pPr lvl="1"/>
            <a:r>
              <a:rPr lang="en-US" dirty="0" smtClean="0"/>
              <a:t>Stable number of MUG sites (approximately 40 sites for last 15 years)</a:t>
            </a:r>
          </a:p>
          <a:p>
            <a:r>
              <a:rPr lang="en-US" dirty="0" smtClean="0"/>
              <a:t> Long term concerns:</a:t>
            </a:r>
          </a:p>
          <a:p>
            <a:pPr lvl="1"/>
            <a:r>
              <a:rPr lang="en-US" dirty="0" smtClean="0"/>
              <a:t>As 2020 </a:t>
            </a:r>
            <a:r>
              <a:rPr lang="en-US" dirty="0" smtClean="0"/>
              <a:t>approaches, users </a:t>
            </a:r>
            <a:r>
              <a:rPr lang="en-US" dirty="0" smtClean="0"/>
              <a:t>of McIDAS-X may dwindle:</a:t>
            </a:r>
          </a:p>
          <a:p>
            <a:pPr lvl="2"/>
            <a:r>
              <a:rPr lang="en-US" dirty="0" smtClean="0"/>
              <a:t>They</a:t>
            </a:r>
            <a:r>
              <a:rPr lang="en-US" dirty="0" smtClean="0"/>
              <a:t> </a:t>
            </a:r>
            <a:r>
              <a:rPr lang="en-US" dirty="0" smtClean="0"/>
              <a:t>may choose another package (not McIDAS-V)</a:t>
            </a:r>
          </a:p>
          <a:p>
            <a:pPr lvl="2"/>
            <a:r>
              <a:rPr lang="en-US" dirty="0" smtClean="0"/>
              <a:t>They</a:t>
            </a:r>
            <a:r>
              <a:rPr lang="en-US" dirty="0" smtClean="0"/>
              <a:t> </a:t>
            </a:r>
            <a:r>
              <a:rPr lang="en-US" dirty="0" smtClean="0"/>
              <a:t>may not wish to pay for McIDAS-V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1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 r="25002"/>
          <a:stretch/>
        </p:blipFill>
        <p:spPr>
          <a:xfrm>
            <a:off x="246" y="0"/>
            <a:ext cx="914375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685800" y="1735667"/>
            <a:ext cx="7772400" cy="1481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SSEC Data Ingestor</a:t>
            </a:r>
          </a:p>
          <a:p>
            <a:r>
              <a:rPr lang="en-US" sz="4500" dirty="0" smtClean="0"/>
              <a:t>(SDI)</a:t>
            </a:r>
            <a:endParaRPr lang="en-US" sz="4500" dirty="0"/>
          </a:p>
        </p:txBody>
      </p:sp>
      <p:sp>
        <p:nvSpPr>
          <p:cNvPr id="7" name="Subtitle 2"/>
          <p:cNvSpPr>
            <a:spLocks noGrp="1"/>
          </p:cNvSpPr>
          <p:nvPr/>
        </p:nvSpPr>
        <p:spPr>
          <a:xfrm>
            <a:off x="685800" y="3560742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D. Santek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268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ingestor is a hardware/software system for capturing satellite data in its raw form (stream of bits)</a:t>
            </a:r>
          </a:p>
          <a:p>
            <a:r>
              <a:rPr lang="en-US" dirty="0" smtClean="0"/>
              <a:t>McIDAS ADDE servers run on ingestor to reformat and deliver data to McIDAS-X and –V users</a:t>
            </a:r>
          </a:p>
          <a:p>
            <a:r>
              <a:rPr lang="en-US" dirty="0" smtClean="0"/>
              <a:t>The SSEC Data Ingestor (SDI) project: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July 1996</a:t>
            </a:r>
            <a:r>
              <a:rPr lang="en-US" dirty="0" smtClean="0"/>
              <a:t>: Project began</a:t>
            </a:r>
          </a:p>
          <a:p>
            <a:pPr lvl="2"/>
            <a:r>
              <a:rPr lang="en-US" dirty="0" smtClean="0"/>
              <a:t>Requirements: Low cost, </a:t>
            </a:r>
            <a:r>
              <a:rPr lang="en-US" dirty="0"/>
              <a:t>r</a:t>
            </a:r>
            <a:r>
              <a:rPr lang="en-US" dirty="0" smtClean="0"/>
              <a:t>eliable</a:t>
            </a:r>
          </a:p>
          <a:p>
            <a:pPr lvl="2"/>
            <a:r>
              <a:rPr lang="en-US" dirty="0" smtClean="0"/>
              <a:t>Small team: two software developers and engineer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October 1997</a:t>
            </a:r>
            <a:r>
              <a:rPr lang="en-US" dirty="0" smtClean="0"/>
              <a:t>: several systems sold (CCFF, VAFB, SPC)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December 1998</a:t>
            </a:r>
            <a:r>
              <a:rPr lang="en-US" dirty="0" smtClean="0"/>
              <a:t>: 46 systems </a:t>
            </a:r>
            <a:r>
              <a:rPr lang="en-US" dirty="0" smtClean="0"/>
              <a:t>deployed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January 2005</a:t>
            </a:r>
            <a:r>
              <a:rPr lang="en-US" dirty="0" smtClean="0"/>
              <a:t>: Stopped production; </a:t>
            </a:r>
            <a:r>
              <a:rPr lang="en-US" dirty="0" smtClean="0">
                <a:solidFill>
                  <a:srgbClr val="FFFF00"/>
                </a:solidFill>
              </a:rPr>
              <a:t>123</a:t>
            </a:r>
            <a:r>
              <a:rPr lang="en-US" dirty="0" smtClean="0"/>
              <a:t> systems built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037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SDI-104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2006</a:t>
            </a:r>
            <a:r>
              <a:rPr lang="en-US" dirty="0" smtClean="0"/>
              <a:t>: Due to outdated operating system and unavailability of hardware for the SDI, the SDI-104 was </a:t>
            </a:r>
            <a:r>
              <a:rPr lang="en-US" dirty="0" smtClean="0"/>
              <a:t>developed:</a:t>
            </a:r>
            <a:endParaRPr lang="en-US" dirty="0"/>
          </a:p>
          <a:p>
            <a:pPr lvl="1"/>
            <a:r>
              <a:rPr lang="en-US" dirty="0" smtClean="0"/>
              <a:t>Based on PCI-</a:t>
            </a:r>
            <a:r>
              <a:rPr lang="en-US" dirty="0"/>
              <a:t>104 technology: </a:t>
            </a:r>
            <a:r>
              <a:rPr lang="en-US" dirty="0" smtClean="0"/>
              <a:t>“is </a:t>
            </a:r>
            <a:r>
              <a:rPr lang="en-US" dirty="0"/>
              <a:t>an embedded computer standard </a:t>
            </a:r>
            <a:r>
              <a:rPr lang="en-US" dirty="0" smtClean="0"/>
              <a:t>…intended </a:t>
            </a:r>
            <a:r>
              <a:rPr lang="en-US" dirty="0"/>
              <a:t>for </a:t>
            </a:r>
            <a:r>
              <a:rPr lang="en-US" dirty="0" smtClean="0"/>
              <a:t>…computing </a:t>
            </a:r>
            <a:r>
              <a:rPr lang="en-US" dirty="0"/>
              <a:t>environments where applications depend on reliable data </a:t>
            </a:r>
            <a:r>
              <a:rPr lang="en-US" dirty="0" smtClean="0"/>
              <a:t>acquisition”</a:t>
            </a:r>
          </a:p>
          <a:p>
            <a:pPr lvl="1"/>
            <a:r>
              <a:rPr lang="en-US" dirty="0" smtClean="0"/>
              <a:t>Currently </a:t>
            </a:r>
            <a:r>
              <a:rPr lang="en-US" dirty="0" smtClean="0">
                <a:solidFill>
                  <a:srgbClr val="FFFF00"/>
                </a:solidFill>
              </a:rPr>
              <a:t>64</a:t>
            </a:r>
            <a:r>
              <a:rPr lang="en-US" dirty="0" smtClean="0"/>
              <a:t> systems deployed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70" y="4485495"/>
            <a:ext cx="7266609" cy="13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9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SDI-104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35" y="1646747"/>
            <a:ext cx="7351791" cy="46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8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Installations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7395" y="1861533"/>
            <a:ext cx="5175595" cy="42570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SDI and SDI-104 ingestors are installed at: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SDI-104</a:t>
            </a:r>
            <a:r>
              <a:rPr lang="en-US" dirty="0" smtClean="0"/>
              <a:t>: SSEC (12), ESPC (26), SOCC(3), AWC (3), NWS-HNL (3), Guam (2), WTVT (1), Universal Weather (3), </a:t>
            </a:r>
            <a:r>
              <a:rPr lang="en-US" dirty="0" err="1" smtClean="0"/>
              <a:t>Kwaj</a:t>
            </a:r>
            <a:r>
              <a:rPr lang="en-US" dirty="0" smtClean="0"/>
              <a:t> (1), CIRA (3), </a:t>
            </a:r>
            <a:r>
              <a:rPr lang="en-US" dirty="0" err="1" smtClean="0"/>
              <a:t>Weathernews</a:t>
            </a:r>
            <a:r>
              <a:rPr lang="en-US" dirty="0" smtClean="0"/>
              <a:t> (</a:t>
            </a:r>
            <a:r>
              <a:rPr lang="en-US" dirty="0" smtClean="0"/>
              <a:t>1)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SDI</a:t>
            </a:r>
            <a:r>
              <a:rPr lang="en-US" dirty="0" smtClean="0"/>
              <a:t>: VAFB, SPC, McMurdo, Cape Canaveral, Athens, Spain, NOHRSC, White Sands, </a:t>
            </a:r>
            <a:r>
              <a:rPr lang="en-US" dirty="0" err="1" smtClean="0"/>
              <a:t>Meteorlogix</a:t>
            </a:r>
            <a:r>
              <a:rPr lang="en-US" dirty="0" smtClean="0"/>
              <a:t>, LSU, Alden, St. Louis Univ., </a:t>
            </a:r>
            <a:r>
              <a:rPr lang="en-US" dirty="0" err="1" smtClean="0"/>
              <a:t>Kwaj</a:t>
            </a:r>
            <a:r>
              <a:rPr lang="en-US" dirty="0" smtClean="0"/>
              <a:t>, </a:t>
            </a:r>
            <a:r>
              <a:rPr lang="en-US" dirty="0" err="1" smtClean="0"/>
              <a:t>Weathernews</a:t>
            </a:r>
            <a:r>
              <a:rPr lang="en-US" dirty="0" smtClean="0"/>
              <a:t>, Unidata</a:t>
            </a:r>
          </a:p>
          <a:p>
            <a:r>
              <a:rPr lang="en-US" dirty="0" err="1" smtClean="0"/>
              <a:t>VisionTech</a:t>
            </a:r>
            <a:r>
              <a:rPr lang="en-US" dirty="0" smtClean="0"/>
              <a:t> (VTI</a:t>
            </a:r>
            <a:r>
              <a:rPr lang="en-US" dirty="0" smtClean="0"/>
              <a:t>): commercial </a:t>
            </a:r>
            <a:r>
              <a:rPr lang="en-US" dirty="0" smtClean="0"/>
              <a:t>reseller of our SDI-104 in Asia. Four systems in Japan.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3145" y="6148639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NOAA Satellite Operations </a:t>
            </a:r>
            <a:r>
              <a:rPr lang="en-US" dirty="0" smtClean="0"/>
              <a:t>Facility</a:t>
            </a:r>
          </a:p>
          <a:p>
            <a:pPr algn="ctr"/>
            <a:r>
              <a:rPr lang="en-US" dirty="0"/>
              <a:t>(</a:t>
            </a:r>
            <a:r>
              <a:rPr lang="en-US" dirty="0" smtClean="0"/>
              <a:t>NSOF)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505200"/>
            <a:ext cx="3967254" cy="2644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70" y="1861533"/>
            <a:ext cx="2396240" cy="14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McIDAS Connections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SDI and SDI-104 ingestors use McIDAS-X ADDE servers</a:t>
            </a:r>
          </a:p>
          <a:p>
            <a:r>
              <a:rPr lang="en-US" dirty="0" smtClean="0"/>
              <a:t>In the transition from mainframe to distributed system, SDI was a key. It remains an integral part of Data Center.</a:t>
            </a:r>
          </a:p>
          <a:p>
            <a:r>
              <a:rPr lang="en-US" dirty="0" smtClean="0"/>
              <a:t>The SDI-104 and McIDAS-X are used by NESDIS operations to provide real-time satellite data to the National Weather Service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54" y="4532070"/>
            <a:ext cx="4286664" cy="21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6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 Program Review</a:t>
            </a:r>
            <a:br>
              <a:rPr lang="en-US" dirty="0" smtClean="0"/>
            </a:br>
            <a:r>
              <a:rPr lang="en-US" dirty="0" smtClean="0"/>
              <a:t>Introductory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McIDAS is a broad and a large Center program</a:t>
            </a:r>
          </a:p>
          <a:p>
            <a:r>
              <a:rPr lang="en-US" dirty="0" smtClean="0"/>
              <a:t>Why a review?</a:t>
            </a:r>
          </a:p>
          <a:p>
            <a:pPr lvl="1"/>
            <a:r>
              <a:rPr lang="en-US" dirty="0" smtClean="0"/>
              <a:t>Need for periodic management reviews of our large programs</a:t>
            </a:r>
          </a:p>
          <a:p>
            <a:pPr lvl="1"/>
            <a:r>
              <a:rPr lang="en-US" dirty="0" smtClean="0"/>
              <a:t>New generation of upper management</a:t>
            </a:r>
          </a:p>
          <a:p>
            <a:pPr lvl="1"/>
            <a:r>
              <a:rPr lang="en-US" dirty="0" smtClean="0"/>
              <a:t>Opportunity for feedback from a variety of SSEC’s expertise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692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SSEC Data Ingestor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Several sites are still running the original SDI.</a:t>
            </a:r>
          </a:p>
          <a:p>
            <a:pPr lvl="1"/>
            <a:r>
              <a:rPr lang="en-US" dirty="0" smtClean="0"/>
              <a:t>MUG support will end December 2013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uotes for replacements have been sent out</a:t>
            </a:r>
          </a:p>
          <a:p>
            <a:r>
              <a:rPr lang="en-US" dirty="0" smtClean="0"/>
              <a:t>GOES-R</a:t>
            </a:r>
          </a:p>
          <a:p>
            <a:r>
              <a:rPr lang="en-US" dirty="0" err="1" smtClean="0"/>
              <a:t>GeoMetWatch</a:t>
            </a:r>
            <a:r>
              <a:rPr lang="en-US" dirty="0" smtClean="0"/>
              <a:t>/STORM</a:t>
            </a:r>
          </a:p>
        </p:txBody>
      </p:sp>
    </p:spTree>
    <p:extLst>
      <p:ext uri="{BB962C8B-B14F-4D97-AF65-F5344CB8AC3E}">
        <p14:creationId xmlns:p14="http://schemas.microsoft.com/office/powerpoint/2010/main" val="274594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brightnessContrast bright="-87000" contrast="-39000"/>
                    </a14:imgEffect>
                  </a14:imgLayer>
                </a14:imgProps>
              </a:ext>
            </a:extLst>
          </a:blip>
          <a:srcRect t="7356" r="10489" b="6963"/>
          <a:stretch/>
        </p:blipFill>
        <p:spPr>
          <a:xfrm>
            <a:off x="912" y="-112380"/>
            <a:ext cx="9709231" cy="69703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685800" y="1869196"/>
            <a:ext cx="7772400" cy="1481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SSEC Data Center</a:t>
            </a:r>
            <a:endParaRPr lang="en-US" sz="4500" dirty="0"/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685800" y="3639409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J. Robaidek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537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Center</a:t>
            </a:r>
            <a:br>
              <a:rPr lang="en-US" dirty="0" smtClean="0"/>
            </a:br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create and maintain the facilities, </a:t>
            </a:r>
            <a:r>
              <a:rPr lang="en-US" dirty="0" smtClean="0"/>
              <a:t>expertise, </a:t>
            </a:r>
            <a:r>
              <a:rPr lang="en-US" dirty="0"/>
              <a:t>and technology necessary to provide SSEC scientists and collaborators with the highest quality geophysical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provide real-time data access, </a:t>
            </a:r>
            <a:r>
              <a:rPr lang="en-US" dirty="0" smtClean="0"/>
              <a:t>archive, </a:t>
            </a:r>
            <a:r>
              <a:rPr lang="en-US" dirty="0"/>
              <a:t>and retrieval services </a:t>
            </a:r>
            <a:r>
              <a:rPr lang="en-US" dirty="0" smtClean="0"/>
              <a:t>to </a:t>
            </a:r>
            <a:r>
              <a:rPr lang="en-US" dirty="0"/>
              <a:t>support SSEC’s scientific </a:t>
            </a:r>
            <a:r>
              <a:rPr lang="en-US" dirty="0" smtClean="0"/>
              <a:t>programs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The Data Center &amp; McIDAS used to be inter-twined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(McIDAS Operations)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The Data Center is much more!</a:t>
            </a:r>
          </a:p>
        </p:txBody>
      </p:sp>
    </p:spTree>
    <p:extLst>
      <p:ext uri="{BB962C8B-B14F-4D97-AF65-F5344CB8AC3E}">
        <p14:creationId xmlns:p14="http://schemas.microsoft.com/office/powerpoint/2010/main" val="224043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Center</a:t>
            </a:r>
            <a:br>
              <a:rPr lang="en-US" dirty="0" smtClean="0"/>
            </a:br>
            <a:r>
              <a:rPr lang="en-US" dirty="0" smtClean="0"/>
              <a:t>Unique Activities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/>
              <a:t>Assist Satellite Operations Control Center and other agencies in satellite checkout and troubleshooting of related </a:t>
            </a:r>
            <a:r>
              <a:rPr lang="en-US" dirty="0" smtClean="0"/>
              <a:t>problems</a:t>
            </a:r>
            <a:endParaRPr lang="en-US" dirty="0"/>
          </a:p>
          <a:p>
            <a:r>
              <a:rPr lang="en-US" dirty="0" smtClean="0"/>
              <a:t>Support </a:t>
            </a:r>
            <a:r>
              <a:rPr lang="en-US" dirty="0"/>
              <a:t>to field </a:t>
            </a:r>
            <a:r>
              <a:rPr lang="en-US" dirty="0" smtClean="0"/>
              <a:t>experiments</a:t>
            </a:r>
            <a:endParaRPr lang="en-US" dirty="0"/>
          </a:p>
          <a:p>
            <a:r>
              <a:rPr lang="en-US" dirty="0" smtClean="0"/>
              <a:t>Special archiving (e.g., GOES-14 for Sandy)</a:t>
            </a:r>
            <a:endParaRPr lang="en-US" dirty="0"/>
          </a:p>
          <a:p>
            <a:r>
              <a:rPr lang="en-US" dirty="0" smtClean="0"/>
              <a:t>Provide </a:t>
            </a:r>
            <a:r>
              <a:rPr lang="en-US" dirty="0"/>
              <a:t>Help Desk support to users of the </a:t>
            </a:r>
            <a:r>
              <a:rPr lang="en-US" dirty="0" smtClean="0"/>
              <a:t>SDI </a:t>
            </a:r>
            <a:r>
              <a:rPr lang="en-US" dirty="0"/>
              <a:t>and assist in the generation of SDI user documentation </a:t>
            </a:r>
          </a:p>
          <a:p>
            <a:r>
              <a:rPr lang="en-US" dirty="0" smtClean="0"/>
              <a:t>Assist </a:t>
            </a:r>
            <a:r>
              <a:rPr lang="en-US" dirty="0"/>
              <a:t>McIDAS User Services </a:t>
            </a:r>
            <a:r>
              <a:rPr lang="en-US" dirty="0" smtClean="0"/>
              <a:t>with </a:t>
            </a:r>
            <a:r>
              <a:rPr lang="en-US" dirty="0"/>
              <a:t>McIDAS </a:t>
            </a:r>
            <a:r>
              <a:rPr lang="en-US" dirty="0" smtClean="0"/>
              <a:t>testing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2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Center</a:t>
            </a:r>
            <a:br>
              <a:rPr lang="en-US" dirty="0" smtClean="0"/>
            </a:br>
            <a:r>
              <a:rPr lang="en-US" dirty="0" smtClean="0"/>
              <a:t>McIDAS Connections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McIDAS-X and McIDAS-V users retrieve data via ADDE</a:t>
            </a:r>
          </a:p>
          <a:p>
            <a:r>
              <a:rPr lang="en-US" dirty="0" smtClean="0"/>
              <a:t>ADDE is the primary method to access real-time and archive holdings: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1.6 TB</a:t>
            </a:r>
            <a:r>
              <a:rPr lang="en-US" dirty="0" smtClean="0"/>
              <a:t>/day of real-time data (250 GB is brought in daily)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0.6 TB</a:t>
            </a:r>
            <a:r>
              <a:rPr lang="en-US" dirty="0" smtClean="0"/>
              <a:t>/day of archive data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35 GB</a:t>
            </a:r>
            <a:r>
              <a:rPr lang="en-US" dirty="0"/>
              <a:t>/</a:t>
            </a:r>
            <a:r>
              <a:rPr lang="en-US" dirty="0" smtClean="0"/>
              <a:t>day by NOAA operations and researchers</a:t>
            </a:r>
          </a:p>
          <a:p>
            <a:r>
              <a:rPr lang="en-US" dirty="0" smtClean="0"/>
              <a:t>Fee for real-time data</a:t>
            </a:r>
          </a:p>
          <a:p>
            <a:r>
              <a:rPr lang="en-US" dirty="0" smtClean="0"/>
              <a:t>Limited free archive access with MUG support</a:t>
            </a:r>
          </a:p>
          <a:p>
            <a:pPr lvl="1"/>
            <a:r>
              <a:rPr lang="en-US" dirty="0" smtClean="0"/>
              <a:t>Resulted in at least one new McIDAS-X site</a:t>
            </a:r>
          </a:p>
        </p:txBody>
      </p:sp>
    </p:spTree>
    <p:extLst>
      <p:ext uri="{BB962C8B-B14F-4D97-AF65-F5344CB8AC3E}">
        <p14:creationId xmlns:p14="http://schemas.microsoft.com/office/powerpoint/2010/main" val="172709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Center</a:t>
            </a:r>
            <a:br>
              <a:rPr lang="en-US" dirty="0" smtClean="0"/>
            </a:br>
            <a:r>
              <a:rPr lang="en-US" dirty="0" err="1" smtClean="0"/>
              <a:t>McIDAS</a:t>
            </a:r>
            <a:r>
              <a:rPr lang="en-US" dirty="0" smtClean="0"/>
              <a:t> Connection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SDI: Ingests and serves satellite data in real-time</a:t>
            </a:r>
            <a:endParaRPr lang="en-US" dirty="0"/>
          </a:p>
          <a:p>
            <a:r>
              <a:rPr lang="en-US" dirty="0" smtClean="0"/>
              <a:t>XCD: Decoding, storing, and serving weather data (observations, grids, text reports, etc.)</a:t>
            </a:r>
          </a:p>
          <a:p>
            <a:r>
              <a:rPr lang="en-US" dirty="0" smtClean="0"/>
              <a:t>McIDAS-X is used to generate unique products: </a:t>
            </a:r>
          </a:p>
          <a:p>
            <a:pPr lvl="1"/>
            <a:r>
              <a:rPr lang="en-US" dirty="0" smtClean="0"/>
              <a:t>Customers: Sony, WeatherBug, Boeing, Honeywell, Prada</a:t>
            </a:r>
          </a:p>
          <a:p>
            <a:pPr lvl="1"/>
            <a:r>
              <a:rPr lang="en-US" dirty="0" smtClean="0"/>
              <a:t>This brings in </a:t>
            </a:r>
            <a:r>
              <a:rPr lang="en-US" dirty="0" smtClean="0">
                <a:solidFill>
                  <a:srgbClr val="FFFF00"/>
                </a:solidFill>
              </a:rPr>
              <a:t>$300K </a:t>
            </a:r>
            <a:r>
              <a:rPr lang="en-US" dirty="0" smtClean="0"/>
              <a:t>annually to the Data Center which supports staff and hardware upgrades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McIDAS-X and the SDI are critical to Data Center operations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5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/>
        </p:nvSpPr>
        <p:spPr>
          <a:xfrm>
            <a:off x="685800" y="1735667"/>
            <a:ext cx="7772400" cy="1481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McIDAS Advisory Committee </a:t>
            </a:r>
            <a:r>
              <a:rPr lang="en-US" sz="4500" dirty="0" smtClean="0"/>
              <a:t>(MAC)</a:t>
            </a:r>
            <a:endParaRPr lang="en-US" sz="4500" dirty="0"/>
          </a:p>
        </p:txBody>
      </p:sp>
      <p:sp>
        <p:nvSpPr>
          <p:cNvPr id="7" name="Subtitle 2"/>
          <p:cNvSpPr>
            <a:spLocks noGrp="1"/>
          </p:cNvSpPr>
          <p:nvPr/>
        </p:nvSpPr>
        <p:spPr>
          <a:xfrm>
            <a:off x="685800" y="3560742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</a:t>
            </a:r>
            <a:r>
              <a:rPr lang="en-US" sz="2800" dirty="0" smtClean="0"/>
              <a:t>. Schaffer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562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</a:t>
            </a:r>
            <a:r>
              <a:rPr lang="en-US" dirty="0"/>
              <a:t>Advisory Committee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The McIDAS Advisory Committee (MAC) was formed in June 2007 to give </a:t>
            </a:r>
            <a:r>
              <a:rPr lang="en-US" dirty="0" smtClean="0"/>
              <a:t>McIDAS-X </a:t>
            </a:r>
            <a:r>
              <a:rPr lang="en-US" dirty="0"/>
              <a:t>users a mechanism to </a:t>
            </a:r>
            <a:r>
              <a:rPr lang="en-US" dirty="0" smtClean="0"/>
              <a:t>provide:</a:t>
            </a:r>
          </a:p>
          <a:p>
            <a:pPr lvl="1"/>
            <a:r>
              <a:rPr lang="en-US" dirty="0" smtClean="0"/>
              <a:t>Input </a:t>
            </a:r>
            <a:r>
              <a:rPr lang="en-US" dirty="0"/>
              <a:t>into the development of McIDAS-</a:t>
            </a:r>
            <a:r>
              <a:rPr lang="en-US" dirty="0" smtClean="0"/>
              <a:t>V</a:t>
            </a:r>
          </a:p>
          <a:p>
            <a:pPr lvl="1"/>
            <a:r>
              <a:rPr lang="en-US" dirty="0" smtClean="0"/>
              <a:t>Feedback </a:t>
            </a:r>
            <a:r>
              <a:rPr lang="en-US" dirty="0"/>
              <a:t>on beta </a:t>
            </a:r>
            <a:r>
              <a:rPr lang="en-US" dirty="0" smtClean="0"/>
              <a:t>software, so </a:t>
            </a:r>
            <a:r>
              <a:rPr lang="en-US" dirty="0"/>
              <a:t>that McIDAS-V would meet the needs of the </a:t>
            </a:r>
            <a:r>
              <a:rPr lang="en-US" dirty="0" smtClean="0"/>
              <a:t>user</a:t>
            </a:r>
          </a:p>
          <a:p>
            <a:r>
              <a:rPr lang="en-US" dirty="0"/>
              <a:t>The current members:</a:t>
            </a:r>
          </a:p>
          <a:p>
            <a:pPr lvl="1"/>
            <a:r>
              <a:rPr lang="en-US" dirty="0"/>
              <a:t>Chairs: </a:t>
            </a:r>
            <a:r>
              <a:rPr lang="en-US" dirty="0" err="1"/>
              <a:t>Joleen</a:t>
            </a:r>
            <a:r>
              <a:rPr lang="en-US" dirty="0"/>
              <a:t> </a:t>
            </a:r>
            <a:r>
              <a:rPr lang="en-US" dirty="0" err="1"/>
              <a:t>Feltz</a:t>
            </a:r>
            <a:r>
              <a:rPr lang="en-US" dirty="0"/>
              <a:t> (CIMSS), Kris </a:t>
            </a:r>
            <a:r>
              <a:rPr lang="en-US" dirty="0" err="1"/>
              <a:t>Bedka</a:t>
            </a:r>
            <a:r>
              <a:rPr lang="en-US" dirty="0"/>
              <a:t> (NASA Langley)</a:t>
            </a:r>
          </a:p>
          <a:p>
            <a:pPr lvl="1"/>
            <a:r>
              <a:rPr lang="en-US" dirty="0"/>
              <a:t>SSEC, CIRA, ESPC, Unidata, EUMETSAT</a:t>
            </a:r>
          </a:p>
        </p:txBody>
      </p:sp>
    </p:spTree>
    <p:extLst>
      <p:ext uri="{BB962C8B-B14F-4D97-AF65-F5344CB8AC3E}">
        <p14:creationId xmlns:p14="http://schemas.microsoft.com/office/powerpoint/2010/main" val="49196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 </a:t>
            </a:r>
            <a:r>
              <a:rPr lang="en-US" dirty="0"/>
              <a:t>Advisory Committee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Priorities (2008)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Multiple </a:t>
            </a:r>
            <a:r>
              <a:rPr lang="en-US" dirty="0"/>
              <a:t>jobs with no interference, no excessive load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Automated processing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Efficient data format </a:t>
            </a:r>
            <a:r>
              <a:rPr lang="en-US" dirty="0"/>
              <a:t>conversion tools </a:t>
            </a: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dirty="0" smtClean="0"/>
              <a:t>Full </a:t>
            </a:r>
            <a:r>
              <a:rPr lang="en-US" dirty="0"/>
              <a:t>ADDE </a:t>
            </a:r>
            <a:r>
              <a:rPr lang="en-US" dirty="0" smtClean="0"/>
              <a:t>functionality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Large </a:t>
            </a:r>
            <a:r>
              <a:rPr lang="en-US" dirty="0"/>
              <a:t>number of frames/loops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AWIPS compatibility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Hyperspectral </a:t>
            </a:r>
            <a:r>
              <a:rPr lang="en-US" dirty="0"/>
              <a:t>image analysis capabilities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Documentation </a:t>
            </a:r>
            <a:r>
              <a:rPr lang="en-US" dirty="0"/>
              <a:t>and training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Standard </a:t>
            </a:r>
            <a:r>
              <a:rPr lang="en-US" dirty="0"/>
              <a:t>statistics for comparison/validation</a:t>
            </a:r>
          </a:p>
        </p:txBody>
      </p:sp>
    </p:spTree>
    <p:extLst>
      <p:ext uri="{BB962C8B-B14F-4D97-AF65-F5344CB8AC3E}">
        <p14:creationId xmlns:p14="http://schemas.microsoft.com/office/powerpoint/2010/main" val="206251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85800" y="2836992"/>
            <a:ext cx="7772400" cy="1481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/>
              <a:t>McIDAS-V</a:t>
            </a:r>
            <a:endParaRPr lang="en-US" sz="4500" dirty="0"/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685800" y="4482260"/>
            <a:ext cx="7772400" cy="810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D. Santek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256071"/>
            <a:ext cx="6118287" cy="30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 Program Review</a:t>
            </a:r>
            <a:br>
              <a:rPr lang="en-US" dirty="0" smtClean="0"/>
            </a:br>
            <a:r>
              <a:rPr lang="en-US" dirty="0" smtClean="0"/>
              <a:t>Introductory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493118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broad vision of McIDAS encompasses</a:t>
            </a:r>
          </a:p>
          <a:p>
            <a:pPr lvl="1"/>
            <a:r>
              <a:rPr lang="en-US" dirty="0" smtClean="0"/>
              <a:t>Science and Computer Science</a:t>
            </a:r>
          </a:p>
          <a:p>
            <a:pPr lvl="1"/>
            <a:r>
              <a:rPr lang="en-US" dirty="0" smtClean="0"/>
              <a:t>Engineering</a:t>
            </a:r>
          </a:p>
          <a:p>
            <a:pPr lvl="1"/>
            <a:r>
              <a:rPr lang="en-US" dirty="0" smtClean="0"/>
              <a:t>User support team</a:t>
            </a:r>
          </a:p>
          <a:p>
            <a:pPr lvl="1"/>
            <a:r>
              <a:rPr lang="en-US" dirty="0" smtClean="0"/>
              <a:t>SSEC Facilities</a:t>
            </a:r>
          </a:p>
          <a:p>
            <a:r>
              <a:rPr lang="en-US" dirty="0" smtClean="0"/>
              <a:t>These elements are inter-dependent and combine to provide a unique data, analysis and visualization environment</a:t>
            </a:r>
          </a:p>
          <a:p>
            <a:r>
              <a:rPr lang="en-US" dirty="0" smtClean="0"/>
              <a:t>The SSEC McIDAS program  needs to be understood in terms of all these elements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71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McIDAS-X </a:t>
            </a:r>
            <a:r>
              <a:rPr lang="en-US" dirty="0"/>
              <a:t>software </a:t>
            </a:r>
            <a:r>
              <a:rPr lang="en-US" dirty="0" smtClean="0"/>
              <a:t>(currently written </a:t>
            </a:r>
            <a:r>
              <a:rPr lang="en-US" dirty="0"/>
              <a:t>in Fortran 77 and C) has a </a:t>
            </a:r>
            <a:r>
              <a:rPr lang="en-US" dirty="0" smtClean="0"/>
              <a:t>40-year </a:t>
            </a:r>
            <a:r>
              <a:rPr lang="en-US" dirty="0"/>
              <a:t>heritage resulting </a:t>
            </a:r>
            <a:r>
              <a:rPr lang="en-US" dirty="0" smtClean="0"/>
              <a:t>in </a:t>
            </a:r>
            <a:r>
              <a:rPr lang="en-US" dirty="0"/>
              <a:t>limited extensibility potential</a:t>
            </a:r>
          </a:p>
          <a:p>
            <a:r>
              <a:rPr lang="en-US" dirty="0"/>
              <a:t>New visualization concepts cannot be incorporated </a:t>
            </a:r>
            <a:endParaRPr lang="en-US" dirty="0" smtClean="0"/>
          </a:p>
          <a:p>
            <a:r>
              <a:rPr lang="en-US" dirty="0" smtClean="0"/>
              <a:t>Forthcoming </a:t>
            </a:r>
            <a:r>
              <a:rPr lang="en-US" dirty="0"/>
              <a:t>environmental satellite data cannot be utilized </a:t>
            </a:r>
            <a:r>
              <a:rPr lang="en-US" dirty="0" smtClean="0"/>
              <a:t>efficiently (</a:t>
            </a:r>
            <a:r>
              <a:rPr lang="en-US" dirty="0"/>
              <a:t>GOES-R &amp; </a:t>
            </a:r>
            <a:r>
              <a:rPr lang="en-US" dirty="0" smtClean="0"/>
              <a:t>JPSS </a:t>
            </a:r>
            <a:r>
              <a:rPr lang="en-US" dirty="0"/>
              <a:t>operational systems)</a:t>
            </a:r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2003</a:t>
            </a:r>
            <a:r>
              <a:rPr lang="en-US" dirty="0" smtClean="0"/>
              <a:t>: </a:t>
            </a:r>
            <a:r>
              <a:rPr lang="en-US" dirty="0" smtClean="0"/>
              <a:t>Whittaker and Santek present a McIDAS-V plan to the Directors. $145K approved for investigation.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2005</a:t>
            </a:r>
            <a:r>
              <a:rPr lang="en-US" dirty="0" smtClean="0"/>
              <a:t>: A 4-year plan was developed: 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ssumed six programmers working on the project 50% time.</a:t>
            </a:r>
          </a:p>
          <a:p>
            <a:pPr lvl="1"/>
            <a:r>
              <a:rPr lang="en-US" dirty="0" smtClean="0"/>
              <a:t>Primarily adding user-level functionality, did not include: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nfrastructure work</a:t>
            </a:r>
          </a:p>
          <a:p>
            <a:pPr lvl="2"/>
            <a:r>
              <a:rPr lang="en-US" dirty="0" smtClean="0"/>
              <a:t>Documentation, testing, training materials</a:t>
            </a:r>
            <a:endParaRPr lang="en-US" dirty="0" smtClean="0"/>
          </a:p>
          <a:p>
            <a:pPr lvl="2"/>
            <a:r>
              <a:rPr lang="en-US" dirty="0" smtClean="0"/>
              <a:t>Hyperspectral analysis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Many parts completed, however, directed funding and other priorities affected schedule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6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McIDAS</a:t>
            </a:r>
            <a:r>
              <a:rPr lang="en-US" dirty="0"/>
              <a:t>-V shall be a </a:t>
            </a:r>
            <a:r>
              <a:rPr lang="en-US" dirty="0">
                <a:solidFill>
                  <a:srgbClr val="FFFF00"/>
                </a:solidFill>
              </a:rPr>
              <a:t>powerful and versatile software system </a:t>
            </a:r>
            <a:r>
              <a:rPr lang="en-US" dirty="0"/>
              <a:t>for environmental data processing, analysis and </a:t>
            </a:r>
            <a:r>
              <a:rPr lang="en-US" dirty="0" smtClean="0"/>
              <a:t>visualization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 dirty="0"/>
              <a:t> and algorithm/applications development for new programs, such as NPOESS and GOES-R as well as for retrospective data, such as that from GOES and </a:t>
            </a:r>
            <a:r>
              <a:rPr lang="en-US" dirty="0" smtClean="0"/>
              <a:t>POES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</a:t>
            </a:r>
            <a:r>
              <a:rPr lang="en-US" dirty="0">
                <a:solidFill>
                  <a:srgbClr val="FFFF00"/>
                </a:solidFill>
              </a:rPr>
              <a:t>support data fusion and algorithm interoperability </a:t>
            </a:r>
            <a:r>
              <a:rPr lang="en-US" dirty="0"/>
              <a:t>from existing and future </a:t>
            </a:r>
            <a:r>
              <a:rPr lang="en-US" dirty="0" smtClean="0"/>
              <a:t>sources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>
                <a:solidFill>
                  <a:srgbClr val="FFFF00"/>
                </a:solidFill>
              </a:rPr>
              <a:t>McIDAS team shall continue to fully support the </a:t>
            </a:r>
            <a:r>
              <a:rPr lang="en-US" dirty="0" smtClean="0">
                <a:solidFill>
                  <a:srgbClr val="FFFF00"/>
                </a:solidFill>
              </a:rPr>
              <a:t>MUG </a:t>
            </a:r>
            <a:r>
              <a:rPr lang="en-US" dirty="0">
                <a:solidFill>
                  <a:srgbClr val="FFFF00"/>
                </a:solidFill>
              </a:rPr>
              <a:t>and McIDAS-X</a:t>
            </a:r>
            <a:r>
              <a:rPr lang="en-US" dirty="0"/>
              <a:t> functionality as users transition to McIDAS-</a:t>
            </a:r>
            <a:r>
              <a:rPr lang="en-US" dirty="0" smtClean="0"/>
              <a:t>V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</a:t>
            </a:r>
            <a:r>
              <a:rPr lang="en-US" dirty="0">
                <a:solidFill>
                  <a:srgbClr val="FFFF00"/>
                </a:solidFill>
              </a:rPr>
              <a:t>shall support operational users </a:t>
            </a:r>
            <a:r>
              <a:rPr lang="en-US" dirty="0"/>
              <a:t>by providing tools and interfaces that enable a natural transition path for research results into </a:t>
            </a:r>
            <a:r>
              <a:rPr lang="en-US" dirty="0" smtClean="0"/>
              <a:t>operations</a:t>
            </a:r>
            <a:endParaRPr lang="en-US" dirty="0"/>
          </a:p>
          <a:p>
            <a:r>
              <a:rPr lang="en-US" dirty="0" smtClean="0"/>
              <a:t>McIDAS</a:t>
            </a:r>
            <a:r>
              <a:rPr lang="en-US" dirty="0"/>
              <a:t>-V shall be </a:t>
            </a:r>
            <a:r>
              <a:rPr lang="en-US" dirty="0">
                <a:solidFill>
                  <a:srgbClr val="FFFF00"/>
                </a:solidFill>
              </a:rPr>
              <a:t>used to educate students </a:t>
            </a:r>
            <a:r>
              <a:rPr lang="en-US" dirty="0"/>
              <a:t>in remote sensing and physical sciences, and students must be integrally involved in its development, evolution and </a:t>
            </a:r>
            <a:r>
              <a:rPr lang="en-US" dirty="0" smtClean="0"/>
              <a:t>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Innovative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Develop new capability in visualization and data </a:t>
            </a:r>
            <a:r>
              <a:rPr lang="en-US" dirty="0" smtClean="0"/>
              <a:t>analysis: Move </a:t>
            </a:r>
            <a:r>
              <a:rPr lang="en-US" dirty="0"/>
              <a:t>beyond </a:t>
            </a:r>
            <a:r>
              <a:rPr lang="en-US" dirty="0" smtClean="0"/>
              <a:t>2D to 3D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2" y="2652173"/>
            <a:ext cx="4371813" cy="327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24" y="3517499"/>
            <a:ext cx="4218491" cy="31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Innovative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96988"/>
            <a:ext cx="4312042" cy="347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74" y="3234729"/>
            <a:ext cx="4873335" cy="30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2006</a:t>
            </a:r>
            <a:r>
              <a:rPr lang="en-US" dirty="0" smtClean="0"/>
              <a:t>: Investigations </a:t>
            </a:r>
            <a:r>
              <a:rPr lang="en-US" dirty="0"/>
              <a:t>of a “new approach” </a:t>
            </a:r>
            <a:r>
              <a:rPr lang="en-US" dirty="0" smtClean="0"/>
              <a:t>to </a:t>
            </a:r>
            <a:r>
              <a:rPr lang="en-US" dirty="0"/>
              <a:t>data analysis and visualization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2007</a:t>
            </a:r>
            <a:r>
              <a:rPr lang="en-US" dirty="0" smtClean="0"/>
              <a:t>: Collaboration </a:t>
            </a:r>
            <a:r>
              <a:rPr lang="en-US" dirty="0"/>
              <a:t>with Unidata to advance </a:t>
            </a:r>
            <a:r>
              <a:rPr lang="en-US" dirty="0" smtClean="0"/>
              <a:t>VisAD and  </a:t>
            </a:r>
            <a:r>
              <a:rPr lang="en-US" dirty="0"/>
              <a:t>IDV as the basis of McIDAS-V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2008</a:t>
            </a:r>
            <a:r>
              <a:rPr lang="en-US" dirty="0" smtClean="0"/>
              <a:t>: McIDAS</a:t>
            </a:r>
            <a:r>
              <a:rPr lang="en-US" dirty="0"/>
              <a:t>-V becomes an “alpha”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January 2009</a:t>
            </a:r>
            <a:r>
              <a:rPr lang="en-US" dirty="0" smtClean="0"/>
              <a:t>: beta </a:t>
            </a:r>
            <a:r>
              <a:rPr lang="en-US" dirty="0"/>
              <a:t>1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January 2010</a:t>
            </a:r>
            <a:r>
              <a:rPr lang="en-US" dirty="0" smtClean="0"/>
              <a:t>: beta </a:t>
            </a:r>
            <a:r>
              <a:rPr lang="en-US" dirty="0"/>
              <a:t>5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September 2010</a:t>
            </a:r>
            <a:r>
              <a:rPr lang="en-US" dirty="0" smtClean="0"/>
              <a:t>: V1.0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4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Current Users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In 2012: </a:t>
            </a:r>
          </a:p>
          <a:p>
            <a:pPr lvl="1"/>
            <a:r>
              <a:rPr lang="en-US" dirty="0" smtClean="0"/>
              <a:t>McIDAS-V was downloaded by </a:t>
            </a:r>
            <a:r>
              <a:rPr lang="en-US" dirty="0" smtClean="0">
                <a:solidFill>
                  <a:srgbClr val="FFFF00"/>
                </a:solidFill>
              </a:rPr>
              <a:t>4600</a:t>
            </a:r>
            <a:r>
              <a:rPr lang="en-US" dirty="0" smtClean="0"/>
              <a:t> unique IP addresses</a:t>
            </a:r>
          </a:p>
          <a:p>
            <a:pPr lvl="1"/>
            <a:r>
              <a:rPr lang="en-US" dirty="0" smtClean="0"/>
              <a:t>McIDAS-V was launched </a:t>
            </a:r>
            <a:r>
              <a:rPr lang="en-US" dirty="0" smtClean="0">
                <a:solidFill>
                  <a:srgbClr val="FFFF00"/>
                </a:solidFill>
              </a:rPr>
              <a:t>340,000</a:t>
            </a:r>
            <a:r>
              <a:rPr lang="en-US" dirty="0" smtClean="0"/>
              <a:t> times (will hit a lifetime total of </a:t>
            </a:r>
            <a:r>
              <a:rPr lang="en-US" dirty="0" smtClean="0">
                <a:solidFill>
                  <a:srgbClr val="FFFF00"/>
                </a:solidFill>
              </a:rPr>
              <a:t>1,000,000</a:t>
            </a:r>
            <a:r>
              <a:rPr lang="en-US" dirty="0" smtClean="0"/>
              <a:t> this month)</a:t>
            </a:r>
          </a:p>
          <a:p>
            <a:r>
              <a:rPr lang="en-US" dirty="0" smtClean="0"/>
              <a:t>Education </a:t>
            </a:r>
            <a:r>
              <a:rPr lang="en-US" dirty="0" smtClean="0"/>
              <a:t>(AOS, Texas A&amp;M, </a:t>
            </a:r>
            <a:r>
              <a:rPr lang="en-US" dirty="0" err="1" smtClean="0"/>
              <a:t>MissState</a:t>
            </a:r>
            <a:r>
              <a:rPr lang="en-US" dirty="0" smtClean="0"/>
              <a:t>, etc.)</a:t>
            </a:r>
          </a:p>
          <a:p>
            <a:r>
              <a:rPr lang="en-US" dirty="0" smtClean="0"/>
              <a:t>Real-time: </a:t>
            </a:r>
            <a:r>
              <a:rPr lang="en-US" dirty="0" err="1" smtClean="0"/>
              <a:t>EUMETCast</a:t>
            </a:r>
            <a:r>
              <a:rPr lang="en-US" dirty="0" smtClean="0"/>
              <a:t> users</a:t>
            </a:r>
          </a:p>
          <a:p>
            <a:r>
              <a:rPr lang="en-US" dirty="0" smtClean="0"/>
              <a:t>Automated: Mexico weather service</a:t>
            </a:r>
          </a:p>
        </p:txBody>
      </p:sp>
    </p:spTree>
    <p:extLst>
      <p:ext uri="{BB962C8B-B14F-4D97-AF65-F5344CB8AC3E}">
        <p14:creationId xmlns:p14="http://schemas.microsoft.com/office/powerpoint/2010/main" val="125980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Current Users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Research </a:t>
            </a:r>
            <a:r>
              <a:rPr lang="en-US" dirty="0" smtClean="0"/>
              <a:t>(in-house scientists, other research institutes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640666" y="6391112"/>
            <a:ext cx="139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Joleen</a:t>
            </a:r>
            <a:r>
              <a:rPr lang="en-US" dirty="0" smtClean="0"/>
              <a:t> </a:t>
            </a:r>
            <a:r>
              <a:rPr lang="en-US" dirty="0" err="1" smtClean="0"/>
              <a:t>Feltz</a:t>
            </a:r>
            <a:endParaRPr lang="en-US" dirty="0"/>
          </a:p>
        </p:txBody>
      </p:sp>
      <p:pic>
        <p:nvPicPr>
          <p:cNvPr id="9" name="Picture 8" descr="PIREP_PVIS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63" y="2402749"/>
            <a:ext cx="4016605" cy="39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Fall 2012</a:t>
            </a:r>
            <a:r>
              <a:rPr lang="en-US" dirty="0" smtClean="0"/>
              <a:t>: A </a:t>
            </a:r>
            <a:r>
              <a:rPr lang="en-US" dirty="0"/>
              <a:t>survey was created for users of McIDAS software. </a:t>
            </a:r>
            <a:r>
              <a:rPr lang="en-US" dirty="0" smtClean="0"/>
              <a:t>The </a:t>
            </a:r>
            <a:r>
              <a:rPr lang="en-US" dirty="0"/>
              <a:t>survey was integrated into the UW campus </a:t>
            </a:r>
            <a:r>
              <a:rPr lang="en-US" dirty="0" err="1" smtClean="0"/>
              <a:t>Qualtrix</a:t>
            </a:r>
            <a:r>
              <a:rPr lang="en-US" dirty="0" smtClean="0"/>
              <a:t> </a:t>
            </a:r>
            <a:r>
              <a:rPr lang="en-US" dirty="0"/>
              <a:t>system.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December 2012</a:t>
            </a:r>
            <a:r>
              <a:rPr lang="en-US" dirty="0" smtClean="0"/>
              <a:t>: The </a:t>
            </a:r>
            <a:r>
              <a:rPr lang="en-US" dirty="0"/>
              <a:t>survey was sent </a:t>
            </a:r>
            <a:r>
              <a:rPr lang="en-US" dirty="0" smtClean="0"/>
              <a:t>to: </a:t>
            </a:r>
          </a:p>
          <a:p>
            <a:pPr lvl="1"/>
            <a:r>
              <a:rPr lang="en-US" dirty="0" smtClean="0"/>
              <a:t>Those </a:t>
            </a:r>
            <a:r>
              <a:rPr lang="en-US" dirty="0"/>
              <a:t>on McIDAS email lists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large group of scientists where </a:t>
            </a:r>
            <a:r>
              <a:rPr lang="en-US" dirty="0" smtClean="0"/>
              <a:t>it was uncertain if they </a:t>
            </a:r>
            <a:r>
              <a:rPr lang="en-US" dirty="0"/>
              <a:t>ever used </a:t>
            </a:r>
            <a:r>
              <a:rPr lang="en-US" dirty="0" smtClean="0"/>
              <a:t>McIDAS</a:t>
            </a:r>
          </a:p>
          <a:p>
            <a:r>
              <a:rPr lang="en-US" dirty="0" smtClean="0"/>
              <a:t>There </a:t>
            </a:r>
            <a:r>
              <a:rPr lang="en-US" dirty="0"/>
              <a:t>were 69 responses to the McIDAS-V portion of the </a:t>
            </a:r>
            <a:r>
              <a:rPr lang="en-US" dirty="0" smtClean="0"/>
              <a:t>survey; about </a:t>
            </a:r>
            <a:r>
              <a:rPr lang="en-US" dirty="0"/>
              <a:t>a </a:t>
            </a:r>
            <a:r>
              <a:rPr lang="en-US" dirty="0">
                <a:solidFill>
                  <a:srgbClr val="FFFF00"/>
                </a:solidFill>
              </a:rPr>
              <a:t>10%</a:t>
            </a:r>
            <a:r>
              <a:rPr lang="en-US" dirty="0"/>
              <a:t> response.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22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Survey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7312" y="1869140"/>
            <a:ext cx="4517668" cy="44691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u="sng" dirty="0" smtClean="0"/>
              <a:t>Usage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41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McIDAS-V and not </a:t>
            </a:r>
            <a:r>
              <a:rPr lang="en-US" dirty="0" smtClean="0"/>
              <a:t>	McIDAS</a:t>
            </a:r>
            <a:r>
              <a:rPr lang="en-US" dirty="0"/>
              <a:t>-X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59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both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41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the software at least </a:t>
            </a:r>
            <a:r>
              <a:rPr lang="en-US" dirty="0" smtClean="0"/>
              <a:t>	once </a:t>
            </a:r>
            <a:r>
              <a:rPr lang="en-US" dirty="0"/>
              <a:t>a week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67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responders were in </a:t>
            </a:r>
            <a:r>
              <a:rPr lang="en-US" dirty="0" smtClean="0"/>
              <a:t>research; 	30</a:t>
            </a:r>
            <a:r>
              <a:rPr lang="en-US" dirty="0"/>
              <a:t>% in operations</a:t>
            </a:r>
          </a:p>
          <a:p>
            <a:pPr marL="347663" indent="-347663"/>
            <a:r>
              <a:rPr lang="en-US" dirty="0" smtClean="0">
                <a:solidFill>
                  <a:srgbClr val="FFFF00"/>
                </a:solidFill>
              </a:rPr>
              <a:t>89</a:t>
            </a:r>
            <a:r>
              <a:rPr lang="en-US" dirty="0">
                <a:solidFill>
                  <a:srgbClr val="FFFF00"/>
                </a:solidFill>
              </a:rPr>
              <a:t>%</a:t>
            </a:r>
            <a:r>
              <a:rPr lang="en-US" dirty="0"/>
              <a:t> used satellite data (88% </a:t>
            </a:r>
            <a:r>
              <a:rPr lang="en-US" dirty="0" smtClean="0"/>
              <a:t>geo; 	44</a:t>
            </a:r>
            <a:r>
              <a:rPr lang="en-US" dirty="0"/>
              <a:t>% polar)</a:t>
            </a:r>
          </a:p>
          <a:p>
            <a:pPr lvl="1"/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214707" y="1869141"/>
            <a:ext cx="3562885" cy="4257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2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 smtClean="0"/>
              <a:t>Important attributes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89%</a:t>
            </a:r>
            <a:r>
              <a:rPr lang="en-US" dirty="0" smtClean="0"/>
              <a:t> wide variety of data 	types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74%</a:t>
            </a:r>
            <a:r>
              <a:rPr lang="en-US" dirty="0" smtClean="0"/>
              <a:t> imaging and 	animation tools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74%</a:t>
            </a:r>
            <a:r>
              <a:rPr lang="en-US" dirty="0" smtClean="0"/>
              <a:t> overlay multiple 	data types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70%</a:t>
            </a:r>
            <a:r>
              <a:rPr lang="en-US" dirty="0" smtClean="0"/>
              <a:t> ease of use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59%</a:t>
            </a:r>
            <a:r>
              <a:rPr lang="en-US" dirty="0" smtClean="0"/>
              <a:t> analysis tools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88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 Program Review</a:t>
            </a:r>
            <a:br>
              <a:rPr lang="en-US" dirty="0" smtClean="0"/>
            </a:br>
            <a:r>
              <a:rPr lang="en-US" dirty="0" smtClean="0"/>
              <a:t>Introductory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37342"/>
            <a:ext cx="7770813" cy="49888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McIDAS-V is a somewhat decentralized </a:t>
            </a:r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Funding challenges create prioritization difficulties</a:t>
            </a:r>
            <a:endParaRPr lang="en-US" dirty="0"/>
          </a:p>
          <a:p>
            <a:r>
              <a:rPr lang="en-US" dirty="0" smtClean="0"/>
              <a:t>McIDAS-V development is a research effort to explore new approaches to:</a:t>
            </a:r>
          </a:p>
          <a:p>
            <a:pPr lvl="1"/>
            <a:r>
              <a:rPr lang="en-US" dirty="0" smtClean="0"/>
              <a:t>Multi-dimensional visualization</a:t>
            </a:r>
          </a:p>
          <a:p>
            <a:pPr lvl="1"/>
            <a:r>
              <a:rPr lang="en-US" dirty="0" smtClean="0"/>
              <a:t>New approaches to data analysis</a:t>
            </a:r>
          </a:p>
          <a:p>
            <a:pPr lvl="1"/>
            <a:r>
              <a:rPr lang="en-US" dirty="0" smtClean="0"/>
              <a:t>Novel methods to support environmental satellite data exploitation</a:t>
            </a:r>
          </a:p>
          <a:p>
            <a:r>
              <a:rPr lang="en-US" dirty="0" smtClean="0"/>
              <a:t>McIDAS-V development also embodies the best elements of the McIDAS-X “operational” environment</a:t>
            </a:r>
          </a:p>
          <a:p>
            <a:pPr lvl="1"/>
            <a:r>
              <a:rPr lang="en-US" dirty="0"/>
              <a:t>Quality control and documentation</a:t>
            </a:r>
          </a:p>
          <a:p>
            <a:pPr lvl="1"/>
            <a:r>
              <a:rPr lang="en-US" dirty="0"/>
              <a:t>Highest standards of software maintenance</a:t>
            </a:r>
          </a:p>
          <a:p>
            <a:pPr lvl="1"/>
            <a:r>
              <a:rPr lang="en-US" dirty="0"/>
              <a:t>User support and training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143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Used at WMO-sponsored satellite workshop in Beijing, China in 2011 and 2012. 18 countries represented; 50 attendees</a:t>
            </a:r>
          </a:p>
          <a:p>
            <a:r>
              <a:rPr lang="en-US" dirty="0" smtClean="0"/>
              <a:t>MUG meetings</a:t>
            </a:r>
          </a:p>
          <a:p>
            <a:r>
              <a:rPr lang="en-US" dirty="0" smtClean="0"/>
              <a:t>Ralf </a:t>
            </a:r>
            <a:r>
              <a:rPr lang="en-US" dirty="0" err="1" smtClean="0"/>
              <a:t>Bennartz</a:t>
            </a:r>
            <a:r>
              <a:rPr lang="en-US" dirty="0" smtClean="0"/>
              <a:t>, Steve Ackerman, and Mike </a:t>
            </a:r>
            <a:r>
              <a:rPr lang="en-US" dirty="0" err="1" smtClean="0"/>
              <a:t>Hiley</a:t>
            </a:r>
            <a:r>
              <a:rPr lang="en-US" dirty="0" smtClean="0"/>
              <a:t> are using McIDAS-V in international classrooms</a:t>
            </a:r>
          </a:p>
          <a:p>
            <a:r>
              <a:rPr lang="en-US" dirty="0" smtClean="0"/>
              <a:t>Upcoming CIMSS Radiation </a:t>
            </a:r>
            <a:r>
              <a:rPr lang="en-US" dirty="0" err="1"/>
              <a:t>B</a:t>
            </a:r>
            <a:r>
              <a:rPr lang="en-US" dirty="0" err="1" smtClean="0"/>
              <a:t>ootcamp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307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588" y="1782395"/>
            <a:ext cx="5403802" cy="416532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Online Forums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Report bugs</a:t>
            </a:r>
          </a:p>
          <a:p>
            <a:r>
              <a:rPr lang="en-US" dirty="0" smtClean="0"/>
              <a:t>User support</a:t>
            </a:r>
          </a:p>
          <a:p>
            <a:r>
              <a:rPr lang="en-US" dirty="0" smtClean="0"/>
              <a:t>User-to-user support</a:t>
            </a:r>
          </a:p>
          <a:p>
            <a:r>
              <a:rPr lang="en-US" dirty="0" smtClean="0"/>
              <a:t>850 members</a:t>
            </a:r>
          </a:p>
        </p:txBody>
      </p:sp>
    </p:spTree>
    <p:extLst>
      <p:ext uri="{BB962C8B-B14F-4D97-AF65-F5344CB8AC3E}">
        <p14:creationId xmlns:p14="http://schemas.microsoft.com/office/powerpoint/2010/main" val="66886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Four main components:</a:t>
            </a:r>
          </a:p>
          <a:p>
            <a:pPr lvl="1"/>
            <a:r>
              <a:rPr lang="en-US" dirty="0" smtClean="0"/>
              <a:t>VisAD</a:t>
            </a:r>
          </a:p>
          <a:p>
            <a:pPr lvl="1"/>
            <a:r>
              <a:rPr lang="en-US" dirty="0" smtClean="0"/>
              <a:t>IDV</a:t>
            </a:r>
          </a:p>
          <a:p>
            <a:pPr lvl="1"/>
            <a:r>
              <a:rPr lang="en-US" dirty="0" smtClean="0"/>
              <a:t>HYDRA</a:t>
            </a:r>
          </a:p>
          <a:p>
            <a:pPr lvl="1"/>
            <a:r>
              <a:rPr lang="en-US" dirty="0" smtClean="0"/>
              <a:t>Additional development</a:t>
            </a:r>
          </a:p>
        </p:txBody>
      </p:sp>
      <p:pic>
        <p:nvPicPr>
          <p:cNvPr id="6" name="Picture 5" descr="Demo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51" y="2184237"/>
            <a:ext cx="3958637" cy="45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3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VisAD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VisAD was developed </a:t>
            </a:r>
            <a:r>
              <a:rPr lang="en-US" dirty="0"/>
              <a:t>by Bill </a:t>
            </a:r>
            <a:r>
              <a:rPr lang="en-US" dirty="0" smtClean="0"/>
              <a:t>Hibbard. Open</a:t>
            </a:r>
            <a:r>
              <a:rPr lang="en-US" dirty="0"/>
              <a:t>-source, Java library for building interactive and collaborative visualization and analysis </a:t>
            </a:r>
            <a:r>
              <a:rPr lang="en-US" dirty="0" smtClean="0"/>
              <a:t>tools: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Mathematical </a:t>
            </a:r>
            <a:r>
              <a:rPr lang="en-US" dirty="0">
                <a:solidFill>
                  <a:srgbClr val="FFFF00"/>
                </a:solidFill>
              </a:rPr>
              <a:t>data model </a:t>
            </a:r>
            <a:r>
              <a:rPr lang="en-US" dirty="0"/>
              <a:t>that embraces </a:t>
            </a:r>
            <a:r>
              <a:rPr lang="en-US" dirty="0" smtClean="0"/>
              <a:t>any </a:t>
            </a:r>
            <a:r>
              <a:rPr lang="en-US" dirty="0"/>
              <a:t>numerical data </a:t>
            </a:r>
            <a:r>
              <a:rPr lang="en-US" dirty="0" smtClean="0"/>
              <a:t>set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General </a:t>
            </a:r>
            <a:r>
              <a:rPr lang="en-US" dirty="0">
                <a:solidFill>
                  <a:srgbClr val="FFFF00"/>
                </a:solidFill>
              </a:rPr>
              <a:t>display </a:t>
            </a:r>
            <a:r>
              <a:rPr lang="en-US" dirty="0"/>
              <a:t>model that supports 2- and 3-D displays, multiple data views, direct </a:t>
            </a:r>
            <a:r>
              <a:rPr lang="en-US" dirty="0" smtClean="0"/>
              <a:t>manipulation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Adapters</a:t>
            </a:r>
            <a:r>
              <a:rPr lang="en-US" dirty="0" smtClean="0"/>
              <a:t> </a:t>
            </a:r>
            <a:r>
              <a:rPr lang="en-US" dirty="0"/>
              <a:t>for multiple data </a:t>
            </a:r>
            <a:r>
              <a:rPr lang="en-US" dirty="0" smtClean="0"/>
              <a:t>formats and </a:t>
            </a:r>
            <a:r>
              <a:rPr lang="en-US" dirty="0"/>
              <a:t>access to remote data </a:t>
            </a:r>
            <a:r>
              <a:rPr lang="en-US" dirty="0" smtClean="0"/>
              <a:t>servers</a:t>
            </a:r>
          </a:p>
          <a:p>
            <a:r>
              <a:rPr lang="en-US" dirty="0" smtClean="0"/>
              <a:t>It is currently maintained by Tom Rink and Tommy </a:t>
            </a:r>
            <a:r>
              <a:rPr lang="en-US" dirty="0" err="1" smtClean="0"/>
              <a:t>Jasmin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52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IDV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IDV built on </a:t>
            </a:r>
            <a:r>
              <a:rPr lang="en-US" dirty="0" err="1" smtClean="0"/>
              <a:t>VisAD</a:t>
            </a:r>
            <a:r>
              <a:rPr lang="en-US" dirty="0" smtClean="0"/>
              <a:t> (User Interface, etc.)</a:t>
            </a:r>
          </a:p>
          <a:p>
            <a:r>
              <a:rPr lang="en-US" dirty="0" smtClean="0"/>
              <a:t>The IDV is maintained by Unidata, with input and suggestions from SSEC</a:t>
            </a:r>
          </a:p>
          <a:p>
            <a:pPr lvl="1"/>
            <a:r>
              <a:rPr lang="en-US" dirty="0" smtClean="0"/>
              <a:t>Includes the </a:t>
            </a:r>
            <a:r>
              <a:rPr lang="en-US" dirty="0" err="1" smtClean="0"/>
              <a:t>netCDF</a:t>
            </a:r>
            <a:r>
              <a:rPr lang="en-US" dirty="0" smtClean="0"/>
              <a:t> Java library for reading many different data formats (</a:t>
            </a:r>
            <a:r>
              <a:rPr lang="en-US" dirty="0" err="1" smtClean="0"/>
              <a:t>netCDF</a:t>
            </a:r>
            <a:r>
              <a:rPr lang="en-US" dirty="0" smtClean="0"/>
              <a:t>, HDF, GRIB, BUFR,</a:t>
            </a:r>
            <a:r>
              <a:rPr lang="en-US" dirty="0"/>
              <a:t> </a:t>
            </a:r>
            <a:r>
              <a:rPr lang="en-US" dirty="0" smtClean="0"/>
              <a:t>etc.)</a:t>
            </a:r>
          </a:p>
          <a:p>
            <a:r>
              <a:rPr lang="en-US" dirty="0" smtClean="0"/>
              <a:t>Strong collaboration between SSEC and Unidata</a:t>
            </a:r>
          </a:p>
          <a:p>
            <a:pPr lvl="1"/>
            <a:r>
              <a:rPr lang="en-US" dirty="0" smtClean="0"/>
              <a:t>Monthly telecons; occasional visits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hared </a:t>
            </a:r>
            <a:r>
              <a:rPr lang="en-US" dirty="0"/>
              <a:t>programmers forums</a:t>
            </a:r>
            <a:endParaRPr lang="en-US" dirty="0" smtClean="0"/>
          </a:p>
          <a:p>
            <a:pPr lvl="1"/>
            <a:r>
              <a:rPr lang="en-US" dirty="0"/>
              <a:t>C</a:t>
            </a:r>
            <a:r>
              <a:rPr lang="en-US" dirty="0" smtClean="0"/>
              <a:t>ommon source control: we can modify IDV code</a:t>
            </a:r>
          </a:p>
        </p:txBody>
      </p:sp>
    </p:spTree>
    <p:extLst>
      <p:ext uri="{BB962C8B-B14F-4D97-AF65-F5344CB8AC3E}">
        <p14:creationId xmlns:p14="http://schemas.microsoft.com/office/powerpoint/2010/main" val="165659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Status: HYDRA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563326" cy="4257022"/>
          </a:xfrm>
        </p:spPr>
        <p:txBody>
          <a:bodyPr>
            <a:normAutofit/>
          </a:bodyPr>
          <a:lstStyle/>
          <a:p>
            <a:r>
              <a:rPr lang="en-US" dirty="0"/>
              <a:t>HYDRA: </a:t>
            </a:r>
            <a:r>
              <a:rPr lang="en-US" dirty="0" err="1"/>
              <a:t>HYperspectral</a:t>
            </a:r>
            <a:r>
              <a:rPr lang="en-US" dirty="0"/>
              <a:t> viewer for Development of </a:t>
            </a:r>
            <a:r>
              <a:rPr lang="en-US" dirty="0" smtClean="0"/>
              <a:t>Research Applications</a:t>
            </a:r>
          </a:p>
          <a:p>
            <a:r>
              <a:rPr lang="en-US" dirty="0" smtClean="0"/>
              <a:t>Multi- and hyper-spectral data viewer and analysis package</a:t>
            </a:r>
          </a:p>
          <a:p>
            <a:r>
              <a:rPr lang="en-US" dirty="0" smtClean="0"/>
              <a:t>Not yet </a:t>
            </a:r>
            <a:r>
              <a:rPr lang="en-US" dirty="0" smtClean="0"/>
              <a:t>fully integrated with McIDAS-V</a:t>
            </a:r>
          </a:p>
          <a:p>
            <a:pPr lvl="1"/>
            <a:r>
              <a:rPr lang="en-US" dirty="0" smtClean="0"/>
              <a:t>Does not work with all data types</a:t>
            </a:r>
          </a:p>
          <a:p>
            <a:pPr lvl="1"/>
            <a:r>
              <a:rPr lang="en-US" dirty="0" smtClean="0"/>
              <a:t>User Interface is different</a:t>
            </a:r>
          </a:p>
          <a:p>
            <a:r>
              <a:rPr lang="en-US" dirty="0" smtClean="0"/>
              <a:t>More development needed</a:t>
            </a:r>
          </a:p>
          <a:p>
            <a:r>
              <a:rPr lang="en-US" dirty="0"/>
              <a:t>HYDRA is maintained </a:t>
            </a:r>
            <a:r>
              <a:rPr lang="en-US" dirty="0" smtClean="0"/>
              <a:t>by</a:t>
            </a:r>
            <a:br>
              <a:rPr lang="en-US" dirty="0" smtClean="0"/>
            </a:br>
            <a:r>
              <a:rPr lang="en-US" dirty="0" smtClean="0"/>
              <a:t>Tom Rink</a:t>
            </a:r>
            <a:endParaRPr lang="en-US" dirty="0"/>
          </a:p>
        </p:txBody>
      </p:sp>
      <p:pic>
        <p:nvPicPr>
          <p:cNvPr id="7" name="Picture 3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29" y="4146828"/>
            <a:ext cx="4049584" cy="25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09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Software Status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New User Interface built on VisAD and IDV</a:t>
            </a:r>
          </a:p>
          <a:p>
            <a:r>
              <a:rPr lang="en-US" dirty="0" smtClean="0"/>
              <a:t>The top-level McIDAS-V software and interface is maintained by the MUG programmers and others.</a:t>
            </a:r>
          </a:p>
          <a:p>
            <a:r>
              <a:rPr lang="en-US" dirty="0" smtClean="0"/>
              <a:t>A new scripting capability was developed, replacing that in IDV</a:t>
            </a:r>
          </a:p>
          <a:p>
            <a:r>
              <a:rPr lang="en-US" dirty="0" smtClean="0"/>
              <a:t>Current </a:t>
            </a:r>
            <a:r>
              <a:rPr lang="en-US" dirty="0" smtClean="0"/>
              <a:t>version: 1.2</a:t>
            </a:r>
          </a:p>
        </p:txBody>
      </p:sp>
    </p:spTree>
    <p:extLst>
      <p:ext uri="{BB962C8B-B14F-4D97-AF65-F5344CB8AC3E}">
        <p14:creationId xmlns:p14="http://schemas.microsoft.com/office/powerpoint/2010/main" val="384027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 (jagged edges)</a:t>
            </a:r>
          </a:p>
          <a:p>
            <a:r>
              <a:rPr lang="en-US" dirty="0"/>
              <a:t>Performance (image load limitations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Level of stability for </a:t>
            </a:r>
            <a:r>
              <a:rPr lang="en-US" dirty="0" err="1" smtClean="0"/>
              <a:t>vsn</a:t>
            </a:r>
            <a:r>
              <a:rPr lang="en-US" dirty="0" smtClean="0"/>
              <a:t> </a:t>
            </a:r>
            <a:r>
              <a:rPr lang="en-US" dirty="0" smtClean="0"/>
              <a:t>1.0</a:t>
            </a:r>
          </a:p>
          <a:p>
            <a:r>
              <a:rPr lang="en-US" dirty="0" smtClean="0"/>
              <a:t>Scripting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Documentation and training materials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VIIRS </a:t>
            </a:r>
            <a:r>
              <a:rPr lang="en-US" dirty="0" smtClean="0">
                <a:solidFill>
                  <a:srgbClr val="FFFF00"/>
                </a:solidFill>
              </a:rPr>
              <a:t>(Suomi NPP)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Hyperspectral: AIRS, IASI, CrIS</a:t>
            </a:r>
          </a:p>
        </p:txBody>
      </p:sp>
    </p:spTree>
    <p:extLst>
      <p:ext uri="{BB962C8B-B14F-4D97-AF65-F5344CB8AC3E}">
        <p14:creationId xmlns:p14="http://schemas.microsoft.com/office/powerpoint/2010/main" val="245315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76" y="1550894"/>
            <a:ext cx="5277439" cy="49196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Documentation/Training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Suomi NPP VIIRS</a:t>
            </a:r>
            <a:endParaRPr lang="en-US" dirty="0"/>
          </a:p>
        </p:txBody>
      </p:sp>
      <p:pic>
        <p:nvPicPr>
          <p:cNvPr id="8" name="Picture 7" descr="Screen shot 2011-02-07 at 9.50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4" y="1550894"/>
            <a:ext cx="5011561" cy="3771587"/>
          </a:xfrm>
          <a:prstGeom prst="rect">
            <a:avLst/>
          </a:prstGeom>
        </p:spPr>
      </p:pic>
      <p:pic>
        <p:nvPicPr>
          <p:cNvPr id="9" name="Picture 8" descr="ndvi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741" y="3310559"/>
            <a:ext cx="5171252" cy="32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</a:t>
            </a:r>
            <a:r>
              <a:rPr lang="en-US" dirty="0"/>
              <a:t>overview of McIDAS-X and its future</a:t>
            </a:r>
          </a:p>
          <a:p>
            <a:r>
              <a:rPr lang="en-US" dirty="0" smtClean="0"/>
              <a:t>McIDAS </a:t>
            </a:r>
            <a:r>
              <a:rPr lang="en-US" dirty="0"/>
              <a:t>Users' Group (MUG</a:t>
            </a:r>
            <a:r>
              <a:rPr lang="en-US" dirty="0" smtClean="0"/>
              <a:t>)</a:t>
            </a:r>
          </a:p>
          <a:p>
            <a:r>
              <a:rPr lang="en-US" dirty="0"/>
              <a:t>SSEC Data Ingestor (SDI-104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SSEC </a:t>
            </a:r>
            <a:r>
              <a:rPr lang="en-US" dirty="0"/>
              <a:t>Data Center</a:t>
            </a:r>
          </a:p>
          <a:p>
            <a:r>
              <a:rPr lang="en-US" dirty="0" smtClean="0"/>
              <a:t>McIDAS </a:t>
            </a:r>
            <a:r>
              <a:rPr lang="en-US" dirty="0"/>
              <a:t>Advisory Committee (MAC</a:t>
            </a:r>
            <a:r>
              <a:rPr lang="en-US" dirty="0" smtClean="0"/>
              <a:t>)</a:t>
            </a:r>
          </a:p>
          <a:p>
            <a:r>
              <a:rPr lang="en-US" dirty="0"/>
              <a:t>McIDAS-V status and </a:t>
            </a:r>
            <a:r>
              <a:rPr lang="en-US" dirty="0" smtClean="0"/>
              <a:t>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2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Suomi NPP CrIS</a:t>
            </a:r>
            <a:endParaRPr lang="en-US" dirty="0"/>
          </a:p>
        </p:txBody>
      </p:sp>
      <p:pic>
        <p:nvPicPr>
          <p:cNvPr id="7" name="Picture 6" descr="Screen shot 2011-02-07 at 10.02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771650"/>
            <a:ext cx="4795661" cy="3609106"/>
          </a:xfrm>
          <a:prstGeom prst="rect">
            <a:avLst/>
          </a:prstGeom>
        </p:spPr>
      </p:pic>
      <p:pic>
        <p:nvPicPr>
          <p:cNvPr id="8" name="Picture 7" descr="Screen shot 2011-02-07 at 10.03.0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078" y="2784593"/>
            <a:ext cx="5687322" cy="39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8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Technical Issues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smtClean="0"/>
              <a:t>Write once, run everywhere not totally true</a:t>
            </a:r>
          </a:p>
          <a:p>
            <a:r>
              <a:rPr lang="en-US" dirty="0" smtClean="0"/>
              <a:t>Improve stability</a:t>
            </a:r>
          </a:p>
          <a:p>
            <a:r>
              <a:rPr lang="en-US" dirty="0" smtClean="0"/>
              <a:t>Improve performance</a:t>
            </a:r>
          </a:p>
          <a:p>
            <a:r>
              <a:rPr lang="en-US" dirty="0" smtClean="0"/>
              <a:t>Complete HYDRA integration</a:t>
            </a:r>
          </a:p>
          <a:p>
            <a:r>
              <a:rPr lang="en-US" dirty="0" smtClean="0"/>
              <a:t>What is future of Java3D?</a:t>
            </a:r>
          </a:p>
          <a:p>
            <a:r>
              <a:rPr lang="en-US" dirty="0" smtClean="0"/>
              <a:t>Generic file reader</a:t>
            </a:r>
          </a:p>
          <a:p>
            <a:r>
              <a:rPr lang="en-US" dirty="0" smtClean="0"/>
              <a:t>Future ADDE servers</a:t>
            </a:r>
          </a:p>
        </p:txBody>
      </p:sp>
    </p:spTree>
    <p:extLst>
      <p:ext uri="{BB962C8B-B14F-4D97-AF65-F5344CB8AC3E}">
        <p14:creationId xmlns:p14="http://schemas.microsoft.com/office/powerpoint/2010/main" val="1853010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Finances (2012)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McIDAS-V is supported by:</a:t>
            </a:r>
          </a:p>
          <a:p>
            <a:pPr lvl="1"/>
            <a:r>
              <a:rPr lang="en-US" dirty="0" smtClean="0"/>
              <a:t>CIMSS projects (proposals)</a:t>
            </a:r>
          </a:p>
          <a:p>
            <a:pPr lvl="2"/>
            <a:r>
              <a:rPr lang="en-US" dirty="0" smtClean="0"/>
              <a:t>GOES-R AWG/RR $</a:t>
            </a:r>
            <a:r>
              <a:rPr lang="en-US" dirty="0" smtClean="0"/>
              <a:t>240K; </a:t>
            </a:r>
            <a:r>
              <a:rPr lang="en-US" dirty="0" smtClean="0"/>
              <a:t>JPSS $80K for 2012/3 </a:t>
            </a:r>
          </a:p>
          <a:p>
            <a:pPr lvl="1"/>
            <a:r>
              <a:rPr lang="en-US" dirty="0" smtClean="0"/>
              <a:t>MUG $</a:t>
            </a:r>
            <a:r>
              <a:rPr lang="en-US" dirty="0" smtClean="0"/>
              <a:t>150K development; </a:t>
            </a:r>
            <a:r>
              <a:rPr lang="en-US" dirty="0" smtClean="0"/>
              <a:t>support/testing/doc $280K </a:t>
            </a:r>
          </a:p>
          <a:p>
            <a:pPr lvl="2"/>
            <a:r>
              <a:rPr lang="en-US" dirty="0"/>
              <a:t>Approved by the MUG user </a:t>
            </a:r>
            <a:r>
              <a:rPr lang="en-US" dirty="0" smtClean="0"/>
              <a:t>community in 2006</a:t>
            </a:r>
          </a:p>
          <a:p>
            <a:pPr lvl="2"/>
            <a:r>
              <a:rPr lang="en-US" dirty="0" smtClean="0"/>
              <a:t>more than just research project (stable, supported system)</a:t>
            </a:r>
          </a:p>
          <a:p>
            <a:pPr lvl="1"/>
            <a:r>
              <a:rPr lang="en-US" dirty="0" smtClean="0"/>
              <a:t>EUMETSAT small projects</a:t>
            </a:r>
          </a:p>
          <a:p>
            <a:r>
              <a:rPr lang="en-US" dirty="0" smtClean="0"/>
              <a:t>Total: $750K</a:t>
            </a:r>
            <a:r>
              <a:rPr lang="en-US" dirty="0" smtClean="0"/>
              <a:t>+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Finances </a:t>
            </a:r>
            <a:r>
              <a:rPr lang="en-US" dirty="0">
                <a:solidFill>
                  <a:srgbClr val="FFFF00"/>
                </a:solidFill>
              </a:rPr>
              <a:t>are stable for near future; may increase for JPSS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1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Near Term Issues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previous two slides described</a:t>
            </a:r>
            <a:r>
              <a:rPr lang="en-US" dirty="0" smtClean="0"/>
              <a:t>:</a:t>
            </a:r>
            <a:endParaRPr lang="en-US" dirty="0" smtClean="0"/>
          </a:p>
          <a:p>
            <a:pPr lvl="1"/>
            <a:r>
              <a:rPr lang="en-US" dirty="0" smtClean="0"/>
              <a:t>A number of technical issues </a:t>
            </a:r>
            <a:r>
              <a:rPr lang="en-US" dirty="0" smtClean="0">
                <a:solidFill>
                  <a:srgbClr val="FFFF00"/>
                </a:solidFill>
              </a:rPr>
              <a:t>(infrastructure)</a:t>
            </a:r>
          </a:p>
          <a:p>
            <a:pPr lvl="1"/>
            <a:r>
              <a:rPr lang="en-US" dirty="0" smtClean="0"/>
              <a:t>Current funding </a:t>
            </a:r>
            <a:r>
              <a:rPr lang="en-US" dirty="0" smtClean="0">
                <a:solidFill>
                  <a:srgbClr val="FFFF00"/>
                </a:solidFill>
              </a:rPr>
              <a:t>(functionality)</a:t>
            </a:r>
          </a:p>
          <a:p>
            <a:r>
              <a:rPr lang="en-US" dirty="0" smtClean="0"/>
              <a:t>Unfortunately, they do not overlap substantially</a:t>
            </a:r>
          </a:p>
          <a:p>
            <a:r>
              <a:rPr lang="en-US" dirty="0" smtClean="0"/>
              <a:t>What does this mean? The technical issues are not receiving a focused effort which impacts: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The usability of McIDAS-V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Potential increases in our user base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McIDAS reputation</a:t>
            </a:r>
          </a:p>
          <a:p>
            <a:r>
              <a:rPr lang="en-US" dirty="0" smtClean="0"/>
              <a:t>Not just funding, there is also a question of </a:t>
            </a:r>
            <a:r>
              <a:rPr lang="en-US" dirty="0" smtClean="0">
                <a:solidFill>
                  <a:srgbClr val="FFFF00"/>
                </a:solidFill>
              </a:rPr>
              <a:t>ownership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FF00"/>
                </a:solidFill>
              </a:rPr>
              <a:t> priority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818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Near Term Solution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Problem:</a:t>
            </a:r>
            <a:r>
              <a:rPr lang="en-US" dirty="0" smtClean="0"/>
              <a:t> Until </a:t>
            </a:r>
            <a:r>
              <a:rPr lang="en-US" dirty="0"/>
              <a:t>now, technical issues were assigned when:</a:t>
            </a:r>
          </a:p>
          <a:p>
            <a:pPr lvl="1"/>
            <a:r>
              <a:rPr lang="en-US" dirty="0"/>
              <a:t>A developer had some time and it overlapped with their current work</a:t>
            </a:r>
          </a:p>
          <a:p>
            <a:pPr lvl="1"/>
            <a:r>
              <a:rPr lang="en-US" dirty="0"/>
              <a:t>A project number was </a:t>
            </a:r>
            <a:r>
              <a:rPr lang="en-US" dirty="0" smtClean="0"/>
              <a:t>available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Solution</a:t>
            </a:r>
            <a:r>
              <a:rPr lang="en-US" dirty="0" smtClean="0"/>
              <a:t>: We need to appoint key McIDAS-V developers to:</a:t>
            </a:r>
          </a:p>
          <a:p>
            <a:pPr lvl="1"/>
            <a:r>
              <a:rPr lang="en-US" dirty="0" smtClean="0"/>
              <a:t>Take responsibility for major components and/or technical issues</a:t>
            </a:r>
          </a:p>
          <a:p>
            <a:pPr lvl="1"/>
            <a:r>
              <a:rPr lang="en-US" dirty="0" smtClean="0"/>
              <a:t>Make it a high priority commitment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Caveat</a:t>
            </a:r>
            <a:r>
              <a:rPr lang="en-US" dirty="0" smtClean="0"/>
              <a:t>: History tells us this will require </a:t>
            </a:r>
            <a:r>
              <a:rPr lang="en-US" dirty="0" smtClean="0">
                <a:solidFill>
                  <a:srgbClr val="FFFF00"/>
                </a:solidFill>
              </a:rPr>
              <a:t>re-prioritization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overhead funds</a:t>
            </a:r>
          </a:p>
        </p:txBody>
      </p:sp>
    </p:spTree>
    <p:extLst>
      <p:ext uri="{BB962C8B-B14F-4D97-AF65-F5344CB8AC3E}">
        <p14:creationId xmlns:p14="http://schemas.microsoft.com/office/powerpoint/2010/main" val="419248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McIDAS-V</a:t>
            </a:r>
            <a:br>
              <a:rPr lang="en-US" dirty="0" smtClean="0"/>
            </a:b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 smtClean="0"/>
              <a:t>Engage younger generation:</a:t>
            </a:r>
          </a:p>
          <a:p>
            <a:pPr lvl="1"/>
            <a:r>
              <a:rPr lang="en-US" dirty="0" smtClean="0"/>
              <a:t>Workshops and training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lassroom</a:t>
            </a:r>
          </a:p>
          <a:p>
            <a:r>
              <a:rPr lang="en-US" dirty="0"/>
              <a:t>Appeal to our </a:t>
            </a:r>
            <a:r>
              <a:rPr lang="en-US" dirty="0" smtClean="0"/>
              <a:t>scientists:</a:t>
            </a:r>
          </a:p>
          <a:p>
            <a:pPr lvl="1"/>
            <a:r>
              <a:rPr lang="en-US" dirty="0" smtClean="0"/>
              <a:t>More data fusion</a:t>
            </a:r>
          </a:p>
          <a:p>
            <a:pPr lvl="1"/>
            <a:r>
              <a:rPr lang="en-US" dirty="0" smtClean="0"/>
              <a:t>Move beyond 2D world</a:t>
            </a:r>
          </a:p>
          <a:p>
            <a:r>
              <a:rPr lang="en-US" dirty="0" smtClean="0"/>
              <a:t>Address the technical issues to ensure a future: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ngage larger community</a:t>
            </a:r>
          </a:p>
          <a:p>
            <a:pPr lvl="1"/>
            <a:r>
              <a:rPr lang="en-US" dirty="0" smtClean="0"/>
              <a:t>Step back and evaluate current state</a:t>
            </a:r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 dirty="0" err="1" smtClean="0"/>
              <a:t>McIDAS</a:t>
            </a:r>
            <a:r>
              <a:rPr lang="en-US" dirty="0" smtClean="0"/>
              <a:t>-X and </a:t>
            </a:r>
            <a:r>
              <a:rPr lang="en-US" dirty="0" err="1" smtClean="0"/>
              <a:t>McIDAS</a:t>
            </a:r>
            <a:r>
              <a:rPr lang="en-US" dirty="0" smtClean="0"/>
              <a:t>-V have a future</a:t>
            </a:r>
          </a:p>
          <a:p>
            <a:r>
              <a:rPr lang="en-US" dirty="0"/>
              <a:t>S</a:t>
            </a:r>
            <a:r>
              <a:rPr lang="en-US" dirty="0" smtClean="0"/>
              <a:t>ecure more diverse </a:t>
            </a:r>
            <a:r>
              <a:rPr lang="en-US" dirty="0"/>
              <a:t>funding </a:t>
            </a:r>
            <a:r>
              <a:rPr lang="en-US" dirty="0" smtClean="0"/>
              <a:t>resources</a:t>
            </a:r>
          </a:p>
          <a:p>
            <a:r>
              <a:rPr lang="en-US" dirty="0" smtClean="0"/>
              <a:t>Expand and educate developer workforce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 Review Part 2: Technical</a:t>
            </a:r>
          </a:p>
          <a:p>
            <a:pPr lvl="1"/>
            <a:r>
              <a:rPr lang="en-US" dirty="0" smtClean="0"/>
              <a:t>Detailed review of McIDAS-V</a:t>
            </a:r>
          </a:p>
          <a:p>
            <a:pPr lvl="1"/>
            <a:r>
              <a:rPr lang="en-US" dirty="0" smtClean="0"/>
              <a:t>Date TBD</a:t>
            </a:r>
          </a:p>
          <a:p>
            <a:pPr lvl="1"/>
            <a:endParaRPr lang="en-US" dirty="0" smtClean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5" y="4824380"/>
            <a:ext cx="24558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7"/>
          <p:cNvSpPr>
            <a:spLocks noChangeArrowheads="1"/>
          </p:cNvSpPr>
          <p:nvPr/>
        </p:nvSpPr>
        <p:spPr bwMode="auto">
          <a:xfrm>
            <a:off x="2822250" y="555085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69764" y="57545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The image “http://www.ssec.wisc.edu/media/spotlight/images/newmcidas.jpg” cannot be displayed, because it contains erro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8468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7"/>
          <p:cNvSpPr>
            <a:spLocks noChangeArrowheads="1"/>
          </p:cNvSpPr>
          <p:nvPr/>
        </p:nvSpPr>
        <p:spPr bwMode="auto">
          <a:xfrm>
            <a:off x="5558992" y="558895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3" descr="MODIS_06_04_calipsoTAB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582" y="4634493"/>
            <a:ext cx="287496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0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5" y="2367137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1960s</a:t>
            </a:r>
            <a:r>
              <a:rPr lang="en-US" dirty="0"/>
              <a:t>: Prof. Vern Suomi was striving to exploit the geostationary satellites for time domain information </a:t>
            </a:r>
          </a:p>
          <a:p>
            <a:r>
              <a:rPr lang="en-US" dirty="0"/>
              <a:t>McIDAS was initially developed with the goal to mass produce the cloud drift winds</a:t>
            </a:r>
          </a:p>
          <a:p>
            <a:r>
              <a:rPr lang="en-US" dirty="0"/>
              <a:t>For the last </a:t>
            </a:r>
            <a:r>
              <a:rPr lang="en-US" dirty="0">
                <a:solidFill>
                  <a:srgbClr val="FFFF00"/>
                </a:solidFill>
              </a:rPr>
              <a:t>40 years</a:t>
            </a:r>
            <a:r>
              <a:rPr lang="en-US" dirty="0"/>
              <a:t>, McIDAS has evolved through 5 generations </a:t>
            </a:r>
            <a:r>
              <a:rPr lang="en-US" dirty="0" smtClean="0"/>
              <a:t>of hardware/software as </a:t>
            </a:r>
            <a:r>
              <a:rPr lang="en-US" dirty="0"/>
              <a:t>an internationally renowned system</a:t>
            </a:r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0"/>
            <a:ext cx="4447013" cy="43303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12 October 1973</a:t>
            </a:r>
            <a:r>
              <a:rPr lang="en-US" dirty="0"/>
              <a:t>: McIDAS was first used in a research project by Dave Martin</a:t>
            </a:r>
          </a:p>
          <a:p>
            <a:r>
              <a:rPr lang="en-US" dirty="0">
                <a:solidFill>
                  <a:srgbClr val="FFFF00"/>
                </a:solidFill>
              </a:rPr>
              <a:t>1977</a:t>
            </a:r>
            <a:r>
              <a:rPr lang="en-US" dirty="0"/>
              <a:t>: McIDAS installed at WTVT in Tampa, FL; continues as an active McIDAS site </a:t>
            </a:r>
            <a:r>
              <a:rPr lang="en-US" dirty="0" smtClean="0"/>
              <a:t>today</a:t>
            </a:r>
          </a:p>
          <a:p>
            <a:r>
              <a:rPr lang="en-US" dirty="0">
                <a:solidFill>
                  <a:srgbClr val="FFFF00"/>
                </a:solidFill>
              </a:rPr>
              <a:t>1978</a:t>
            </a:r>
            <a:r>
              <a:rPr lang="en-US" dirty="0"/>
              <a:t>: Cloud-drift winds were manually generated from five geostationary satellites for a year as part of the First GARP Global Experiment (FGGE)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4" descr="P:\MCPROJ\AMS\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2457270"/>
            <a:ext cx="4091939" cy="27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6" y="2885075"/>
            <a:ext cx="3736652" cy="28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McIDAS</a:t>
            </a:r>
            <a:br>
              <a:rPr lang="en-US" dirty="0" smtClean="0"/>
            </a:b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822770" cy="44130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1979</a:t>
            </a:r>
            <a:r>
              <a:rPr lang="en-US" dirty="0"/>
              <a:t>: Congressional delegation visited SSEC to learn about advances in severe storm forecasting in wake of tornadoes in Wichita Falls, TX</a:t>
            </a:r>
          </a:p>
          <a:p>
            <a:r>
              <a:rPr lang="en-US" dirty="0">
                <a:solidFill>
                  <a:srgbClr val="FFFF00"/>
                </a:solidFill>
              </a:rPr>
              <a:t>1982</a:t>
            </a:r>
            <a:r>
              <a:rPr lang="en-US" dirty="0"/>
              <a:t>: McIDAS installed at NSSFC to aid in severe weather forecasting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Mesoscale Discussions began in 1986, partly in response to the availability of timely </a:t>
            </a:r>
            <a:r>
              <a:rPr lang="en-US" dirty="0" smtClean="0"/>
              <a:t>analyses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6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4721</TotalTime>
  <Words>2992</Words>
  <Application>Microsoft Macintosh PowerPoint</Application>
  <PresentationFormat>On-screen Show (4:3)</PresentationFormat>
  <Paragraphs>383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Story</vt:lpstr>
      <vt:lpstr>McIDAS Review Part 1: Directors</vt:lpstr>
      <vt:lpstr>PowerPoint Presentation</vt:lpstr>
      <vt:lpstr>McIDAS Program Review Introductory Remarks</vt:lpstr>
      <vt:lpstr>McIDAS Program Review Introductory Remarks</vt:lpstr>
      <vt:lpstr>McIDAS Program Review Introductory Remarks</vt:lpstr>
      <vt:lpstr>Overview</vt:lpstr>
      <vt:lpstr>McIDAS History</vt:lpstr>
      <vt:lpstr>McIDAS Significant Milestones</vt:lpstr>
      <vt:lpstr>McIDAS Significant Milestones</vt:lpstr>
      <vt:lpstr>McIDAS Significant Milestones</vt:lpstr>
      <vt:lpstr>McIDAS Significant Milestones</vt:lpstr>
      <vt:lpstr>PowerPoint Presentation</vt:lpstr>
      <vt:lpstr>McIDAS-X Introduction</vt:lpstr>
      <vt:lpstr>McIDAS-X Early Funding Sources</vt:lpstr>
      <vt:lpstr>McIDAS-X Center Support</vt:lpstr>
      <vt:lpstr>McIDAS-X Current Funding</vt:lpstr>
      <vt:lpstr>McIDAS-X Future</vt:lpstr>
      <vt:lpstr>PowerPoint Presentation</vt:lpstr>
      <vt:lpstr>McIDAS User Services Mission</vt:lpstr>
      <vt:lpstr>McIDAS User Services Current Sites</vt:lpstr>
      <vt:lpstr>McIDAS User Services Support</vt:lpstr>
      <vt:lpstr>McIDAS User Services Spending</vt:lpstr>
      <vt:lpstr>McIDAS User Services Future</vt:lpstr>
      <vt:lpstr>PowerPoint Presentation</vt:lpstr>
      <vt:lpstr>SSEC Data Ingestor History</vt:lpstr>
      <vt:lpstr>SSEC Data Ingestor SDI-104</vt:lpstr>
      <vt:lpstr>SSEC Data Ingestor SDI-104</vt:lpstr>
      <vt:lpstr>SSEC Data Ingestor Installations</vt:lpstr>
      <vt:lpstr>SSEC Data Ingestor McIDAS Connections</vt:lpstr>
      <vt:lpstr>SSEC Data Ingestor Future</vt:lpstr>
      <vt:lpstr>PowerPoint Presentation</vt:lpstr>
      <vt:lpstr>Data Center Mission</vt:lpstr>
      <vt:lpstr>Data Center Unique Activities</vt:lpstr>
      <vt:lpstr>Data Center McIDAS Connections</vt:lpstr>
      <vt:lpstr>Data Center McIDAS Connection</vt:lpstr>
      <vt:lpstr>PowerPoint Presentation</vt:lpstr>
      <vt:lpstr>McIDAS Advisory Committee  Mission</vt:lpstr>
      <vt:lpstr>McIDAS Advisory Committee  Priorities (2008)</vt:lpstr>
      <vt:lpstr>PowerPoint Presentation</vt:lpstr>
      <vt:lpstr>McIDAS-V Motivation</vt:lpstr>
      <vt:lpstr>McIDAS-V History</vt:lpstr>
      <vt:lpstr>McIDAS-V Goals</vt:lpstr>
      <vt:lpstr>McIDAS-V Innovative</vt:lpstr>
      <vt:lpstr>McIDAS-V Innovative</vt:lpstr>
      <vt:lpstr>McIDAS-V Milestones</vt:lpstr>
      <vt:lpstr>McIDAS-V Current Users</vt:lpstr>
      <vt:lpstr>McIDAS-V Current Users</vt:lpstr>
      <vt:lpstr>McIDAS-V Survey</vt:lpstr>
      <vt:lpstr>McIDAS-V Survey</vt:lpstr>
      <vt:lpstr>McIDAS-V Training</vt:lpstr>
      <vt:lpstr>McIDAS-V Online Forums</vt:lpstr>
      <vt:lpstr>McIDAS-V Software Status</vt:lpstr>
      <vt:lpstr>McIDAS-V Software Status: VisAD</vt:lpstr>
      <vt:lpstr>McIDAS-V Software Status: IDV</vt:lpstr>
      <vt:lpstr>McIDAS-V Software Status: HYDRA</vt:lpstr>
      <vt:lpstr>McIDAS-V Software Status</vt:lpstr>
      <vt:lpstr>McIDAS-V Achievements</vt:lpstr>
      <vt:lpstr>McIDAS-V Documentation/Training</vt:lpstr>
      <vt:lpstr>McIDAS-V Suomi NPP VIIRS</vt:lpstr>
      <vt:lpstr>McIDAS-V Suomi NPP CrIS</vt:lpstr>
      <vt:lpstr>McIDAS-V Technical Issues</vt:lpstr>
      <vt:lpstr>McIDAS-V Finances (2012)</vt:lpstr>
      <vt:lpstr>McIDAS-V Near Term Issues</vt:lpstr>
      <vt:lpstr>McIDAS-V Near Term Solution</vt:lpstr>
      <vt:lpstr>McIDAS-V Future</vt:lpstr>
      <vt:lpstr>McIDAS Final Thoughts</vt:lpstr>
    </vt:vector>
  </TitlesOfParts>
  <Company>Space Science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creator>Dave Santek</dc:creator>
  <cp:lastModifiedBy>Dave Santek</cp:lastModifiedBy>
  <cp:revision>131</cp:revision>
  <dcterms:created xsi:type="dcterms:W3CDTF">2013-03-04T14:18:57Z</dcterms:created>
  <dcterms:modified xsi:type="dcterms:W3CDTF">2013-03-10T22:06:14Z</dcterms:modified>
</cp:coreProperties>
</file>