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83" r:id="rId1"/>
  </p:sldMasterIdLst>
  <p:notesMasterIdLst>
    <p:notesMasterId r:id="rId27"/>
  </p:notesMasterIdLst>
  <p:handoutMasterIdLst>
    <p:handoutMasterId r:id="rId28"/>
  </p:handoutMasterIdLst>
  <p:sldIdLst>
    <p:sldId id="256" r:id="rId2"/>
    <p:sldId id="1325" r:id="rId3"/>
    <p:sldId id="1082" r:id="rId4"/>
    <p:sldId id="1321" r:id="rId5"/>
    <p:sldId id="1048" r:id="rId6"/>
    <p:sldId id="1161" r:id="rId7"/>
    <p:sldId id="1049" r:id="rId8"/>
    <p:sldId id="1051" r:id="rId9"/>
    <p:sldId id="1270" r:id="rId10"/>
    <p:sldId id="1322" r:id="rId11"/>
    <p:sldId id="1323" r:id="rId12"/>
    <p:sldId id="1177" r:id="rId13"/>
    <p:sldId id="326" r:id="rId14"/>
    <p:sldId id="330" r:id="rId15"/>
    <p:sldId id="345" r:id="rId16"/>
    <p:sldId id="328" r:id="rId17"/>
    <p:sldId id="329" r:id="rId18"/>
    <p:sldId id="332" r:id="rId19"/>
    <p:sldId id="343" r:id="rId20"/>
    <p:sldId id="333" r:id="rId21"/>
    <p:sldId id="331" r:id="rId22"/>
    <p:sldId id="1324" r:id="rId23"/>
    <p:sldId id="337" r:id="rId24"/>
    <p:sldId id="336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0"/>
    <p:restoredTop sz="94762"/>
  </p:normalViewPr>
  <p:slideViewPr>
    <p:cSldViewPr snapToGrid="0" snapToObjects="1">
      <p:cViewPr varScale="1">
        <p:scale>
          <a:sx n="117" d="100"/>
          <a:sy n="117" d="100"/>
        </p:scale>
        <p:origin x="18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716B2-E91A-BC49-8122-E3A0066D84EC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75EB2-6D21-E542-A169-12E7BC9E4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72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9754A-4E39-EC48-8E37-7DE84C5404AB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D712-8D36-EF4F-860C-3332F497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7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sad/visad/graphs/contributor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9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95A21-0534-214A-80F2-3F8567BF3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DD16258C-8B4E-1549-9431-1324FB427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relationship between entities in the building.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2CD3AD1-6DA1-EC49-8693-87836573EB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91BD8E-BA4B-9E4A-9F06-F6C81F4A8251}" type="slidenum">
              <a:rPr lang="zh-CN" altLang="en-US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919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76CF9DA-7627-DC4C-81E5-0EA1AFD13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0088"/>
            <a:ext cx="4635500" cy="3476625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FC48CCE-522E-8A4A-90F7-80AB8D3D9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386263"/>
            <a:ext cx="5124450" cy="423703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362" tIns="45682" rIns="91362" bIns="45682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8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5FED2-6F0C-D243-BC9E-139B9010A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9C70E71B-4A6E-B947-BFB4-8885DE19E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These products were developed by CIMSS/SSEC/ASPB scientists and will run operationally at NOAA (OSPO).  Most of them will also be run at CIMSS/SSEC, where updated algorithms will be tested.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AEB69F1A-E4E5-5444-90FC-5A35880FE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FD293E-471E-0841-91F4-1F43B824287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3AD72-EDDB-5D49-86FE-5A8314783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E21F7B13-5A58-2C46-82E9-E09822145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1377F3E2-8377-F347-8F2F-DE83A6F7E0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F275D2-B7E7-774E-BA55-846BF26503D9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who maintains </a:t>
            </a:r>
            <a:r>
              <a:rPr sz="2200" dirty="0" err="1"/>
              <a:t>VisAD?primarily</a:t>
            </a:r>
            <a:r>
              <a:rPr sz="2200" dirty="0"/>
              <a:t> Rink, Whittaker, Don Murray</a:t>
            </a:r>
          </a:p>
          <a:p>
            <a:pPr lvl="0">
              <a:defRPr sz="1800"/>
            </a:pPr>
            <a:r>
              <a:rPr sz="2200" u="sng" dirty="0">
                <a:solidFill>
                  <a:srgbClr val="EC4D4D"/>
                </a:solidFill>
                <a:uFill>
                  <a:solidFill>
                    <a:srgbClr val="EC4D4D"/>
                  </a:solidFill>
                </a:uFill>
                <a:hlinkClick r:id="rId3"/>
              </a:rPr>
              <a:t>https://github.com/visad/visad/graphs/contributors</a:t>
            </a:r>
            <a:endParaRPr sz="2200" dirty="0"/>
          </a:p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DDF9-616B-494E-AE74-1E4E52FE53F8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FFB5-2274-1B4E-8FE9-1BCAF5375725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FD7F-2E39-4A4D-8BDE-2636794B09A6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A9FC-4F49-E44C-8425-7A6C5B6A619A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D00D4-8494-7746-ABA0-CC7C2F417488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F9C0-57C7-F44D-8DBC-1B25E5EED08A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85800" y="1760538"/>
            <a:ext cx="3611880" cy="5097462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69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E707-00DD-3549-AAB8-26FAC56DADCB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1004-BABC-4245-977D-E9CD43BB4B71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A894-1308-6145-83A0-3ABC70B5085C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26E7-8CF7-1A4F-ACC0-F2D291AB29B1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98D7-5ED6-0648-9AE0-6B41E4661478}" type="datetime1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97A6-FCA1-984B-B73A-A7159B6C4EB5}" type="datetime1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74DBE-747A-D84A-9307-2ECED49E8AAD}" type="datetime1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E484-3C8D-064E-A1F8-D7809A202761}" type="datetime1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5981386-22D4-484C-A914-BD18468FC48A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35221AB-1A0E-7643-9D30-8CB15C2B139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5" r:id="rId12"/>
    <p:sldLayoutId id="2147485096" r:id="rId13"/>
    <p:sldLayoutId id="2147485097" r:id="rId14"/>
    <p:sldLayoutId id="214748509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emf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emf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McIDAS Program Status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36896"/>
            <a:ext cx="7772400" cy="2095164"/>
          </a:xfrm>
        </p:spPr>
        <p:txBody>
          <a:bodyPr>
            <a:normAutofit/>
          </a:bodyPr>
          <a:lstStyle/>
          <a:p>
            <a:r>
              <a:rPr lang="en-US" sz="2400" dirty="0"/>
              <a:t>David Santek</a:t>
            </a:r>
          </a:p>
          <a:p>
            <a:endParaRPr lang="en-US" sz="2400" dirty="0"/>
          </a:p>
          <a:p>
            <a:r>
              <a:rPr lang="en-US" sz="2400" dirty="0"/>
              <a:t>2019 McIDAS Users’ Group Meeting</a:t>
            </a:r>
          </a:p>
          <a:p>
            <a:r>
              <a:rPr lang="en-US" sz="2400" dirty="0"/>
              <a:t>16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422419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419A-D1EC-3C4B-908D-9E64BFA6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GOES-R ABI Baseline Products at CIMSS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E1235D-882A-014B-9C94-EF11CD6E0F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772510"/>
          <a:ext cx="8534400" cy="592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54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Product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CIMSS Lead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ASPB</a:t>
                      </a:r>
                      <a:r>
                        <a:rPr lang="en-US" sz="1800" baseline="0" dirty="0"/>
                        <a:t> Lead</a:t>
                      </a:r>
                      <a:endParaRPr lang="en-US" sz="18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Clear Sky masks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William </a:t>
                      </a:r>
                      <a:r>
                        <a:rPr lang="en-US" sz="1400" dirty="0" err="1"/>
                        <a:t>Straka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</a:t>
                      </a:r>
                      <a:r>
                        <a:rPr lang="en-US" sz="140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and Moisture Imagery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</a:t>
                      </a:r>
                      <a:r>
                        <a:rPr lang="en-US" sz="1400" baseline="0" dirty="0"/>
                        <a:t> Gunshor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Cloud Optical Depth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Particle Size Distribution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</a:t>
                      </a:r>
                      <a:r>
                        <a:rPr lang="en-US" sz="140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Height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Phase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Corey Calvert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Michael Pavolonis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Pressure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Cloud Top Temperature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Derived Motion Winds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Velden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Derived Stability Indices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</a:t>
                      </a:r>
                      <a:r>
                        <a:rPr lang="en-US" sz="1400" baseline="0" dirty="0"/>
                        <a:t> Schmit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Fire/Hot</a:t>
                      </a:r>
                      <a:r>
                        <a:rPr lang="en-US" sz="1400" baseline="0" dirty="0"/>
                        <a:t> Spot Characterization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 Schmidt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Hurricane Intensity Estimation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Chris </a:t>
                      </a:r>
                      <a:r>
                        <a:rPr lang="en-US" sz="1400" dirty="0" err="1"/>
                        <a:t>Velden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Legacy Vertical Moisture Profile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3816">
                <a:tc>
                  <a:txBody>
                    <a:bodyPr/>
                    <a:lstStyle/>
                    <a:p>
                      <a:r>
                        <a:rPr lang="en-US" sz="1400" dirty="0"/>
                        <a:t>Legacy Vertical Temperature Profile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Snow Cover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Xuanji</a:t>
                      </a:r>
                      <a:r>
                        <a:rPr lang="en-US" sz="1400" dirty="0"/>
                        <a:t> Wang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Jeff Key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r>
                        <a:rPr lang="en-US" sz="1400" dirty="0"/>
                        <a:t>Total Precipitable Water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Jun Li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 Schmit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3816">
                <a:tc>
                  <a:txBody>
                    <a:bodyPr/>
                    <a:lstStyle/>
                    <a:p>
                      <a:r>
                        <a:rPr lang="en-US" sz="1400" dirty="0"/>
                        <a:t>Volcanic Ash: Detection, Height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Justin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Sieglaff</a:t>
                      </a:r>
                      <a:endParaRPr lang="en-US" sz="1400" dirty="0"/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8208" name="Right Arrow 3">
            <a:extLst>
              <a:ext uri="{FF2B5EF4-FFF2-40B4-BE49-F238E27FC236}">
                <a16:creationId xmlns:a16="http://schemas.microsoft.com/office/drawing/2014/main" id="{BEC981A9-97D0-9B46-8593-2C19DE2B12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30480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209" name="Right Arrow 5">
            <a:extLst>
              <a:ext uri="{FF2B5EF4-FFF2-40B4-BE49-F238E27FC236}">
                <a16:creationId xmlns:a16="http://schemas.microsoft.com/office/drawing/2014/main" id="{6C2AB9DD-00F5-454B-B053-B7C13A93244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39624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03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676A-FBD8-E347-8021-2F997CCA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GOES-R ABI NOAT Priority Research Algorithms at CIMSS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5BA179-651B-BD4A-AA79-A2005DEF14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CIMSS Lead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ASPB</a:t>
                      </a:r>
                      <a:r>
                        <a:rPr lang="en-US" sz="1800" baseline="0" dirty="0"/>
                        <a:t> Lead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Fog</a:t>
                      </a:r>
                      <a:r>
                        <a:rPr lang="en-US" sz="1400" baseline="0" dirty="0"/>
                        <a:t> / Low Cloud Products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Corey Calvert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Turbulence  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Tony </a:t>
                      </a:r>
                      <a:r>
                        <a:rPr lang="en-US" sz="1400" dirty="0" err="1"/>
                        <a:t>Wimmers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SO2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Justin </a:t>
                      </a:r>
                      <a:r>
                        <a:rPr lang="en-US" sz="1400" dirty="0" err="1"/>
                        <a:t>Sieglaff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 </a:t>
                      </a:r>
                      <a:r>
                        <a:rPr lang="en-US" sz="1400" dirty="0" err="1"/>
                        <a:t>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Icing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Andi Walther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Heidinger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Overshooting Top Detection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Sarah Griffin/Chris </a:t>
                      </a:r>
                      <a:r>
                        <a:rPr lang="en-US" sz="1400" dirty="0" err="1"/>
                        <a:t>Velden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GOES-R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ProbSevere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John </a:t>
                      </a:r>
                      <a:r>
                        <a:rPr lang="en-US" sz="1400" dirty="0" err="1"/>
                        <a:t>Cintineo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Mike</a:t>
                      </a:r>
                      <a:r>
                        <a:rPr lang="en-US" sz="1400" baseline="0" dirty="0"/>
                        <a:t> Pavolonis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Cloud Cover</a:t>
                      </a:r>
                      <a:r>
                        <a:rPr lang="en-US" sz="1400" baseline="0" dirty="0"/>
                        <a:t> Layers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Steve </a:t>
                      </a:r>
                      <a:r>
                        <a:rPr lang="en-US" sz="1400" dirty="0" err="1"/>
                        <a:t>Wanzong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Andy Heidinger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216" name="Right Arrow 3">
            <a:extLst>
              <a:ext uri="{FF2B5EF4-FFF2-40B4-BE49-F238E27FC236}">
                <a16:creationId xmlns:a16="http://schemas.microsoft.com/office/drawing/2014/main" id="{62C3E3F4-FA2E-C44E-B951-F6A83457CA3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22098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0217" name="Right Arrow 5">
            <a:extLst>
              <a:ext uri="{FF2B5EF4-FFF2-40B4-BE49-F238E27FC236}">
                <a16:creationId xmlns:a16="http://schemas.microsoft.com/office/drawing/2014/main" id="{D75CFD44-DEFF-AA44-ACDC-F4F91C4FDDD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38400" y="34290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2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853A17D0-CAF9-734E-BA9C-60BF52345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latin typeface="+mn-lt"/>
                <a:cs typeface="+mj-cs"/>
              </a:rPr>
              <a:t>SSEC </a:t>
            </a:r>
            <a:r>
              <a:rPr lang="en-US" sz="3600" dirty="0">
                <a:latin typeface="+mn-lt"/>
                <a:cs typeface="+mj-cs"/>
              </a:rPr>
              <a:t>areas of technical expertise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586D3F51-9280-3C49-9AF7-BAF9D6F58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1371600"/>
            <a:ext cx="8458200" cy="5105400"/>
          </a:xfrm>
        </p:spPr>
        <p:txBody>
          <a:bodyPr>
            <a:normAutofit/>
          </a:bodyPr>
          <a:lstStyle/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Observational Science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S</a:t>
            </a:r>
            <a:r>
              <a:rPr lang="en-US" sz="2200" dirty="0">
                <a:cs typeface="+mn-cs"/>
              </a:rPr>
              <a:t>pacecraft system/mission design, instrumentation, field programs, spaceflight instrument fabrication, including campus science support to Physics, Astronomy, Botany, Geology</a:t>
            </a:r>
          </a:p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Computational &amp; Visualization Science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H</a:t>
            </a:r>
            <a:r>
              <a:rPr lang="en-US" sz="2200" dirty="0">
                <a:cs typeface="+mn-cs"/>
              </a:rPr>
              <a:t>ardware &amp; software systems for information generation, data management, &amp; communication</a:t>
            </a:r>
          </a:p>
          <a:p>
            <a:pPr marL="454025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3600" dirty="0">
                <a:solidFill>
                  <a:srgbClr val="FFFF00"/>
                </a:solidFill>
                <a:cs typeface="+mn-cs"/>
              </a:rPr>
              <a:t>Analytical Science &amp; Applications</a:t>
            </a:r>
          </a:p>
          <a:p>
            <a:pPr marL="796925" lvl="1" indent="-454025">
              <a:lnSpc>
                <a:spcPct val="90000"/>
              </a:lnSpc>
              <a:buFont typeface="Wingdings" charset="0"/>
              <a:buChar char="Ø"/>
              <a:defRPr/>
            </a:pPr>
            <a:r>
              <a:rPr lang="en-US" sz="2200" dirty="0"/>
              <a:t>S</a:t>
            </a:r>
            <a:r>
              <a:rPr lang="en-US" sz="2200" dirty="0">
                <a:cs typeface="+mn-cs"/>
              </a:rPr>
              <a:t>atellite &amp; conventional data analysis, technical development &amp; analysis</a:t>
            </a:r>
          </a:p>
        </p:txBody>
      </p:sp>
      <p:sp>
        <p:nvSpPr>
          <p:cNvPr id="44037" name="Rectangle 6">
            <a:extLst>
              <a:ext uri="{FF2B5EF4-FFF2-40B4-BE49-F238E27FC236}">
                <a16:creationId xmlns:a16="http://schemas.microsoft.com/office/drawing/2014/main" id="{AC89C689-D5C1-9F4B-BEA5-29DF9D4C3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534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4038" name="Text Box 3">
            <a:extLst>
              <a:ext uri="{FF2B5EF4-FFF2-40B4-BE49-F238E27FC236}">
                <a16:creationId xmlns:a16="http://schemas.microsoft.com/office/drawing/2014/main" id="{34095CDB-71C9-8448-A57A-42864EFE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1EE456A-BEBF-2F48-9F81-BD704913D099}" type="slidenum">
              <a:rPr lang="en-US" altLang="en-US" sz="2000" b="1" i="1"/>
              <a:pPr/>
              <a:t>12</a:t>
            </a:fld>
            <a:endParaRPr lang="en-US" altLang="en-US" sz="2000" b="1" i="1"/>
          </a:p>
        </p:txBody>
      </p:sp>
    </p:spTree>
    <p:extLst>
      <p:ext uri="{BB962C8B-B14F-4D97-AF65-F5344CB8AC3E}">
        <p14:creationId xmlns:p14="http://schemas.microsoft.com/office/powerpoint/2010/main" val="150614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Current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Periodic updates (1-2 times per year)</a:t>
            </a:r>
          </a:p>
          <a:p>
            <a:pPr>
              <a:buFont typeface="Arial"/>
              <a:buChar char="•"/>
            </a:pPr>
            <a:r>
              <a:rPr lang="en-US" dirty="0"/>
              <a:t>Improvements to display</a:t>
            </a:r>
          </a:p>
          <a:p>
            <a:pPr lvl="1">
              <a:buFont typeface="Arial"/>
              <a:buChar char="•"/>
            </a:pPr>
            <a:r>
              <a:rPr lang="en-US" dirty="0"/>
              <a:t>More channel combination tools (RGB, sandwich)</a:t>
            </a:r>
          </a:p>
          <a:p>
            <a:pPr>
              <a:buFont typeface="Arial"/>
              <a:buChar char="•"/>
            </a:pPr>
            <a:r>
              <a:rPr lang="en-US" dirty="0"/>
              <a:t>Capability with newest and future satellites:</a:t>
            </a:r>
          </a:p>
          <a:p>
            <a:pPr lvl="1">
              <a:buFont typeface="Courier New"/>
              <a:buChar char="o"/>
            </a:pPr>
            <a:r>
              <a:rPr lang="en-US" dirty="0"/>
              <a:t>GOES-R ABI and GLM (more metadata and product access)</a:t>
            </a:r>
          </a:p>
          <a:p>
            <a:pPr lvl="1">
              <a:buFont typeface="Courier New"/>
              <a:buChar char="o"/>
            </a:pPr>
            <a:r>
              <a:rPr lang="en-US" dirty="0"/>
              <a:t>S-NPP and NOAA-20 (JPSS-1) VIIRS ADDE server  (SDR)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ADDE Servers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Implementing Python-based ADDE servers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Easier for others to write servers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Will be compatible with </a:t>
            </a:r>
            <a:r>
              <a:rPr lang="en-US" sz="2800" dirty="0" err="1"/>
              <a:t>McIDAS</a:t>
            </a:r>
            <a:r>
              <a:rPr lang="en-US" sz="2800" dirty="0"/>
              <a:t>-X and –V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2800" dirty="0"/>
              <a:t>More details tomorrow: </a:t>
            </a:r>
            <a:r>
              <a:rPr lang="en-US" sz="2800" i="1" dirty="0"/>
              <a:t>Python ADDE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MUG responsible for general improvements, bug fixes, maintenance (updates for current and new satellites), and OS and external library updates</a:t>
            </a:r>
          </a:p>
          <a:p>
            <a:pPr lvl="1">
              <a:buFont typeface="Arial"/>
              <a:buChar char="•"/>
            </a:pPr>
            <a:r>
              <a:rPr lang="en-US" dirty="0"/>
              <a:t>Considering current Korean satellite GEO-KOMPSAT-2</a:t>
            </a:r>
          </a:p>
          <a:p>
            <a:pPr lvl="1">
              <a:buFont typeface="Arial"/>
              <a:buChar char="•"/>
            </a:pPr>
            <a:r>
              <a:rPr lang="en-US" dirty="0"/>
              <a:t>Thinking toward </a:t>
            </a:r>
            <a:r>
              <a:rPr lang="en-US" dirty="0" err="1"/>
              <a:t>Metop</a:t>
            </a:r>
            <a:r>
              <a:rPr lang="en-US" dirty="0"/>
              <a:t>-SG (Second Generation) and </a:t>
            </a:r>
            <a:r>
              <a:rPr lang="en-US" dirty="0" err="1"/>
              <a:t>Meteosat</a:t>
            </a:r>
            <a:r>
              <a:rPr lang="en-US" dirty="0"/>
              <a:t> Third Generation (MTG) in early 2020s</a:t>
            </a:r>
          </a:p>
          <a:p>
            <a:pPr>
              <a:buFont typeface="Arial"/>
              <a:buChar char="•"/>
            </a:pPr>
            <a:r>
              <a:rPr lang="en-US" dirty="0"/>
              <a:t>Unique enhancements continue to be funded outside the MUG and code contributed by internal projects and external sites</a:t>
            </a:r>
          </a:p>
          <a:p>
            <a:pPr>
              <a:buFont typeface="Arial"/>
              <a:buChar char="•"/>
            </a:pPr>
            <a:r>
              <a:rPr lang="en-US" dirty="0"/>
              <a:t>McIDAS-X is expected to be </a:t>
            </a:r>
            <a:r>
              <a:rPr lang="en-US" dirty="0">
                <a:solidFill>
                  <a:srgbClr val="FFFF00"/>
                </a:solidFill>
              </a:rPr>
              <a:t>supported into the 2030s </a:t>
            </a:r>
            <a:r>
              <a:rPr lang="en-US" dirty="0"/>
              <a:t>for the GOES-R series satellites. </a:t>
            </a:r>
            <a:r>
              <a:rPr lang="en-US" dirty="0">
                <a:solidFill>
                  <a:srgbClr val="FFFF00"/>
                </a:solidFill>
              </a:rPr>
              <a:t>No sunset date in sight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McIDAS-XCD</a:t>
            </a:r>
            <a:br>
              <a:rPr lang="en-US" dirty="0"/>
            </a:br>
            <a:r>
              <a:rPr lang="en-US" sz="4000" dirty="0">
                <a:solidFill>
                  <a:srgbClr val="FFFF00"/>
                </a:solidFill>
              </a:rPr>
              <a:t>C</a:t>
            </a:r>
            <a:r>
              <a:rPr lang="en-US" sz="4000" dirty="0"/>
              <a:t>onventional </a:t>
            </a:r>
            <a:r>
              <a:rPr lang="en-US" sz="4000" dirty="0">
                <a:solidFill>
                  <a:srgbClr val="FFFF00"/>
                </a:solidFill>
              </a:rPr>
              <a:t>D</a:t>
            </a:r>
            <a:r>
              <a:rPr lang="en-US" sz="4000" dirty="0"/>
              <a:t>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Ingest conventional weather data from NOAAPORT</a:t>
            </a:r>
          </a:p>
          <a:p>
            <a:pPr>
              <a:buFont typeface="Arial"/>
              <a:buChar char="•"/>
            </a:pPr>
            <a:r>
              <a:rPr lang="en-US" dirty="0"/>
              <a:t>Current version to be supported for at least another year</a:t>
            </a:r>
          </a:p>
          <a:p>
            <a:pPr>
              <a:buFont typeface="Arial"/>
              <a:buChar char="•"/>
            </a:pPr>
            <a:r>
              <a:rPr lang="en-US" dirty="0"/>
              <a:t>Beta of new version will be available in late 2019</a:t>
            </a:r>
          </a:p>
          <a:p>
            <a:pPr lvl="1">
              <a:buFont typeface="Arial"/>
              <a:buChar char="•"/>
            </a:pPr>
            <a:r>
              <a:rPr lang="en-US" dirty="0"/>
              <a:t>Currently tested in parallel with XCD 2019.1</a:t>
            </a:r>
          </a:p>
          <a:p>
            <a:pPr>
              <a:buFont typeface="Arial"/>
              <a:buChar char="•"/>
            </a:pPr>
            <a:r>
              <a:rPr lang="en-US" dirty="0"/>
              <a:t>More information in </a:t>
            </a:r>
            <a:r>
              <a:rPr lang="en-US" i="1" dirty="0" err="1"/>
              <a:t>McIDAS</a:t>
            </a:r>
            <a:r>
              <a:rPr lang="en-US" i="1" dirty="0"/>
              <a:t>-XCD 2019.1 and Replacement Update</a:t>
            </a:r>
            <a:br>
              <a:rPr lang="en-US" dirty="0"/>
            </a:b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McIDAS-XRD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esearch and </a:t>
            </a:r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/>
              <a:t>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A collection of R&amp;D code that is not formally tested by McIDAS User Services: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100 McIDAS commands</a:t>
            </a:r>
          </a:p>
          <a:p>
            <a:pPr lvl="1">
              <a:buFont typeface="Courier New"/>
              <a:buChar char="o"/>
            </a:pPr>
            <a:r>
              <a:rPr lang="en-US" dirty="0"/>
              <a:t>Over 15 ADDE servers</a:t>
            </a:r>
          </a:p>
          <a:p>
            <a:pPr lvl="1">
              <a:buFont typeface="Courier New"/>
              <a:buChar char="o"/>
            </a:pPr>
            <a:r>
              <a:rPr lang="en-US" dirty="0"/>
              <a:t>Testing is limited to ensuring code builds on supported platforms</a:t>
            </a:r>
          </a:p>
          <a:p>
            <a:pPr lvl="1">
              <a:buFont typeface="Courier New"/>
              <a:buChar char="o"/>
            </a:pPr>
            <a:r>
              <a:rPr lang="en-US" dirty="0"/>
              <a:t>Occasionally promote to core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Current support level continues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Coincides with McIDAS-X future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SDI</a:t>
            </a:r>
            <a:br>
              <a:rPr lang="en-US" dirty="0"/>
            </a:br>
            <a:r>
              <a:rPr lang="en-US" sz="3200" dirty="0">
                <a:solidFill>
                  <a:srgbClr val="FFFF00"/>
                </a:solidFill>
              </a:rPr>
              <a:t>SSEC Data </a:t>
            </a:r>
            <a:r>
              <a:rPr lang="en-US" sz="3200" dirty="0" err="1">
                <a:solidFill>
                  <a:srgbClr val="FFFF00"/>
                </a:solidFill>
              </a:rPr>
              <a:t>Ingestor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/>
              <a:t>SDI (SSEC Desktop Ingestor)		1997 - 2005</a:t>
            </a:r>
          </a:p>
          <a:p>
            <a:pPr>
              <a:buFont typeface="Arial"/>
              <a:buChar char="•"/>
            </a:pPr>
            <a:r>
              <a:rPr lang="en-US" dirty="0"/>
              <a:t>SDI-104 (SSEC Data Ingestor)		2005 – ?</a:t>
            </a:r>
          </a:p>
          <a:p>
            <a:pPr>
              <a:buFont typeface="Arial"/>
              <a:buChar char="•"/>
            </a:pPr>
            <a:r>
              <a:rPr lang="en-US" dirty="0"/>
              <a:t>SDI-GRB Appliance 			2016 - ?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Status</a:t>
            </a:r>
            <a:r>
              <a:rPr lang="en-US" dirty="0"/>
              <a:t>: SDI-104 supported; SDI-GRB supported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Future</a:t>
            </a:r>
            <a:r>
              <a:rPr lang="en-US" dirty="0"/>
              <a:t>: </a:t>
            </a:r>
          </a:p>
          <a:p>
            <a:pPr lvl="1">
              <a:buFont typeface="Courier New"/>
              <a:buChar char="o"/>
            </a:pPr>
            <a:r>
              <a:rPr lang="en-US" dirty="0"/>
              <a:t>SDI-104: supported as long as GOES GVAR satellites are operational or backup</a:t>
            </a:r>
          </a:p>
          <a:p>
            <a:pPr lvl="1">
              <a:buFont typeface="Courier New"/>
              <a:buChar char="o"/>
            </a:pPr>
            <a:r>
              <a:rPr lang="en-US" dirty="0"/>
              <a:t>SDI-GRB Appliance: throughout the GOES-R era</a:t>
            </a:r>
          </a:p>
          <a:p>
            <a:pPr>
              <a:buFont typeface="Arial"/>
              <a:buChar char="•"/>
            </a:pPr>
            <a:r>
              <a:rPr lang="en-US" dirty="0"/>
              <a:t>More details in </a:t>
            </a:r>
            <a:r>
              <a:rPr lang="en-US" i="1" dirty="0"/>
              <a:t>SSEC Data </a:t>
            </a:r>
            <a:r>
              <a:rPr lang="en-US" i="1" dirty="0" err="1"/>
              <a:t>Ingestor</a:t>
            </a:r>
            <a:r>
              <a:rPr lang="en-US" i="1" dirty="0"/>
              <a:t> (SDI)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800" dirty="0" err="1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McIDAS</a:t>
            </a:r>
            <a:r>
              <a:rPr lang="en-US" sz="48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-V Status</a:t>
            </a:r>
            <a:endParaRPr sz="48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Major components by </a:t>
            </a:r>
            <a:r>
              <a:rPr sz="2200" dirty="0">
                <a:solidFill>
                  <a:srgbClr val="1EBA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Unidata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FF2E26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SSEC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19FA61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Oracle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sz="2200" dirty="0">
                <a:solidFill>
                  <a:srgbClr val="8E8E8E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open source community</a:t>
            </a:r>
            <a:endParaRPr sz="2200" dirty="0">
              <a:solidFill>
                <a:srgbClr val="FFFFFF"/>
              </a:solidFill>
              <a:effectLst>
                <a:outerShdw blurRad="50800" dist="50800" dir="5400000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Additional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components include file format libraries, math libraries, packaging and build utilities</a:t>
            </a:r>
            <a:r>
              <a:rPr lang="en-US"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; a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ll open source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OS </a:t>
            </a:r>
            <a:r>
              <a:rPr sz="2200" dirty="0">
                <a:solidFill>
                  <a:srgbClr val="C28944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vendors</a:t>
            </a: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 Linux,Windows, Mac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  <a:effectLst>
                  <a:outerShdw blurRad="50800" dist="50800" dir="5400000" rotWithShape="0">
                    <a:srgbClr val="000000">
                      <a:alpha val="40000"/>
                    </a:srgbClr>
                  </a:outerShdw>
                </a:effectLst>
              </a:rPr>
              <a:t>Hardware drivers from manufacturers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</a:rPr>
              <a:t>19</a:t>
            </a:fld>
            <a:endParaRPr sz="1200">
              <a:solidFill>
                <a:srgbClr val="FFFFFF"/>
              </a:solidFill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0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4145850" y="1454557"/>
            <a:ext cx="4889501" cy="472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Donut 1">
            <a:extLst>
              <a:ext uri="{FF2B5EF4-FFF2-40B4-BE49-F238E27FC236}">
                <a16:creationId xmlns:a16="http://schemas.microsoft.com/office/drawing/2014/main" id="{51E36B9A-185D-4748-846D-956AE45E891A}"/>
              </a:ext>
            </a:extLst>
          </p:cNvPr>
          <p:cNvSpPr/>
          <p:nvPr/>
        </p:nvSpPr>
        <p:spPr>
          <a:xfrm>
            <a:off x="7342909" y="4142509"/>
            <a:ext cx="1692442" cy="803564"/>
          </a:xfrm>
          <a:prstGeom prst="donut">
            <a:avLst/>
          </a:prstGeom>
          <a:gradFill>
            <a:gsLst>
              <a:gs pos="0">
                <a:srgbClr val="FFFF00"/>
              </a:gs>
              <a:gs pos="92000">
                <a:schemeClr val="accent1">
                  <a:shade val="90000"/>
                  <a:satMod val="130000"/>
                </a:schemeClr>
              </a:gs>
              <a:gs pos="100000">
                <a:schemeClr val="accent1">
                  <a:shade val="100000"/>
                  <a:satMod val="200000"/>
                  <a:lumMod val="12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17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:\MCPROJ\AMS\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70" y="1550894"/>
            <a:ext cx="2919193" cy="2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McIDAS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4634891" cy="44205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SSEC Overview</a:t>
            </a:r>
          </a:p>
          <a:p>
            <a:pPr>
              <a:buFont typeface="Arial"/>
              <a:buChar char="•"/>
            </a:pPr>
            <a:r>
              <a:rPr lang="en-US" dirty="0" err="1"/>
              <a:t>McIDAS</a:t>
            </a:r>
            <a:r>
              <a:rPr lang="en-US" dirty="0"/>
              <a:t>-X</a:t>
            </a:r>
          </a:p>
          <a:p>
            <a:pPr>
              <a:buFont typeface="Arial"/>
              <a:buChar char="•"/>
            </a:pPr>
            <a:r>
              <a:rPr lang="en-US" dirty="0"/>
              <a:t>McIDAS-XCD</a:t>
            </a:r>
          </a:p>
          <a:p>
            <a:pPr>
              <a:buFont typeface="Arial"/>
              <a:buChar char="•"/>
            </a:pPr>
            <a:r>
              <a:rPr lang="en-US" dirty="0"/>
              <a:t>McIDAS-XRD</a:t>
            </a:r>
          </a:p>
          <a:p>
            <a:pPr>
              <a:buFont typeface="Arial"/>
              <a:buChar char="•"/>
            </a:pPr>
            <a:r>
              <a:rPr lang="en-US" dirty="0" err="1"/>
              <a:t>McIDAS</a:t>
            </a:r>
            <a:r>
              <a:rPr lang="en-US" dirty="0"/>
              <a:t>-V</a:t>
            </a:r>
          </a:p>
          <a:p>
            <a:pPr>
              <a:buFont typeface="Arial"/>
              <a:buChar char="•"/>
            </a:pPr>
            <a:r>
              <a:rPr lang="en-US" dirty="0"/>
              <a:t>SSEC Data </a:t>
            </a:r>
            <a:r>
              <a:rPr lang="en-US" dirty="0" err="1"/>
              <a:t>Ingestor</a:t>
            </a:r>
            <a:r>
              <a:rPr lang="en-US" dirty="0"/>
              <a:t> (SDI)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01" y="2540287"/>
            <a:ext cx="2477846" cy="247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473" y="4347219"/>
            <a:ext cx="3438936" cy="21343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Java 3D Replacement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Effort begun to replace Java3D with Ardor3D:</a:t>
            </a:r>
          </a:p>
          <a:p>
            <a:pPr>
              <a:buFont typeface="Arial"/>
              <a:buChar char="•"/>
            </a:pPr>
            <a:r>
              <a:rPr lang="en-US" dirty="0"/>
              <a:t>Ardor3D has a more general framework for both alternate windowing environments and 3D graphics APIs</a:t>
            </a:r>
          </a:p>
          <a:p>
            <a:pPr>
              <a:buFont typeface="Arial"/>
              <a:buChar char="•"/>
            </a:pPr>
            <a:r>
              <a:rPr lang="en-US" dirty="0"/>
              <a:t>Started with </a:t>
            </a:r>
            <a:r>
              <a:rPr lang="en-US" dirty="0" err="1"/>
              <a:t>Jogamp's</a:t>
            </a:r>
            <a:r>
              <a:rPr lang="en-US" dirty="0"/>
              <a:t> JOGL; may move to a version based on LWJGL (Lightweight Java Game Library).</a:t>
            </a:r>
          </a:p>
          <a:p>
            <a:pPr>
              <a:buFont typeface="Arial"/>
              <a:buChar char="•"/>
            </a:pPr>
            <a:r>
              <a:rPr lang="en-US" dirty="0"/>
              <a:t>A graphics-dependent sub package of </a:t>
            </a:r>
            <a:r>
              <a:rPr lang="en-US" dirty="0" err="1"/>
              <a:t>VisAD</a:t>
            </a:r>
            <a:r>
              <a:rPr lang="en-US" dirty="0"/>
              <a:t> core has been developed using only Ardor3D</a:t>
            </a:r>
          </a:p>
          <a:p>
            <a:pPr lvl="1">
              <a:buFont typeface="Arial"/>
              <a:buChar char="•"/>
            </a:pPr>
            <a:r>
              <a:rPr lang="en-US" dirty="0"/>
              <a:t>Many of the </a:t>
            </a:r>
            <a:r>
              <a:rPr lang="en-US" dirty="0" err="1"/>
              <a:t>VisAD</a:t>
            </a:r>
            <a:r>
              <a:rPr lang="en-US" dirty="0"/>
              <a:t> basic unit tests functioning as expected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8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Funding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18468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MUG </a:t>
            </a:r>
          </a:p>
          <a:p>
            <a:pPr>
              <a:buFont typeface="Arial"/>
              <a:buChar char="•"/>
            </a:pPr>
            <a:r>
              <a:rPr lang="en-US" dirty="0"/>
              <a:t>Several CIMSS grants for S-NPP/JPSS and GOES-R</a:t>
            </a:r>
          </a:p>
          <a:p>
            <a:pPr>
              <a:buFont typeface="Arial"/>
              <a:buChar char="•"/>
            </a:pPr>
            <a:r>
              <a:rPr lang="en-US" dirty="0"/>
              <a:t>On the watch for other proposal opportunities (e.g., NASA)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1-02-07 at 10.0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88" y="3332994"/>
            <a:ext cx="4254643" cy="32019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MUG Support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User-level Infrastructure: User Interface, Scripting</a:t>
            </a:r>
          </a:p>
          <a:p>
            <a:pPr>
              <a:buFont typeface="Arial"/>
              <a:buChar char="•"/>
            </a:pPr>
            <a:r>
              <a:rPr lang="en-US" dirty="0"/>
              <a:t>Bug fixes: Prioritize, coordinate internally and with Unidata</a:t>
            </a:r>
          </a:p>
          <a:p>
            <a:pPr>
              <a:buFont typeface="Arial"/>
              <a:buChar char="•"/>
            </a:pPr>
            <a:r>
              <a:rPr lang="en-US" dirty="0"/>
              <a:t>Testing</a:t>
            </a:r>
          </a:p>
          <a:p>
            <a:pPr>
              <a:buFont typeface="Arial"/>
              <a:buChar char="•"/>
            </a:pPr>
            <a:r>
              <a:rPr lang="en-US" dirty="0"/>
              <a:t>Documentation: Includes maintaining tutorials</a:t>
            </a:r>
          </a:p>
          <a:p>
            <a:pPr>
              <a:buFont typeface="Arial"/>
              <a:buChar char="•"/>
            </a:pPr>
            <a:r>
              <a:rPr lang="en-US" dirty="0"/>
              <a:t>Help Desk: Includes maintaining forums</a:t>
            </a:r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McIDAS</a:t>
            </a:r>
            <a:r>
              <a:rPr lang="en-US" dirty="0"/>
              <a:t>-V</a:t>
            </a:r>
            <a:br>
              <a:rPr lang="en-US" dirty="0"/>
            </a:br>
            <a:r>
              <a:rPr lang="en-US" sz="4000" dirty="0"/>
              <a:t>CIMSS Grants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1" y="1869141"/>
            <a:ext cx="3122402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Improvements for</a:t>
            </a:r>
            <a:br>
              <a:rPr lang="en-US" dirty="0"/>
            </a:br>
            <a:r>
              <a:rPr lang="en-US" dirty="0"/>
              <a:t>trajectories </a:t>
            </a:r>
            <a:br>
              <a:rPr lang="en-US" dirty="0"/>
            </a:br>
            <a:r>
              <a:rPr lang="en-US" dirty="0"/>
              <a:t>(terrain-following)</a:t>
            </a:r>
          </a:p>
          <a:p>
            <a:pPr>
              <a:buFont typeface="Arial"/>
              <a:buChar char="•"/>
            </a:pPr>
            <a:r>
              <a:rPr lang="en-US" dirty="0"/>
              <a:t>Handle S-NPP granules that span dateline</a:t>
            </a:r>
          </a:p>
          <a:p>
            <a:pPr>
              <a:buFont typeface="Arial"/>
              <a:buChar char="•"/>
            </a:pPr>
            <a:r>
              <a:rPr lang="en-US" dirty="0"/>
              <a:t>Scripts to create VIIRS RGB images</a:t>
            </a:r>
          </a:p>
          <a:p>
            <a:pPr>
              <a:buFont typeface="Arial"/>
              <a:buChar char="•"/>
            </a:pPr>
            <a:r>
              <a:rPr lang="en-US" dirty="0"/>
              <a:t>TROPOMI sensor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6403-91B9-A942-B43C-DF66C0DB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005" y="1931153"/>
            <a:ext cx="5084901" cy="2868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C9833-9BF3-7E4A-904D-F2115BB6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4363728"/>
            <a:ext cx="2238573" cy="18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/>
              <a:t>McIDAS-V Priorities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/>
              <a:t>Fix Critical and Quick bugs (MUG, Unidata)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Incorporate enhancements from CIMSS projects, especially those that are not possible in McIDAS-X (CIMSS, MUG)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Ensure new data sources are usable (MUG, CIMSS)</a:t>
            </a:r>
          </a:p>
          <a:p>
            <a:pPr lvl="2">
              <a:buFont typeface="Courier New"/>
              <a:buChar char="o"/>
            </a:pPr>
            <a:r>
              <a:rPr lang="en-US" dirty="0"/>
              <a:t>Geo and Leo missions</a:t>
            </a:r>
          </a:p>
          <a:p>
            <a:pPr lvl="2">
              <a:buFont typeface="Courier New"/>
              <a:buChar char="o"/>
            </a:pPr>
            <a:r>
              <a:rPr lang="en-US" dirty="0"/>
              <a:t>Test with new data in standard formats (</a:t>
            </a:r>
            <a:r>
              <a:rPr lang="en-US" dirty="0" err="1"/>
              <a:t>netCDF</a:t>
            </a:r>
            <a:r>
              <a:rPr lang="en-US" dirty="0"/>
              <a:t>, HDF, BUFR, GRIB)</a:t>
            </a:r>
            <a:br>
              <a:rPr lang="en-US" dirty="0"/>
            </a:b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Maintain compatibility with Unidata’s IDV (Unidata, MUG)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7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/>
              <a:t>McIDAS-V</a:t>
            </a:r>
            <a:br>
              <a:rPr lang="en-US" dirty="0"/>
            </a:br>
            <a:r>
              <a:rPr lang="en-US" dirty="0"/>
              <a:t>Future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636472"/>
          </a:xfrm>
        </p:spPr>
        <p:txBody>
          <a:bodyPr>
            <a:normAutofit/>
          </a:bodyPr>
          <a:lstStyle/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Continue to engage new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Workshops and training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Classroom</a:t>
            </a:r>
          </a:p>
          <a:p>
            <a:pPr indent="-457200">
              <a:spcBef>
                <a:spcPts val="600"/>
              </a:spcBef>
              <a:buFont typeface="Arial"/>
              <a:buChar char="•"/>
            </a:pPr>
            <a:r>
              <a:rPr lang="en-US" dirty="0"/>
              <a:t>Appeal to researchers: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Input/output data formats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Scripting</a:t>
            </a:r>
          </a:p>
          <a:p>
            <a:pPr lvl="1" indent="-457200">
              <a:buFont typeface="Courier New"/>
              <a:buChar char="o"/>
            </a:pPr>
            <a:r>
              <a:rPr lang="en-US" dirty="0"/>
              <a:t>More data fusion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Demo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7" y="2707663"/>
            <a:ext cx="2886551" cy="32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21AB-1A0E-7643-9D30-8CB15C2B13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B484E9A-6770-5A42-8032-BB0B19965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75" y="152400"/>
            <a:ext cx="8842375" cy="11430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cs typeface="+mj-cs"/>
              </a:rPr>
              <a:t>Space Science and Engineering Center</a:t>
            </a:r>
            <a:br>
              <a:rPr lang="en-US" sz="4000" dirty="0">
                <a:cs typeface="+mj-cs"/>
              </a:rPr>
            </a:br>
            <a:r>
              <a:rPr lang="en-US" sz="2800" dirty="0">
                <a:cs typeface="+mj-cs"/>
              </a:rPr>
              <a:t>Graduate School, UW-Madison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DE3E68-EB3C-824C-B14E-DCF86EFCE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150" y="1462088"/>
            <a:ext cx="507365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0"/>
              <a:buChar char="Ø"/>
              <a:defRPr/>
            </a:pPr>
            <a:r>
              <a:rPr lang="en-US" sz="2400" dirty="0">
                <a:cs typeface="+mn-cs"/>
              </a:rPr>
              <a:t>Mission:  To conduct atmospheric, oceanic, environmental, and astronomical research using space or space-age techniques to discover and apply the physical properties of our universe for the benefit of humanity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rgbClr val="FFFF00"/>
                </a:solidFill>
                <a:cs typeface="+mn-cs"/>
              </a:rPr>
              <a:t>From Idea, to Concept, to Implementation, to Information about the world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Font typeface="Wingdings" charset="0"/>
              <a:buChar char="Ø"/>
              <a:defRPr/>
            </a:pPr>
            <a:r>
              <a:rPr lang="en-US" sz="2400" dirty="0">
                <a:cs typeface="+mn-cs"/>
              </a:rPr>
              <a:t>Symbiotic relationship with Department of Atmospheric &amp; Oceanic Sciences symbolized by shared building provided by NSF, NASA, &amp; the State of Wisconsin</a:t>
            </a:r>
          </a:p>
        </p:txBody>
      </p:sp>
      <p:pic>
        <p:nvPicPr>
          <p:cNvPr id="32771" name="Picture 4" descr="SSEC-building-Img_0339c">
            <a:extLst>
              <a:ext uri="{FF2B5EF4-FFF2-40B4-BE49-F238E27FC236}">
                <a16:creationId xmlns:a16="http://schemas.microsoft.com/office/drawing/2014/main" id="{3903826C-98AD-924A-8905-9F939652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>
            <a:fillRect/>
          </a:stretch>
        </p:blipFill>
        <p:spPr bwMode="auto">
          <a:xfrm>
            <a:off x="5254625" y="1600200"/>
            <a:ext cx="37369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3">
            <a:extLst>
              <a:ext uri="{FF2B5EF4-FFF2-40B4-BE49-F238E27FC236}">
                <a16:creationId xmlns:a16="http://schemas.microsoft.com/office/drawing/2014/main" id="{39F2EA02-3E2D-8A47-A8FF-09E9AAFF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65373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BCA300A-3654-A543-849A-6406B7137F3D}" type="slidenum">
              <a:rPr lang="en-US" altLang="en-US" sz="2000" b="1" i="1">
                <a:solidFill>
                  <a:srgbClr val="000000"/>
                </a:solidFill>
              </a:rPr>
              <a:pPr/>
              <a:t>3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926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2">
            <a:extLst>
              <a:ext uri="{FF2B5EF4-FFF2-40B4-BE49-F238E27FC236}">
                <a16:creationId xmlns:a16="http://schemas.microsoft.com/office/drawing/2014/main" id="{69728B1A-792D-B946-9957-CAD7E31A91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447800"/>
          <a:ext cx="4229100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plus Drawing" r:id="rId3" imgW="60883800" imgH="59258200" progId="Serif.DrawPlus">
                  <p:embed/>
                </p:oleObj>
              </mc:Choice>
              <mc:Fallback>
                <p:oleObj name="Drawplus Drawing" r:id="rId3" imgW="60883800" imgH="59258200" progId="Serif.DrawPlus">
                  <p:embed/>
                  <p:pic>
                    <p:nvPicPr>
                      <p:cNvPr id="33793" name="Object 2">
                        <a:extLst>
                          <a:ext uri="{FF2B5EF4-FFF2-40B4-BE49-F238E27FC236}">
                            <a16:creationId xmlns:a16="http://schemas.microsoft.com/office/drawing/2014/main" id="{69728B1A-792D-B946-9957-CAD7E31A9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4229100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3">
            <a:extLst>
              <a:ext uri="{FF2B5EF4-FFF2-40B4-BE49-F238E27FC236}">
                <a16:creationId xmlns:a16="http://schemas.microsoft.com/office/drawing/2014/main" id="{1FAF28AA-F8CD-B347-AB2F-EA39D85CB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4700" y="2286000"/>
          <a:ext cx="2514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plus Drawing" r:id="rId5" imgW="36220400" imgH="32918400" progId="Serif.DrawPlus">
                  <p:embed/>
                </p:oleObj>
              </mc:Choice>
              <mc:Fallback>
                <p:oleObj name="Drawplus Drawing" r:id="rId5" imgW="36220400" imgH="32918400" progId="Serif.DrawPlus">
                  <p:embed/>
                  <p:pic>
                    <p:nvPicPr>
                      <p:cNvPr id="33794" name="Object 3">
                        <a:extLst>
                          <a:ext uri="{FF2B5EF4-FFF2-40B4-BE49-F238E27FC236}">
                            <a16:creationId xmlns:a16="http://schemas.microsoft.com/office/drawing/2014/main" id="{1FAF28AA-F8CD-B347-AB2F-EA39D85CBD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2286000"/>
                        <a:ext cx="2514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625ABA28-1671-4046-8AE2-384199EF6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1100" y="3124200"/>
          <a:ext cx="1700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plus Drawing" r:id="rId7" imgW="24485600" imgH="8775700" progId="Serif.DrawPlus">
                  <p:embed/>
                </p:oleObj>
              </mc:Choice>
              <mc:Fallback>
                <p:oleObj name="Drawplus Drawing" r:id="rId7" imgW="24485600" imgH="8775700" progId="Serif.DrawPlus">
                  <p:embed/>
                  <p:pic>
                    <p:nvPicPr>
                      <p:cNvPr id="33795" name="Object 4">
                        <a:extLst>
                          <a:ext uri="{FF2B5EF4-FFF2-40B4-BE49-F238E27FC236}">
                            <a16:creationId xmlns:a16="http://schemas.microsoft.com/office/drawing/2014/main" id="{625ABA28-1671-4046-8AE2-384199EF6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124200"/>
                        <a:ext cx="1700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5">
            <a:extLst>
              <a:ext uri="{FF2B5EF4-FFF2-40B4-BE49-F238E27FC236}">
                <a16:creationId xmlns:a16="http://schemas.microsoft.com/office/drawing/2014/main" id="{7ADF49D7-E8DD-E449-AD14-8D8CC3E3F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2514600"/>
          <a:ext cx="14652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plus Drawing" r:id="rId9" imgW="21107400" imgH="8775700" progId="Serif.DrawPlus">
                  <p:embed/>
                </p:oleObj>
              </mc:Choice>
              <mc:Fallback>
                <p:oleObj name="Drawplus Drawing" r:id="rId9" imgW="21107400" imgH="8775700" progId="Serif.DrawPlus">
                  <p:embed/>
                  <p:pic>
                    <p:nvPicPr>
                      <p:cNvPr id="33796" name="Object 5">
                        <a:extLst>
                          <a:ext uri="{FF2B5EF4-FFF2-40B4-BE49-F238E27FC236}">
                            <a16:creationId xmlns:a16="http://schemas.microsoft.com/office/drawing/2014/main" id="{7ADF49D7-E8DD-E449-AD14-8D8CC3E3FD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14652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6">
            <a:extLst>
              <a:ext uri="{FF2B5EF4-FFF2-40B4-BE49-F238E27FC236}">
                <a16:creationId xmlns:a16="http://schemas.microsoft.com/office/drawing/2014/main" id="{4139D859-FC17-2E45-8E83-4848AED2B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8938" y="2690813"/>
          <a:ext cx="2176462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plus Drawing" r:id="rId11" imgW="31330900" imgH="28448000" progId="Serif.DrawPlus">
                  <p:embed/>
                </p:oleObj>
              </mc:Choice>
              <mc:Fallback>
                <p:oleObj name="Drawplus Drawing" r:id="rId11" imgW="31330900" imgH="28448000" progId="Serif.DrawPlus">
                  <p:embed/>
                  <p:pic>
                    <p:nvPicPr>
                      <p:cNvPr id="33797" name="Object 6">
                        <a:extLst>
                          <a:ext uri="{FF2B5EF4-FFF2-40B4-BE49-F238E27FC236}">
                            <a16:creationId xmlns:a16="http://schemas.microsoft.com/office/drawing/2014/main" id="{4139D859-FC17-2E45-8E83-4848AED2B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2690813"/>
                        <a:ext cx="2176462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7">
            <a:extLst>
              <a:ext uri="{FF2B5EF4-FFF2-40B4-BE49-F238E27FC236}">
                <a16:creationId xmlns:a16="http://schemas.microsoft.com/office/drawing/2014/main" id="{B4AE4D9E-F3DF-7F4C-BAB2-05CD552C1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7738" y="3276600"/>
          <a:ext cx="1125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plus Drawing" r:id="rId13" imgW="16205200" imgH="8775700" progId="Serif.DrawPlus">
                  <p:embed/>
                </p:oleObj>
              </mc:Choice>
              <mc:Fallback>
                <p:oleObj name="Drawplus Drawing" r:id="rId13" imgW="16205200" imgH="8775700" progId="Serif.DrawPlus">
                  <p:embed/>
                  <p:pic>
                    <p:nvPicPr>
                      <p:cNvPr id="33798" name="Object 7">
                        <a:extLst>
                          <a:ext uri="{FF2B5EF4-FFF2-40B4-BE49-F238E27FC236}">
                            <a16:creationId xmlns:a16="http://schemas.microsoft.com/office/drawing/2014/main" id="{B4AE4D9E-F3DF-7F4C-BAB2-05CD552C1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3276600"/>
                        <a:ext cx="1125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 Box 8">
            <a:extLst>
              <a:ext uri="{FF2B5EF4-FFF2-40B4-BE49-F238E27FC236}">
                <a16:creationId xmlns:a16="http://schemas.microsoft.com/office/drawing/2014/main" id="{EA128B98-7671-A840-90A9-3A591055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784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Symbiotic relationship between CIMSS, SSEC and AOS</a:t>
            </a:r>
          </a:p>
        </p:txBody>
      </p:sp>
      <p:sp>
        <p:nvSpPr>
          <p:cNvPr id="33800" name="Rectangle 9">
            <a:extLst>
              <a:ext uri="{FF2B5EF4-FFF2-40B4-BE49-F238E27FC236}">
                <a16:creationId xmlns:a16="http://schemas.microsoft.com/office/drawing/2014/main" id="{222749E7-9867-724E-8C3E-E7884A0CC5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CIMSS/SSEC/AOS</a:t>
            </a:r>
          </a:p>
        </p:txBody>
      </p:sp>
      <p:grpSp>
        <p:nvGrpSpPr>
          <p:cNvPr id="33801" name="Group 10">
            <a:extLst>
              <a:ext uri="{FF2B5EF4-FFF2-40B4-BE49-F238E27FC236}">
                <a16:creationId xmlns:a16="http://schemas.microsoft.com/office/drawing/2014/main" id="{94E95AD1-EE1D-224C-978B-851A4A0F2932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3829050"/>
            <a:ext cx="2176463" cy="1974850"/>
            <a:chOff x="2670" y="2412"/>
            <a:chExt cx="1371" cy="1244"/>
          </a:xfrm>
        </p:grpSpPr>
        <p:graphicFrame>
          <p:nvGraphicFramePr>
            <p:cNvPr id="33802" name="Object 11">
              <a:extLst>
                <a:ext uri="{FF2B5EF4-FFF2-40B4-BE49-F238E27FC236}">
                  <a16:creationId xmlns:a16="http://schemas.microsoft.com/office/drawing/2014/main" id="{29866FE9-10DB-0248-9746-4A327879EF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70" y="2412"/>
            <a:ext cx="1371" cy="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rawplus Drawing" r:id="rId15" imgW="31330900" imgH="28448000" progId="Serif.DrawPlus">
                    <p:embed/>
                  </p:oleObj>
                </mc:Choice>
                <mc:Fallback>
                  <p:oleObj name="Drawplus Drawing" r:id="rId15" imgW="31330900" imgH="28448000" progId="Serif.DrawPlus">
                    <p:embed/>
                    <p:pic>
                      <p:nvPicPr>
                        <p:cNvPr id="33802" name="Object 11">
                          <a:extLst>
                            <a:ext uri="{FF2B5EF4-FFF2-40B4-BE49-F238E27FC236}">
                              <a16:creationId xmlns:a16="http://schemas.microsoft.com/office/drawing/2014/main" id="{29866FE9-10DB-0248-9746-4A327879EF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" y="2412"/>
                          <a:ext cx="1371" cy="1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3803" name="Group 12">
              <a:extLst>
                <a:ext uri="{FF2B5EF4-FFF2-40B4-BE49-F238E27FC236}">
                  <a16:creationId xmlns:a16="http://schemas.microsoft.com/office/drawing/2014/main" id="{F3CFE7EF-768C-6F45-810C-6964196B182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95" y="2796"/>
              <a:ext cx="1014" cy="688"/>
              <a:chOff x="3840" y="1536"/>
              <a:chExt cx="1014" cy="688"/>
            </a:xfrm>
          </p:grpSpPr>
          <p:sp>
            <p:nvSpPr>
              <p:cNvPr id="33804" name="AutoShape 13">
                <a:extLst>
                  <a:ext uri="{FF2B5EF4-FFF2-40B4-BE49-F238E27FC236}">
                    <a16:creationId xmlns:a16="http://schemas.microsoft.com/office/drawing/2014/main" id="{C0D1091E-C954-DE4F-B684-F3E6095AFD0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840" y="1536"/>
                <a:ext cx="70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5" name="Rectangle 14">
                <a:extLst>
                  <a:ext uri="{FF2B5EF4-FFF2-40B4-BE49-F238E27FC236}">
                    <a16:creationId xmlns:a16="http://schemas.microsoft.com/office/drawing/2014/main" id="{6B50F9AC-5F76-E445-8803-4BF9C488A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1536"/>
                <a:ext cx="1014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47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ASPB</a:t>
                </a:r>
              </a:p>
              <a:p>
                <a:pPr algn="ctr" eaLnBrk="1" hangingPunct="1"/>
                <a:r>
                  <a:rPr lang="en-US" altLang="en-US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NCEI</a:t>
                </a:r>
                <a:endParaRPr lang="en-US" altLang="en-US" sz="1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0567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800822B-1A9C-8A49-8166-6E5A5E7A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8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>
              <a:defRPr/>
            </a:pPr>
            <a:r>
              <a:rPr lang="en-US" sz="3200" dirty="0">
                <a:latin typeface="+mj-lt"/>
                <a:ea typeface="ＭＳ Ｐゴシック" charset="0"/>
              </a:rPr>
              <a:t>SSEC works to maintain the spirit of exploration of its founder, </a:t>
            </a:r>
            <a:r>
              <a:rPr lang="en-US" sz="3600" dirty="0">
                <a:latin typeface="+mj-lt"/>
                <a:ea typeface="ＭＳ Ｐゴシック" charset="0"/>
              </a:rPr>
              <a:t>Verner E. Suomi </a:t>
            </a:r>
            <a:r>
              <a:rPr lang="en-US" sz="3200" dirty="0">
                <a:latin typeface="+mj-lt"/>
                <a:ea typeface="ＭＳ Ｐゴシック" charset="0"/>
              </a:rPr>
              <a:t>(1915-1995)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70B9F22-D8FF-FB49-8DD8-A5B7AE679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6096000"/>
            <a:ext cx="548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ja-JP" altLang="en-US" sz="2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r>
              <a:rPr lang="en-US" altLang="ja-JP" sz="2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Father of Satellite Meteorology</a:t>
            </a:r>
            <a:r>
              <a:rPr lang="ja-JP" altLang="en-US" sz="2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”</a:t>
            </a:r>
            <a:endParaRPr lang="en-US" alt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1947DD50-9B9D-D545-9F19-660F5EA89DD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49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BC59C0B8-A59E-1940-9C86-2090708E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47800"/>
            <a:ext cx="4343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 1959:  1st Meteorological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       Satellite Experiment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Earth Radiation Balance Observations on Explorer VII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000" dirty="0">
                <a:latin typeface="+mn-lt"/>
              </a:rPr>
              <a:t>1966:  1st Earth Imaging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	   from GEO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Spin-scan Camera on 1st</a:t>
            </a:r>
            <a:br>
              <a:rPr lang="en-US" sz="2000" dirty="0">
                <a:solidFill>
                  <a:srgbClr val="FFFF00"/>
                </a:solidFill>
                <a:latin typeface="+mn-lt"/>
              </a:rPr>
            </a:br>
            <a:r>
              <a:rPr lang="en-US" sz="2000" dirty="0">
                <a:solidFill>
                  <a:srgbClr val="FFFF00"/>
                </a:solidFill>
                <a:latin typeface="+mn-lt"/>
              </a:rPr>
              <a:t>Advanced Technology Satellite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000" dirty="0">
                <a:latin typeface="+mn-lt"/>
              </a:rPr>
              <a:t>1980:  1st Infrared Sounder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	   from GEO</a:t>
            </a:r>
          </a:p>
          <a:p>
            <a:pPr lvl="1" algn="ctr">
              <a:spcBef>
                <a:spcPct val="40000"/>
              </a:spcBef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</a:rPr>
              <a:t>VISSR Atmospheric Sounder</a:t>
            </a:r>
            <a:br>
              <a:rPr lang="en-US" sz="2000" dirty="0">
                <a:solidFill>
                  <a:srgbClr val="FFFF00"/>
                </a:solidFill>
                <a:latin typeface="+mn-lt"/>
              </a:rPr>
            </a:br>
            <a:r>
              <a:rPr lang="en-US" sz="2000" dirty="0">
                <a:solidFill>
                  <a:srgbClr val="FFFF00"/>
                </a:solidFill>
                <a:latin typeface="+mn-lt"/>
              </a:rPr>
              <a:t>on GOES-4 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335021E0-34E4-E643-ABF8-36D79436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04938"/>
            <a:ext cx="359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chemeClr val="bg1"/>
                </a:solidFill>
              </a:rPr>
              <a:t>with cofounder, Bob Parent (L)</a:t>
            </a:r>
          </a:p>
        </p:txBody>
      </p:sp>
      <p:pic>
        <p:nvPicPr>
          <p:cNvPr id="35847" name="Picture 7" descr="Suomi_Gesturing">
            <a:extLst>
              <a:ext uri="{FF2B5EF4-FFF2-40B4-BE49-F238E27FC236}">
                <a16:creationId xmlns:a16="http://schemas.microsoft.com/office/drawing/2014/main" id="{03362AC9-921B-374A-8A2A-473D3F095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6275"/>
            <a:ext cx="3276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3">
            <a:extLst>
              <a:ext uri="{FF2B5EF4-FFF2-40B4-BE49-F238E27FC236}">
                <a16:creationId xmlns:a16="http://schemas.microsoft.com/office/drawing/2014/main" id="{ED6BC23C-21C5-B04C-9258-97847DD0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6F511E-A0D9-5740-B62E-22FC31D1CA9F}" type="slidenum">
              <a:rPr lang="en-US" altLang="en-US" sz="2000" b="1" i="1">
                <a:solidFill>
                  <a:srgbClr val="000000"/>
                </a:solidFill>
              </a:rPr>
              <a:pPr/>
              <a:t>5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8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>
            <a:extLst>
              <a:ext uri="{FF2B5EF4-FFF2-40B4-BE49-F238E27FC236}">
                <a16:creationId xmlns:a16="http://schemas.microsoft.com/office/drawing/2014/main" id="{EB9968D1-7026-AA43-B373-58B6E33F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725" y="0"/>
            <a:ext cx="24384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Weather Satellite renamed </a:t>
            </a:r>
            <a:r>
              <a:rPr lang="ja-JP" altLang="en-US" sz="3600">
                <a:solidFill>
                  <a:srgbClr val="FFFF00"/>
                </a:solidFill>
                <a:latin typeface="+mn-lt"/>
              </a:rPr>
              <a:t>“</a:t>
            </a:r>
            <a:r>
              <a:rPr lang="en-US" altLang="ja-JP" sz="3600" dirty="0">
                <a:solidFill>
                  <a:srgbClr val="FFFF00"/>
                </a:solidFill>
                <a:latin typeface="+mn-lt"/>
              </a:rPr>
              <a:t>Suomi NPP</a:t>
            </a:r>
            <a:r>
              <a:rPr lang="ja-JP" altLang="en-US" sz="3600">
                <a:solidFill>
                  <a:srgbClr val="FFFF00"/>
                </a:solidFill>
                <a:latin typeface="+mn-lt"/>
              </a:rPr>
              <a:t>”</a:t>
            </a:r>
            <a:br>
              <a:rPr lang="en-US" altLang="ja-JP" sz="3600" dirty="0">
                <a:solidFill>
                  <a:srgbClr val="FFFF00"/>
                </a:solidFill>
                <a:latin typeface="+mn-lt"/>
              </a:rPr>
            </a:br>
            <a:endParaRPr lang="en-US" altLang="ja-JP" sz="2000" dirty="0">
              <a:solidFill>
                <a:srgbClr val="FFFF00"/>
              </a:solidFill>
              <a:latin typeface="+mn-lt"/>
            </a:endParaRPr>
          </a:p>
          <a:p>
            <a:pPr algn="ctr" eaLnBrk="1" hangingPunct="1"/>
            <a:r>
              <a:rPr lang="en-US" altLang="en-US" sz="2000" dirty="0">
                <a:latin typeface="+mn-lt"/>
              </a:rPr>
              <a:t>On 25 January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2012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 NASA &amp; NOAA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renamed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their newest 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Earth-observing satellite after UW-Madison space pioneer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0769D48E-195D-2248-BFDE-7D98F52A3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88DD0-7A90-BB44-8D94-A19471DB9113}"/>
              </a:ext>
            </a:extLst>
          </p:cNvPr>
          <p:cNvSpPr txBox="1"/>
          <p:nvPr/>
        </p:nvSpPr>
        <p:spPr>
          <a:xfrm>
            <a:off x="6405563" y="6030913"/>
            <a:ext cx="2155825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</a:rPr>
              <a:t>Blue Marble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+mn-ea"/>
              </a:rPr>
              <a:t>NPP VIIRS Image, GSFC</a:t>
            </a: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2D33759F-17A1-074B-A3BA-945C3B21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312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FC281C-AD2A-A446-9180-C80311CAD679}" type="slidenum">
              <a:rPr lang="en-US" altLang="en-US" sz="2000" b="1" i="1">
                <a:solidFill>
                  <a:schemeClr val="bg1"/>
                </a:solidFill>
              </a:rPr>
              <a:pPr/>
              <a:t>6</a:t>
            </a:fld>
            <a:endParaRPr lang="en-US" altLang="en-US" sz="2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CC90637-A31A-F64D-B56B-4EAA8C036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13" y="1485900"/>
            <a:ext cx="8534400" cy="5356225"/>
          </a:xfrm>
        </p:spPr>
        <p:txBody>
          <a:bodyPr/>
          <a:lstStyle/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Matrix Organization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PIs are the Cornerstone (about 30)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Staff / Budget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About 250 staff members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A diverse Center</a:t>
            </a:r>
            <a:r>
              <a:rPr lang="en-US" altLang="en-US" sz="2400" dirty="0">
                <a:ea typeface="ＭＳ Ｐゴシック" panose="020B0600070205080204" pitchFamily="34" charset="-128"/>
              </a:rPr>
              <a:t>: support distributed among agencies, including NASA, NOAA, NSF, DoD, DoE, Private Sector</a:t>
            </a: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10000"/>
              </a:spcAft>
              <a:buSzTx/>
              <a:buFont typeface="Wingdings" pitchFamily="2" charset="2"/>
              <a:buChar char="Ø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74675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Ø"/>
            </a:pPr>
            <a:r>
              <a:rPr lang="en-US" altLang="en-US" sz="2400" u="sng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Brad Pierce –Director</a:t>
            </a:r>
            <a:r>
              <a:rPr lang="en-US" altLang="en-US" sz="2400" dirty="0">
                <a:ea typeface="ＭＳ Ｐゴシック" panose="020B0600070205080204" pitchFamily="34" charset="-128"/>
              </a:rPr>
              <a:t>/Scientist supported by 3 Associate Directors </a:t>
            </a:r>
          </a:p>
          <a:p>
            <a:pPr marL="231775" indent="0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None/>
            </a:pPr>
            <a:endParaRPr lang="en-US" altLang="en-US" sz="2400" u="sng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Administration: 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Chelsea </a:t>
            </a:r>
            <a:r>
              <a:rPr lang="en-US" altLang="en-US" sz="1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Dahmen</a:t>
            </a:r>
            <a:br>
              <a:rPr lang="en-US" altLang="en-US" sz="1800" b="1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Science:  	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Wayne Feltz</a:t>
            </a:r>
            <a:br>
              <a:rPr lang="en-US" altLang="en-US" sz="1800" b="1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CIMSS Executive Director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979488" lvl="1" indent="-290513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SzTx/>
              <a:buFont typeface="Wingdings" pitchFamily="2" charset="2"/>
              <a:buChar char="q"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Executive Director for Technology:  	</a:t>
            </a:r>
            <a:r>
              <a:rPr lang="en-US" altLang="en-US" sz="1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Mark Mulligan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55E36F7-71F8-E840-8ECC-6C0722CB5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94600" cy="1066800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en-US" sz="2400" dirty="0">
                <a:latin typeface="+mn-lt"/>
                <a:cs typeface="+mj-cs"/>
              </a:rPr>
              <a:t>Nature of the Organization</a:t>
            </a:r>
            <a:br>
              <a:rPr lang="en-US" dirty="0">
                <a:latin typeface="+mn-lt"/>
                <a:cs typeface="+mj-cs"/>
              </a:rPr>
            </a:br>
            <a:r>
              <a:rPr lang="en-US" sz="3600" dirty="0">
                <a:latin typeface="+mn-lt"/>
                <a:cs typeface="+mj-cs"/>
              </a:rPr>
              <a:t>Space Science &amp; Engineering Center</a:t>
            </a:r>
            <a:r>
              <a:rPr lang="en-US" sz="3400" dirty="0">
                <a:latin typeface="+mn-lt"/>
                <a:cs typeface="+mj-cs"/>
              </a:rPr>
              <a:t> 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E9C745D5-B98D-0743-A691-53AF437EF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C241BEF-22D8-D246-B655-8668BC607BC1}" type="slidenum">
              <a:rPr lang="en-US" altLang="en-US" sz="2000" b="1" i="1"/>
              <a:pPr/>
              <a:t>7</a:t>
            </a:fld>
            <a:endParaRPr lang="en-US" altLang="en-US" sz="2000" b="1" i="1"/>
          </a:p>
        </p:txBody>
      </p:sp>
    </p:spTree>
    <p:extLst>
      <p:ext uri="{BB962C8B-B14F-4D97-AF65-F5344CB8AC3E}">
        <p14:creationId xmlns:p14="http://schemas.microsoft.com/office/powerpoint/2010/main" val="56253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MAINLOOP">
            <a:extLst>
              <a:ext uri="{FF2B5EF4-FFF2-40B4-BE49-F238E27FC236}">
                <a16:creationId xmlns:a16="http://schemas.microsoft.com/office/drawing/2014/main" id="{F5929CE3-B17F-3E4A-A288-E8DEDFA9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443" r="9677" b="22716"/>
          <a:stretch>
            <a:fillRect/>
          </a:stretch>
        </p:blipFill>
        <p:spPr bwMode="auto">
          <a:xfrm>
            <a:off x="2209800" y="2438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Global-WINDS3">
            <a:extLst>
              <a:ext uri="{FF2B5EF4-FFF2-40B4-BE49-F238E27FC236}">
                <a16:creationId xmlns:a16="http://schemas.microsoft.com/office/drawing/2014/main" id="{DE41B909-DEEC-714B-B6C1-AA5AA7ED7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684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ER2photo">
            <a:extLst>
              <a:ext uri="{FF2B5EF4-FFF2-40B4-BE49-F238E27FC236}">
                <a16:creationId xmlns:a16="http://schemas.microsoft.com/office/drawing/2014/main" id="{C416D91F-AA0C-A442-B319-E6DA1A04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 bwMode="auto">
          <a:xfrm>
            <a:off x="228600" y="4267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aeri_xv">
            <a:extLst>
              <a:ext uri="{FF2B5EF4-FFF2-40B4-BE49-F238E27FC236}">
                <a16:creationId xmlns:a16="http://schemas.microsoft.com/office/drawing/2014/main" id="{F34CB5DD-AFEE-3049-9EA8-CBA65487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881188" cy="1285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6" descr="wi_report_cover">
            <a:extLst>
              <a:ext uri="{FF2B5EF4-FFF2-40B4-BE49-F238E27FC236}">
                <a16:creationId xmlns:a16="http://schemas.microsoft.com/office/drawing/2014/main" id="{427B9F0B-E751-DC45-BE0D-C9849D0C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435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coldfront">
            <a:extLst>
              <a:ext uri="{FF2B5EF4-FFF2-40B4-BE49-F238E27FC236}">
                <a16:creationId xmlns:a16="http://schemas.microsoft.com/office/drawing/2014/main" id="{2F6B8A91-8368-6D4D-B19F-C8FBD09E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4"/>
          <a:stretch>
            <a:fillRect/>
          </a:stretch>
        </p:blipFill>
        <p:spPr bwMode="auto">
          <a:xfrm>
            <a:off x="1752600" y="1219200"/>
            <a:ext cx="2286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7" name="Object 8">
            <a:extLst>
              <a:ext uri="{FF2B5EF4-FFF2-40B4-BE49-F238E27FC236}">
                <a16:creationId xmlns:a16="http://schemas.microsoft.com/office/drawing/2014/main" id="{35C5B749-A7A3-734B-AFDD-F5D87C7FCA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513" y="2652713"/>
          <a:ext cx="3352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9621500" imgH="16979900" progId="Word.Document.8">
                  <p:embed/>
                </p:oleObj>
              </mc:Choice>
              <mc:Fallback>
                <p:oleObj name="Document" r:id="rId8" imgW="19621500" imgH="16979900" progId="Word.Document.8">
                  <p:embed/>
                  <p:pic>
                    <p:nvPicPr>
                      <p:cNvPr id="46087" name="Object 8">
                        <a:extLst>
                          <a:ext uri="{FF2B5EF4-FFF2-40B4-BE49-F238E27FC236}">
                            <a16:creationId xmlns:a16="http://schemas.microsoft.com/office/drawing/2014/main" id="{35C5B749-A7A3-734B-AFDD-F5D87C7FC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40" r="15189" b="68723"/>
                      <a:stretch>
                        <a:fillRect/>
                      </a:stretch>
                    </p:blipFill>
                    <p:spPr bwMode="auto">
                      <a:xfrm>
                        <a:off x="5878513" y="2652713"/>
                        <a:ext cx="33528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8" name="Picture 9" descr="ABS_GOES8S_GIFTS_IASI_COVER">
            <a:extLst>
              <a:ext uri="{FF2B5EF4-FFF2-40B4-BE49-F238E27FC236}">
                <a16:creationId xmlns:a16="http://schemas.microsoft.com/office/drawing/2014/main" id="{F813C9E4-6F4E-154B-971C-7F5C3BF6D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955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9" name="Object 10">
            <a:extLst>
              <a:ext uri="{FF2B5EF4-FFF2-40B4-BE49-F238E27FC236}">
                <a16:creationId xmlns:a16="http://schemas.microsoft.com/office/drawing/2014/main" id="{1388679A-30E2-9E42-B6D1-1002B18B7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257800"/>
          <a:ext cx="15636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5854700" imgH="4432300" progId="Paint.Picture">
                  <p:embed/>
                </p:oleObj>
              </mc:Choice>
              <mc:Fallback>
                <p:oleObj name="Bitmap Image" r:id="rId11" imgW="5854700" imgH="4432300" progId="Paint.Picture">
                  <p:embed/>
                  <p:pic>
                    <p:nvPicPr>
                      <p:cNvPr id="46089" name="Object 10">
                        <a:extLst>
                          <a:ext uri="{FF2B5EF4-FFF2-40B4-BE49-F238E27FC236}">
                            <a16:creationId xmlns:a16="http://schemas.microsoft.com/office/drawing/2014/main" id="{1388679A-30E2-9E42-B6D1-1002B18B75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616" t="2338"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563688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90" name="Picture 11" descr="1995238_1445_gsbnd1_c">
            <a:extLst>
              <a:ext uri="{FF2B5EF4-FFF2-40B4-BE49-F238E27FC236}">
                <a16:creationId xmlns:a16="http://schemas.microsoft.com/office/drawing/2014/main" id="{0157ADAD-3287-A549-8702-A1460549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2" descr="Qdiv">
            <a:extLst>
              <a:ext uri="{FF2B5EF4-FFF2-40B4-BE49-F238E27FC236}">
                <a16:creationId xmlns:a16="http://schemas.microsoft.com/office/drawing/2014/main" id="{C4148AA9-483E-B647-9FA4-58FE8E01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3" descr="yestEASTinsol">
            <a:extLst>
              <a:ext uri="{FF2B5EF4-FFF2-40B4-BE49-F238E27FC236}">
                <a16:creationId xmlns:a16="http://schemas.microsoft.com/office/drawing/2014/main" id="{00526C89-D4A6-DE44-A41B-6AE592F0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3473" r="3256" b="5850"/>
          <a:stretch>
            <a:fillRect/>
          </a:stretch>
        </p:blipFill>
        <p:spPr bwMode="auto">
          <a:xfrm>
            <a:off x="6858000" y="40386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 Box 14">
            <a:extLst>
              <a:ext uri="{FF2B5EF4-FFF2-40B4-BE49-F238E27FC236}">
                <a16:creationId xmlns:a16="http://schemas.microsoft.com/office/drawing/2014/main" id="{30AB533B-E771-0F4B-8789-1FA700385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22238"/>
            <a:ext cx="883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Cooperative Institute for Meteorological Satellite Studies (CIMSS</a:t>
            </a:r>
            <a:r>
              <a:rPr lang="en-US" dirty="0"/>
              <a:t>)</a:t>
            </a:r>
          </a:p>
        </p:txBody>
      </p:sp>
      <p:sp>
        <p:nvSpPr>
          <p:cNvPr id="36879" name="Text Box 3">
            <a:extLst>
              <a:ext uri="{FF2B5EF4-FFF2-40B4-BE49-F238E27FC236}">
                <a16:creationId xmlns:a16="http://schemas.microsoft.com/office/drawing/2014/main" id="{88B7C66F-BAF6-804F-B3C5-2D715596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2B6FC0-0AA5-DB46-9623-FF626ED38DD2}" type="slidenum">
              <a:rPr lang="en-US" altLang="en-US" sz="2000" b="1" i="1">
                <a:solidFill>
                  <a:srgbClr val="000000"/>
                </a:solidFill>
              </a:rPr>
              <a:pPr/>
              <a:t>8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9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MAINLOOP">
            <a:extLst>
              <a:ext uri="{FF2B5EF4-FFF2-40B4-BE49-F238E27FC236}">
                <a16:creationId xmlns:a16="http://schemas.microsoft.com/office/drawing/2014/main" id="{5D2E2120-17D6-9446-8C78-C881A778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10443" r="9677" b="22716"/>
          <a:stretch>
            <a:fillRect/>
          </a:stretch>
        </p:blipFill>
        <p:spPr bwMode="auto">
          <a:xfrm>
            <a:off x="2209800" y="2438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3" descr="Global-WINDS3">
            <a:extLst>
              <a:ext uri="{FF2B5EF4-FFF2-40B4-BE49-F238E27FC236}">
                <a16:creationId xmlns:a16="http://schemas.microsoft.com/office/drawing/2014/main" id="{7C415CE3-D1B7-684B-B257-A193AAC8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3684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ER2photo">
            <a:extLst>
              <a:ext uri="{FF2B5EF4-FFF2-40B4-BE49-F238E27FC236}">
                <a16:creationId xmlns:a16="http://schemas.microsoft.com/office/drawing/2014/main" id="{0FADFB3A-4B96-384F-A9EE-63F48E25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9"/>
          <a:stretch>
            <a:fillRect/>
          </a:stretch>
        </p:blipFill>
        <p:spPr bwMode="auto">
          <a:xfrm>
            <a:off x="228600" y="42672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 descr="aeri_xv">
            <a:extLst>
              <a:ext uri="{FF2B5EF4-FFF2-40B4-BE49-F238E27FC236}">
                <a16:creationId xmlns:a16="http://schemas.microsoft.com/office/drawing/2014/main" id="{68C24165-749A-6B40-943A-D1C74BA2E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881188" cy="1285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6" descr="wi_report_cover">
            <a:extLst>
              <a:ext uri="{FF2B5EF4-FFF2-40B4-BE49-F238E27FC236}">
                <a16:creationId xmlns:a16="http://schemas.microsoft.com/office/drawing/2014/main" id="{DEF5ACB7-7B00-EA40-AB92-39B9A83A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435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7" descr="coldfront">
            <a:extLst>
              <a:ext uri="{FF2B5EF4-FFF2-40B4-BE49-F238E27FC236}">
                <a16:creationId xmlns:a16="http://schemas.microsoft.com/office/drawing/2014/main" id="{33FAAA1A-30BC-FE4C-A2AF-8271BCB7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34"/>
          <a:stretch>
            <a:fillRect/>
          </a:stretch>
        </p:blipFill>
        <p:spPr bwMode="auto">
          <a:xfrm>
            <a:off x="1752600" y="1219200"/>
            <a:ext cx="22860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1" name="Object 8">
            <a:extLst>
              <a:ext uri="{FF2B5EF4-FFF2-40B4-BE49-F238E27FC236}">
                <a16:creationId xmlns:a16="http://schemas.microsoft.com/office/drawing/2014/main" id="{2A854B37-6DB5-F04B-BAA8-0BB98A96C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78513" y="2652713"/>
          <a:ext cx="33528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9621500" imgH="16979900" progId="Word.Document.8">
                  <p:embed/>
                </p:oleObj>
              </mc:Choice>
              <mc:Fallback>
                <p:oleObj name="Document" r:id="rId8" imgW="19621500" imgH="16979900" progId="Word.Document.8">
                  <p:embed/>
                  <p:pic>
                    <p:nvPicPr>
                      <p:cNvPr id="47111" name="Object 8">
                        <a:extLst>
                          <a:ext uri="{FF2B5EF4-FFF2-40B4-BE49-F238E27FC236}">
                            <a16:creationId xmlns:a16="http://schemas.microsoft.com/office/drawing/2014/main" id="{2A854B37-6DB5-F04B-BAA8-0BB98A96CC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40" r="15189" b="68723"/>
                      <a:stretch>
                        <a:fillRect/>
                      </a:stretch>
                    </p:blipFill>
                    <p:spPr bwMode="auto">
                      <a:xfrm>
                        <a:off x="5878513" y="2652713"/>
                        <a:ext cx="3352800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2" name="Picture 9" descr="ABS_GOES8S_GIFTS_IASI_COVER">
            <a:extLst>
              <a:ext uri="{FF2B5EF4-FFF2-40B4-BE49-F238E27FC236}">
                <a16:creationId xmlns:a16="http://schemas.microsoft.com/office/drawing/2014/main" id="{F709512B-A5D3-8642-BC18-C793DF70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3955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13" name="Object 10">
            <a:extLst>
              <a:ext uri="{FF2B5EF4-FFF2-40B4-BE49-F238E27FC236}">
                <a16:creationId xmlns:a16="http://schemas.microsoft.com/office/drawing/2014/main" id="{1CB5A017-E3EE-8740-BE1C-F5258C847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5257800"/>
          <a:ext cx="1563688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5854700" imgH="4432300" progId="Paint.Picture">
                  <p:embed/>
                </p:oleObj>
              </mc:Choice>
              <mc:Fallback>
                <p:oleObj name="Bitmap Image" r:id="rId11" imgW="5854700" imgH="4432300" progId="Paint.Picture">
                  <p:embed/>
                  <p:pic>
                    <p:nvPicPr>
                      <p:cNvPr id="47113" name="Object 10">
                        <a:extLst>
                          <a:ext uri="{FF2B5EF4-FFF2-40B4-BE49-F238E27FC236}">
                            <a16:creationId xmlns:a16="http://schemas.microsoft.com/office/drawing/2014/main" id="{1CB5A017-E3EE-8740-BE1C-F5258C847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616" t="2338"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563688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4" name="Picture 11" descr="1995238_1445_gsbnd1_c">
            <a:extLst>
              <a:ext uri="{FF2B5EF4-FFF2-40B4-BE49-F238E27FC236}">
                <a16:creationId xmlns:a16="http://schemas.microsoft.com/office/drawing/2014/main" id="{BCA7B7EA-5BDD-4240-BE13-C67AB3C3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86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2" descr="Qdiv">
            <a:extLst>
              <a:ext uri="{FF2B5EF4-FFF2-40B4-BE49-F238E27FC236}">
                <a16:creationId xmlns:a16="http://schemas.microsoft.com/office/drawing/2014/main" id="{4273C6FE-4FD0-124B-A2BC-8F062BB1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3" descr="yestEASTinsol">
            <a:extLst>
              <a:ext uri="{FF2B5EF4-FFF2-40B4-BE49-F238E27FC236}">
                <a16:creationId xmlns:a16="http://schemas.microsoft.com/office/drawing/2014/main" id="{7E76F83B-B98B-E241-8FE8-DF9F0EFB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3473" r="3256" b="5850"/>
          <a:stretch>
            <a:fillRect/>
          </a:stretch>
        </p:blipFill>
        <p:spPr bwMode="auto">
          <a:xfrm>
            <a:off x="6858000" y="40386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 Box 14">
            <a:extLst>
              <a:ext uri="{FF2B5EF4-FFF2-40B4-BE49-F238E27FC236}">
                <a16:creationId xmlns:a16="http://schemas.microsoft.com/office/drawing/2014/main" id="{8567CCFF-F2CA-784F-9262-38CA6043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122238"/>
            <a:ext cx="883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Cooperative Institute for Meteorological Satellite Studies (CIMSS</a:t>
            </a:r>
            <a:r>
              <a:rPr lang="en-US" dirty="0"/>
              <a:t>)</a:t>
            </a:r>
          </a:p>
        </p:txBody>
      </p:sp>
      <p:sp>
        <p:nvSpPr>
          <p:cNvPr id="37903" name="Text Box 3">
            <a:extLst>
              <a:ext uri="{FF2B5EF4-FFF2-40B4-BE49-F238E27FC236}">
                <a16:creationId xmlns:a16="http://schemas.microsoft.com/office/drawing/2014/main" id="{630D23C0-CCA5-5444-B096-7103D998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77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A510CC-0B82-124C-91DC-B68FA5ABE3EB}" type="slidenum">
              <a:rPr lang="en-US" altLang="en-US" sz="2000" b="1" i="1">
                <a:solidFill>
                  <a:srgbClr val="000000"/>
                </a:solidFill>
              </a:rPr>
              <a:pPr/>
              <a:t>9</a:t>
            </a:fld>
            <a:endParaRPr lang="en-US" altLang="en-US" sz="2000" b="1" i="1">
              <a:solidFill>
                <a:srgbClr val="000000"/>
              </a:solidFill>
            </a:endParaRPr>
          </a:p>
        </p:txBody>
      </p:sp>
      <p:sp>
        <p:nvSpPr>
          <p:cNvPr id="47119" name="TextBox 1">
            <a:extLst>
              <a:ext uri="{FF2B5EF4-FFF2-40B4-BE49-F238E27FC236}">
                <a16:creationId xmlns:a16="http://schemas.microsoft.com/office/drawing/2014/main" id="{4D5AB6E5-651B-1C44-B0A2-8674CAFCF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2133600"/>
            <a:ext cx="4291012" cy="2862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</a:rPr>
              <a:t>SSEC/CIMSS Legacy for over 90% of current GOES Operational Products</a:t>
            </a:r>
          </a:p>
        </p:txBody>
      </p:sp>
    </p:spTree>
    <p:extLst>
      <p:ext uri="{BB962C8B-B14F-4D97-AF65-F5344CB8AC3E}">
        <p14:creationId xmlns:p14="http://schemas.microsoft.com/office/powerpoint/2010/main" val="750204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20511</TotalTime>
  <Words>1375</Words>
  <Application>Microsoft Macintosh PowerPoint</Application>
  <PresentationFormat>On-screen Show (4:3)</PresentationFormat>
  <Paragraphs>242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Calisto MT</vt:lpstr>
      <vt:lpstr>Courier New</vt:lpstr>
      <vt:lpstr>Monotype Sorts</vt:lpstr>
      <vt:lpstr>Times New Roman</vt:lpstr>
      <vt:lpstr>Wingdings</vt:lpstr>
      <vt:lpstr>Story</vt:lpstr>
      <vt:lpstr>Drawplus Drawing</vt:lpstr>
      <vt:lpstr>Document</vt:lpstr>
      <vt:lpstr>Bitmap Image</vt:lpstr>
      <vt:lpstr>McIDAS Program Status </vt:lpstr>
      <vt:lpstr>McIDAS Status</vt:lpstr>
      <vt:lpstr>Space Science and Engineering Center Graduate School, UW-Madison</vt:lpstr>
      <vt:lpstr>CIMSS/SSEC/AOS</vt:lpstr>
      <vt:lpstr>PowerPoint Presentation</vt:lpstr>
      <vt:lpstr>PowerPoint Presentation</vt:lpstr>
      <vt:lpstr>Nature of the Organization Space Science &amp; Engineering Center </vt:lpstr>
      <vt:lpstr>PowerPoint Presentation</vt:lpstr>
      <vt:lpstr>PowerPoint Presentation</vt:lpstr>
      <vt:lpstr>GOES-R ABI Baseline Products at CIMSS</vt:lpstr>
      <vt:lpstr>GOES-R ABI NOAT Priority Research Algorithms at CIMSS</vt:lpstr>
      <vt:lpstr>SSEC areas of technical expertise</vt:lpstr>
      <vt:lpstr>McIDAS-X Current</vt:lpstr>
      <vt:lpstr>ADDE Servers</vt:lpstr>
      <vt:lpstr>McIDAS-X Future</vt:lpstr>
      <vt:lpstr>McIDAS-XCD Conventional Data</vt:lpstr>
      <vt:lpstr>McIDAS-XRD Research and Development</vt:lpstr>
      <vt:lpstr>SDI SSEC Data Ingestor</vt:lpstr>
      <vt:lpstr>McIDAS-V Status</vt:lpstr>
      <vt:lpstr>McIDAS-V Java 3D Replacement</vt:lpstr>
      <vt:lpstr>McIDAS-V Funding</vt:lpstr>
      <vt:lpstr>McIDAS-V MUG Support</vt:lpstr>
      <vt:lpstr>McIDAS-V CIMSS Grants</vt:lpstr>
      <vt:lpstr>McIDAS-V Priorities</vt:lpstr>
      <vt:lpstr>McIDAS-V Future</vt:lpstr>
    </vt:vector>
  </TitlesOfParts>
  <Company>Space Science and Engineering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McIDAS Review Part 1: Directors</dc:title>
  <dc:creator>Dave Santek</dc:creator>
  <cp:lastModifiedBy>Dave Santek</cp:lastModifiedBy>
  <cp:revision>253</cp:revision>
  <dcterms:created xsi:type="dcterms:W3CDTF">2013-03-04T14:18:57Z</dcterms:created>
  <dcterms:modified xsi:type="dcterms:W3CDTF">2024-12-02T15:21:00Z</dcterms:modified>
</cp:coreProperties>
</file>