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79" r:id="rId6"/>
    <p:sldId id="280" r:id="rId7"/>
    <p:sldId id="281" r:id="rId8"/>
    <p:sldId id="282" r:id="rId9"/>
    <p:sldId id="260" r:id="rId10"/>
    <p:sldId id="261" r:id="rId11"/>
    <p:sldId id="277" r:id="rId12"/>
    <p:sldId id="263" r:id="rId13"/>
    <p:sldId id="265" r:id="rId14"/>
    <p:sldId id="266" r:id="rId15"/>
    <p:sldId id="273" r:id="rId16"/>
    <p:sldId id="276" r:id="rId17"/>
    <p:sldId id="267" r:id="rId18"/>
    <p:sldId id="268" r:id="rId19"/>
    <p:sldId id="269" r:id="rId20"/>
    <p:sldId id="278" r:id="rId21"/>
    <p:sldId id="270" r:id="rId22"/>
    <p:sldId id="271" r:id="rId23"/>
    <p:sldId id="272" r:id="rId24"/>
    <p:sldId id="274" r:id="rId25"/>
    <p:sldId id="275" r:id="rId26"/>
    <p:sldId id="28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p:cViewPr varScale="1">
        <p:scale>
          <a:sx n="91" d="100"/>
          <a:sy n="91" d="100"/>
        </p:scale>
        <p:origin x="84"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26B3E-651C-A581-E64F-0F2FAAD17B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E6705F-83AD-1596-6F9D-18660EA630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BFD548-2420-B4CA-D07F-79F411D87BF8}"/>
              </a:ext>
            </a:extLst>
          </p:cNvPr>
          <p:cNvSpPr>
            <a:spLocks noGrp="1"/>
          </p:cNvSpPr>
          <p:nvPr>
            <p:ph type="dt" sz="half" idx="10"/>
          </p:nvPr>
        </p:nvSpPr>
        <p:spPr/>
        <p:txBody>
          <a:bodyPr/>
          <a:lstStyle/>
          <a:p>
            <a:fld id="{209A5ED3-59D8-4BFF-9722-F0696DC83F0D}" type="datetimeFigureOut">
              <a:rPr lang="en-US" smtClean="0"/>
              <a:t>9/29/2026</a:t>
            </a:fld>
            <a:endParaRPr lang="en-US"/>
          </a:p>
        </p:txBody>
      </p:sp>
      <p:sp>
        <p:nvSpPr>
          <p:cNvPr id="5" name="Footer Placeholder 4">
            <a:extLst>
              <a:ext uri="{FF2B5EF4-FFF2-40B4-BE49-F238E27FC236}">
                <a16:creationId xmlns:a16="http://schemas.microsoft.com/office/drawing/2014/main" id="{8D240119-DCCD-B8F4-1561-E393F2F18D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E11005-2411-018B-C70B-4FD20F01AD26}"/>
              </a:ext>
            </a:extLst>
          </p:cNvPr>
          <p:cNvSpPr>
            <a:spLocks noGrp="1"/>
          </p:cNvSpPr>
          <p:nvPr>
            <p:ph type="sldNum" sz="quarter" idx="12"/>
          </p:nvPr>
        </p:nvSpPr>
        <p:spPr/>
        <p:txBody>
          <a:bodyPr/>
          <a:lstStyle/>
          <a:p>
            <a:fld id="{E1F457E1-C883-4428-AB3F-EFEE419910D3}" type="slidenum">
              <a:rPr lang="en-US" smtClean="0"/>
              <a:t>‹#›</a:t>
            </a:fld>
            <a:endParaRPr lang="en-US"/>
          </a:p>
        </p:txBody>
      </p:sp>
    </p:spTree>
    <p:extLst>
      <p:ext uri="{BB962C8B-B14F-4D97-AF65-F5344CB8AC3E}">
        <p14:creationId xmlns:p14="http://schemas.microsoft.com/office/powerpoint/2010/main" val="2584623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D53F-1D1D-AC10-CD7D-720AAA86E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99B85C-779D-E672-95FA-63801B9D3E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2639FF-2AB6-6754-BF24-05980CD814A3}"/>
              </a:ext>
            </a:extLst>
          </p:cNvPr>
          <p:cNvSpPr>
            <a:spLocks noGrp="1"/>
          </p:cNvSpPr>
          <p:nvPr>
            <p:ph type="dt" sz="half" idx="10"/>
          </p:nvPr>
        </p:nvSpPr>
        <p:spPr/>
        <p:txBody>
          <a:bodyPr/>
          <a:lstStyle/>
          <a:p>
            <a:fld id="{209A5ED3-59D8-4BFF-9722-F0696DC83F0D}" type="datetimeFigureOut">
              <a:rPr lang="en-US" smtClean="0"/>
              <a:t>9/29/2026</a:t>
            </a:fld>
            <a:endParaRPr lang="en-US"/>
          </a:p>
        </p:txBody>
      </p:sp>
      <p:sp>
        <p:nvSpPr>
          <p:cNvPr id="5" name="Footer Placeholder 4">
            <a:extLst>
              <a:ext uri="{FF2B5EF4-FFF2-40B4-BE49-F238E27FC236}">
                <a16:creationId xmlns:a16="http://schemas.microsoft.com/office/drawing/2014/main" id="{B8A96306-BFD8-F20A-E45D-44893608B6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C0F836-ECE7-3A57-2E37-0E5EAF5ECE27}"/>
              </a:ext>
            </a:extLst>
          </p:cNvPr>
          <p:cNvSpPr>
            <a:spLocks noGrp="1"/>
          </p:cNvSpPr>
          <p:nvPr>
            <p:ph type="sldNum" sz="quarter" idx="12"/>
          </p:nvPr>
        </p:nvSpPr>
        <p:spPr/>
        <p:txBody>
          <a:bodyPr/>
          <a:lstStyle/>
          <a:p>
            <a:fld id="{E1F457E1-C883-4428-AB3F-EFEE419910D3}" type="slidenum">
              <a:rPr lang="en-US" smtClean="0"/>
              <a:t>‹#›</a:t>
            </a:fld>
            <a:endParaRPr lang="en-US"/>
          </a:p>
        </p:txBody>
      </p:sp>
    </p:spTree>
    <p:extLst>
      <p:ext uri="{BB962C8B-B14F-4D97-AF65-F5344CB8AC3E}">
        <p14:creationId xmlns:p14="http://schemas.microsoft.com/office/powerpoint/2010/main" val="370782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491FA-5077-5CF5-4146-1329B4F042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BD2E75-4A53-8D23-8ED6-C131981106A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A84B55-12E8-3B8D-F50E-A9A19A508505}"/>
              </a:ext>
            </a:extLst>
          </p:cNvPr>
          <p:cNvSpPr>
            <a:spLocks noGrp="1"/>
          </p:cNvSpPr>
          <p:nvPr>
            <p:ph type="dt" sz="half" idx="10"/>
          </p:nvPr>
        </p:nvSpPr>
        <p:spPr/>
        <p:txBody>
          <a:bodyPr/>
          <a:lstStyle/>
          <a:p>
            <a:fld id="{209A5ED3-59D8-4BFF-9722-F0696DC83F0D}" type="datetimeFigureOut">
              <a:rPr lang="en-US" smtClean="0"/>
              <a:t>9/29/2026</a:t>
            </a:fld>
            <a:endParaRPr lang="en-US"/>
          </a:p>
        </p:txBody>
      </p:sp>
      <p:sp>
        <p:nvSpPr>
          <p:cNvPr id="5" name="Footer Placeholder 4">
            <a:extLst>
              <a:ext uri="{FF2B5EF4-FFF2-40B4-BE49-F238E27FC236}">
                <a16:creationId xmlns:a16="http://schemas.microsoft.com/office/drawing/2014/main" id="{CFE66C76-3F2F-20DE-DB33-A7811B577F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31ADF1-FBD4-73C4-EC19-FC09CD0E6B13}"/>
              </a:ext>
            </a:extLst>
          </p:cNvPr>
          <p:cNvSpPr>
            <a:spLocks noGrp="1"/>
          </p:cNvSpPr>
          <p:nvPr>
            <p:ph type="sldNum" sz="quarter" idx="12"/>
          </p:nvPr>
        </p:nvSpPr>
        <p:spPr/>
        <p:txBody>
          <a:bodyPr/>
          <a:lstStyle/>
          <a:p>
            <a:fld id="{E1F457E1-C883-4428-AB3F-EFEE419910D3}" type="slidenum">
              <a:rPr lang="en-US" smtClean="0"/>
              <a:t>‹#›</a:t>
            </a:fld>
            <a:endParaRPr lang="en-US"/>
          </a:p>
        </p:txBody>
      </p:sp>
    </p:spTree>
    <p:extLst>
      <p:ext uri="{BB962C8B-B14F-4D97-AF65-F5344CB8AC3E}">
        <p14:creationId xmlns:p14="http://schemas.microsoft.com/office/powerpoint/2010/main" val="2546783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F2419-38AF-E803-5EBA-111D0C6A53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3192FB-8080-0BBC-A7C6-429DF4A696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3DFF34-4ECD-5041-A417-706CBF5AE4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A86DF4-6BC5-9664-54A2-C8C017CF02E5}"/>
              </a:ext>
            </a:extLst>
          </p:cNvPr>
          <p:cNvSpPr>
            <a:spLocks noGrp="1"/>
          </p:cNvSpPr>
          <p:nvPr>
            <p:ph type="dt" sz="half" idx="10"/>
          </p:nvPr>
        </p:nvSpPr>
        <p:spPr/>
        <p:txBody>
          <a:bodyPr/>
          <a:lstStyle/>
          <a:p>
            <a:fld id="{209A5ED3-59D8-4BFF-9722-F0696DC83F0D}" type="datetimeFigureOut">
              <a:rPr lang="en-US" smtClean="0"/>
              <a:t>9/29/2026</a:t>
            </a:fld>
            <a:endParaRPr lang="en-US"/>
          </a:p>
        </p:txBody>
      </p:sp>
      <p:sp>
        <p:nvSpPr>
          <p:cNvPr id="6" name="Footer Placeholder 5">
            <a:extLst>
              <a:ext uri="{FF2B5EF4-FFF2-40B4-BE49-F238E27FC236}">
                <a16:creationId xmlns:a16="http://schemas.microsoft.com/office/drawing/2014/main" id="{14018232-9214-8C49-C2E9-CC031BB69B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56911F-5E73-FA7E-012C-62A35660B124}"/>
              </a:ext>
            </a:extLst>
          </p:cNvPr>
          <p:cNvSpPr>
            <a:spLocks noGrp="1"/>
          </p:cNvSpPr>
          <p:nvPr>
            <p:ph type="sldNum" sz="quarter" idx="12"/>
          </p:nvPr>
        </p:nvSpPr>
        <p:spPr/>
        <p:txBody>
          <a:bodyPr/>
          <a:lstStyle/>
          <a:p>
            <a:fld id="{E1F457E1-C883-4428-AB3F-EFEE419910D3}" type="slidenum">
              <a:rPr lang="en-US" smtClean="0"/>
              <a:t>‹#›</a:t>
            </a:fld>
            <a:endParaRPr lang="en-US"/>
          </a:p>
        </p:txBody>
      </p:sp>
    </p:spTree>
    <p:extLst>
      <p:ext uri="{BB962C8B-B14F-4D97-AF65-F5344CB8AC3E}">
        <p14:creationId xmlns:p14="http://schemas.microsoft.com/office/powerpoint/2010/main" val="256091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AE984-D4F3-2167-FC3D-48C8626BD3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AD288E-2E20-5A88-7841-5F5B3891FE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7A2E54-1A6F-E0A2-76EF-C05AB936A4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604F08-BA68-A7A8-8A97-8DECF072B4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320AB5-CE44-945F-6BF9-8C62AB7279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CBF194-29A9-DE02-D5DC-7201F439F238}"/>
              </a:ext>
            </a:extLst>
          </p:cNvPr>
          <p:cNvSpPr>
            <a:spLocks noGrp="1"/>
          </p:cNvSpPr>
          <p:nvPr>
            <p:ph type="dt" sz="half" idx="10"/>
          </p:nvPr>
        </p:nvSpPr>
        <p:spPr/>
        <p:txBody>
          <a:bodyPr/>
          <a:lstStyle/>
          <a:p>
            <a:fld id="{209A5ED3-59D8-4BFF-9722-F0696DC83F0D}" type="datetimeFigureOut">
              <a:rPr lang="en-US" smtClean="0"/>
              <a:t>9/29/2026</a:t>
            </a:fld>
            <a:endParaRPr lang="en-US"/>
          </a:p>
        </p:txBody>
      </p:sp>
      <p:sp>
        <p:nvSpPr>
          <p:cNvPr id="8" name="Footer Placeholder 7">
            <a:extLst>
              <a:ext uri="{FF2B5EF4-FFF2-40B4-BE49-F238E27FC236}">
                <a16:creationId xmlns:a16="http://schemas.microsoft.com/office/drawing/2014/main" id="{A59CDC48-A25B-318B-9891-0F8327350C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741306-3CE3-FF6C-0609-B202E4F25F3A}"/>
              </a:ext>
            </a:extLst>
          </p:cNvPr>
          <p:cNvSpPr>
            <a:spLocks noGrp="1"/>
          </p:cNvSpPr>
          <p:nvPr>
            <p:ph type="sldNum" sz="quarter" idx="12"/>
          </p:nvPr>
        </p:nvSpPr>
        <p:spPr/>
        <p:txBody>
          <a:bodyPr/>
          <a:lstStyle/>
          <a:p>
            <a:fld id="{E1F457E1-C883-4428-AB3F-EFEE419910D3}" type="slidenum">
              <a:rPr lang="en-US" smtClean="0"/>
              <a:t>‹#›</a:t>
            </a:fld>
            <a:endParaRPr lang="en-US"/>
          </a:p>
        </p:txBody>
      </p:sp>
    </p:spTree>
    <p:extLst>
      <p:ext uri="{BB962C8B-B14F-4D97-AF65-F5344CB8AC3E}">
        <p14:creationId xmlns:p14="http://schemas.microsoft.com/office/powerpoint/2010/main" val="3361265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20F8F-F75C-C4D6-1528-CDAB4F4B78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9F6420-92C4-DD0E-565F-39F3D616BF6C}"/>
              </a:ext>
            </a:extLst>
          </p:cNvPr>
          <p:cNvSpPr>
            <a:spLocks noGrp="1"/>
          </p:cNvSpPr>
          <p:nvPr>
            <p:ph type="dt" sz="half" idx="10"/>
          </p:nvPr>
        </p:nvSpPr>
        <p:spPr/>
        <p:txBody>
          <a:bodyPr/>
          <a:lstStyle/>
          <a:p>
            <a:fld id="{209A5ED3-59D8-4BFF-9722-F0696DC83F0D}" type="datetimeFigureOut">
              <a:rPr lang="en-US" smtClean="0"/>
              <a:t>9/29/2026</a:t>
            </a:fld>
            <a:endParaRPr lang="en-US"/>
          </a:p>
        </p:txBody>
      </p:sp>
      <p:sp>
        <p:nvSpPr>
          <p:cNvPr id="4" name="Footer Placeholder 3">
            <a:extLst>
              <a:ext uri="{FF2B5EF4-FFF2-40B4-BE49-F238E27FC236}">
                <a16:creationId xmlns:a16="http://schemas.microsoft.com/office/drawing/2014/main" id="{29934801-788E-F22F-5D12-B01D875141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AEB7A7-7A85-94B3-0B8E-269D1FA54A62}"/>
              </a:ext>
            </a:extLst>
          </p:cNvPr>
          <p:cNvSpPr>
            <a:spLocks noGrp="1"/>
          </p:cNvSpPr>
          <p:nvPr>
            <p:ph type="sldNum" sz="quarter" idx="12"/>
          </p:nvPr>
        </p:nvSpPr>
        <p:spPr/>
        <p:txBody>
          <a:bodyPr/>
          <a:lstStyle/>
          <a:p>
            <a:fld id="{E1F457E1-C883-4428-AB3F-EFEE419910D3}" type="slidenum">
              <a:rPr lang="en-US" smtClean="0"/>
              <a:t>‹#›</a:t>
            </a:fld>
            <a:endParaRPr lang="en-US"/>
          </a:p>
        </p:txBody>
      </p:sp>
    </p:spTree>
    <p:extLst>
      <p:ext uri="{BB962C8B-B14F-4D97-AF65-F5344CB8AC3E}">
        <p14:creationId xmlns:p14="http://schemas.microsoft.com/office/powerpoint/2010/main" val="19683046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31CCD7-C6C1-C308-2D99-8E2847200710}"/>
              </a:ext>
            </a:extLst>
          </p:cNvPr>
          <p:cNvSpPr>
            <a:spLocks noGrp="1"/>
          </p:cNvSpPr>
          <p:nvPr>
            <p:ph type="dt" sz="half" idx="10"/>
          </p:nvPr>
        </p:nvSpPr>
        <p:spPr/>
        <p:txBody>
          <a:bodyPr/>
          <a:lstStyle/>
          <a:p>
            <a:fld id="{209A5ED3-59D8-4BFF-9722-F0696DC83F0D}" type="datetimeFigureOut">
              <a:rPr lang="en-US" smtClean="0"/>
              <a:t>9/29/2026</a:t>
            </a:fld>
            <a:endParaRPr lang="en-US"/>
          </a:p>
        </p:txBody>
      </p:sp>
      <p:sp>
        <p:nvSpPr>
          <p:cNvPr id="3" name="Footer Placeholder 2">
            <a:extLst>
              <a:ext uri="{FF2B5EF4-FFF2-40B4-BE49-F238E27FC236}">
                <a16:creationId xmlns:a16="http://schemas.microsoft.com/office/drawing/2014/main" id="{2278DDD2-DAAD-21AB-25E8-9AA7F7BF0F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580E93-3FD0-A931-7A6C-759CAABC96B8}"/>
              </a:ext>
            </a:extLst>
          </p:cNvPr>
          <p:cNvSpPr>
            <a:spLocks noGrp="1"/>
          </p:cNvSpPr>
          <p:nvPr>
            <p:ph type="sldNum" sz="quarter" idx="12"/>
          </p:nvPr>
        </p:nvSpPr>
        <p:spPr/>
        <p:txBody>
          <a:bodyPr/>
          <a:lstStyle/>
          <a:p>
            <a:fld id="{E1F457E1-C883-4428-AB3F-EFEE419910D3}" type="slidenum">
              <a:rPr lang="en-US" smtClean="0"/>
              <a:t>‹#›</a:t>
            </a:fld>
            <a:endParaRPr lang="en-US"/>
          </a:p>
        </p:txBody>
      </p:sp>
    </p:spTree>
    <p:extLst>
      <p:ext uri="{BB962C8B-B14F-4D97-AF65-F5344CB8AC3E}">
        <p14:creationId xmlns:p14="http://schemas.microsoft.com/office/powerpoint/2010/main" val="4070263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E7109-0F64-E229-2727-29A1C0D546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F59F39-1DF5-684F-3AD4-2EB74F2104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206ABA-0247-DD5E-3A4C-B424B8C2A0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3372C0-A25D-1D59-A974-E255A6258FC2}"/>
              </a:ext>
            </a:extLst>
          </p:cNvPr>
          <p:cNvSpPr>
            <a:spLocks noGrp="1"/>
          </p:cNvSpPr>
          <p:nvPr>
            <p:ph type="dt" sz="half" idx="10"/>
          </p:nvPr>
        </p:nvSpPr>
        <p:spPr/>
        <p:txBody>
          <a:bodyPr/>
          <a:lstStyle/>
          <a:p>
            <a:fld id="{209A5ED3-59D8-4BFF-9722-F0696DC83F0D}" type="datetimeFigureOut">
              <a:rPr lang="en-US" smtClean="0"/>
              <a:t>9/29/2026</a:t>
            </a:fld>
            <a:endParaRPr lang="en-US"/>
          </a:p>
        </p:txBody>
      </p:sp>
      <p:sp>
        <p:nvSpPr>
          <p:cNvPr id="6" name="Footer Placeholder 5">
            <a:extLst>
              <a:ext uri="{FF2B5EF4-FFF2-40B4-BE49-F238E27FC236}">
                <a16:creationId xmlns:a16="http://schemas.microsoft.com/office/drawing/2014/main" id="{2744D2CF-BE61-B7AD-C235-D493EC8341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47AA68-C321-5FAD-E7AD-D7FE4847365D}"/>
              </a:ext>
            </a:extLst>
          </p:cNvPr>
          <p:cNvSpPr>
            <a:spLocks noGrp="1"/>
          </p:cNvSpPr>
          <p:nvPr>
            <p:ph type="sldNum" sz="quarter" idx="12"/>
          </p:nvPr>
        </p:nvSpPr>
        <p:spPr/>
        <p:txBody>
          <a:bodyPr/>
          <a:lstStyle/>
          <a:p>
            <a:fld id="{E1F457E1-C883-4428-AB3F-EFEE419910D3}" type="slidenum">
              <a:rPr lang="en-US" smtClean="0"/>
              <a:t>‹#›</a:t>
            </a:fld>
            <a:endParaRPr lang="en-US"/>
          </a:p>
        </p:txBody>
      </p:sp>
    </p:spTree>
    <p:extLst>
      <p:ext uri="{BB962C8B-B14F-4D97-AF65-F5344CB8AC3E}">
        <p14:creationId xmlns:p14="http://schemas.microsoft.com/office/powerpoint/2010/main" val="2049111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42A51-3991-9F56-CEC3-73367886A9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E7F9AD-83B6-2402-F446-C812065ADC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E53C68-9767-9600-0192-E714060B8D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9F7FA5-3AA4-2C1A-F148-0BAC8C8DA6D0}"/>
              </a:ext>
            </a:extLst>
          </p:cNvPr>
          <p:cNvSpPr>
            <a:spLocks noGrp="1"/>
          </p:cNvSpPr>
          <p:nvPr>
            <p:ph type="dt" sz="half" idx="10"/>
          </p:nvPr>
        </p:nvSpPr>
        <p:spPr/>
        <p:txBody>
          <a:bodyPr/>
          <a:lstStyle/>
          <a:p>
            <a:fld id="{209A5ED3-59D8-4BFF-9722-F0696DC83F0D}" type="datetimeFigureOut">
              <a:rPr lang="en-US" smtClean="0"/>
              <a:t>9/29/2026</a:t>
            </a:fld>
            <a:endParaRPr lang="en-US"/>
          </a:p>
        </p:txBody>
      </p:sp>
      <p:sp>
        <p:nvSpPr>
          <p:cNvPr id="6" name="Footer Placeholder 5">
            <a:extLst>
              <a:ext uri="{FF2B5EF4-FFF2-40B4-BE49-F238E27FC236}">
                <a16:creationId xmlns:a16="http://schemas.microsoft.com/office/drawing/2014/main" id="{9BAF5642-9EA0-EAC4-3201-E340462EC1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A7C6D9-A408-222D-1722-465B04A615F1}"/>
              </a:ext>
            </a:extLst>
          </p:cNvPr>
          <p:cNvSpPr>
            <a:spLocks noGrp="1"/>
          </p:cNvSpPr>
          <p:nvPr>
            <p:ph type="sldNum" sz="quarter" idx="12"/>
          </p:nvPr>
        </p:nvSpPr>
        <p:spPr/>
        <p:txBody>
          <a:bodyPr/>
          <a:lstStyle/>
          <a:p>
            <a:fld id="{E1F457E1-C883-4428-AB3F-EFEE419910D3}" type="slidenum">
              <a:rPr lang="en-US" smtClean="0"/>
              <a:t>‹#›</a:t>
            </a:fld>
            <a:endParaRPr lang="en-US"/>
          </a:p>
        </p:txBody>
      </p:sp>
    </p:spTree>
    <p:extLst>
      <p:ext uri="{BB962C8B-B14F-4D97-AF65-F5344CB8AC3E}">
        <p14:creationId xmlns:p14="http://schemas.microsoft.com/office/powerpoint/2010/main" val="407305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FEF2-75B1-E462-32ED-366B31228D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A1EB6F-FD1B-E52E-65FB-22E6200BC3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C5369B-1ECB-3D5B-3EE1-B313D74E7451}"/>
              </a:ext>
            </a:extLst>
          </p:cNvPr>
          <p:cNvSpPr>
            <a:spLocks noGrp="1"/>
          </p:cNvSpPr>
          <p:nvPr>
            <p:ph type="dt" sz="half" idx="10"/>
          </p:nvPr>
        </p:nvSpPr>
        <p:spPr/>
        <p:txBody>
          <a:bodyPr/>
          <a:lstStyle/>
          <a:p>
            <a:fld id="{209A5ED3-59D8-4BFF-9722-F0696DC83F0D}" type="datetimeFigureOut">
              <a:rPr lang="en-US" smtClean="0"/>
              <a:t>9/29/2026</a:t>
            </a:fld>
            <a:endParaRPr lang="en-US"/>
          </a:p>
        </p:txBody>
      </p:sp>
      <p:sp>
        <p:nvSpPr>
          <p:cNvPr id="5" name="Footer Placeholder 4">
            <a:extLst>
              <a:ext uri="{FF2B5EF4-FFF2-40B4-BE49-F238E27FC236}">
                <a16:creationId xmlns:a16="http://schemas.microsoft.com/office/drawing/2014/main" id="{5AF026F4-5755-1DAE-80A2-F101AF8EF4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5121C2-CF84-5B3C-0D53-2AD894211E75}"/>
              </a:ext>
            </a:extLst>
          </p:cNvPr>
          <p:cNvSpPr>
            <a:spLocks noGrp="1"/>
          </p:cNvSpPr>
          <p:nvPr>
            <p:ph type="sldNum" sz="quarter" idx="12"/>
          </p:nvPr>
        </p:nvSpPr>
        <p:spPr/>
        <p:txBody>
          <a:bodyPr/>
          <a:lstStyle/>
          <a:p>
            <a:fld id="{E1F457E1-C883-4428-AB3F-EFEE419910D3}" type="slidenum">
              <a:rPr lang="en-US" smtClean="0"/>
              <a:t>‹#›</a:t>
            </a:fld>
            <a:endParaRPr lang="en-US"/>
          </a:p>
        </p:txBody>
      </p:sp>
    </p:spTree>
    <p:extLst>
      <p:ext uri="{BB962C8B-B14F-4D97-AF65-F5344CB8AC3E}">
        <p14:creationId xmlns:p14="http://schemas.microsoft.com/office/powerpoint/2010/main" val="2828964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A38022-2AFC-9B4A-377B-65E3FDF30C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FF8B60-19B7-6B32-BD94-DBBB46DC0B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C61A63-43F9-13EC-2891-050C4B985197}"/>
              </a:ext>
            </a:extLst>
          </p:cNvPr>
          <p:cNvSpPr>
            <a:spLocks noGrp="1"/>
          </p:cNvSpPr>
          <p:nvPr>
            <p:ph type="dt" sz="half" idx="10"/>
          </p:nvPr>
        </p:nvSpPr>
        <p:spPr/>
        <p:txBody>
          <a:bodyPr/>
          <a:lstStyle/>
          <a:p>
            <a:fld id="{209A5ED3-59D8-4BFF-9722-F0696DC83F0D}" type="datetimeFigureOut">
              <a:rPr lang="en-US" smtClean="0"/>
              <a:t>9/29/2026</a:t>
            </a:fld>
            <a:endParaRPr lang="en-US"/>
          </a:p>
        </p:txBody>
      </p:sp>
      <p:sp>
        <p:nvSpPr>
          <p:cNvPr id="5" name="Footer Placeholder 4">
            <a:extLst>
              <a:ext uri="{FF2B5EF4-FFF2-40B4-BE49-F238E27FC236}">
                <a16:creationId xmlns:a16="http://schemas.microsoft.com/office/drawing/2014/main" id="{6BB39246-12C6-38BC-4715-8680D7E8A9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52D7F5-17F5-9202-CC44-0D8C2F1560D4}"/>
              </a:ext>
            </a:extLst>
          </p:cNvPr>
          <p:cNvSpPr>
            <a:spLocks noGrp="1"/>
          </p:cNvSpPr>
          <p:nvPr>
            <p:ph type="sldNum" sz="quarter" idx="12"/>
          </p:nvPr>
        </p:nvSpPr>
        <p:spPr/>
        <p:txBody>
          <a:bodyPr/>
          <a:lstStyle/>
          <a:p>
            <a:fld id="{E1F457E1-C883-4428-AB3F-EFEE419910D3}" type="slidenum">
              <a:rPr lang="en-US" smtClean="0"/>
              <a:t>‹#›</a:t>
            </a:fld>
            <a:endParaRPr lang="en-US"/>
          </a:p>
        </p:txBody>
      </p:sp>
    </p:spTree>
    <p:extLst>
      <p:ext uri="{BB962C8B-B14F-4D97-AF65-F5344CB8AC3E}">
        <p14:creationId xmlns:p14="http://schemas.microsoft.com/office/powerpoint/2010/main" val="4065835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02A3F5-8283-B745-732C-67EF2B4663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537BA7-9FCC-6F85-26A3-1014555A54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F00037-2540-26DA-CDCD-6CD4D86E70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09A5ED3-59D8-4BFF-9722-F0696DC83F0D}" type="datetimeFigureOut">
              <a:rPr lang="en-US" smtClean="0"/>
              <a:t>9/29/2026</a:t>
            </a:fld>
            <a:endParaRPr lang="en-US"/>
          </a:p>
        </p:txBody>
      </p:sp>
      <p:sp>
        <p:nvSpPr>
          <p:cNvPr id="5" name="Footer Placeholder 4">
            <a:extLst>
              <a:ext uri="{FF2B5EF4-FFF2-40B4-BE49-F238E27FC236}">
                <a16:creationId xmlns:a16="http://schemas.microsoft.com/office/drawing/2014/main" id="{E07208CE-11E3-EA3E-2E2F-D344164678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48B7A25-2667-B0FE-9006-57588AD37A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F457E1-C883-4428-AB3F-EFEE419910D3}" type="slidenum">
              <a:rPr lang="en-US" smtClean="0"/>
              <a:t>‹#›</a:t>
            </a:fld>
            <a:endParaRPr lang="en-US"/>
          </a:p>
        </p:txBody>
      </p:sp>
    </p:spTree>
    <p:extLst>
      <p:ext uri="{BB962C8B-B14F-4D97-AF65-F5344CB8AC3E}">
        <p14:creationId xmlns:p14="http://schemas.microsoft.com/office/powerpoint/2010/main" val="1753536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hyperlink" Target="https://www.ssec.wisc.edu/mcidas/software/v/doc/" TargetMode="External"/><Relationship Id="rId2" Type="http://schemas.openxmlformats.org/officeDocument/2006/relationships/hyperlink" Target="https://www.ssec.wisc.edu/mcidas/software/v/" TargetMode="Externa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hyperlink" Target="https://www.ssec.wisc.edu/mcidas/support/" TargetMode="External"/><Relationship Id="rId4" Type="http://schemas.openxmlformats.org/officeDocument/2006/relationships/hyperlink" Target="https://www.ssec.wisc.edu/mcidas/software/v/downloa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064BD-46C3-5F0B-999D-6781008918C8}"/>
              </a:ext>
            </a:extLst>
          </p:cNvPr>
          <p:cNvSpPr>
            <a:spLocks noGrp="1"/>
          </p:cNvSpPr>
          <p:nvPr>
            <p:ph type="ctrTitle"/>
          </p:nvPr>
        </p:nvSpPr>
        <p:spPr/>
        <p:txBody>
          <a:bodyPr/>
          <a:lstStyle/>
          <a:p>
            <a:r>
              <a:rPr lang="en-US" dirty="0"/>
              <a:t>Visualizing and Analyzing Satellite Data in McIDAS-V</a:t>
            </a:r>
          </a:p>
        </p:txBody>
      </p:sp>
      <p:sp>
        <p:nvSpPr>
          <p:cNvPr id="3" name="Subtitle 2">
            <a:extLst>
              <a:ext uri="{FF2B5EF4-FFF2-40B4-BE49-F238E27FC236}">
                <a16:creationId xmlns:a16="http://schemas.microsoft.com/office/drawing/2014/main" id="{309BCB2F-ADFC-29E8-193F-A38EAC59B96F}"/>
              </a:ext>
            </a:extLst>
          </p:cNvPr>
          <p:cNvSpPr>
            <a:spLocks noGrp="1"/>
          </p:cNvSpPr>
          <p:nvPr>
            <p:ph type="subTitle" idx="1"/>
          </p:nvPr>
        </p:nvSpPr>
        <p:spPr/>
        <p:txBody>
          <a:bodyPr/>
          <a:lstStyle/>
          <a:p>
            <a:r>
              <a:rPr lang="en-US" dirty="0"/>
              <a:t>30 September 2026</a:t>
            </a:r>
          </a:p>
          <a:p>
            <a:r>
              <a:rPr lang="en-US" dirty="0"/>
              <a:t>Dave </a:t>
            </a:r>
            <a:r>
              <a:rPr lang="en-US" dirty="0" err="1"/>
              <a:t>Santek</a:t>
            </a:r>
            <a:br>
              <a:rPr lang="en-US" dirty="0"/>
            </a:br>
            <a:r>
              <a:rPr lang="en-US" dirty="0"/>
              <a:t>Bob Carp</a:t>
            </a:r>
          </a:p>
        </p:txBody>
      </p:sp>
    </p:spTree>
    <p:extLst>
      <p:ext uri="{BB962C8B-B14F-4D97-AF65-F5344CB8AC3E}">
        <p14:creationId xmlns:p14="http://schemas.microsoft.com/office/powerpoint/2010/main" val="16692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04442-4210-5E7B-EE7E-F1E5A54DAA04}"/>
              </a:ext>
            </a:extLst>
          </p:cNvPr>
          <p:cNvSpPr>
            <a:spLocks noGrp="1"/>
          </p:cNvSpPr>
          <p:nvPr>
            <p:ph type="ctrTitle"/>
          </p:nvPr>
        </p:nvSpPr>
        <p:spPr/>
        <p:txBody>
          <a:bodyPr/>
          <a:lstStyle/>
          <a:p>
            <a:r>
              <a:rPr lang="en-US" dirty="0"/>
              <a:t>JPSS</a:t>
            </a:r>
          </a:p>
        </p:txBody>
      </p:sp>
    </p:spTree>
    <p:extLst>
      <p:ext uri="{BB962C8B-B14F-4D97-AF65-F5344CB8AC3E}">
        <p14:creationId xmlns:p14="http://schemas.microsoft.com/office/powerpoint/2010/main" val="435697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5672B-3F1A-BEF0-819D-8D3421C89658}"/>
              </a:ext>
            </a:extLst>
          </p:cNvPr>
          <p:cNvSpPr>
            <a:spLocks noGrp="1"/>
          </p:cNvSpPr>
          <p:nvPr>
            <p:ph type="title"/>
          </p:nvPr>
        </p:nvSpPr>
        <p:spPr/>
        <p:txBody>
          <a:bodyPr/>
          <a:lstStyle/>
          <a:p>
            <a:pPr algn="ctr"/>
            <a:r>
              <a:rPr lang="en-US" dirty="0" err="1"/>
              <a:t>CrIS</a:t>
            </a:r>
            <a:r>
              <a:rPr lang="en-US" dirty="0"/>
              <a:t> Convolution</a:t>
            </a:r>
          </a:p>
        </p:txBody>
      </p:sp>
      <p:pic>
        <p:nvPicPr>
          <p:cNvPr id="4" name="Content Placeholder 6">
            <a:extLst>
              <a:ext uri="{FF2B5EF4-FFF2-40B4-BE49-F238E27FC236}">
                <a16:creationId xmlns:a16="http://schemas.microsoft.com/office/drawing/2014/main" id="{BBDCDC14-2F44-3671-8F28-02251BB931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4291" y="1611675"/>
            <a:ext cx="8068173" cy="3634649"/>
          </a:xfrm>
          <a:prstGeom prst="rect">
            <a:avLst/>
          </a:prstGeom>
        </p:spPr>
      </p:pic>
      <p:sp>
        <p:nvSpPr>
          <p:cNvPr id="5" name="TextBox 4">
            <a:extLst>
              <a:ext uri="{FF2B5EF4-FFF2-40B4-BE49-F238E27FC236}">
                <a16:creationId xmlns:a16="http://schemas.microsoft.com/office/drawing/2014/main" id="{861A3626-B482-4BE4-F40C-10C754BEEEDD}"/>
              </a:ext>
            </a:extLst>
          </p:cNvPr>
          <p:cNvSpPr txBox="1"/>
          <p:nvPr/>
        </p:nvSpPr>
        <p:spPr>
          <a:xfrm>
            <a:off x="291830" y="5246324"/>
            <a:ext cx="11566187" cy="1200329"/>
          </a:xfrm>
          <a:prstGeom prst="rect">
            <a:avLst/>
          </a:prstGeom>
          <a:noFill/>
        </p:spPr>
        <p:txBody>
          <a:bodyPr wrap="square" rtlCol="0">
            <a:spAutoFit/>
          </a:bodyPr>
          <a:lstStyle/>
          <a:p>
            <a:r>
              <a:rPr lang="en-US" dirty="0"/>
              <a:t>Using HYDRA-2 in McIDAS-V, users can convolve across a range of wavenumbers to highlight different features at different levels of the atmosphere.  In the above scene, the left panel shows stratospheric ozone intrusion.  The right panel shows dry stratospheric air that has penetrated deep into the troposphere, allowing the sensor to detect temperatures closer to the surface</a:t>
            </a:r>
          </a:p>
        </p:txBody>
      </p:sp>
    </p:spTree>
    <p:extLst>
      <p:ext uri="{BB962C8B-B14F-4D97-AF65-F5344CB8AC3E}">
        <p14:creationId xmlns:p14="http://schemas.microsoft.com/office/powerpoint/2010/main" val="2860937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1BCA5-D935-4823-B43C-99C386732BAB}"/>
              </a:ext>
            </a:extLst>
          </p:cNvPr>
          <p:cNvSpPr>
            <a:spLocks noGrp="1"/>
          </p:cNvSpPr>
          <p:nvPr>
            <p:ph type="title"/>
          </p:nvPr>
        </p:nvSpPr>
        <p:spPr/>
        <p:txBody>
          <a:bodyPr/>
          <a:lstStyle/>
          <a:p>
            <a:pPr algn="ctr"/>
            <a:r>
              <a:rPr lang="en-US" dirty="0" err="1"/>
              <a:t>CrIS</a:t>
            </a:r>
            <a:r>
              <a:rPr lang="en-US" dirty="0"/>
              <a:t> Airmass RGB</a:t>
            </a:r>
          </a:p>
        </p:txBody>
      </p:sp>
      <p:pic>
        <p:nvPicPr>
          <p:cNvPr id="4" name="Content Placeholder 8">
            <a:extLst>
              <a:ext uri="{FF2B5EF4-FFF2-40B4-BE49-F238E27FC236}">
                <a16:creationId xmlns:a16="http://schemas.microsoft.com/office/drawing/2014/main" id="{BF67E6F8-43B1-70B9-5152-657FA133BE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0777" y="1564367"/>
            <a:ext cx="5535223" cy="4351338"/>
          </a:xfrm>
          <a:prstGeom prst="rect">
            <a:avLst/>
          </a:prstGeom>
        </p:spPr>
      </p:pic>
      <p:sp>
        <p:nvSpPr>
          <p:cNvPr id="5" name="TextBox 4">
            <a:extLst>
              <a:ext uri="{FF2B5EF4-FFF2-40B4-BE49-F238E27FC236}">
                <a16:creationId xmlns:a16="http://schemas.microsoft.com/office/drawing/2014/main" id="{94136DCA-1457-4BC9-5572-C68A1238BDE8}"/>
              </a:ext>
            </a:extLst>
          </p:cNvPr>
          <p:cNvSpPr txBox="1"/>
          <p:nvPr/>
        </p:nvSpPr>
        <p:spPr>
          <a:xfrm>
            <a:off x="6377049" y="1460665"/>
            <a:ext cx="5427024" cy="3139321"/>
          </a:xfrm>
          <a:prstGeom prst="rect">
            <a:avLst/>
          </a:prstGeom>
          <a:noFill/>
        </p:spPr>
        <p:txBody>
          <a:bodyPr wrap="square" rtlCol="0">
            <a:spAutoFit/>
          </a:bodyPr>
          <a:lstStyle/>
          <a:p>
            <a:r>
              <a:rPr lang="en-US" dirty="0"/>
              <a:t>The figure to the left shows a </a:t>
            </a:r>
            <a:r>
              <a:rPr lang="en-US" dirty="0" err="1"/>
              <a:t>CrIS</a:t>
            </a:r>
            <a:r>
              <a:rPr lang="en-US" dirty="0"/>
              <a:t> Airmass RGB over a Tropopause Polar Vortex (TPV).  This was created by using HYDRA-2 to convolve across wavenumbers to simulate broadband ABI channels used for the ABI Airmass RGB.  The convolved </a:t>
            </a:r>
            <a:r>
              <a:rPr lang="en-US" dirty="0" err="1"/>
              <a:t>CrIS</a:t>
            </a:r>
            <a:r>
              <a:rPr lang="en-US" dirty="0"/>
              <a:t> data was then passed through the ABI Airmass RGB recipe to create the display.</a:t>
            </a:r>
          </a:p>
          <a:p>
            <a:endParaRPr lang="en-US" dirty="0"/>
          </a:p>
          <a:p>
            <a:r>
              <a:rPr lang="en-US" dirty="0"/>
              <a:t>This is useful as JPSS VIIRS data does not have any water vapor bands, which are necessary to produce a variety of RGBs.</a:t>
            </a:r>
          </a:p>
        </p:txBody>
      </p:sp>
    </p:spTree>
    <p:extLst>
      <p:ext uri="{BB962C8B-B14F-4D97-AF65-F5344CB8AC3E}">
        <p14:creationId xmlns:p14="http://schemas.microsoft.com/office/powerpoint/2010/main" val="2348937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CE078-8F58-3E48-83B1-6F5DB1C263EA}"/>
              </a:ext>
            </a:extLst>
          </p:cNvPr>
          <p:cNvSpPr>
            <a:spLocks noGrp="1"/>
          </p:cNvSpPr>
          <p:nvPr>
            <p:ph type="title"/>
          </p:nvPr>
        </p:nvSpPr>
        <p:spPr/>
        <p:txBody>
          <a:bodyPr/>
          <a:lstStyle/>
          <a:p>
            <a:pPr algn="ctr"/>
            <a:r>
              <a:rPr lang="en-US" dirty="0" err="1"/>
              <a:t>CrIS</a:t>
            </a:r>
            <a:r>
              <a:rPr lang="en-US" dirty="0"/>
              <a:t> Retrieval in HYDRA2</a:t>
            </a:r>
          </a:p>
        </p:txBody>
      </p:sp>
      <p:sp>
        <p:nvSpPr>
          <p:cNvPr id="5" name="TextBox 4">
            <a:extLst>
              <a:ext uri="{FF2B5EF4-FFF2-40B4-BE49-F238E27FC236}">
                <a16:creationId xmlns:a16="http://schemas.microsoft.com/office/drawing/2014/main" id="{D4A63CEB-55AA-8635-64CB-97F2C7873A5B}"/>
              </a:ext>
            </a:extLst>
          </p:cNvPr>
          <p:cNvSpPr txBox="1"/>
          <p:nvPr/>
        </p:nvSpPr>
        <p:spPr>
          <a:xfrm>
            <a:off x="8123365" y="1690688"/>
            <a:ext cx="3702817" cy="3693319"/>
          </a:xfrm>
          <a:prstGeom prst="rect">
            <a:avLst/>
          </a:prstGeom>
          <a:noFill/>
        </p:spPr>
        <p:txBody>
          <a:bodyPr wrap="square" rtlCol="0">
            <a:spAutoFit/>
          </a:bodyPr>
          <a:lstStyle/>
          <a:p>
            <a:pPr marL="285750" indent="-285750">
              <a:buFont typeface="Arial" panose="020B0604020202020204" pitchFamily="34" charset="0"/>
              <a:buChar char="•"/>
            </a:pPr>
            <a:r>
              <a:rPr lang="en-US" b="1" dirty="0"/>
              <a:t>Left:</a:t>
            </a:r>
            <a:r>
              <a:rPr lang="en-US" dirty="0"/>
              <a:t> NOAA-20 </a:t>
            </a:r>
            <a:r>
              <a:rPr lang="en-US" dirty="0" err="1"/>
              <a:t>MultiSpectral</a:t>
            </a:r>
            <a:r>
              <a:rPr lang="en-US" dirty="0"/>
              <a:t> display of </a:t>
            </a:r>
            <a:r>
              <a:rPr lang="en-US" dirty="0" err="1"/>
              <a:t>CrIS</a:t>
            </a:r>
            <a:r>
              <a:rPr lang="en-US" dirty="0"/>
              <a:t> SDR data.</a:t>
            </a:r>
          </a:p>
          <a:p>
            <a:pPr marL="285750" indent="-285750">
              <a:buFont typeface="Arial" panose="020B0604020202020204" pitchFamily="34" charset="0"/>
              <a:buChar char="•"/>
            </a:pPr>
            <a:r>
              <a:rPr lang="en-US" b="1" dirty="0"/>
              <a:t>Right:</a:t>
            </a:r>
            <a:r>
              <a:rPr lang="en-US" dirty="0"/>
              <a:t> Vertical profile of air temperature.  White profile line is the probe over the TPV.  Blue probe is west of the TPV.  The two profiles are similar, except for a range between 150 and 350hPa (between red lines) where the temperature is warmer over the TPV.  This may show warmer stratospheric air intruding lower into the atmosphere.</a:t>
            </a:r>
          </a:p>
        </p:txBody>
      </p:sp>
      <p:pic>
        <p:nvPicPr>
          <p:cNvPr id="6" name="Content Placeholder 7">
            <a:extLst>
              <a:ext uri="{FF2B5EF4-FFF2-40B4-BE49-F238E27FC236}">
                <a16:creationId xmlns:a16="http://schemas.microsoft.com/office/drawing/2014/main" id="{9ECE4233-39A5-A254-D381-D39018DE815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818" y="1690688"/>
            <a:ext cx="7732023" cy="3900841"/>
          </a:xfrm>
          <a:prstGeom prst="rect">
            <a:avLst/>
          </a:prstGeom>
        </p:spPr>
      </p:pic>
    </p:spTree>
    <p:extLst>
      <p:ext uri="{BB962C8B-B14F-4D97-AF65-F5344CB8AC3E}">
        <p14:creationId xmlns:p14="http://schemas.microsoft.com/office/powerpoint/2010/main" val="2108687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6C167-986D-9D70-97B0-4ED47BCB7FD3}"/>
              </a:ext>
            </a:extLst>
          </p:cNvPr>
          <p:cNvSpPr>
            <a:spLocks noGrp="1"/>
          </p:cNvSpPr>
          <p:nvPr>
            <p:ph type="title"/>
          </p:nvPr>
        </p:nvSpPr>
        <p:spPr/>
        <p:txBody>
          <a:bodyPr/>
          <a:lstStyle/>
          <a:p>
            <a:pPr algn="ctr"/>
            <a:r>
              <a:rPr lang="en-US"/>
              <a:t>CrIS Retrieval Vertical Cross Section of Ozone</a:t>
            </a:r>
            <a:endParaRPr lang="en-US" dirty="0"/>
          </a:p>
        </p:txBody>
      </p:sp>
      <p:sp>
        <p:nvSpPr>
          <p:cNvPr id="4" name="TextBox 3">
            <a:extLst>
              <a:ext uri="{FF2B5EF4-FFF2-40B4-BE49-F238E27FC236}">
                <a16:creationId xmlns:a16="http://schemas.microsoft.com/office/drawing/2014/main" id="{A54FB294-C9DB-1AA2-AFB2-673CD3CCA875}"/>
              </a:ext>
            </a:extLst>
          </p:cNvPr>
          <p:cNvSpPr txBox="1"/>
          <p:nvPr/>
        </p:nvSpPr>
        <p:spPr>
          <a:xfrm>
            <a:off x="7151914" y="1374786"/>
            <a:ext cx="4826726" cy="3970318"/>
          </a:xfrm>
          <a:prstGeom prst="rect">
            <a:avLst/>
          </a:prstGeom>
          <a:noFill/>
        </p:spPr>
        <p:txBody>
          <a:bodyPr wrap="square" rtlCol="0">
            <a:spAutoFit/>
          </a:bodyPr>
          <a:lstStyle/>
          <a:p>
            <a:pPr marL="285750" indent="-285750">
              <a:buFont typeface="Arial" panose="020B0604020202020204" pitchFamily="34" charset="0"/>
              <a:buChar char="•"/>
            </a:pPr>
            <a:r>
              <a:rPr lang="en-US" b="1"/>
              <a:t>1: </a:t>
            </a:r>
            <a:r>
              <a:rPr lang="en-US"/>
              <a:t> High ozone concentrations are stratospheric ozone inside the low polar tropopause / TPV environment.</a:t>
            </a:r>
          </a:p>
          <a:p>
            <a:pPr marL="285750" indent="-285750">
              <a:buFont typeface="Arial" panose="020B0604020202020204" pitchFamily="34" charset="0"/>
              <a:buChar char="•"/>
            </a:pPr>
            <a:r>
              <a:rPr lang="en-US" b="1"/>
              <a:t>2: </a:t>
            </a:r>
            <a:r>
              <a:rPr lang="en-US"/>
              <a:t> Gap in high ozone concentrations.  This marks the jet axis / baroclinic boundary.</a:t>
            </a:r>
          </a:p>
          <a:p>
            <a:pPr marL="285750" indent="-285750">
              <a:buFont typeface="Arial" panose="020B0604020202020204" pitchFamily="34" charset="0"/>
              <a:buChar char="•"/>
            </a:pPr>
            <a:r>
              <a:rPr lang="en-US" b="1"/>
              <a:t>3: </a:t>
            </a:r>
            <a:r>
              <a:rPr lang="en-US"/>
              <a:t> High ozone concentrations are stratospheric ozone brought down into the troposphere by a tropopause fold.</a:t>
            </a:r>
          </a:p>
          <a:p>
            <a:pPr marL="285750" indent="-285750">
              <a:buFont typeface="Arial" panose="020B0604020202020204" pitchFamily="34" charset="0"/>
              <a:buChar char="•"/>
            </a:pPr>
            <a:r>
              <a:rPr lang="en-US" b="1"/>
              <a:t>4: </a:t>
            </a:r>
            <a:r>
              <a:rPr lang="en-US"/>
              <a:t> Further south ozone concentrations are lower because no stratospheric ozone is being intruded.  In this warmer airmass, the height of the tropopause is higher than in the colder, northern airmass.</a:t>
            </a:r>
            <a:endParaRPr lang="en-US" b="1"/>
          </a:p>
          <a:p>
            <a:pPr marL="285750" indent="-285750">
              <a:buFont typeface="Arial" panose="020B0604020202020204" pitchFamily="34" charset="0"/>
              <a:buChar char="•"/>
            </a:pPr>
            <a:endParaRPr lang="en-US" dirty="0"/>
          </a:p>
        </p:txBody>
      </p:sp>
      <p:pic>
        <p:nvPicPr>
          <p:cNvPr id="5" name="Content Placeholder 18">
            <a:extLst>
              <a:ext uri="{FF2B5EF4-FFF2-40B4-BE49-F238E27FC236}">
                <a16:creationId xmlns:a16="http://schemas.microsoft.com/office/drawing/2014/main" id="{E5428C4C-EDA1-8FEB-0E12-FED31FBCE6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7099" y="1374785"/>
            <a:ext cx="6726631" cy="5118089"/>
          </a:xfrm>
          <a:prstGeom prst="rect">
            <a:avLst/>
          </a:prstGeom>
        </p:spPr>
      </p:pic>
    </p:spTree>
    <p:extLst>
      <p:ext uri="{BB962C8B-B14F-4D97-AF65-F5344CB8AC3E}">
        <p14:creationId xmlns:p14="http://schemas.microsoft.com/office/powerpoint/2010/main" val="3907326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C0BAC-384B-45EC-CCFE-49BD5982DABA}"/>
              </a:ext>
            </a:extLst>
          </p:cNvPr>
          <p:cNvSpPr>
            <a:spLocks noGrp="1"/>
          </p:cNvSpPr>
          <p:nvPr>
            <p:ph type="title"/>
          </p:nvPr>
        </p:nvSpPr>
        <p:spPr/>
        <p:txBody>
          <a:bodyPr/>
          <a:lstStyle/>
          <a:p>
            <a:pPr algn="ctr"/>
            <a:r>
              <a:rPr lang="en-US" dirty="0" err="1"/>
              <a:t>CrIS</a:t>
            </a:r>
            <a:r>
              <a:rPr lang="en-US" dirty="0"/>
              <a:t> Retrieval 300hPa Ozone</a:t>
            </a:r>
          </a:p>
        </p:txBody>
      </p:sp>
      <p:sp>
        <p:nvSpPr>
          <p:cNvPr id="5" name="TextBox 4">
            <a:extLst>
              <a:ext uri="{FF2B5EF4-FFF2-40B4-BE49-F238E27FC236}">
                <a16:creationId xmlns:a16="http://schemas.microsoft.com/office/drawing/2014/main" id="{DA5C8D61-D98E-A6DF-1113-F1DB7F35466D}"/>
              </a:ext>
            </a:extLst>
          </p:cNvPr>
          <p:cNvSpPr txBox="1"/>
          <p:nvPr/>
        </p:nvSpPr>
        <p:spPr>
          <a:xfrm>
            <a:off x="7602079" y="1408176"/>
            <a:ext cx="3751721" cy="2308324"/>
          </a:xfrm>
          <a:prstGeom prst="rect">
            <a:avLst/>
          </a:prstGeom>
          <a:noFill/>
        </p:spPr>
        <p:txBody>
          <a:bodyPr wrap="square" rtlCol="0">
            <a:spAutoFit/>
          </a:bodyPr>
          <a:lstStyle/>
          <a:p>
            <a:pPr marL="285750" indent="-285750">
              <a:buFont typeface="Arial" panose="020B0604020202020204" pitchFamily="34" charset="0"/>
              <a:buChar char="•"/>
            </a:pPr>
            <a:r>
              <a:rPr lang="en-US" dirty="0"/>
              <a:t>This animation shows </a:t>
            </a:r>
            <a:r>
              <a:rPr lang="en-US" dirty="0" err="1"/>
              <a:t>CrIS</a:t>
            </a:r>
            <a:r>
              <a:rPr lang="en-US" dirty="0"/>
              <a:t> retrieval 300hPa ozone zoomed in over the center of the TPV.</a:t>
            </a:r>
          </a:p>
          <a:p>
            <a:pPr marL="285750" indent="-285750">
              <a:buFont typeface="Arial" panose="020B0604020202020204" pitchFamily="34" charset="0"/>
              <a:buChar char="•"/>
            </a:pPr>
            <a:r>
              <a:rPr lang="en-US" dirty="0"/>
              <a:t>Time 1: NOAA-21 from 15:43:52Z.</a:t>
            </a:r>
          </a:p>
          <a:p>
            <a:pPr marL="285750" indent="-285750">
              <a:buFont typeface="Arial" panose="020B0604020202020204" pitchFamily="34" charset="0"/>
              <a:buChar char="•"/>
            </a:pPr>
            <a:r>
              <a:rPr lang="en-US" dirty="0"/>
              <a:t>Time 2: NOAA-20 from 16:31:54Z.</a:t>
            </a:r>
          </a:p>
          <a:p>
            <a:pPr marL="285750" indent="-285750">
              <a:buFont typeface="Arial" panose="020B0604020202020204" pitchFamily="34" charset="0"/>
              <a:buChar char="•"/>
            </a:pPr>
            <a:r>
              <a:rPr lang="en-US" dirty="0"/>
              <a:t>The images show an eastward movement in the center of the TPV along with possible rotation.</a:t>
            </a:r>
          </a:p>
        </p:txBody>
      </p:sp>
      <p:pic>
        <p:nvPicPr>
          <p:cNvPr id="9" name="Video 8">
            <a:hlinkClick r:id="" action="ppaction://media"/>
            <a:extLst>
              <a:ext uri="{FF2B5EF4-FFF2-40B4-BE49-F238E27FC236}">
                <a16:creationId xmlns:a16="http://schemas.microsoft.com/office/drawing/2014/main" id="{9766F506-FB0A-DAAC-3C3E-714CA528038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24171" y="1408176"/>
            <a:ext cx="5750779" cy="4990632"/>
          </a:xfrm>
          <a:prstGeom prst="rect">
            <a:avLst/>
          </a:prstGeom>
        </p:spPr>
      </p:pic>
    </p:spTree>
    <p:extLst>
      <p:ext uri="{BB962C8B-B14F-4D97-AF65-F5344CB8AC3E}">
        <p14:creationId xmlns:p14="http://schemas.microsoft.com/office/powerpoint/2010/main" val="322243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87EDD-6058-7E68-9FE8-AECD01CD1466}"/>
              </a:ext>
            </a:extLst>
          </p:cNvPr>
          <p:cNvSpPr>
            <a:spLocks noGrp="1"/>
          </p:cNvSpPr>
          <p:nvPr>
            <p:ph type="title"/>
          </p:nvPr>
        </p:nvSpPr>
        <p:spPr/>
        <p:txBody>
          <a:bodyPr/>
          <a:lstStyle/>
          <a:p>
            <a:pPr algn="ctr"/>
            <a:r>
              <a:rPr lang="en-US" dirty="0" err="1"/>
              <a:t>MiRS</a:t>
            </a:r>
            <a:r>
              <a:rPr lang="en-US" dirty="0"/>
              <a:t> Water Vapor Vertical Cross Section</a:t>
            </a:r>
          </a:p>
        </p:txBody>
      </p:sp>
      <p:pic>
        <p:nvPicPr>
          <p:cNvPr id="6" name="Content Placeholder 4">
            <a:extLst>
              <a:ext uri="{FF2B5EF4-FFF2-40B4-BE49-F238E27FC236}">
                <a16:creationId xmlns:a16="http://schemas.microsoft.com/office/drawing/2014/main" id="{0A96CFDD-679A-29A3-54C0-597CD0F1850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9311" y="1690688"/>
            <a:ext cx="7677409" cy="4123866"/>
          </a:xfrm>
          <a:prstGeom prst="rect">
            <a:avLst/>
          </a:prstGeom>
        </p:spPr>
      </p:pic>
      <p:sp>
        <p:nvSpPr>
          <p:cNvPr id="7" name="TextBox 6">
            <a:extLst>
              <a:ext uri="{FF2B5EF4-FFF2-40B4-BE49-F238E27FC236}">
                <a16:creationId xmlns:a16="http://schemas.microsoft.com/office/drawing/2014/main" id="{40B64F90-73D2-DE67-2A3A-C37BBC72E99D}"/>
              </a:ext>
            </a:extLst>
          </p:cNvPr>
          <p:cNvSpPr txBox="1"/>
          <p:nvPr/>
        </p:nvSpPr>
        <p:spPr>
          <a:xfrm>
            <a:off x="8119872" y="1371600"/>
            <a:ext cx="3702817" cy="4801314"/>
          </a:xfrm>
          <a:prstGeom prst="rect">
            <a:avLst/>
          </a:prstGeom>
          <a:noFill/>
        </p:spPr>
        <p:txBody>
          <a:bodyPr wrap="square" rtlCol="0">
            <a:spAutoFit/>
          </a:bodyPr>
          <a:lstStyle/>
          <a:p>
            <a:pPr marL="285750" indent="-285750">
              <a:buFont typeface="Arial" panose="020B0604020202020204" pitchFamily="34" charset="0"/>
              <a:buChar char="•"/>
            </a:pPr>
            <a:r>
              <a:rPr lang="en-US" b="1" dirty="0"/>
              <a:t>Panel 1 (0-400km):</a:t>
            </a:r>
            <a:r>
              <a:rPr lang="en-US" dirty="0"/>
              <a:t> High concentration of water vapor trapped in the mid-to-lower troposphere.</a:t>
            </a:r>
          </a:p>
          <a:p>
            <a:pPr marL="285750" indent="-285750">
              <a:buFont typeface="Arial" panose="020B0604020202020204" pitchFamily="34" charset="0"/>
              <a:buChar char="•"/>
            </a:pPr>
            <a:r>
              <a:rPr lang="en-US" b="1" dirty="0"/>
              <a:t>Panel 2 (400-800km):</a:t>
            </a:r>
            <a:r>
              <a:rPr lang="en-US" dirty="0"/>
              <a:t> Boundary between moist and dry air slopes down.  The moisture ceiling collapses from 6,000 to below 3,000 meters.  This is the physical tropopause fold.</a:t>
            </a:r>
          </a:p>
          <a:p>
            <a:pPr marL="285750" indent="-285750">
              <a:buFont typeface="Arial" panose="020B0604020202020204" pitchFamily="34" charset="0"/>
              <a:buChar char="•"/>
            </a:pPr>
            <a:r>
              <a:rPr lang="en-US" b="1" dirty="0"/>
              <a:t>Panel 3 (800-1200km): </a:t>
            </a:r>
            <a:r>
              <a:rPr lang="en-US" dirty="0"/>
              <a:t> The core of the stratospheric dry intrusion extends down near the marine boundary layer.  This is the stratospheric dry slot that matches with orange/red from the Airmass RGB.</a:t>
            </a:r>
            <a:endParaRPr lang="en-US" b="1" dirty="0"/>
          </a:p>
        </p:txBody>
      </p:sp>
    </p:spTree>
    <p:extLst>
      <p:ext uri="{BB962C8B-B14F-4D97-AF65-F5344CB8AC3E}">
        <p14:creationId xmlns:p14="http://schemas.microsoft.com/office/powerpoint/2010/main" val="643017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18201-7E2D-F405-A9DF-1291294FE234}"/>
              </a:ext>
            </a:extLst>
          </p:cNvPr>
          <p:cNvSpPr>
            <a:spLocks noGrp="1"/>
          </p:cNvSpPr>
          <p:nvPr>
            <p:ph type="title"/>
          </p:nvPr>
        </p:nvSpPr>
        <p:spPr/>
        <p:txBody>
          <a:bodyPr/>
          <a:lstStyle/>
          <a:p>
            <a:pPr algn="ctr"/>
            <a:r>
              <a:rPr lang="en-US" dirty="0"/>
              <a:t>ATMS</a:t>
            </a:r>
          </a:p>
        </p:txBody>
      </p:sp>
      <p:sp>
        <p:nvSpPr>
          <p:cNvPr id="6" name="TextBox 5">
            <a:extLst>
              <a:ext uri="{FF2B5EF4-FFF2-40B4-BE49-F238E27FC236}">
                <a16:creationId xmlns:a16="http://schemas.microsoft.com/office/drawing/2014/main" id="{F506BC87-B2DE-74D8-E2B9-CF0E961F4C71}"/>
              </a:ext>
            </a:extLst>
          </p:cNvPr>
          <p:cNvSpPr txBox="1"/>
          <p:nvPr/>
        </p:nvSpPr>
        <p:spPr>
          <a:xfrm>
            <a:off x="6096000" y="1444263"/>
            <a:ext cx="5550568" cy="1754326"/>
          </a:xfrm>
          <a:prstGeom prst="rect">
            <a:avLst/>
          </a:prstGeom>
          <a:noFill/>
        </p:spPr>
        <p:txBody>
          <a:bodyPr wrap="square" rtlCol="0">
            <a:spAutoFit/>
          </a:bodyPr>
          <a:lstStyle/>
          <a:p>
            <a:r>
              <a:rPr lang="en-US" dirty="0"/>
              <a:t>Users can load and display ATMS data in McIDAS-V.  The interactive display allows users to position data probes anywhere over the scene and see the brightness temperature at that location across all channels.  The user can choose which channel is displayed and change the enhancement and range.</a:t>
            </a:r>
          </a:p>
        </p:txBody>
      </p:sp>
      <p:pic>
        <p:nvPicPr>
          <p:cNvPr id="8" name="Picture 7">
            <a:extLst>
              <a:ext uri="{FF2B5EF4-FFF2-40B4-BE49-F238E27FC236}">
                <a16:creationId xmlns:a16="http://schemas.microsoft.com/office/drawing/2014/main" id="{D4868FCF-06B2-3BAC-457F-FAF7A30230F6}"/>
              </a:ext>
            </a:extLst>
          </p:cNvPr>
          <p:cNvPicPr>
            <a:picLocks noChangeAspect="1"/>
          </p:cNvPicPr>
          <p:nvPr/>
        </p:nvPicPr>
        <p:blipFill>
          <a:blip r:embed="rId2"/>
          <a:stretch>
            <a:fillRect/>
          </a:stretch>
        </p:blipFill>
        <p:spPr>
          <a:xfrm>
            <a:off x="211277" y="1655324"/>
            <a:ext cx="5591955" cy="4667901"/>
          </a:xfrm>
          <a:prstGeom prst="rect">
            <a:avLst/>
          </a:prstGeom>
        </p:spPr>
      </p:pic>
      <p:pic>
        <p:nvPicPr>
          <p:cNvPr id="10" name="Picture 9">
            <a:extLst>
              <a:ext uri="{FF2B5EF4-FFF2-40B4-BE49-F238E27FC236}">
                <a16:creationId xmlns:a16="http://schemas.microsoft.com/office/drawing/2014/main" id="{6D716F35-9235-091E-3D4C-F6A25A9A6F1B}"/>
              </a:ext>
            </a:extLst>
          </p:cNvPr>
          <p:cNvPicPr>
            <a:picLocks noChangeAspect="1"/>
          </p:cNvPicPr>
          <p:nvPr/>
        </p:nvPicPr>
        <p:blipFill>
          <a:blip r:embed="rId3"/>
          <a:stretch>
            <a:fillRect/>
          </a:stretch>
        </p:blipFill>
        <p:spPr>
          <a:xfrm>
            <a:off x="6096000" y="3368239"/>
            <a:ext cx="5953956" cy="3124636"/>
          </a:xfrm>
          <a:prstGeom prst="rect">
            <a:avLst/>
          </a:prstGeom>
        </p:spPr>
      </p:pic>
    </p:spTree>
    <p:extLst>
      <p:ext uri="{BB962C8B-B14F-4D97-AF65-F5344CB8AC3E}">
        <p14:creationId xmlns:p14="http://schemas.microsoft.com/office/powerpoint/2010/main" val="3665194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17397-4E6C-D7DE-03BF-AC5AF8029981}"/>
              </a:ext>
            </a:extLst>
          </p:cNvPr>
          <p:cNvSpPr>
            <a:spLocks noGrp="1"/>
          </p:cNvSpPr>
          <p:nvPr>
            <p:ph type="title"/>
          </p:nvPr>
        </p:nvSpPr>
        <p:spPr/>
        <p:txBody>
          <a:bodyPr/>
          <a:lstStyle/>
          <a:p>
            <a:pPr algn="ctr"/>
            <a:r>
              <a:rPr lang="en-US" dirty="0"/>
              <a:t>VIIRS</a:t>
            </a:r>
          </a:p>
        </p:txBody>
      </p:sp>
      <p:pic>
        <p:nvPicPr>
          <p:cNvPr id="5" name="Picture 4">
            <a:extLst>
              <a:ext uri="{FF2B5EF4-FFF2-40B4-BE49-F238E27FC236}">
                <a16:creationId xmlns:a16="http://schemas.microsoft.com/office/drawing/2014/main" id="{AA757A4C-4E87-9539-1F22-23C9006D3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6900" y="1391573"/>
            <a:ext cx="8458200" cy="4074854"/>
          </a:xfrm>
          <a:prstGeom prst="rect">
            <a:avLst/>
          </a:prstGeom>
        </p:spPr>
      </p:pic>
      <p:sp>
        <p:nvSpPr>
          <p:cNvPr id="6" name="TextBox 5">
            <a:extLst>
              <a:ext uri="{FF2B5EF4-FFF2-40B4-BE49-F238E27FC236}">
                <a16:creationId xmlns:a16="http://schemas.microsoft.com/office/drawing/2014/main" id="{CFFA4ACC-361D-AB4D-0534-4B9D5A210E56}"/>
              </a:ext>
            </a:extLst>
          </p:cNvPr>
          <p:cNvSpPr txBox="1"/>
          <p:nvPr/>
        </p:nvSpPr>
        <p:spPr>
          <a:xfrm>
            <a:off x="192505" y="5466427"/>
            <a:ext cx="11871158" cy="1200329"/>
          </a:xfrm>
          <a:prstGeom prst="rect">
            <a:avLst/>
          </a:prstGeom>
          <a:noFill/>
        </p:spPr>
        <p:txBody>
          <a:bodyPr wrap="square" rtlCol="0">
            <a:spAutoFit/>
          </a:bodyPr>
          <a:lstStyle/>
          <a:p>
            <a:r>
              <a:rPr lang="en-US" dirty="0"/>
              <a:t>The above image shows Suomi NPP VIIRS Rayleigh Corrected True Color RGB (left) and a Fire Temperature RGB (right).  The left image is overlaid with METARs and the right has city labels.  A variety of RGB recipes for VIIRS data come packaged with the software and are easy to display as derived fields where the user does not need to individually select each band/calibration.  Imagery EDRs and L2 EDR products are supported as well.</a:t>
            </a:r>
          </a:p>
        </p:txBody>
      </p:sp>
    </p:spTree>
    <p:extLst>
      <p:ext uri="{BB962C8B-B14F-4D97-AF65-F5344CB8AC3E}">
        <p14:creationId xmlns:p14="http://schemas.microsoft.com/office/powerpoint/2010/main" val="1054005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2098F-3449-80F0-280A-A69486956FD3}"/>
              </a:ext>
            </a:extLst>
          </p:cNvPr>
          <p:cNvSpPr>
            <a:spLocks noGrp="1"/>
          </p:cNvSpPr>
          <p:nvPr>
            <p:ph type="title"/>
          </p:nvPr>
        </p:nvSpPr>
        <p:spPr/>
        <p:txBody>
          <a:bodyPr/>
          <a:lstStyle/>
          <a:p>
            <a:pPr algn="ctr"/>
            <a:r>
              <a:rPr lang="en-US" dirty="0"/>
              <a:t>VIIRS and </a:t>
            </a:r>
            <a:r>
              <a:rPr lang="en-US" dirty="0" err="1"/>
              <a:t>MiRS</a:t>
            </a:r>
            <a:endParaRPr lang="en-US" dirty="0"/>
          </a:p>
        </p:txBody>
      </p:sp>
      <p:pic>
        <p:nvPicPr>
          <p:cNvPr id="5" name="Picture 4">
            <a:extLst>
              <a:ext uri="{FF2B5EF4-FFF2-40B4-BE49-F238E27FC236}">
                <a16:creationId xmlns:a16="http://schemas.microsoft.com/office/drawing/2014/main" id="{158C9907-2C8B-1644-145D-8111FCC1C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431045"/>
            <a:ext cx="8839200" cy="3995909"/>
          </a:xfrm>
          <a:prstGeom prst="rect">
            <a:avLst/>
          </a:prstGeom>
        </p:spPr>
      </p:pic>
      <p:sp>
        <p:nvSpPr>
          <p:cNvPr id="6" name="TextBox 5">
            <a:extLst>
              <a:ext uri="{FF2B5EF4-FFF2-40B4-BE49-F238E27FC236}">
                <a16:creationId xmlns:a16="http://schemas.microsoft.com/office/drawing/2014/main" id="{45A91A3D-687F-2944-B10F-C6633012ACD7}"/>
              </a:ext>
            </a:extLst>
          </p:cNvPr>
          <p:cNvSpPr txBox="1"/>
          <p:nvPr/>
        </p:nvSpPr>
        <p:spPr>
          <a:xfrm>
            <a:off x="115614" y="5426954"/>
            <a:ext cx="11960772" cy="1200329"/>
          </a:xfrm>
          <a:prstGeom prst="rect">
            <a:avLst/>
          </a:prstGeom>
          <a:noFill/>
        </p:spPr>
        <p:txBody>
          <a:bodyPr wrap="square" rtlCol="0">
            <a:spAutoFit/>
          </a:bodyPr>
          <a:lstStyle/>
          <a:p>
            <a:r>
              <a:rPr lang="en-US" dirty="0"/>
              <a:t>The above images are from Tropical Cyclone Zelia in over Australia in February 2025.  The left panel shows Suomi NPP VIIRS Rayleigh Corrected True Color RGB imagery overlaid with a vertical backscatter of water vapor.  The right panel shows a sandwich RGB, which allows for observing visible data (grayscale enhancement) overlaid with infrared temperatures (rainbow enhancement).</a:t>
            </a:r>
          </a:p>
        </p:txBody>
      </p:sp>
    </p:spTree>
    <p:extLst>
      <p:ext uri="{BB962C8B-B14F-4D97-AF65-F5344CB8AC3E}">
        <p14:creationId xmlns:p14="http://schemas.microsoft.com/office/powerpoint/2010/main" val="2628876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FE8FC-6532-B8D0-7723-602D200CE5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F78C49-B8E7-E672-E751-0DF728BB2470}"/>
              </a:ext>
            </a:extLst>
          </p:cNvPr>
          <p:cNvSpPr>
            <a:spLocks noGrp="1"/>
          </p:cNvSpPr>
          <p:nvPr>
            <p:ph type="ctrTitle"/>
          </p:nvPr>
        </p:nvSpPr>
        <p:spPr/>
        <p:txBody>
          <a:bodyPr/>
          <a:lstStyle/>
          <a:p>
            <a:r>
              <a:rPr lang="en-US" dirty="0"/>
              <a:t>Other LEOs</a:t>
            </a:r>
          </a:p>
        </p:txBody>
      </p:sp>
    </p:spTree>
    <p:extLst>
      <p:ext uri="{BB962C8B-B14F-4D97-AF65-F5344CB8AC3E}">
        <p14:creationId xmlns:p14="http://schemas.microsoft.com/office/powerpoint/2010/main" val="959230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8017A-C71B-0E4B-1B41-9643D7A6E37B}"/>
              </a:ext>
            </a:extLst>
          </p:cNvPr>
          <p:cNvSpPr>
            <a:spLocks noGrp="1"/>
          </p:cNvSpPr>
          <p:nvPr>
            <p:ph type="title"/>
          </p:nvPr>
        </p:nvSpPr>
        <p:spPr/>
        <p:txBody>
          <a:bodyPr/>
          <a:lstStyle/>
          <a:p>
            <a:pPr algn="ctr"/>
            <a:r>
              <a:rPr lang="en-US" dirty="0"/>
              <a:t>OMI and TROPOMI</a:t>
            </a:r>
          </a:p>
        </p:txBody>
      </p:sp>
      <p:pic>
        <p:nvPicPr>
          <p:cNvPr id="5" name="Picture 4">
            <a:extLst>
              <a:ext uri="{FF2B5EF4-FFF2-40B4-BE49-F238E27FC236}">
                <a16:creationId xmlns:a16="http://schemas.microsoft.com/office/drawing/2014/main" id="{9F6FBC1B-D0AF-3D2E-FC0F-403EDE8E4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1267" y="1605580"/>
            <a:ext cx="8686800" cy="3646839"/>
          </a:xfrm>
          <a:prstGeom prst="rect">
            <a:avLst/>
          </a:prstGeom>
        </p:spPr>
      </p:pic>
      <p:sp>
        <p:nvSpPr>
          <p:cNvPr id="6" name="TextBox 5">
            <a:extLst>
              <a:ext uri="{FF2B5EF4-FFF2-40B4-BE49-F238E27FC236}">
                <a16:creationId xmlns:a16="http://schemas.microsoft.com/office/drawing/2014/main" id="{5F506950-4A9C-AB68-D7F5-B1A14AAB11B5}"/>
              </a:ext>
            </a:extLst>
          </p:cNvPr>
          <p:cNvSpPr txBox="1"/>
          <p:nvPr/>
        </p:nvSpPr>
        <p:spPr>
          <a:xfrm>
            <a:off x="190005" y="5252419"/>
            <a:ext cx="11792198" cy="923330"/>
          </a:xfrm>
          <a:prstGeom prst="rect">
            <a:avLst/>
          </a:prstGeom>
          <a:noFill/>
        </p:spPr>
        <p:txBody>
          <a:bodyPr wrap="square" rtlCol="0">
            <a:spAutoFit/>
          </a:bodyPr>
          <a:lstStyle/>
          <a:p>
            <a:r>
              <a:rPr lang="en-US" dirty="0"/>
              <a:t>The above image shows OMI tropospheric NO2 on the left and TROPOMI tropospheric NO2 on the right.  Data from different satellites can be overlaid or displayed side-by-side to assist in analysis and verifying the fidelity of new instruments.</a:t>
            </a:r>
          </a:p>
        </p:txBody>
      </p:sp>
    </p:spTree>
    <p:extLst>
      <p:ext uri="{BB962C8B-B14F-4D97-AF65-F5344CB8AC3E}">
        <p14:creationId xmlns:p14="http://schemas.microsoft.com/office/powerpoint/2010/main" val="452352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16C6B-8991-82CB-A581-582DBA99D4DD}"/>
              </a:ext>
            </a:extLst>
          </p:cNvPr>
          <p:cNvSpPr>
            <a:spLocks noGrp="1"/>
          </p:cNvSpPr>
          <p:nvPr>
            <p:ph type="title"/>
          </p:nvPr>
        </p:nvSpPr>
        <p:spPr/>
        <p:txBody>
          <a:bodyPr/>
          <a:lstStyle/>
          <a:p>
            <a:pPr algn="ctr"/>
            <a:r>
              <a:rPr lang="en-US" dirty="0"/>
              <a:t>CALIPSO</a:t>
            </a:r>
          </a:p>
        </p:txBody>
      </p:sp>
      <p:pic>
        <p:nvPicPr>
          <p:cNvPr id="5" name="Picture 4">
            <a:extLst>
              <a:ext uri="{FF2B5EF4-FFF2-40B4-BE49-F238E27FC236}">
                <a16:creationId xmlns:a16="http://schemas.microsoft.com/office/drawing/2014/main" id="{ADFDF324-3615-3F3E-A3D6-3E2255AA8D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175" y="1690688"/>
            <a:ext cx="5607568" cy="4135581"/>
          </a:xfrm>
          <a:prstGeom prst="rect">
            <a:avLst/>
          </a:prstGeom>
          <a:noFill/>
        </p:spPr>
      </p:pic>
      <p:sp>
        <p:nvSpPr>
          <p:cNvPr id="6" name="TextBox 5">
            <a:extLst>
              <a:ext uri="{FF2B5EF4-FFF2-40B4-BE49-F238E27FC236}">
                <a16:creationId xmlns:a16="http://schemas.microsoft.com/office/drawing/2014/main" id="{015E5CAA-F2BE-320B-6381-0B22B205B9BD}"/>
              </a:ext>
            </a:extLst>
          </p:cNvPr>
          <p:cNvSpPr txBox="1"/>
          <p:nvPr/>
        </p:nvSpPr>
        <p:spPr>
          <a:xfrm>
            <a:off x="6329548" y="1591294"/>
            <a:ext cx="5450774" cy="2585323"/>
          </a:xfrm>
          <a:prstGeom prst="rect">
            <a:avLst/>
          </a:prstGeom>
          <a:noFill/>
        </p:spPr>
        <p:txBody>
          <a:bodyPr wrap="square" rtlCol="0">
            <a:spAutoFit/>
          </a:bodyPr>
          <a:lstStyle/>
          <a:p>
            <a:r>
              <a:rPr lang="en-US" dirty="0"/>
              <a:t>The image on the left shows a CALIPSO backscatter pass overlaid on GOES East True Color RGB imagery from a Canadian wildfire event in June 2023.</a:t>
            </a:r>
          </a:p>
          <a:p>
            <a:endParaRPr lang="en-US" dirty="0"/>
          </a:p>
          <a:p>
            <a:r>
              <a:rPr lang="en-US" dirty="0"/>
              <a:t>Overlaying LEO data on GEO helps to provide context to the data.  In this case, the GEO data gives the horizontal extent of the smoke, and the LEO gives information about the altitude and concentration of the smoke.</a:t>
            </a:r>
          </a:p>
        </p:txBody>
      </p:sp>
    </p:spTree>
    <p:extLst>
      <p:ext uri="{BB962C8B-B14F-4D97-AF65-F5344CB8AC3E}">
        <p14:creationId xmlns:p14="http://schemas.microsoft.com/office/powerpoint/2010/main" val="1846859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0C46-D3ED-9B5D-8973-BE3933424D79}"/>
              </a:ext>
            </a:extLst>
          </p:cNvPr>
          <p:cNvSpPr>
            <a:spLocks noGrp="1"/>
          </p:cNvSpPr>
          <p:nvPr>
            <p:ph type="title"/>
          </p:nvPr>
        </p:nvSpPr>
        <p:spPr/>
        <p:txBody>
          <a:bodyPr/>
          <a:lstStyle/>
          <a:p>
            <a:pPr algn="ctr"/>
            <a:r>
              <a:rPr lang="en-US" dirty="0"/>
              <a:t>NASA PACE</a:t>
            </a:r>
          </a:p>
        </p:txBody>
      </p:sp>
      <p:pic>
        <p:nvPicPr>
          <p:cNvPr id="5" name="Picture 4">
            <a:extLst>
              <a:ext uri="{FF2B5EF4-FFF2-40B4-BE49-F238E27FC236}">
                <a16:creationId xmlns:a16="http://schemas.microsoft.com/office/drawing/2014/main" id="{88DD5098-73AB-87AE-23D2-267B506BDB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322437"/>
            <a:ext cx="10200774" cy="4213126"/>
          </a:xfrm>
          <a:prstGeom prst="rect">
            <a:avLst/>
          </a:prstGeom>
        </p:spPr>
      </p:pic>
      <p:sp>
        <p:nvSpPr>
          <p:cNvPr id="6" name="TextBox 5">
            <a:extLst>
              <a:ext uri="{FF2B5EF4-FFF2-40B4-BE49-F238E27FC236}">
                <a16:creationId xmlns:a16="http://schemas.microsoft.com/office/drawing/2014/main" id="{262E0CD7-8BE3-144B-752D-7F434FEEEB3C}"/>
              </a:ext>
            </a:extLst>
          </p:cNvPr>
          <p:cNvSpPr txBox="1"/>
          <p:nvPr/>
        </p:nvSpPr>
        <p:spPr>
          <a:xfrm>
            <a:off x="0" y="5535563"/>
            <a:ext cx="12192000" cy="923330"/>
          </a:xfrm>
          <a:prstGeom prst="rect">
            <a:avLst/>
          </a:prstGeom>
          <a:noFill/>
        </p:spPr>
        <p:txBody>
          <a:bodyPr wrap="square" rtlCol="0">
            <a:spAutoFit/>
          </a:bodyPr>
          <a:lstStyle/>
          <a:p>
            <a:r>
              <a:rPr lang="en-US" dirty="0"/>
              <a:t>The above images show PACE true color RGB imagery from before (left) and after (center and right) the passage of cyclone Narelle in northwestern Australia.  PACE is an ocean color instrument and is useful to detect sediment, algae, and chlorophyl.</a:t>
            </a:r>
          </a:p>
        </p:txBody>
      </p:sp>
    </p:spTree>
    <p:extLst>
      <p:ext uri="{BB962C8B-B14F-4D97-AF65-F5344CB8AC3E}">
        <p14:creationId xmlns:p14="http://schemas.microsoft.com/office/powerpoint/2010/main" val="2251740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2AA5D-9E1A-35DD-F921-B62237590098}"/>
              </a:ext>
            </a:extLst>
          </p:cNvPr>
          <p:cNvSpPr>
            <a:spLocks noGrp="1"/>
          </p:cNvSpPr>
          <p:nvPr>
            <p:ph type="title"/>
          </p:nvPr>
        </p:nvSpPr>
        <p:spPr/>
        <p:txBody>
          <a:bodyPr/>
          <a:lstStyle/>
          <a:p>
            <a:pPr algn="ctr"/>
            <a:r>
              <a:rPr lang="en-US" dirty="0"/>
              <a:t>MODIS</a:t>
            </a:r>
          </a:p>
        </p:txBody>
      </p:sp>
      <p:pic>
        <p:nvPicPr>
          <p:cNvPr id="5" name="Picture 4">
            <a:extLst>
              <a:ext uri="{FF2B5EF4-FFF2-40B4-BE49-F238E27FC236}">
                <a16:creationId xmlns:a16="http://schemas.microsoft.com/office/drawing/2014/main" id="{46B10043-78C6-D2B1-5E40-172BB08F3B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546" y="1359174"/>
            <a:ext cx="11234908" cy="5133701"/>
          </a:xfrm>
          <a:prstGeom prst="rect">
            <a:avLst/>
          </a:prstGeom>
        </p:spPr>
      </p:pic>
    </p:spTree>
    <p:extLst>
      <p:ext uri="{BB962C8B-B14F-4D97-AF65-F5344CB8AC3E}">
        <p14:creationId xmlns:p14="http://schemas.microsoft.com/office/powerpoint/2010/main" val="1816813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12BF4-C88D-558C-611E-E5A29A7ADA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361E98-8E72-F85A-2A26-BED153FE1FEB}"/>
              </a:ext>
            </a:extLst>
          </p:cNvPr>
          <p:cNvSpPr>
            <a:spLocks noGrp="1"/>
          </p:cNvSpPr>
          <p:nvPr>
            <p:ph type="ctrTitle"/>
          </p:nvPr>
        </p:nvSpPr>
        <p:spPr/>
        <p:txBody>
          <a:bodyPr/>
          <a:lstStyle/>
          <a:p>
            <a:r>
              <a:rPr lang="en-US" dirty="0"/>
              <a:t>GOES</a:t>
            </a:r>
          </a:p>
        </p:txBody>
      </p:sp>
    </p:spTree>
    <p:extLst>
      <p:ext uri="{BB962C8B-B14F-4D97-AF65-F5344CB8AC3E}">
        <p14:creationId xmlns:p14="http://schemas.microsoft.com/office/powerpoint/2010/main" val="248138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141BA-3F8B-F07D-B769-BB9A2E39818D}"/>
              </a:ext>
            </a:extLst>
          </p:cNvPr>
          <p:cNvSpPr>
            <a:spLocks noGrp="1"/>
          </p:cNvSpPr>
          <p:nvPr>
            <p:ph type="title"/>
          </p:nvPr>
        </p:nvSpPr>
        <p:spPr/>
        <p:txBody>
          <a:bodyPr/>
          <a:lstStyle/>
          <a:p>
            <a:pPr algn="ctr"/>
            <a:r>
              <a:rPr lang="en-US" dirty="0"/>
              <a:t>GOES Across Generations</a:t>
            </a:r>
          </a:p>
        </p:txBody>
      </p:sp>
      <p:pic>
        <p:nvPicPr>
          <p:cNvPr id="5" name="Picture 4">
            <a:extLst>
              <a:ext uri="{FF2B5EF4-FFF2-40B4-BE49-F238E27FC236}">
                <a16:creationId xmlns:a16="http://schemas.microsoft.com/office/drawing/2014/main" id="{7A9EF2F6-4CF1-9895-E07A-7307A6B706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066" y="1560058"/>
            <a:ext cx="10741734" cy="4802187"/>
          </a:xfrm>
          <a:prstGeom prst="rect">
            <a:avLst/>
          </a:prstGeom>
        </p:spPr>
      </p:pic>
    </p:spTree>
    <p:extLst>
      <p:ext uri="{BB962C8B-B14F-4D97-AF65-F5344CB8AC3E}">
        <p14:creationId xmlns:p14="http://schemas.microsoft.com/office/powerpoint/2010/main" val="2537724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4B863-6152-B5E9-1CFF-9981E973A8AB}"/>
              </a:ext>
            </a:extLst>
          </p:cNvPr>
          <p:cNvSpPr>
            <a:spLocks noGrp="1"/>
          </p:cNvSpPr>
          <p:nvPr>
            <p:ph type="title"/>
          </p:nvPr>
        </p:nvSpPr>
        <p:spPr/>
        <p:txBody>
          <a:bodyPr/>
          <a:lstStyle/>
          <a:p>
            <a:pPr algn="ctr"/>
            <a:r>
              <a:rPr lang="en-US" dirty="0"/>
              <a:t>GOES-19</a:t>
            </a:r>
          </a:p>
        </p:txBody>
      </p:sp>
      <p:sp>
        <p:nvSpPr>
          <p:cNvPr id="4" name="TextBox 3">
            <a:extLst>
              <a:ext uri="{FF2B5EF4-FFF2-40B4-BE49-F238E27FC236}">
                <a16:creationId xmlns:a16="http://schemas.microsoft.com/office/drawing/2014/main" id="{73A7896F-ECB0-6676-C0A1-256D90734976}"/>
              </a:ext>
            </a:extLst>
          </p:cNvPr>
          <p:cNvSpPr txBox="1"/>
          <p:nvPr/>
        </p:nvSpPr>
        <p:spPr>
          <a:xfrm>
            <a:off x="115613" y="5726522"/>
            <a:ext cx="11960773" cy="923330"/>
          </a:xfrm>
          <a:prstGeom prst="rect">
            <a:avLst/>
          </a:prstGeom>
          <a:noFill/>
        </p:spPr>
        <p:txBody>
          <a:bodyPr wrap="square" rtlCol="0">
            <a:spAutoFit/>
          </a:bodyPr>
          <a:lstStyle/>
          <a:p>
            <a:r>
              <a:rPr lang="en-US" dirty="0"/>
              <a:t>The animation above is an Airmass RGB loop of GOES-19 data.  Users can load, display, and analyze data from all domains of the GOES-R series satellites.  For L1b data, individual bands can be displayed as well as channel combinations and RGBs.  Level 2 products are supported as well as GLM point and gridded data.</a:t>
            </a:r>
          </a:p>
        </p:txBody>
      </p:sp>
      <p:pic>
        <p:nvPicPr>
          <p:cNvPr id="5" name="Video 3">
            <a:hlinkClick r:id="" action="ppaction://media"/>
            <a:extLst>
              <a:ext uri="{FF2B5EF4-FFF2-40B4-BE49-F238E27FC236}">
                <a16:creationId xmlns:a16="http://schemas.microsoft.com/office/drawing/2014/main" id="{4CCC3EF1-79F4-D567-66F5-1B41091084A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95424" y="1345022"/>
            <a:ext cx="9201150" cy="4381500"/>
          </a:xfrm>
          <a:prstGeom prst="rect">
            <a:avLst/>
          </a:prstGeom>
        </p:spPr>
      </p:pic>
    </p:spTree>
    <p:extLst>
      <p:ext uri="{BB962C8B-B14F-4D97-AF65-F5344CB8AC3E}">
        <p14:creationId xmlns:p14="http://schemas.microsoft.com/office/powerpoint/2010/main" val="181358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9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8AB2-BA5D-A794-5D96-9B8F47A54040}"/>
              </a:ext>
            </a:extLst>
          </p:cNvPr>
          <p:cNvSpPr>
            <a:spLocks noGrp="1"/>
          </p:cNvSpPr>
          <p:nvPr>
            <p:ph type="title"/>
          </p:nvPr>
        </p:nvSpPr>
        <p:spPr/>
        <p:txBody>
          <a:bodyPr/>
          <a:lstStyle/>
          <a:p>
            <a:pPr algn="ctr"/>
            <a:r>
              <a:rPr lang="en-US" dirty="0"/>
              <a:t>GOES-19 L2 Products</a:t>
            </a:r>
          </a:p>
        </p:txBody>
      </p:sp>
      <p:pic>
        <p:nvPicPr>
          <p:cNvPr id="5" name="Picture 4">
            <a:extLst>
              <a:ext uri="{FF2B5EF4-FFF2-40B4-BE49-F238E27FC236}">
                <a16:creationId xmlns:a16="http://schemas.microsoft.com/office/drawing/2014/main" id="{1D546D74-439F-D496-A859-4185423731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3480" y="1427284"/>
            <a:ext cx="9845040" cy="5146871"/>
          </a:xfrm>
          <a:prstGeom prst="rect">
            <a:avLst/>
          </a:prstGeom>
        </p:spPr>
      </p:pic>
    </p:spTree>
    <p:extLst>
      <p:ext uri="{BB962C8B-B14F-4D97-AF65-F5344CB8AC3E}">
        <p14:creationId xmlns:p14="http://schemas.microsoft.com/office/powerpoint/2010/main" val="1508683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AB33F-A394-7E17-BEE4-90F8A2B9F2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B4E0F8-03AC-8C00-A98A-C15898005B85}"/>
              </a:ext>
            </a:extLst>
          </p:cNvPr>
          <p:cNvSpPr>
            <a:spLocks noGrp="1"/>
          </p:cNvSpPr>
          <p:nvPr>
            <p:ph type="ctrTitle"/>
          </p:nvPr>
        </p:nvSpPr>
        <p:spPr>
          <a:xfrm>
            <a:off x="0" y="1122363"/>
            <a:ext cx="12192000" cy="2387600"/>
          </a:xfrm>
        </p:spPr>
        <p:txBody>
          <a:bodyPr/>
          <a:lstStyle/>
          <a:p>
            <a:r>
              <a:rPr lang="en-US" dirty="0"/>
              <a:t>Other GOES</a:t>
            </a:r>
          </a:p>
        </p:txBody>
      </p:sp>
    </p:spTree>
    <p:extLst>
      <p:ext uri="{BB962C8B-B14F-4D97-AF65-F5344CB8AC3E}">
        <p14:creationId xmlns:p14="http://schemas.microsoft.com/office/powerpoint/2010/main" val="354072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99BC8-BA01-041B-A914-168E5E60B08D}"/>
              </a:ext>
            </a:extLst>
          </p:cNvPr>
          <p:cNvSpPr>
            <a:spLocks noGrp="1"/>
          </p:cNvSpPr>
          <p:nvPr>
            <p:ph type="title"/>
          </p:nvPr>
        </p:nvSpPr>
        <p:spPr>
          <a:xfrm>
            <a:off x="0" y="365125"/>
            <a:ext cx="12192000" cy="1325563"/>
          </a:xfrm>
        </p:spPr>
        <p:txBody>
          <a:bodyPr/>
          <a:lstStyle/>
          <a:p>
            <a:pPr algn="ctr"/>
            <a:r>
              <a:rPr lang="en-US" dirty="0"/>
              <a:t>Himawari</a:t>
            </a:r>
          </a:p>
        </p:txBody>
      </p:sp>
      <p:pic>
        <p:nvPicPr>
          <p:cNvPr id="5" name="Picture 4">
            <a:extLst>
              <a:ext uri="{FF2B5EF4-FFF2-40B4-BE49-F238E27FC236}">
                <a16:creationId xmlns:a16="http://schemas.microsoft.com/office/drawing/2014/main" id="{F4A1007D-8317-32F9-E512-26CF067A3F0E}"/>
              </a:ext>
            </a:extLst>
          </p:cNvPr>
          <p:cNvPicPr>
            <a:picLocks noChangeAspect="1"/>
          </p:cNvPicPr>
          <p:nvPr/>
        </p:nvPicPr>
        <p:blipFill>
          <a:blip r:embed="rId2"/>
          <a:stretch>
            <a:fillRect/>
          </a:stretch>
        </p:blipFill>
        <p:spPr>
          <a:xfrm>
            <a:off x="387432" y="1467571"/>
            <a:ext cx="11217902" cy="4214751"/>
          </a:xfrm>
          <a:prstGeom prst="rect">
            <a:avLst/>
          </a:prstGeom>
        </p:spPr>
      </p:pic>
    </p:spTree>
    <p:extLst>
      <p:ext uri="{BB962C8B-B14F-4D97-AF65-F5344CB8AC3E}">
        <p14:creationId xmlns:p14="http://schemas.microsoft.com/office/powerpoint/2010/main" val="310384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C3286-99A9-4102-1162-7412B73CDA56}"/>
              </a:ext>
            </a:extLst>
          </p:cNvPr>
          <p:cNvSpPr>
            <a:spLocks noGrp="1"/>
          </p:cNvSpPr>
          <p:nvPr>
            <p:ph type="title"/>
          </p:nvPr>
        </p:nvSpPr>
        <p:spPr/>
        <p:txBody>
          <a:bodyPr/>
          <a:lstStyle/>
          <a:p>
            <a:pPr algn="ctr"/>
            <a:r>
              <a:rPr lang="en-US" dirty="0"/>
              <a:t>GEMS</a:t>
            </a:r>
          </a:p>
        </p:txBody>
      </p:sp>
      <p:pic>
        <p:nvPicPr>
          <p:cNvPr id="4" name="Video 5">
            <a:hlinkClick r:id="" action="ppaction://media"/>
            <a:extLst>
              <a:ext uri="{FF2B5EF4-FFF2-40B4-BE49-F238E27FC236}">
                <a16:creationId xmlns:a16="http://schemas.microsoft.com/office/drawing/2014/main" id="{6ACE59E9-D8F3-8987-BA9E-A4BF26FFC6D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96634" y="1651000"/>
            <a:ext cx="6535687" cy="4525963"/>
          </a:xfrm>
          <a:prstGeom prst="rect">
            <a:avLst/>
          </a:prstGeom>
          <a:noFill/>
        </p:spPr>
      </p:pic>
      <p:sp>
        <p:nvSpPr>
          <p:cNvPr id="5" name="TextBox 4">
            <a:extLst>
              <a:ext uri="{FF2B5EF4-FFF2-40B4-BE49-F238E27FC236}">
                <a16:creationId xmlns:a16="http://schemas.microsoft.com/office/drawing/2014/main" id="{CC102CCC-AACD-907A-2B2E-D4D16FBD2AC5}"/>
              </a:ext>
            </a:extLst>
          </p:cNvPr>
          <p:cNvSpPr txBox="1"/>
          <p:nvPr/>
        </p:nvSpPr>
        <p:spPr>
          <a:xfrm>
            <a:off x="7196447" y="1651000"/>
            <a:ext cx="4655127" cy="1477328"/>
          </a:xfrm>
          <a:prstGeom prst="rect">
            <a:avLst/>
          </a:prstGeom>
          <a:noFill/>
        </p:spPr>
        <p:txBody>
          <a:bodyPr wrap="square" rtlCol="0">
            <a:spAutoFit/>
          </a:bodyPr>
          <a:lstStyle/>
          <a:p>
            <a:r>
              <a:rPr lang="en-US" dirty="0"/>
              <a:t>This animation shows total column ozone from the GEMS instrument.  GEMS is an instrument on the Korean GEO-KOMPSAT-2B geostationary satellite that is used to measure trace gases in the atmosphere.</a:t>
            </a:r>
          </a:p>
        </p:txBody>
      </p:sp>
    </p:spTree>
    <p:extLst>
      <p:ext uri="{BB962C8B-B14F-4D97-AF65-F5344CB8AC3E}">
        <p14:creationId xmlns:p14="http://schemas.microsoft.com/office/powerpoint/2010/main" val="117703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repeatCount="indefinite"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80B30-D7B9-72BE-17E4-55F213FBF6C7}"/>
              </a:ext>
            </a:extLst>
          </p:cNvPr>
          <p:cNvSpPr>
            <a:spLocks noGrp="1"/>
          </p:cNvSpPr>
          <p:nvPr>
            <p:ph type="title"/>
          </p:nvPr>
        </p:nvSpPr>
        <p:spPr/>
        <p:txBody>
          <a:bodyPr/>
          <a:lstStyle/>
          <a:p>
            <a:pPr algn="ctr"/>
            <a:r>
              <a:rPr lang="en-US" dirty="0"/>
              <a:t>GEMS Analysis</a:t>
            </a:r>
          </a:p>
        </p:txBody>
      </p:sp>
      <p:pic>
        <p:nvPicPr>
          <p:cNvPr id="5" name="Picture 4">
            <a:extLst>
              <a:ext uri="{FF2B5EF4-FFF2-40B4-BE49-F238E27FC236}">
                <a16:creationId xmlns:a16="http://schemas.microsoft.com/office/drawing/2014/main" id="{3D236EC4-B887-C0D0-FB09-C51A1FAD0ABC}"/>
              </a:ext>
            </a:extLst>
          </p:cNvPr>
          <p:cNvPicPr>
            <a:picLocks noChangeAspect="1"/>
          </p:cNvPicPr>
          <p:nvPr/>
        </p:nvPicPr>
        <p:blipFill>
          <a:blip r:embed="rId2"/>
          <a:stretch>
            <a:fillRect/>
          </a:stretch>
        </p:blipFill>
        <p:spPr>
          <a:xfrm>
            <a:off x="391886" y="1547750"/>
            <a:ext cx="5204174" cy="3107636"/>
          </a:xfrm>
          <a:prstGeom prst="rect">
            <a:avLst/>
          </a:prstGeom>
        </p:spPr>
      </p:pic>
      <p:pic>
        <p:nvPicPr>
          <p:cNvPr id="7" name="Picture 6">
            <a:extLst>
              <a:ext uri="{FF2B5EF4-FFF2-40B4-BE49-F238E27FC236}">
                <a16:creationId xmlns:a16="http://schemas.microsoft.com/office/drawing/2014/main" id="{B7039D9A-1776-DC8B-C712-33D7D065CC5B}"/>
              </a:ext>
            </a:extLst>
          </p:cNvPr>
          <p:cNvPicPr>
            <a:picLocks noChangeAspect="1"/>
          </p:cNvPicPr>
          <p:nvPr/>
        </p:nvPicPr>
        <p:blipFill>
          <a:blip r:embed="rId3"/>
          <a:stretch>
            <a:fillRect/>
          </a:stretch>
        </p:blipFill>
        <p:spPr>
          <a:xfrm>
            <a:off x="5763491" y="1996736"/>
            <a:ext cx="5768400" cy="2608180"/>
          </a:xfrm>
          <a:prstGeom prst="rect">
            <a:avLst/>
          </a:prstGeom>
        </p:spPr>
      </p:pic>
      <p:sp>
        <p:nvSpPr>
          <p:cNvPr id="8" name="TextBox 7">
            <a:extLst>
              <a:ext uri="{FF2B5EF4-FFF2-40B4-BE49-F238E27FC236}">
                <a16:creationId xmlns:a16="http://schemas.microsoft.com/office/drawing/2014/main" id="{3172407B-B1EF-F63E-2F78-032F0D7332E3}"/>
              </a:ext>
            </a:extLst>
          </p:cNvPr>
          <p:cNvSpPr txBox="1"/>
          <p:nvPr/>
        </p:nvSpPr>
        <p:spPr>
          <a:xfrm>
            <a:off x="106878" y="4785756"/>
            <a:ext cx="11958452" cy="923330"/>
          </a:xfrm>
          <a:prstGeom prst="rect">
            <a:avLst/>
          </a:prstGeom>
          <a:noFill/>
        </p:spPr>
        <p:txBody>
          <a:bodyPr wrap="square" rtlCol="0">
            <a:spAutoFit/>
          </a:bodyPr>
          <a:lstStyle/>
          <a:p>
            <a:r>
              <a:rPr lang="en-US" dirty="0"/>
              <a:t>This data transect display of GEMS data demonstrates one way McIDAS-V can be used to not just display data, but analyze it.  The black transect line through the higher concentrations of NO2 in eastern Chine is shown as a transect on the right.</a:t>
            </a:r>
          </a:p>
        </p:txBody>
      </p:sp>
    </p:spTree>
    <p:extLst>
      <p:ext uri="{BB962C8B-B14F-4D97-AF65-F5344CB8AC3E}">
        <p14:creationId xmlns:p14="http://schemas.microsoft.com/office/powerpoint/2010/main" val="585758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3E592-1EEC-A36A-5509-58875191506D}"/>
              </a:ext>
            </a:extLst>
          </p:cNvPr>
          <p:cNvSpPr>
            <a:spLocks noGrp="1"/>
          </p:cNvSpPr>
          <p:nvPr>
            <p:ph type="title"/>
          </p:nvPr>
        </p:nvSpPr>
        <p:spPr/>
        <p:txBody>
          <a:bodyPr/>
          <a:lstStyle/>
          <a:p>
            <a:pPr algn="ctr"/>
            <a:r>
              <a:rPr lang="en-US" dirty="0"/>
              <a:t>TEMPO</a:t>
            </a:r>
          </a:p>
        </p:txBody>
      </p:sp>
      <p:pic>
        <p:nvPicPr>
          <p:cNvPr id="4" name="Video 5">
            <a:hlinkClick r:id="" action="ppaction://media"/>
            <a:extLst>
              <a:ext uri="{FF2B5EF4-FFF2-40B4-BE49-F238E27FC236}">
                <a16:creationId xmlns:a16="http://schemas.microsoft.com/office/drawing/2014/main" id="{28DC6F55-6E33-4415-8A5F-C166EB7BF16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9788" y="1535913"/>
            <a:ext cx="6416019" cy="4433290"/>
          </a:xfrm>
          <a:prstGeom prst="rect">
            <a:avLst/>
          </a:prstGeom>
        </p:spPr>
      </p:pic>
      <p:sp>
        <p:nvSpPr>
          <p:cNvPr id="5" name="TextBox 4">
            <a:extLst>
              <a:ext uri="{FF2B5EF4-FFF2-40B4-BE49-F238E27FC236}">
                <a16:creationId xmlns:a16="http://schemas.microsoft.com/office/drawing/2014/main" id="{37367E78-11BF-A3A5-1644-3C61841ABB81}"/>
              </a:ext>
            </a:extLst>
          </p:cNvPr>
          <p:cNvSpPr txBox="1"/>
          <p:nvPr/>
        </p:nvSpPr>
        <p:spPr>
          <a:xfrm>
            <a:off x="6911439" y="1484416"/>
            <a:ext cx="4940135" cy="1754326"/>
          </a:xfrm>
          <a:prstGeom prst="rect">
            <a:avLst/>
          </a:prstGeom>
          <a:noFill/>
        </p:spPr>
        <p:txBody>
          <a:bodyPr wrap="square" rtlCol="0">
            <a:spAutoFit/>
          </a:bodyPr>
          <a:lstStyle/>
          <a:p>
            <a:r>
              <a:rPr lang="en-US" dirty="0"/>
              <a:t>TEMPO is an instrument on the </a:t>
            </a:r>
            <a:r>
              <a:rPr lang="en-US" dirty="0" err="1"/>
              <a:t>Intelesat</a:t>
            </a:r>
            <a:r>
              <a:rPr lang="en-US" dirty="0"/>
              <a:t> 40e satellite and is used to detect trace gases in the atmosphere in hourly intervals over the United States.  The image on the left shows the evolution of NO2 plumes from prescribed fires in Kansas in April 2026.</a:t>
            </a:r>
          </a:p>
        </p:txBody>
      </p:sp>
    </p:spTree>
    <p:extLst>
      <p:ext uri="{BB962C8B-B14F-4D97-AF65-F5344CB8AC3E}">
        <p14:creationId xmlns:p14="http://schemas.microsoft.com/office/powerpoint/2010/main" val="377936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mute="1">
                <p:cTn id="12" repeatCount="indefinite"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8676B-35DF-B909-BA6D-38F6A1CC855D}"/>
              </a:ext>
            </a:extLst>
          </p:cNvPr>
          <p:cNvSpPr>
            <a:spLocks noGrp="1"/>
          </p:cNvSpPr>
          <p:nvPr>
            <p:ph type="title"/>
          </p:nvPr>
        </p:nvSpPr>
        <p:spPr/>
        <p:txBody>
          <a:bodyPr/>
          <a:lstStyle/>
          <a:p>
            <a:pPr algn="ctr"/>
            <a:r>
              <a:rPr lang="en-US" dirty="0"/>
              <a:t>McIDAS-V Information</a:t>
            </a:r>
          </a:p>
        </p:txBody>
      </p:sp>
      <p:sp>
        <p:nvSpPr>
          <p:cNvPr id="5" name="TextBox 4">
            <a:extLst>
              <a:ext uri="{FF2B5EF4-FFF2-40B4-BE49-F238E27FC236}">
                <a16:creationId xmlns:a16="http://schemas.microsoft.com/office/drawing/2014/main" id="{DFAF470C-E6ED-57F0-F6F7-0807142C96AC}"/>
              </a:ext>
            </a:extLst>
          </p:cNvPr>
          <p:cNvSpPr txBox="1"/>
          <p:nvPr/>
        </p:nvSpPr>
        <p:spPr>
          <a:xfrm>
            <a:off x="368300" y="1556544"/>
            <a:ext cx="11480800" cy="3600986"/>
          </a:xfrm>
          <a:prstGeom prst="rect">
            <a:avLst/>
          </a:prstGeom>
          <a:noFill/>
        </p:spPr>
        <p:txBody>
          <a:bodyPr wrap="square" rtlCol="0">
            <a:spAutoFit/>
          </a:bodyPr>
          <a:lstStyle/>
          <a:p>
            <a:r>
              <a:rPr lang="en-US" sz="2400" dirty="0"/>
              <a:t>Supported Data Types</a:t>
            </a:r>
          </a:p>
          <a:p>
            <a:pPr marL="285750" indent="-285750">
              <a:buFont typeface="Arial" panose="020B0604020202020204" pitchFamily="34" charset="0"/>
              <a:buChar char="•"/>
            </a:pPr>
            <a:r>
              <a:rPr lang="en-US" dirty="0"/>
              <a:t>Satellite – Local and remote GEO and LEO, TLE</a:t>
            </a:r>
          </a:p>
          <a:p>
            <a:pPr marL="285750" indent="-285750">
              <a:buFont typeface="Arial" panose="020B0604020202020204" pitchFamily="34" charset="0"/>
              <a:buChar char="•"/>
            </a:pPr>
            <a:r>
              <a:rPr lang="en-US" dirty="0"/>
              <a:t>Radar – Local and remote L2 and L3</a:t>
            </a:r>
          </a:p>
          <a:p>
            <a:pPr marL="285750" indent="-285750">
              <a:buFont typeface="Arial" panose="020B0604020202020204" pitchFamily="34" charset="0"/>
              <a:buChar char="•"/>
            </a:pPr>
            <a:r>
              <a:rPr lang="en-US" dirty="0"/>
              <a:t>Point – Local and remote observations and soundings</a:t>
            </a:r>
          </a:p>
          <a:p>
            <a:pPr marL="285750" indent="-285750">
              <a:buFont typeface="Arial" panose="020B0604020202020204" pitchFamily="34" charset="0"/>
              <a:buChar char="•"/>
            </a:pPr>
            <a:r>
              <a:rPr lang="en-US" dirty="0"/>
              <a:t>Grid – Local and remote gridded data including .nc, .</a:t>
            </a:r>
            <a:r>
              <a:rPr lang="en-US" dirty="0" err="1"/>
              <a:t>hdf</a:t>
            </a:r>
            <a:r>
              <a:rPr lang="en-US" dirty="0"/>
              <a:t>, .grb1/2</a:t>
            </a:r>
          </a:p>
          <a:p>
            <a:pPr marL="285750" indent="-285750">
              <a:buFont typeface="Arial" panose="020B0604020202020204" pitchFamily="34" charset="0"/>
              <a:buChar char="•"/>
            </a:pPr>
            <a:endParaRPr lang="en-US" dirty="0"/>
          </a:p>
          <a:p>
            <a:endParaRPr lang="en-US" dirty="0"/>
          </a:p>
          <a:p>
            <a:r>
              <a:rPr lang="en-US" sz="2400" dirty="0"/>
              <a:t>Useful Links</a:t>
            </a:r>
          </a:p>
          <a:p>
            <a:pPr marL="285750" indent="-285750">
              <a:buFont typeface="Arial" panose="020B0604020202020204" pitchFamily="34" charset="0"/>
              <a:buChar char="•"/>
            </a:pPr>
            <a:r>
              <a:rPr lang="en-US" dirty="0"/>
              <a:t>General Information - </a:t>
            </a:r>
            <a:r>
              <a:rPr lang="en-US" dirty="0">
                <a:hlinkClick r:id="rId2"/>
              </a:rPr>
              <a:t>https://www.ssec.wisc.edu/mcidas/software/v/</a:t>
            </a:r>
            <a:endParaRPr lang="en-US" dirty="0"/>
          </a:p>
          <a:p>
            <a:pPr marL="285750" indent="-285750">
              <a:buFont typeface="Arial" panose="020B0604020202020204" pitchFamily="34" charset="0"/>
              <a:buChar char="•"/>
            </a:pPr>
            <a:r>
              <a:rPr lang="en-US" dirty="0"/>
              <a:t>Documentation/Tutorials - </a:t>
            </a:r>
            <a:r>
              <a:rPr lang="en-US" dirty="0">
                <a:hlinkClick r:id="rId3"/>
              </a:rPr>
              <a:t>https://www.ssec.wisc.edu/mcidas/software/v/doc/</a:t>
            </a:r>
            <a:endParaRPr lang="en-US" dirty="0"/>
          </a:p>
          <a:p>
            <a:pPr marL="285750" indent="-285750">
              <a:buFont typeface="Arial" panose="020B0604020202020204" pitchFamily="34" charset="0"/>
              <a:buChar char="•"/>
            </a:pPr>
            <a:r>
              <a:rPr lang="en-US" dirty="0"/>
              <a:t>Installers - </a:t>
            </a:r>
            <a:r>
              <a:rPr lang="en-US" dirty="0">
                <a:hlinkClick r:id="rId4"/>
              </a:rPr>
              <a:t>https://www.ssec.wisc.edu/mcidas/software/v/download/</a:t>
            </a:r>
            <a:endParaRPr lang="en-US" dirty="0"/>
          </a:p>
          <a:p>
            <a:pPr marL="285750" indent="-285750">
              <a:buFont typeface="Arial" panose="020B0604020202020204" pitchFamily="34" charset="0"/>
              <a:buChar char="•"/>
            </a:pPr>
            <a:r>
              <a:rPr lang="en-US" dirty="0"/>
              <a:t>Support - </a:t>
            </a:r>
            <a:r>
              <a:rPr lang="en-US" dirty="0">
                <a:hlinkClick r:id="rId5"/>
              </a:rPr>
              <a:t>https://www.ssec.wisc.edu/mcidas/support/</a:t>
            </a:r>
            <a:endParaRPr lang="en-US" dirty="0"/>
          </a:p>
        </p:txBody>
      </p:sp>
      <p:grpSp>
        <p:nvGrpSpPr>
          <p:cNvPr id="9" name="Group 8">
            <a:extLst>
              <a:ext uri="{FF2B5EF4-FFF2-40B4-BE49-F238E27FC236}">
                <a16:creationId xmlns:a16="http://schemas.microsoft.com/office/drawing/2014/main" id="{E16EE576-E7A8-78EE-CF9F-B7D4573E10C9}"/>
              </a:ext>
            </a:extLst>
          </p:cNvPr>
          <p:cNvGrpSpPr/>
          <p:nvPr/>
        </p:nvGrpSpPr>
        <p:grpSpPr>
          <a:xfrm>
            <a:off x="8844511" y="1457239"/>
            <a:ext cx="2669309" cy="2849735"/>
            <a:chOff x="8678915" y="1608512"/>
            <a:chExt cx="2669309" cy="2849735"/>
          </a:xfrm>
        </p:grpSpPr>
        <p:pic>
          <p:nvPicPr>
            <p:cNvPr id="7" name="Picture 6">
              <a:extLst>
                <a:ext uri="{FF2B5EF4-FFF2-40B4-BE49-F238E27FC236}">
                  <a16:creationId xmlns:a16="http://schemas.microsoft.com/office/drawing/2014/main" id="{DA488C74-7140-F9B9-AEC5-840F7672FCF2}"/>
                </a:ext>
              </a:extLst>
            </p:cNvPr>
            <p:cNvPicPr>
              <a:picLocks noChangeAspect="1"/>
            </p:cNvPicPr>
            <p:nvPr/>
          </p:nvPicPr>
          <p:blipFill>
            <a:blip r:embed="rId6"/>
            <a:stretch>
              <a:fillRect/>
            </a:stretch>
          </p:blipFill>
          <p:spPr>
            <a:xfrm>
              <a:off x="8759663" y="1977844"/>
              <a:ext cx="2507811" cy="2480403"/>
            </a:xfrm>
            <a:prstGeom prst="rect">
              <a:avLst/>
            </a:prstGeom>
          </p:spPr>
        </p:pic>
        <p:sp>
          <p:nvSpPr>
            <p:cNvPr id="8" name="TextBox 7">
              <a:extLst>
                <a:ext uri="{FF2B5EF4-FFF2-40B4-BE49-F238E27FC236}">
                  <a16:creationId xmlns:a16="http://schemas.microsoft.com/office/drawing/2014/main" id="{642ADFCE-BA97-7C98-4D8A-AB834153C192}"/>
                </a:ext>
              </a:extLst>
            </p:cNvPr>
            <p:cNvSpPr txBox="1"/>
            <p:nvPr/>
          </p:nvSpPr>
          <p:spPr>
            <a:xfrm>
              <a:off x="8678915" y="1608512"/>
              <a:ext cx="2669309" cy="369332"/>
            </a:xfrm>
            <a:prstGeom prst="rect">
              <a:avLst/>
            </a:prstGeom>
            <a:noFill/>
          </p:spPr>
          <p:txBody>
            <a:bodyPr wrap="square" rtlCol="0">
              <a:spAutoFit/>
            </a:bodyPr>
            <a:lstStyle/>
            <a:p>
              <a:r>
                <a:rPr lang="en-US" dirty="0"/>
                <a:t>Main McIDAS-V Webpage</a:t>
              </a:r>
            </a:p>
          </p:txBody>
        </p:sp>
      </p:grpSp>
    </p:spTree>
    <p:extLst>
      <p:ext uri="{BB962C8B-B14F-4D97-AF65-F5344CB8AC3E}">
        <p14:creationId xmlns:p14="http://schemas.microsoft.com/office/powerpoint/2010/main" val="13966234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487</TotalTime>
  <Words>1180</Words>
  <Application>Microsoft Office PowerPoint</Application>
  <PresentationFormat>Widescreen</PresentationFormat>
  <Paragraphs>70</Paragraphs>
  <Slides>26</Slides>
  <Notes>0</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Aptos</vt:lpstr>
      <vt:lpstr>Aptos Display</vt:lpstr>
      <vt:lpstr>Arial</vt:lpstr>
      <vt:lpstr>Office Theme</vt:lpstr>
      <vt:lpstr>Visualizing and Analyzing Satellite Data in McIDAS-V</vt:lpstr>
      <vt:lpstr>JPSS</vt:lpstr>
      <vt:lpstr>CrIS Convolution</vt:lpstr>
      <vt:lpstr>CrIS Airmass RGB</vt:lpstr>
      <vt:lpstr>CrIS Retrieval in HYDRA2</vt:lpstr>
      <vt:lpstr>CrIS Retrieval Vertical Cross Section of Ozone</vt:lpstr>
      <vt:lpstr>CrIS Retrieval 300hPa Ozone</vt:lpstr>
      <vt:lpstr>MiRS Water Vapor Vertical Cross Section</vt:lpstr>
      <vt:lpstr>ATMS</vt:lpstr>
      <vt:lpstr>VIIRS</vt:lpstr>
      <vt:lpstr>VIIRS and MiRS</vt:lpstr>
      <vt:lpstr>Other LEOs</vt:lpstr>
      <vt:lpstr>OMI and TROPOMI</vt:lpstr>
      <vt:lpstr>CALIPSO</vt:lpstr>
      <vt:lpstr>NASA PACE</vt:lpstr>
      <vt:lpstr>MODIS</vt:lpstr>
      <vt:lpstr>GOES</vt:lpstr>
      <vt:lpstr>GOES Across Generations</vt:lpstr>
      <vt:lpstr>GOES-19</vt:lpstr>
      <vt:lpstr>GOES-19 L2 Products</vt:lpstr>
      <vt:lpstr>Other GOES</vt:lpstr>
      <vt:lpstr>Himawari</vt:lpstr>
      <vt:lpstr>GEMS</vt:lpstr>
      <vt:lpstr>GEMS Analysis</vt:lpstr>
      <vt:lpstr>TEMPO</vt:lpstr>
      <vt:lpstr>McIDAS-V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Carp</dc:creator>
  <cp:lastModifiedBy>Robert Carp</cp:lastModifiedBy>
  <cp:revision>18</cp:revision>
  <dcterms:created xsi:type="dcterms:W3CDTF">2026-09-16T23:07:09Z</dcterms:created>
  <dcterms:modified xsi:type="dcterms:W3CDTF">2026-09-29T14:49:52Z</dcterms:modified>
</cp:coreProperties>
</file>