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FF"/>
    <a:srgbClr val="051BBD"/>
    <a:srgbClr val="0B2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/>
    <p:restoredTop sz="89388"/>
  </p:normalViewPr>
  <p:slideViewPr>
    <p:cSldViewPr>
      <p:cViewPr varScale="1">
        <p:scale>
          <a:sx n="109" d="100"/>
          <a:sy n="109" d="100"/>
        </p:scale>
        <p:origin x="18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60FD9-FB6A-49E8-BDFF-6AE8B516B176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1E904-6438-40DF-BD92-55C74EB7A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20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1E904-6438-40DF-BD92-55C74EB7A0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0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52361" y="7317248"/>
            <a:ext cx="2193131" cy="2923382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062081" y="7129946"/>
            <a:ext cx="2779858" cy="3455591"/>
          </a:xfrm>
          <a:custGeom>
            <a:avLst/>
            <a:gdLst>
              <a:gd name="connsiteX0" fmla="*/ 0 w 5741279"/>
              <a:gd name="connsiteY0" fmla="*/ 0 h 6911182"/>
              <a:gd name="connsiteX1" fmla="*/ 5741279 w 5741279"/>
              <a:gd name="connsiteY1" fmla="*/ 0 h 6911182"/>
              <a:gd name="connsiteX2" fmla="*/ 5741279 w 5741279"/>
              <a:gd name="connsiteY2" fmla="*/ 6911182 h 6911182"/>
              <a:gd name="connsiteX3" fmla="*/ 0 w 5741279"/>
              <a:gd name="connsiteY3" fmla="*/ 6911182 h 6911182"/>
              <a:gd name="connsiteX4" fmla="*/ 0 w 5741279"/>
              <a:gd name="connsiteY4" fmla="*/ 0 h 6911182"/>
              <a:gd name="connsiteX0" fmla="*/ 1722474 w 7463753"/>
              <a:gd name="connsiteY0" fmla="*/ 0 h 6911182"/>
              <a:gd name="connsiteX1" fmla="*/ 7463753 w 7463753"/>
              <a:gd name="connsiteY1" fmla="*/ 0 h 6911182"/>
              <a:gd name="connsiteX2" fmla="*/ 7463753 w 7463753"/>
              <a:gd name="connsiteY2" fmla="*/ 6911182 h 6911182"/>
              <a:gd name="connsiteX3" fmla="*/ 0 w 7463753"/>
              <a:gd name="connsiteY3" fmla="*/ 6889916 h 6911182"/>
              <a:gd name="connsiteX4" fmla="*/ 1722474 w 7463753"/>
              <a:gd name="connsiteY4" fmla="*/ 0 h 691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3753" h="6911182">
                <a:moveTo>
                  <a:pt x="1722474" y="0"/>
                </a:moveTo>
                <a:lnTo>
                  <a:pt x="7463753" y="0"/>
                </a:lnTo>
                <a:lnTo>
                  <a:pt x="7463753" y="6911182"/>
                </a:lnTo>
                <a:lnTo>
                  <a:pt x="0" y="6889916"/>
                </a:lnTo>
                <a:lnTo>
                  <a:pt x="1722474" y="0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405753" y="10569910"/>
            <a:ext cx="2036411" cy="3455591"/>
          </a:xfrm>
          <a:custGeom>
            <a:avLst/>
            <a:gdLst>
              <a:gd name="connsiteX0" fmla="*/ 0 w 5741279"/>
              <a:gd name="connsiteY0" fmla="*/ 0 h 6911182"/>
              <a:gd name="connsiteX1" fmla="*/ 5741279 w 5741279"/>
              <a:gd name="connsiteY1" fmla="*/ 0 h 6911182"/>
              <a:gd name="connsiteX2" fmla="*/ 5741279 w 5741279"/>
              <a:gd name="connsiteY2" fmla="*/ 6911182 h 6911182"/>
              <a:gd name="connsiteX3" fmla="*/ 0 w 5741279"/>
              <a:gd name="connsiteY3" fmla="*/ 6911182 h 6911182"/>
              <a:gd name="connsiteX4" fmla="*/ 0 w 5741279"/>
              <a:gd name="connsiteY4" fmla="*/ 0 h 6911182"/>
              <a:gd name="connsiteX0" fmla="*/ 1722474 w 7463753"/>
              <a:gd name="connsiteY0" fmla="*/ 0 h 6911182"/>
              <a:gd name="connsiteX1" fmla="*/ 7463753 w 7463753"/>
              <a:gd name="connsiteY1" fmla="*/ 0 h 6911182"/>
              <a:gd name="connsiteX2" fmla="*/ 7463753 w 7463753"/>
              <a:gd name="connsiteY2" fmla="*/ 6911182 h 6911182"/>
              <a:gd name="connsiteX3" fmla="*/ 0 w 7463753"/>
              <a:gd name="connsiteY3" fmla="*/ 6889916 h 6911182"/>
              <a:gd name="connsiteX4" fmla="*/ 1722474 w 7463753"/>
              <a:gd name="connsiteY4" fmla="*/ 0 h 6911182"/>
              <a:gd name="connsiteX0" fmla="*/ 3779874 w 7463753"/>
              <a:gd name="connsiteY0" fmla="*/ 25400 h 6911182"/>
              <a:gd name="connsiteX1" fmla="*/ 7463753 w 7463753"/>
              <a:gd name="connsiteY1" fmla="*/ 0 h 6911182"/>
              <a:gd name="connsiteX2" fmla="*/ 7463753 w 7463753"/>
              <a:gd name="connsiteY2" fmla="*/ 6911182 h 6911182"/>
              <a:gd name="connsiteX3" fmla="*/ 0 w 7463753"/>
              <a:gd name="connsiteY3" fmla="*/ 6889916 h 6911182"/>
              <a:gd name="connsiteX4" fmla="*/ 3779874 w 7463753"/>
              <a:gd name="connsiteY4" fmla="*/ 25400 h 6911182"/>
              <a:gd name="connsiteX0" fmla="*/ 1722474 w 5406353"/>
              <a:gd name="connsiteY0" fmla="*/ 25400 h 6911182"/>
              <a:gd name="connsiteX1" fmla="*/ 5406353 w 5406353"/>
              <a:gd name="connsiteY1" fmla="*/ 0 h 6911182"/>
              <a:gd name="connsiteX2" fmla="*/ 5406353 w 5406353"/>
              <a:gd name="connsiteY2" fmla="*/ 6911182 h 6911182"/>
              <a:gd name="connsiteX3" fmla="*/ 0 w 5406353"/>
              <a:gd name="connsiteY3" fmla="*/ 6889916 h 6911182"/>
              <a:gd name="connsiteX4" fmla="*/ 1722474 w 5406353"/>
              <a:gd name="connsiteY4" fmla="*/ 25400 h 691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6353" h="6911182">
                <a:moveTo>
                  <a:pt x="1722474" y="25400"/>
                </a:moveTo>
                <a:lnTo>
                  <a:pt x="5406353" y="0"/>
                </a:lnTo>
                <a:lnTo>
                  <a:pt x="5406353" y="6911182"/>
                </a:lnTo>
                <a:lnTo>
                  <a:pt x="0" y="6889916"/>
                </a:lnTo>
                <a:lnTo>
                  <a:pt x="1722474" y="25400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33425" y="10585283"/>
            <a:ext cx="1905000" cy="2540000"/>
          </a:xfrm>
          <a:prstGeom prst="ellipse">
            <a:avLst/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5969331" y="7129945"/>
            <a:ext cx="3187888" cy="6934358"/>
          </a:xfrm>
          <a:custGeom>
            <a:avLst/>
            <a:gdLst>
              <a:gd name="connsiteX0" fmla="*/ 0 w 8501033"/>
              <a:gd name="connsiteY0" fmla="*/ 0 h 13868715"/>
              <a:gd name="connsiteX1" fmla="*/ 8501033 w 8501033"/>
              <a:gd name="connsiteY1" fmla="*/ 0 h 13868715"/>
              <a:gd name="connsiteX2" fmla="*/ 8501033 w 8501033"/>
              <a:gd name="connsiteY2" fmla="*/ 13868715 h 13868715"/>
              <a:gd name="connsiteX3" fmla="*/ 0 w 8501033"/>
              <a:gd name="connsiteY3" fmla="*/ 13868715 h 13868715"/>
              <a:gd name="connsiteX4" fmla="*/ 0 w 8501033"/>
              <a:gd name="connsiteY4" fmla="*/ 0 h 13868715"/>
              <a:gd name="connsiteX0" fmla="*/ 3505200 w 8501033"/>
              <a:gd name="connsiteY0" fmla="*/ 0 h 13868715"/>
              <a:gd name="connsiteX1" fmla="*/ 8501033 w 8501033"/>
              <a:gd name="connsiteY1" fmla="*/ 0 h 13868715"/>
              <a:gd name="connsiteX2" fmla="*/ 8501033 w 8501033"/>
              <a:gd name="connsiteY2" fmla="*/ 13868715 h 13868715"/>
              <a:gd name="connsiteX3" fmla="*/ 0 w 8501033"/>
              <a:gd name="connsiteY3" fmla="*/ 13868715 h 13868715"/>
              <a:gd name="connsiteX4" fmla="*/ 3505200 w 8501033"/>
              <a:gd name="connsiteY4" fmla="*/ 0 h 1386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1033" h="13868715">
                <a:moveTo>
                  <a:pt x="3505200" y="0"/>
                </a:moveTo>
                <a:lnTo>
                  <a:pt x="8501033" y="0"/>
                </a:lnTo>
                <a:lnTo>
                  <a:pt x="8501033" y="13868715"/>
                </a:lnTo>
                <a:lnTo>
                  <a:pt x="0" y="13868715"/>
                </a:lnTo>
                <a:lnTo>
                  <a:pt x="3505200" y="0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0" y="7146758"/>
            <a:ext cx="4567238" cy="6870700"/>
          </a:xfrm>
          <a:custGeom>
            <a:avLst/>
            <a:gdLst>
              <a:gd name="connsiteX0" fmla="*/ 0 w 12179300"/>
              <a:gd name="connsiteY0" fmla="*/ 0 h 13716000"/>
              <a:gd name="connsiteX1" fmla="*/ 12179300 w 12179300"/>
              <a:gd name="connsiteY1" fmla="*/ 0 h 13716000"/>
              <a:gd name="connsiteX2" fmla="*/ 12179300 w 12179300"/>
              <a:gd name="connsiteY2" fmla="*/ 13716000 h 13716000"/>
              <a:gd name="connsiteX3" fmla="*/ 0 w 12179300"/>
              <a:gd name="connsiteY3" fmla="*/ 13716000 h 13716000"/>
              <a:gd name="connsiteX4" fmla="*/ 0 w 12179300"/>
              <a:gd name="connsiteY4" fmla="*/ 0 h 13716000"/>
              <a:gd name="connsiteX0" fmla="*/ 0 w 12179300"/>
              <a:gd name="connsiteY0" fmla="*/ 0 h 13741400"/>
              <a:gd name="connsiteX1" fmla="*/ 12179300 w 12179300"/>
              <a:gd name="connsiteY1" fmla="*/ 0 h 13741400"/>
              <a:gd name="connsiteX2" fmla="*/ 9080500 w 12179300"/>
              <a:gd name="connsiteY2" fmla="*/ 13741400 h 13741400"/>
              <a:gd name="connsiteX3" fmla="*/ 0 w 12179300"/>
              <a:gd name="connsiteY3" fmla="*/ 13716000 h 13741400"/>
              <a:gd name="connsiteX4" fmla="*/ 0 w 12179300"/>
              <a:gd name="connsiteY4" fmla="*/ 0 h 137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9300" h="13741400">
                <a:moveTo>
                  <a:pt x="0" y="0"/>
                </a:moveTo>
                <a:lnTo>
                  <a:pt x="12179300" y="0"/>
                </a:lnTo>
                <a:lnTo>
                  <a:pt x="9080500" y="137414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1" y="7146758"/>
            <a:ext cx="9157097" cy="3606800"/>
          </a:xfrm>
          <a:custGeom>
            <a:avLst/>
            <a:gdLst>
              <a:gd name="connsiteX0" fmla="*/ 0 w 24418925"/>
              <a:gd name="connsiteY0" fmla="*/ 0 h 7213600"/>
              <a:gd name="connsiteX1" fmla="*/ 24418925 w 24418925"/>
              <a:gd name="connsiteY1" fmla="*/ 0 h 7213600"/>
              <a:gd name="connsiteX2" fmla="*/ 24418925 w 24418925"/>
              <a:gd name="connsiteY2" fmla="*/ 7213600 h 7213600"/>
              <a:gd name="connsiteX3" fmla="*/ 0 w 24418925"/>
              <a:gd name="connsiteY3" fmla="*/ 7213600 h 7213600"/>
              <a:gd name="connsiteX4" fmla="*/ 0 w 24418925"/>
              <a:gd name="connsiteY4" fmla="*/ 0 h 7213600"/>
              <a:gd name="connsiteX0" fmla="*/ 0 w 24418925"/>
              <a:gd name="connsiteY0" fmla="*/ 0 h 7213600"/>
              <a:gd name="connsiteX1" fmla="*/ 24418925 w 24418925"/>
              <a:gd name="connsiteY1" fmla="*/ 0 h 7213600"/>
              <a:gd name="connsiteX2" fmla="*/ 24266524 w 24418925"/>
              <a:gd name="connsiteY2" fmla="*/ 3886200 h 7213600"/>
              <a:gd name="connsiteX3" fmla="*/ 0 w 24418925"/>
              <a:gd name="connsiteY3" fmla="*/ 7213600 h 7213600"/>
              <a:gd name="connsiteX4" fmla="*/ 0 w 24418925"/>
              <a:gd name="connsiteY4" fmla="*/ 0 h 7213600"/>
              <a:gd name="connsiteX0" fmla="*/ 0 w 24418925"/>
              <a:gd name="connsiteY0" fmla="*/ 0 h 7213600"/>
              <a:gd name="connsiteX1" fmla="*/ 24418925 w 24418925"/>
              <a:gd name="connsiteY1" fmla="*/ 0 h 7213600"/>
              <a:gd name="connsiteX2" fmla="*/ 24418924 w 24418925"/>
              <a:gd name="connsiteY2" fmla="*/ 5562600 h 7213600"/>
              <a:gd name="connsiteX3" fmla="*/ 0 w 24418925"/>
              <a:gd name="connsiteY3" fmla="*/ 7213600 h 7213600"/>
              <a:gd name="connsiteX4" fmla="*/ 0 w 24418925"/>
              <a:gd name="connsiteY4" fmla="*/ 0 h 721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18925" h="7213600">
                <a:moveTo>
                  <a:pt x="0" y="0"/>
                </a:moveTo>
                <a:lnTo>
                  <a:pt x="24418925" y="0"/>
                </a:lnTo>
                <a:cubicBezTo>
                  <a:pt x="24418925" y="1854200"/>
                  <a:pt x="24418924" y="3708400"/>
                  <a:pt x="24418924" y="5562600"/>
                </a:cubicBezTo>
                <a:lnTo>
                  <a:pt x="0" y="72136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7271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D2A2EAD-8CE0-8A00-6A4C-3280C85F1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" y="0"/>
            <a:ext cx="5839061" cy="563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7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445">
            <a:extLst>
              <a:ext uri="{FF2B5EF4-FFF2-40B4-BE49-F238E27FC236}">
                <a16:creationId xmlns:a16="http://schemas.microsoft.com/office/drawing/2014/main" id="{A8FF6FA9-F85B-644B-9D04-AD4914EAC1F8}"/>
              </a:ext>
            </a:extLst>
          </p:cNvPr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gradFill>
            <a:gsLst>
              <a:gs pos="0">
                <a:srgbClr val="A2A2A2"/>
              </a:gs>
              <a:gs pos="100000">
                <a:srgbClr val="FFFFFF">
                  <a:alpha val="69803"/>
                </a:srgbClr>
              </a:gs>
            </a:gsLst>
            <a:lin ang="0" scaled="0"/>
          </a:gradFill>
          <a:ln w="9525" cap="flat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0825" tIns="45400" rIns="90825" bIns="45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" y="0"/>
            <a:ext cx="5839061" cy="563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6356351"/>
            <a:ext cx="14478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13716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3" descr="C:\PaulMenzel\acronyms &amp; logos &amp; addresses\new_cimss_logo.png">
            <a:extLst>
              <a:ext uri="{FF2B5EF4-FFF2-40B4-BE49-F238E27FC236}">
                <a16:creationId xmlns:a16="http://schemas.microsoft.com/office/drawing/2014/main" id="{9E024232-CFE3-6D49-A29F-D99A00F2BC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0" y="6163056"/>
            <a:ext cx="92943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Shape 463">
            <a:extLst>
              <a:ext uri="{FF2B5EF4-FFF2-40B4-BE49-F238E27FC236}">
                <a16:creationId xmlns:a16="http://schemas.microsoft.com/office/drawing/2014/main" id="{47EB874B-729C-1D41-BD4E-D15CE4E17677}"/>
              </a:ext>
            </a:extLst>
          </p:cNvPr>
          <p:cNvPicPr preferRelativeResize="0"/>
          <p:nvPr userDrawn="1"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7880" y="45720"/>
            <a:ext cx="3200400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31" descr="\\beans\users$\bpierce\Data\Documents\Attachments\FY2018\sep_05\logo-color-center\logo-color-center\color-center-UWlogo-print.png">
            <a:extLst>
              <a:ext uri="{FF2B5EF4-FFF2-40B4-BE49-F238E27FC236}">
                <a16:creationId xmlns:a16="http://schemas.microsoft.com/office/drawing/2014/main" id="{E93759CA-86C2-F3B2-B5FA-51E8AB22CE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975150" cy="64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891E4-2079-6A20-6EA4-5BD06485A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Global VIIRS Winds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84D23-AB57-D193-D49B-4AB9FB0A0997}"/>
              </a:ext>
            </a:extLst>
          </p:cNvPr>
          <p:cNvSpPr txBox="1"/>
          <p:nvPr/>
        </p:nvSpPr>
        <p:spPr>
          <a:xfrm>
            <a:off x="0" y="519111"/>
            <a:ext cx="5839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D. Santek, Tim Olander, D. Stettner</a:t>
            </a:r>
          </a:p>
        </p:txBody>
      </p:sp>
      <p:sp>
        <p:nvSpPr>
          <p:cNvPr id="6" name="Text Box 82">
            <a:extLst>
              <a:ext uri="{FF2B5EF4-FFF2-40B4-BE49-F238E27FC236}">
                <a16:creationId xmlns:a16="http://schemas.microsoft.com/office/drawing/2014/main" id="{D9F3670E-332C-6B07-3E02-8BD8C848F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62" y="1009071"/>
            <a:ext cx="4267200" cy="244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14300" indent="-114300">
              <a:spcBef>
                <a:spcPct val="20000"/>
              </a:spcBef>
              <a:buChar char="•"/>
              <a:tabLst>
                <a:tab pos="1830388" algn="ctr"/>
                <a:tab pos="2514600" algn="ctr"/>
                <a:tab pos="3200400" algn="ct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830388" algn="ctr"/>
                <a:tab pos="2514600" algn="ctr"/>
                <a:tab pos="3200400" algn="ct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830388" algn="ctr"/>
                <a:tab pos="2514600" algn="ctr"/>
                <a:tab pos="3200400" algn="ct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830388" algn="ctr"/>
                <a:tab pos="2514600" algn="ctr"/>
                <a:tab pos="32004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30388" algn="ctr"/>
                <a:tab pos="2514600" algn="ctr"/>
                <a:tab pos="32004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30388" algn="ctr"/>
                <a:tab pos="2514600" algn="ctr"/>
                <a:tab pos="32004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30388" algn="ctr"/>
                <a:tab pos="2514600" algn="ctr"/>
                <a:tab pos="32004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30388" algn="ctr"/>
                <a:tab pos="2514600" algn="ctr"/>
                <a:tab pos="32004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30388" algn="ctr"/>
                <a:tab pos="2514600" algn="ctr"/>
                <a:tab pos="32004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en-US" altLang="en-US" sz="1600" b="1" dirty="0">
                <a:latin typeface="+mn-lt"/>
                <a:cs typeface="Arial" panose="020B0604020202020204" pitchFamily="34" charset="0"/>
              </a:rPr>
              <a:t>Objective</a:t>
            </a:r>
            <a:r>
              <a:rPr lang="en-US" altLang="en-US" sz="14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14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</a:pPr>
            <a:endParaRPr lang="en-US" altLang="en-US" sz="120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sz="1400" dirty="0">
                <a:latin typeface="+mn-lt"/>
                <a:cs typeface="Arial" panose="020B0604020202020204" pitchFamily="34" charset="0"/>
              </a:rPr>
              <a:t>Demonstrate and evaluate the derivation winds from alternating passes of VIIRS on S-NPP and NOAA-20, which are flying in tandem (similar orbit, separated by 50 minutes). 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sz="1400" dirty="0">
                <a:latin typeface="+mn-lt"/>
                <a:cs typeface="Arial" panose="020B0604020202020204" pitchFamily="34" charset="0"/>
              </a:rPr>
              <a:t>With the reduced time interval, the resulting winds will have lower latency, potentially higher quality, and global rather than only high-latitude coverage. 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sz="1400" dirty="0">
                <a:latin typeface="+mn-lt"/>
                <a:cs typeface="Arial" panose="020B0604020202020204" pitchFamily="34" charset="0"/>
              </a:rPr>
              <a:t>However, to achieve global coverage the wind derivation would operate on only a pair (doublet) of images instead of a the typical triplet. </a:t>
            </a:r>
          </a:p>
        </p:txBody>
      </p:sp>
      <p:sp>
        <p:nvSpPr>
          <p:cNvPr id="7" name="Text Box 82">
            <a:extLst>
              <a:ext uri="{FF2B5EF4-FFF2-40B4-BE49-F238E27FC236}">
                <a16:creationId xmlns:a16="http://schemas.microsoft.com/office/drawing/2014/main" id="{CA517D4B-C3F4-768A-EB01-D7AB5C443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755" y="3703387"/>
            <a:ext cx="4267200" cy="244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14300" indent="-114300">
              <a:spcBef>
                <a:spcPct val="20000"/>
              </a:spcBef>
              <a:buChar char="•"/>
              <a:tabLst>
                <a:tab pos="1830388" algn="ctr"/>
                <a:tab pos="2514600" algn="ctr"/>
                <a:tab pos="3200400" algn="ct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830388" algn="ctr"/>
                <a:tab pos="2514600" algn="ctr"/>
                <a:tab pos="3200400" algn="ct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830388" algn="ctr"/>
                <a:tab pos="2514600" algn="ctr"/>
                <a:tab pos="3200400" algn="ct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830388" algn="ctr"/>
                <a:tab pos="2514600" algn="ctr"/>
                <a:tab pos="32004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30388" algn="ctr"/>
                <a:tab pos="2514600" algn="ctr"/>
                <a:tab pos="32004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30388" algn="ctr"/>
                <a:tab pos="2514600" algn="ctr"/>
                <a:tab pos="32004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30388" algn="ctr"/>
                <a:tab pos="2514600" algn="ctr"/>
                <a:tab pos="32004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30388" algn="ctr"/>
                <a:tab pos="2514600" algn="ctr"/>
                <a:tab pos="32004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30388" algn="ctr"/>
                <a:tab pos="2514600" algn="ctr"/>
                <a:tab pos="32004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en-US" altLang="en-US" sz="1600" b="1" dirty="0">
                <a:latin typeface="+mn-lt"/>
                <a:cs typeface="Arial" panose="020B0604020202020204" pitchFamily="34" charset="0"/>
              </a:rPr>
              <a:t>Outcomes</a:t>
            </a:r>
            <a:r>
              <a:rPr lang="en-US" altLang="en-US" sz="14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14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</a:pPr>
            <a:endParaRPr lang="en-US" altLang="en-US" sz="120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sz="1400" dirty="0">
                <a:latin typeface="+mn-lt"/>
                <a:cs typeface="Arial" panose="020B0604020202020204" pitchFamily="34" charset="0"/>
              </a:rPr>
              <a:t>6-week case study 18 Sept to 03 Nov 2021.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sz="1400" dirty="0">
                <a:latin typeface="+mn-lt"/>
                <a:cs typeface="Arial" panose="020B0604020202020204" pitchFamily="34" charset="0"/>
              </a:rPr>
              <a:t>Winds were derived from image pairs of S-NPP and NOAA-20. Result: 16 million quality controlled winds.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sz="1400" dirty="0">
                <a:latin typeface="+mn-lt"/>
                <a:cs typeface="Arial" panose="020B0604020202020204" pitchFamily="34" charset="0"/>
              </a:rPr>
              <a:t>Comparison to rawinsondes speed showed a -1 ms</a:t>
            </a:r>
            <a:r>
              <a:rPr lang="en-US" altLang="en-US" sz="1400" baseline="30000" dirty="0">
                <a:latin typeface="+mn-lt"/>
                <a:cs typeface="Arial" panose="020B0604020202020204" pitchFamily="34" charset="0"/>
              </a:rPr>
              <a:t>-1 </a:t>
            </a:r>
            <a:r>
              <a:rPr lang="en-US" altLang="en-US" sz="1400" dirty="0">
                <a:latin typeface="+mn-lt"/>
                <a:cs typeface="Arial" panose="020B0604020202020204" pitchFamily="34" charset="0"/>
              </a:rPr>
              <a:t>bias and RMS difference of 4 ms</a:t>
            </a:r>
            <a:r>
              <a:rPr lang="en-US" altLang="en-US" sz="1400" baseline="30000" dirty="0">
                <a:latin typeface="+mn-lt"/>
                <a:cs typeface="Arial" panose="020B0604020202020204" pitchFamily="34" charset="0"/>
              </a:rPr>
              <a:t>-1</a:t>
            </a:r>
            <a:r>
              <a:rPr lang="en-US" altLang="en-US" sz="1400" dirty="0">
                <a:latin typeface="+mn-lt"/>
                <a:cs typeface="Arial" panose="020B0604020202020204" pitchFamily="34" charset="0"/>
              </a:rPr>
              <a:t>; slightly degraded compared to the operational VIIRS wind product.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sz="1400" dirty="0">
                <a:latin typeface="+mn-lt"/>
                <a:cs typeface="Arial" panose="020B0604020202020204" pitchFamily="34" charset="0"/>
              </a:rPr>
              <a:t>GDAS/GFS experiment resulted in a generally neutral impact, although for Day1 there was a negative impact on wind and temperature RMSE, and a positive impact on the geopotential height bias.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en-US" sz="1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 Box 82">
            <a:extLst>
              <a:ext uri="{FF2B5EF4-FFF2-40B4-BE49-F238E27FC236}">
                <a16:creationId xmlns:a16="http://schemas.microsoft.com/office/drawing/2014/main" id="{DCAA5B90-ADC5-D282-E2F6-EC7A78E30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62" y="3703386"/>
            <a:ext cx="4267200" cy="244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14300" indent="-114300">
              <a:spcBef>
                <a:spcPct val="20000"/>
              </a:spcBef>
              <a:buChar char="•"/>
              <a:tabLst>
                <a:tab pos="1830388" algn="ctr"/>
                <a:tab pos="2514600" algn="ctr"/>
                <a:tab pos="3200400" algn="ct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830388" algn="ctr"/>
                <a:tab pos="2514600" algn="ctr"/>
                <a:tab pos="3200400" algn="ct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830388" algn="ctr"/>
                <a:tab pos="2514600" algn="ctr"/>
                <a:tab pos="3200400" algn="ct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830388" algn="ctr"/>
                <a:tab pos="2514600" algn="ctr"/>
                <a:tab pos="32004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30388" algn="ctr"/>
                <a:tab pos="2514600" algn="ctr"/>
                <a:tab pos="32004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30388" algn="ctr"/>
                <a:tab pos="2514600" algn="ctr"/>
                <a:tab pos="32004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30388" algn="ctr"/>
                <a:tab pos="2514600" algn="ctr"/>
                <a:tab pos="32004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30388" algn="ctr"/>
                <a:tab pos="2514600" algn="ctr"/>
                <a:tab pos="32004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30388" algn="ctr"/>
                <a:tab pos="2514600" algn="ctr"/>
                <a:tab pos="32004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en-US" altLang="en-US" sz="1600" b="1" dirty="0">
                <a:latin typeface="+mn-lt"/>
                <a:cs typeface="Arial" panose="020B0604020202020204" pitchFamily="34" charset="0"/>
              </a:rPr>
              <a:t>Approach</a:t>
            </a:r>
            <a:r>
              <a:rPr lang="en-US" altLang="en-US" sz="14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</a:pPr>
            <a:endParaRPr lang="en-US" altLang="en-US" sz="120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sz="1400" dirty="0">
                <a:latin typeface="+mn-lt"/>
                <a:cs typeface="Arial" panose="020B0604020202020204" pitchFamily="34" charset="0"/>
              </a:rPr>
              <a:t>Modify the CIMSS heritage winds algorithm to operate on a pair of images, instead of a triplet. 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sz="1400" dirty="0">
                <a:latin typeface="+mn-lt"/>
                <a:cs typeface="Arial" panose="020B0604020202020204" pitchFamily="34" charset="0"/>
              </a:rPr>
              <a:t>Using a triplet of images results in a vector pair for each tracked feature, which is used in the quality control (QC). When using a pair of images, a proxy wind is used as the 2</a:t>
            </a:r>
            <a:r>
              <a:rPr lang="en-US" altLang="en-US" sz="1400" baseline="30000" dirty="0">
                <a:latin typeface="+mn-lt"/>
                <a:cs typeface="Arial" panose="020B0604020202020204" pitchFamily="34" charset="0"/>
              </a:rPr>
              <a:t>nd</a:t>
            </a:r>
            <a:r>
              <a:rPr lang="en-US" altLang="en-US" sz="1400" dirty="0">
                <a:latin typeface="+mn-lt"/>
                <a:cs typeface="Arial" panose="020B0604020202020204" pitchFamily="34" charset="0"/>
              </a:rPr>
              <a:t> vector in the QC. Proxy winds are from other satellite-derived wind products.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sz="1400" dirty="0">
                <a:latin typeface="+mn-lt"/>
                <a:cs typeface="Arial" panose="020B0604020202020204" pitchFamily="34" charset="0"/>
              </a:rPr>
              <a:t>In addition, a correction was made for parallax effects which is significant in low- to mid-latitudes for overlapping swaths from two satellites.</a:t>
            </a:r>
          </a:p>
        </p:txBody>
      </p:sp>
      <p:sp>
        <p:nvSpPr>
          <p:cNvPr id="14" name="Line 3">
            <a:extLst>
              <a:ext uri="{FF2B5EF4-FFF2-40B4-BE49-F238E27FC236}">
                <a16:creationId xmlns:a16="http://schemas.microsoft.com/office/drawing/2014/main" id="{F4F5D4DE-CFE2-F213-E799-0C14EAFB48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1143000"/>
            <a:ext cx="0" cy="51958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81">
            <a:extLst>
              <a:ext uri="{FF2B5EF4-FFF2-40B4-BE49-F238E27FC236}">
                <a16:creationId xmlns:a16="http://schemas.microsoft.com/office/drawing/2014/main" id="{F013D99D-8DAD-C8EA-B60B-8D3F20A67964}"/>
              </a:ext>
            </a:extLst>
          </p:cNvPr>
          <p:cNvSpPr>
            <a:spLocks noChangeShapeType="1"/>
          </p:cNvSpPr>
          <p:nvPr/>
        </p:nvSpPr>
        <p:spPr bwMode="auto">
          <a:xfrm>
            <a:off x="-76200" y="35163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3C792E2E-8831-F72F-701B-8C7E67C0AB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10" t="-1" r="11538" b="970"/>
          <a:stretch/>
        </p:blipFill>
        <p:spPr>
          <a:xfrm>
            <a:off x="5023991" y="984791"/>
            <a:ext cx="3722077" cy="2096092"/>
          </a:xfrm>
          <a:prstGeom prst="rect">
            <a:avLst/>
          </a:prstGeom>
        </p:spPr>
      </p:pic>
      <p:sp>
        <p:nvSpPr>
          <p:cNvPr id="9" name="Text Box 82">
            <a:extLst>
              <a:ext uri="{FF2B5EF4-FFF2-40B4-BE49-F238E27FC236}">
                <a16:creationId xmlns:a16="http://schemas.microsoft.com/office/drawing/2014/main" id="{CDFF6CDB-5928-31D3-4E14-F2487B8FD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135" y="3095428"/>
            <a:ext cx="4786270" cy="540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14300" indent="-114300">
              <a:spcBef>
                <a:spcPct val="20000"/>
              </a:spcBef>
              <a:buChar char="•"/>
              <a:tabLst>
                <a:tab pos="1830388" algn="ctr"/>
                <a:tab pos="2514600" algn="ctr"/>
                <a:tab pos="3200400" algn="ct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830388" algn="ctr"/>
                <a:tab pos="2514600" algn="ctr"/>
                <a:tab pos="3200400" algn="ct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830388" algn="ctr"/>
                <a:tab pos="2514600" algn="ctr"/>
                <a:tab pos="3200400" algn="ct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830388" algn="ctr"/>
                <a:tab pos="2514600" algn="ctr"/>
                <a:tab pos="32004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30388" algn="ctr"/>
                <a:tab pos="2514600" algn="ctr"/>
                <a:tab pos="32004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30388" algn="ctr"/>
                <a:tab pos="2514600" algn="ctr"/>
                <a:tab pos="32004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30388" algn="ctr"/>
                <a:tab pos="2514600" algn="ctr"/>
                <a:tab pos="32004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30388" algn="ctr"/>
                <a:tab pos="2514600" algn="ctr"/>
                <a:tab pos="32004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30388" algn="ctr"/>
                <a:tab pos="2514600" algn="ctr"/>
                <a:tab pos="32004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1100" dirty="0">
                <a:latin typeface="+mn-lt"/>
                <a:cs typeface="Arial" panose="020B0604020202020204" pitchFamily="34" charset="0"/>
              </a:rPr>
              <a:t>An example of low-latitude coverage over the northern hemisphere Atlantic Ocean of VIIRS IR winds from alternating passes from S-NPP/NOAA-20, color-coded by height: Yellow ( &gt; 700 hPa), cyan (400 - 700 hPa), magenta (&lt; 400 hPa).</a:t>
            </a:r>
          </a:p>
        </p:txBody>
      </p:sp>
    </p:spTree>
    <p:extLst>
      <p:ext uri="{BB962C8B-B14F-4D97-AF65-F5344CB8AC3E}">
        <p14:creationId xmlns:p14="http://schemas.microsoft.com/office/powerpoint/2010/main" val="749957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33234</TotalTime>
  <Words>333</Words>
  <Application>Microsoft Macintosh PowerPoint</Application>
  <PresentationFormat>On-screen Show (4:3)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Global VIIRS Winds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CIMSS PI Meeting 2 October, 2020</dc:title>
  <dc:subject/>
  <dc:creator>TRISTAN S L'ECUYER</dc:creator>
  <cp:keywords/>
  <dc:description/>
  <cp:lastModifiedBy>DAVID A SANTEK</cp:lastModifiedBy>
  <cp:revision>318</cp:revision>
  <dcterms:created xsi:type="dcterms:W3CDTF">2020-09-28T23:02:25Z</dcterms:created>
  <dcterms:modified xsi:type="dcterms:W3CDTF">2023-12-18T13:29:20Z</dcterms:modified>
  <cp:category/>
</cp:coreProperties>
</file>