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00FF"/>
    <a:srgbClr val="051BBD"/>
    <a:srgbClr val="0B2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63"/>
    <p:restoredTop sz="89388"/>
  </p:normalViewPr>
  <p:slideViewPr>
    <p:cSldViewPr>
      <p:cViewPr>
        <p:scale>
          <a:sx n="140" d="100"/>
          <a:sy n="140" d="100"/>
        </p:scale>
        <p:origin x="1000" y="-488"/>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60FD9-FB6A-49E8-BDFF-6AE8B516B176}" type="datetimeFigureOut">
              <a:rPr lang="en-US" smtClean="0"/>
              <a:t>12/16/23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91E904-6438-40DF-BD92-55C74EB7A077}" type="slidenum">
              <a:rPr lang="en-US" smtClean="0"/>
              <a:t>‹#›</a:t>
            </a:fld>
            <a:endParaRPr lang="en-US"/>
          </a:p>
        </p:txBody>
      </p:sp>
    </p:spTree>
    <p:extLst>
      <p:ext uri="{BB962C8B-B14F-4D97-AF65-F5344CB8AC3E}">
        <p14:creationId xmlns:p14="http://schemas.microsoft.com/office/powerpoint/2010/main" val="3413220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91E904-6438-40DF-BD92-55C74EB7A077}" type="slidenum">
              <a:rPr lang="en-US" smtClean="0"/>
              <a:t>1</a:t>
            </a:fld>
            <a:endParaRPr lang="en-US"/>
          </a:p>
        </p:txBody>
      </p:sp>
    </p:spTree>
    <p:extLst>
      <p:ext uri="{BB962C8B-B14F-4D97-AF65-F5344CB8AC3E}">
        <p14:creationId xmlns:p14="http://schemas.microsoft.com/office/powerpoint/2010/main" val="664401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Picture Placeholder 5"/>
          <p:cNvSpPr>
            <a:spLocks noGrp="1"/>
          </p:cNvSpPr>
          <p:nvPr>
            <p:ph type="pic" sz="quarter" idx="10"/>
          </p:nvPr>
        </p:nvSpPr>
        <p:spPr>
          <a:xfrm>
            <a:off x="1052361" y="7317248"/>
            <a:ext cx="2193131" cy="2923382"/>
          </a:xfrm>
          <a:prstGeom prst="rect">
            <a:avLst/>
          </a:prstGeom>
          <a:noFill/>
        </p:spPr>
        <p:txBody>
          <a:bodyPr/>
          <a:lstStyle>
            <a:lvl1pPr>
              <a:defRPr>
                <a:solidFill>
                  <a:sysClr val="windowText" lastClr="000000"/>
                </a:solidFill>
              </a:defRPr>
            </a:lvl1pPr>
          </a:lstStyle>
          <a:p>
            <a:endParaRPr lang="en-US" dirty="0"/>
          </a:p>
        </p:txBody>
      </p:sp>
      <p:sp>
        <p:nvSpPr>
          <p:cNvPr id="3" name="Picture Placeholder 5"/>
          <p:cNvSpPr>
            <a:spLocks noGrp="1"/>
          </p:cNvSpPr>
          <p:nvPr>
            <p:ph type="pic" sz="quarter" idx="11"/>
          </p:nvPr>
        </p:nvSpPr>
        <p:spPr>
          <a:xfrm>
            <a:off x="4062081" y="7129946"/>
            <a:ext cx="2779858" cy="3455591"/>
          </a:xfrm>
          <a:custGeom>
            <a:avLst/>
            <a:gdLst>
              <a:gd name="connsiteX0" fmla="*/ 0 w 5741279"/>
              <a:gd name="connsiteY0" fmla="*/ 0 h 6911182"/>
              <a:gd name="connsiteX1" fmla="*/ 5741279 w 5741279"/>
              <a:gd name="connsiteY1" fmla="*/ 0 h 6911182"/>
              <a:gd name="connsiteX2" fmla="*/ 5741279 w 5741279"/>
              <a:gd name="connsiteY2" fmla="*/ 6911182 h 6911182"/>
              <a:gd name="connsiteX3" fmla="*/ 0 w 5741279"/>
              <a:gd name="connsiteY3" fmla="*/ 6911182 h 6911182"/>
              <a:gd name="connsiteX4" fmla="*/ 0 w 5741279"/>
              <a:gd name="connsiteY4" fmla="*/ 0 h 6911182"/>
              <a:gd name="connsiteX0" fmla="*/ 1722474 w 7463753"/>
              <a:gd name="connsiteY0" fmla="*/ 0 h 6911182"/>
              <a:gd name="connsiteX1" fmla="*/ 7463753 w 7463753"/>
              <a:gd name="connsiteY1" fmla="*/ 0 h 6911182"/>
              <a:gd name="connsiteX2" fmla="*/ 7463753 w 7463753"/>
              <a:gd name="connsiteY2" fmla="*/ 6911182 h 6911182"/>
              <a:gd name="connsiteX3" fmla="*/ 0 w 7463753"/>
              <a:gd name="connsiteY3" fmla="*/ 6889916 h 6911182"/>
              <a:gd name="connsiteX4" fmla="*/ 1722474 w 7463753"/>
              <a:gd name="connsiteY4" fmla="*/ 0 h 6911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3753" h="6911182">
                <a:moveTo>
                  <a:pt x="1722474" y="0"/>
                </a:moveTo>
                <a:lnTo>
                  <a:pt x="7463753" y="0"/>
                </a:lnTo>
                <a:lnTo>
                  <a:pt x="7463753" y="6911182"/>
                </a:lnTo>
                <a:lnTo>
                  <a:pt x="0" y="6889916"/>
                </a:lnTo>
                <a:lnTo>
                  <a:pt x="1722474" y="0"/>
                </a:lnTo>
                <a:close/>
              </a:path>
            </a:pathLst>
          </a:custGeom>
          <a:noFill/>
        </p:spPr>
        <p:txBody>
          <a:bodyPr/>
          <a:lstStyle/>
          <a:p>
            <a:endParaRPr lang="en-US" dirty="0"/>
          </a:p>
        </p:txBody>
      </p:sp>
      <p:sp>
        <p:nvSpPr>
          <p:cNvPr id="4" name="Picture Placeholder 5"/>
          <p:cNvSpPr>
            <a:spLocks noGrp="1"/>
          </p:cNvSpPr>
          <p:nvPr>
            <p:ph type="pic" sz="quarter" idx="12"/>
          </p:nvPr>
        </p:nvSpPr>
        <p:spPr>
          <a:xfrm>
            <a:off x="3405753" y="10569910"/>
            <a:ext cx="2036411" cy="3455591"/>
          </a:xfrm>
          <a:custGeom>
            <a:avLst/>
            <a:gdLst>
              <a:gd name="connsiteX0" fmla="*/ 0 w 5741279"/>
              <a:gd name="connsiteY0" fmla="*/ 0 h 6911182"/>
              <a:gd name="connsiteX1" fmla="*/ 5741279 w 5741279"/>
              <a:gd name="connsiteY1" fmla="*/ 0 h 6911182"/>
              <a:gd name="connsiteX2" fmla="*/ 5741279 w 5741279"/>
              <a:gd name="connsiteY2" fmla="*/ 6911182 h 6911182"/>
              <a:gd name="connsiteX3" fmla="*/ 0 w 5741279"/>
              <a:gd name="connsiteY3" fmla="*/ 6911182 h 6911182"/>
              <a:gd name="connsiteX4" fmla="*/ 0 w 5741279"/>
              <a:gd name="connsiteY4" fmla="*/ 0 h 6911182"/>
              <a:gd name="connsiteX0" fmla="*/ 1722474 w 7463753"/>
              <a:gd name="connsiteY0" fmla="*/ 0 h 6911182"/>
              <a:gd name="connsiteX1" fmla="*/ 7463753 w 7463753"/>
              <a:gd name="connsiteY1" fmla="*/ 0 h 6911182"/>
              <a:gd name="connsiteX2" fmla="*/ 7463753 w 7463753"/>
              <a:gd name="connsiteY2" fmla="*/ 6911182 h 6911182"/>
              <a:gd name="connsiteX3" fmla="*/ 0 w 7463753"/>
              <a:gd name="connsiteY3" fmla="*/ 6889916 h 6911182"/>
              <a:gd name="connsiteX4" fmla="*/ 1722474 w 7463753"/>
              <a:gd name="connsiteY4" fmla="*/ 0 h 6911182"/>
              <a:gd name="connsiteX0" fmla="*/ 3779874 w 7463753"/>
              <a:gd name="connsiteY0" fmla="*/ 25400 h 6911182"/>
              <a:gd name="connsiteX1" fmla="*/ 7463753 w 7463753"/>
              <a:gd name="connsiteY1" fmla="*/ 0 h 6911182"/>
              <a:gd name="connsiteX2" fmla="*/ 7463753 w 7463753"/>
              <a:gd name="connsiteY2" fmla="*/ 6911182 h 6911182"/>
              <a:gd name="connsiteX3" fmla="*/ 0 w 7463753"/>
              <a:gd name="connsiteY3" fmla="*/ 6889916 h 6911182"/>
              <a:gd name="connsiteX4" fmla="*/ 3779874 w 7463753"/>
              <a:gd name="connsiteY4" fmla="*/ 25400 h 6911182"/>
              <a:gd name="connsiteX0" fmla="*/ 1722474 w 5406353"/>
              <a:gd name="connsiteY0" fmla="*/ 25400 h 6911182"/>
              <a:gd name="connsiteX1" fmla="*/ 5406353 w 5406353"/>
              <a:gd name="connsiteY1" fmla="*/ 0 h 6911182"/>
              <a:gd name="connsiteX2" fmla="*/ 5406353 w 5406353"/>
              <a:gd name="connsiteY2" fmla="*/ 6911182 h 6911182"/>
              <a:gd name="connsiteX3" fmla="*/ 0 w 5406353"/>
              <a:gd name="connsiteY3" fmla="*/ 6889916 h 6911182"/>
              <a:gd name="connsiteX4" fmla="*/ 1722474 w 5406353"/>
              <a:gd name="connsiteY4" fmla="*/ 25400 h 69111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6353" h="6911182">
                <a:moveTo>
                  <a:pt x="1722474" y="25400"/>
                </a:moveTo>
                <a:lnTo>
                  <a:pt x="5406353" y="0"/>
                </a:lnTo>
                <a:lnTo>
                  <a:pt x="5406353" y="6911182"/>
                </a:lnTo>
                <a:lnTo>
                  <a:pt x="0" y="6889916"/>
                </a:lnTo>
                <a:lnTo>
                  <a:pt x="1722474" y="25400"/>
                </a:lnTo>
                <a:close/>
              </a:path>
            </a:pathLst>
          </a:custGeom>
          <a:noFill/>
        </p:spPr>
        <p:txBody>
          <a:bodyPr/>
          <a:lstStyle/>
          <a:p>
            <a:endParaRPr lang="en-US" dirty="0"/>
          </a:p>
        </p:txBody>
      </p:sp>
      <p:sp>
        <p:nvSpPr>
          <p:cNvPr id="5" name="Picture Placeholder 11"/>
          <p:cNvSpPr>
            <a:spLocks noGrp="1"/>
          </p:cNvSpPr>
          <p:nvPr>
            <p:ph type="pic" sz="quarter" idx="13"/>
          </p:nvPr>
        </p:nvSpPr>
        <p:spPr>
          <a:xfrm>
            <a:off x="733425" y="10585283"/>
            <a:ext cx="1905000" cy="2540000"/>
          </a:xfrm>
          <a:prstGeom prst="ellipse">
            <a:avLst/>
          </a:prstGeom>
          <a:noFill/>
        </p:spPr>
        <p:txBody>
          <a:bodyPr/>
          <a:lstStyle/>
          <a:p>
            <a:endParaRPr lang="en-US" dirty="0"/>
          </a:p>
        </p:txBody>
      </p:sp>
      <p:sp>
        <p:nvSpPr>
          <p:cNvPr id="6" name="Picture Placeholder 15"/>
          <p:cNvSpPr>
            <a:spLocks noGrp="1"/>
          </p:cNvSpPr>
          <p:nvPr>
            <p:ph type="pic" sz="quarter" idx="14"/>
          </p:nvPr>
        </p:nvSpPr>
        <p:spPr>
          <a:xfrm>
            <a:off x="5969331" y="7129945"/>
            <a:ext cx="3187888" cy="6934358"/>
          </a:xfrm>
          <a:custGeom>
            <a:avLst/>
            <a:gdLst>
              <a:gd name="connsiteX0" fmla="*/ 0 w 8501033"/>
              <a:gd name="connsiteY0" fmla="*/ 0 h 13868715"/>
              <a:gd name="connsiteX1" fmla="*/ 8501033 w 8501033"/>
              <a:gd name="connsiteY1" fmla="*/ 0 h 13868715"/>
              <a:gd name="connsiteX2" fmla="*/ 8501033 w 8501033"/>
              <a:gd name="connsiteY2" fmla="*/ 13868715 h 13868715"/>
              <a:gd name="connsiteX3" fmla="*/ 0 w 8501033"/>
              <a:gd name="connsiteY3" fmla="*/ 13868715 h 13868715"/>
              <a:gd name="connsiteX4" fmla="*/ 0 w 8501033"/>
              <a:gd name="connsiteY4" fmla="*/ 0 h 13868715"/>
              <a:gd name="connsiteX0" fmla="*/ 3505200 w 8501033"/>
              <a:gd name="connsiteY0" fmla="*/ 0 h 13868715"/>
              <a:gd name="connsiteX1" fmla="*/ 8501033 w 8501033"/>
              <a:gd name="connsiteY1" fmla="*/ 0 h 13868715"/>
              <a:gd name="connsiteX2" fmla="*/ 8501033 w 8501033"/>
              <a:gd name="connsiteY2" fmla="*/ 13868715 h 13868715"/>
              <a:gd name="connsiteX3" fmla="*/ 0 w 8501033"/>
              <a:gd name="connsiteY3" fmla="*/ 13868715 h 13868715"/>
              <a:gd name="connsiteX4" fmla="*/ 3505200 w 8501033"/>
              <a:gd name="connsiteY4" fmla="*/ 0 h 138687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033" h="13868715">
                <a:moveTo>
                  <a:pt x="3505200" y="0"/>
                </a:moveTo>
                <a:lnTo>
                  <a:pt x="8501033" y="0"/>
                </a:lnTo>
                <a:lnTo>
                  <a:pt x="8501033" y="13868715"/>
                </a:lnTo>
                <a:lnTo>
                  <a:pt x="0" y="13868715"/>
                </a:lnTo>
                <a:lnTo>
                  <a:pt x="3505200" y="0"/>
                </a:lnTo>
                <a:close/>
              </a:path>
            </a:pathLst>
          </a:custGeom>
          <a:noFill/>
        </p:spPr>
        <p:txBody>
          <a:bodyPr/>
          <a:lstStyle/>
          <a:p>
            <a:endParaRPr lang="en-US" dirty="0"/>
          </a:p>
        </p:txBody>
      </p:sp>
      <p:sp>
        <p:nvSpPr>
          <p:cNvPr id="7" name="Picture Placeholder 18"/>
          <p:cNvSpPr>
            <a:spLocks noGrp="1"/>
          </p:cNvSpPr>
          <p:nvPr>
            <p:ph type="pic" sz="quarter" idx="15"/>
          </p:nvPr>
        </p:nvSpPr>
        <p:spPr>
          <a:xfrm>
            <a:off x="0" y="7146758"/>
            <a:ext cx="4567238" cy="6870700"/>
          </a:xfrm>
          <a:custGeom>
            <a:avLst/>
            <a:gdLst>
              <a:gd name="connsiteX0" fmla="*/ 0 w 12179300"/>
              <a:gd name="connsiteY0" fmla="*/ 0 h 13716000"/>
              <a:gd name="connsiteX1" fmla="*/ 12179300 w 12179300"/>
              <a:gd name="connsiteY1" fmla="*/ 0 h 13716000"/>
              <a:gd name="connsiteX2" fmla="*/ 12179300 w 12179300"/>
              <a:gd name="connsiteY2" fmla="*/ 13716000 h 13716000"/>
              <a:gd name="connsiteX3" fmla="*/ 0 w 12179300"/>
              <a:gd name="connsiteY3" fmla="*/ 13716000 h 13716000"/>
              <a:gd name="connsiteX4" fmla="*/ 0 w 12179300"/>
              <a:gd name="connsiteY4" fmla="*/ 0 h 13716000"/>
              <a:gd name="connsiteX0" fmla="*/ 0 w 12179300"/>
              <a:gd name="connsiteY0" fmla="*/ 0 h 13741400"/>
              <a:gd name="connsiteX1" fmla="*/ 12179300 w 12179300"/>
              <a:gd name="connsiteY1" fmla="*/ 0 h 13741400"/>
              <a:gd name="connsiteX2" fmla="*/ 9080500 w 12179300"/>
              <a:gd name="connsiteY2" fmla="*/ 13741400 h 13741400"/>
              <a:gd name="connsiteX3" fmla="*/ 0 w 12179300"/>
              <a:gd name="connsiteY3" fmla="*/ 13716000 h 13741400"/>
              <a:gd name="connsiteX4" fmla="*/ 0 w 12179300"/>
              <a:gd name="connsiteY4" fmla="*/ 0 h 13741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79300" h="13741400">
                <a:moveTo>
                  <a:pt x="0" y="0"/>
                </a:moveTo>
                <a:lnTo>
                  <a:pt x="12179300" y="0"/>
                </a:lnTo>
                <a:lnTo>
                  <a:pt x="9080500" y="13741400"/>
                </a:lnTo>
                <a:lnTo>
                  <a:pt x="0" y="13716000"/>
                </a:lnTo>
                <a:lnTo>
                  <a:pt x="0" y="0"/>
                </a:lnTo>
                <a:close/>
              </a:path>
            </a:pathLst>
          </a:custGeom>
          <a:noFill/>
        </p:spPr>
        <p:txBody>
          <a:bodyPr/>
          <a:lstStyle/>
          <a:p>
            <a:endParaRPr lang="en-US" dirty="0"/>
          </a:p>
        </p:txBody>
      </p:sp>
      <p:sp>
        <p:nvSpPr>
          <p:cNvPr id="8" name="Picture Placeholder 23"/>
          <p:cNvSpPr>
            <a:spLocks noGrp="1"/>
          </p:cNvSpPr>
          <p:nvPr>
            <p:ph type="pic" sz="quarter" idx="16"/>
          </p:nvPr>
        </p:nvSpPr>
        <p:spPr>
          <a:xfrm>
            <a:off x="1" y="7146758"/>
            <a:ext cx="9157097" cy="3606800"/>
          </a:xfrm>
          <a:custGeom>
            <a:avLst/>
            <a:gdLst>
              <a:gd name="connsiteX0" fmla="*/ 0 w 24418925"/>
              <a:gd name="connsiteY0" fmla="*/ 0 h 7213600"/>
              <a:gd name="connsiteX1" fmla="*/ 24418925 w 24418925"/>
              <a:gd name="connsiteY1" fmla="*/ 0 h 7213600"/>
              <a:gd name="connsiteX2" fmla="*/ 24418925 w 24418925"/>
              <a:gd name="connsiteY2" fmla="*/ 7213600 h 7213600"/>
              <a:gd name="connsiteX3" fmla="*/ 0 w 24418925"/>
              <a:gd name="connsiteY3" fmla="*/ 7213600 h 7213600"/>
              <a:gd name="connsiteX4" fmla="*/ 0 w 24418925"/>
              <a:gd name="connsiteY4" fmla="*/ 0 h 7213600"/>
              <a:gd name="connsiteX0" fmla="*/ 0 w 24418925"/>
              <a:gd name="connsiteY0" fmla="*/ 0 h 7213600"/>
              <a:gd name="connsiteX1" fmla="*/ 24418925 w 24418925"/>
              <a:gd name="connsiteY1" fmla="*/ 0 h 7213600"/>
              <a:gd name="connsiteX2" fmla="*/ 24266524 w 24418925"/>
              <a:gd name="connsiteY2" fmla="*/ 3886200 h 7213600"/>
              <a:gd name="connsiteX3" fmla="*/ 0 w 24418925"/>
              <a:gd name="connsiteY3" fmla="*/ 7213600 h 7213600"/>
              <a:gd name="connsiteX4" fmla="*/ 0 w 24418925"/>
              <a:gd name="connsiteY4" fmla="*/ 0 h 7213600"/>
              <a:gd name="connsiteX0" fmla="*/ 0 w 24418925"/>
              <a:gd name="connsiteY0" fmla="*/ 0 h 7213600"/>
              <a:gd name="connsiteX1" fmla="*/ 24418925 w 24418925"/>
              <a:gd name="connsiteY1" fmla="*/ 0 h 7213600"/>
              <a:gd name="connsiteX2" fmla="*/ 24418924 w 24418925"/>
              <a:gd name="connsiteY2" fmla="*/ 5562600 h 7213600"/>
              <a:gd name="connsiteX3" fmla="*/ 0 w 24418925"/>
              <a:gd name="connsiteY3" fmla="*/ 7213600 h 7213600"/>
              <a:gd name="connsiteX4" fmla="*/ 0 w 24418925"/>
              <a:gd name="connsiteY4" fmla="*/ 0 h 721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418925" h="7213600">
                <a:moveTo>
                  <a:pt x="0" y="0"/>
                </a:moveTo>
                <a:lnTo>
                  <a:pt x="24418925" y="0"/>
                </a:lnTo>
                <a:cubicBezTo>
                  <a:pt x="24418925" y="1854200"/>
                  <a:pt x="24418924" y="3708400"/>
                  <a:pt x="24418924" y="5562600"/>
                </a:cubicBezTo>
                <a:lnTo>
                  <a:pt x="0" y="7213600"/>
                </a:lnTo>
                <a:lnTo>
                  <a:pt x="0" y="0"/>
                </a:lnTo>
                <a:close/>
              </a:path>
            </a:pathLst>
          </a:custGeom>
          <a:noFill/>
        </p:spPr>
        <p:txBody>
          <a:bodyPr/>
          <a:lstStyle/>
          <a:p>
            <a:endParaRPr lang="en-US" dirty="0"/>
          </a:p>
        </p:txBody>
      </p:sp>
    </p:spTree>
    <p:extLst>
      <p:ext uri="{BB962C8B-B14F-4D97-AF65-F5344CB8AC3E}">
        <p14:creationId xmlns:p14="http://schemas.microsoft.com/office/powerpoint/2010/main" val="122447271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Placeholder 1">
            <a:extLst>
              <a:ext uri="{FF2B5EF4-FFF2-40B4-BE49-F238E27FC236}">
                <a16:creationId xmlns:a16="http://schemas.microsoft.com/office/drawing/2014/main" id="{5D2A2EAD-8CE0-8A00-6A4C-3280C85F159F}"/>
              </a:ext>
            </a:extLst>
          </p:cNvPr>
          <p:cNvSpPr>
            <a:spLocks noGrp="1"/>
          </p:cNvSpPr>
          <p:nvPr>
            <p:ph type="title"/>
          </p:nvPr>
        </p:nvSpPr>
        <p:spPr>
          <a:xfrm>
            <a:off x="45720" y="0"/>
            <a:ext cx="5839061" cy="563880"/>
          </a:xfrm>
          <a:prstGeom prst="rect">
            <a:avLst/>
          </a:prstGeom>
        </p:spPr>
        <p:txBody>
          <a:bodyPr vert="horz" lIns="91440" tIns="45720" rIns="91440" bIns="45720" rtlCol="0" anchor="ctr">
            <a:normAutofit/>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12/16/23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12/16/23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Shape 445">
            <a:extLst>
              <a:ext uri="{FF2B5EF4-FFF2-40B4-BE49-F238E27FC236}">
                <a16:creationId xmlns:a16="http://schemas.microsoft.com/office/drawing/2014/main" id="{A8FF6FA9-F85B-644B-9D04-AD4914EAC1F8}"/>
              </a:ext>
            </a:extLst>
          </p:cNvPr>
          <p:cNvSpPr/>
          <p:nvPr userDrawn="1"/>
        </p:nvSpPr>
        <p:spPr>
          <a:xfrm>
            <a:off x="0" y="0"/>
            <a:ext cx="9144000" cy="914400"/>
          </a:xfrm>
          <a:prstGeom prst="rect">
            <a:avLst/>
          </a:prstGeom>
          <a:gradFill>
            <a:gsLst>
              <a:gs pos="0">
                <a:srgbClr val="A2A2A2"/>
              </a:gs>
              <a:gs pos="100000">
                <a:srgbClr val="FFFFFF">
                  <a:alpha val="69803"/>
                </a:srgbClr>
              </a:gs>
            </a:gsLst>
            <a:lin ang="0" scaled="0"/>
          </a:gradFill>
          <a:ln w="9525" cap="flat">
            <a:noFill/>
            <a:prstDash val="solid"/>
            <a:miter/>
            <a:headEnd type="none" w="med" len="med"/>
            <a:tailEnd type="none" w="med" len="med"/>
          </a:ln>
        </p:spPr>
        <p:txBody>
          <a:bodyPr lIns="90825" tIns="45400" rIns="90825" bIns="45400" anchor="ctr" anchorCtr="0">
            <a:noAutofit/>
          </a:bodyPr>
          <a:lstStyle/>
          <a:p>
            <a:pPr marL="0" marR="0" lvl="0" indent="0" algn="l" rtl="0">
              <a:spcBef>
                <a:spcPts val="0"/>
              </a:spcBef>
              <a:spcAft>
                <a:spcPts val="0"/>
              </a:spcAft>
              <a:buNone/>
            </a:pPr>
            <a:endParaRPr sz="500" b="0" i="0" u="none" strike="noStrike" cap="none" baseline="0">
              <a:solidFill>
                <a:srgbClr val="000000"/>
              </a:solidFill>
              <a:latin typeface="Arial"/>
              <a:ea typeface="Arial"/>
              <a:cs typeface="Arial"/>
              <a:sym typeface="Arial"/>
            </a:endParaRPr>
          </a:p>
        </p:txBody>
      </p:sp>
      <p:sp>
        <p:nvSpPr>
          <p:cNvPr id="2" name="Title Placeholder 1"/>
          <p:cNvSpPr>
            <a:spLocks noGrp="1"/>
          </p:cNvSpPr>
          <p:nvPr>
            <p:ph type="title"/>
          </p:nvPr>
        </p:nvSpPr>
        <p:spPr>
          <a:xfrm>
            <a:off x="45720" y="0"/>
            <a:ext cx="5839061" cy="5638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43000" y="6356351"/>
            <a:ext cx="1447800" cy="36512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12/16/23</a:t>
            </a:fld>
            <a:endParaRPr lang="en-US"/>
          </a:p>
        </p:txBody>
      </p:sp>
      <p:sp>
        <p:nvSpPr>
          <p:cNvPr id="5" name="Footer Placeholder 4"/>
          <p:cNvSpPr>
            <a:spLocks noGrp="1"/>
          </p:cNvSpPr>
          <p:nvPr>
            <p:ph type="ftr" sz="quarter" idx="3"/>
          </p:nvPr>
        </p:nvSpPr>
        <p:spPr>
          <a:xfrm>
            <a:off x="3124200" y="6356351"/>
            <a:ext cx="2895600" cy="36512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1371600" cy="36512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9" name="Picture 3" descr="C:\PaulMenzel\acronyms &amp; logos &amp; addresses\new_cimss_logo.png">
            <a:extLst>
              <a:ext uri="{FF2B5EF4-FFF2-40B4-BE49-F238E27FC236}">
                <a16:creationId xmlns:a16="http://schemas.microsoft.com/office/drawing/2014/main" id="{9E024232-CFE3-6D49-A29F-D99A00F2BC14}"/>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046720" y="6163056"/>
            <a:ext cx="929430" cy="640080"/>
          </a:xfrm>
          <a:prstGeom prst="rect">
            <a:avLst/>
          </a:prstGeom>
          <a:noFill/>
          <a:extLst>
            <a:ext uri="{909E8E84-426E-40DD-AFC4-6F175D3DCCD1}">
              <a14:hiddenFill xmlns:a14="http://schemas.microsoft.com/office/drawing/2010/main">
                <a:solidFill>
                  <a:srgbClr val="FFFFFF"/>
                </a:solidFill>
              </a14:hiddenFill>
            </a:ext>
          </a:extLst>
        </p:spPr>
      </p:pic>
      <p:pic>
        <p:nvPicPr>
          <p:cNvPr id="13" name="Shape 463">
            <a:extLst>
              <a:ext uri="{FF2B5EF4-FFF2-40B4-BE49-F238E27FC236}">
                <a16:creationId xmlns:a16="http://schemas.microsoft.com/office/drawing/2014/main" id="{47EB874B-729C-1D41-BD4E-D15CE4E17677}"/>
              </a:ext>
            </a:extLst>
          </p:cNvPr>
          <p:cNvPicPr preferRelativeResize="0"/>
          <p:nvPr userDrawn="1"/>
        </p:nvPicPr>
        <p:blipFill rotWithShape="1">
          <a:blip r:embed="rId15" cstate="screen">
            <a:alphaModFix/>
            <a:extLst>
              <a:ext uri="{28A0092B-C50C-407E-A947-70E740481C1C}">
                <a14:useLocalDpi xmlns:a14="http://schemas.microsoft.com/office/drawing/2010/main"/>
              </a:ext>
            </a:extLst>
          </a:blip>
          <a:srcRect/>
          <a:stretch/>
        </p:blipFill>
        <p:spPr>
          <a:xfrm>
            <a:off x="5897880" y="45720"/>
            <a:ext cx="3200400" cy="822960"/>
          </a:xfrm>
          <a:prstGeom prst="rect">
            <a:avLst/>
          </a:prstGeom>
          <a:noFill/>
          <a:ln>
            <a:noFill/>
          </a:ln>
        </p:spPr>
      </p:pic>
      <p:pic>
        <p:nvPicPr>
          <p:cNvPr id="11" name="Picture 131" descr="\\beans\users$\bpierce\Data\Documents\Attachments\FY2018\sep_05\logo-color-center\logo-color-center\color-center-UWlogo-print.png">
            <a:extLst>
              <a:ext uri="{FF2B5EF4-FFF2-40B4-BE49-F238E27FC236}">
                <a16:creationId xmlns:a16="http://schemas.microsoft.com/office/drawing/2014/main" id="{E93759CA-86C2-F3B2-B5FA-51E8AB22CE3E}"/>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52400" y="6096000"/>
            <a:ext cx="975150" cy="643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891E4-2079-6A20-6EA4-5BD06485AD11}"/>
              </a:ext>
            </a:extLst>
          </p:cNvPr>
          <p:cNvSpPr>
            <a:spLocks noGrp="1"/>
          </p:cNvSpPr>
          <p:nvPr>
            <p:ph type="title"/>
          </p:nvPr>
        </p:nvSpPr>
        <p:spPr/>
        <p:txBody>
          <a:bodyPr>
            <a:normAutofit fontScale="90000"/>
          </a:bodyPr>
          <a:lstStyle/>
          <a:p>
            <a:r>
              <a:rPr lang="en-US" dirty="0"/>
              <a:t>EPS-SG METimage Polar Winds</a:t>
            </a:r>
          </a:p>
        </p:txBody>
      </p:sp>
      <p:sp>
        <p:nvSpPr>
          <p:cNvPr id="4" name="TextBox 3">
            <a:extLst>
              <a:ext uri="{FF2B5EF4-FFF2-40B4-BE49-F238E27FC236}">
                <a16:creationId xmlns:a16="http://schemas.microsoft.com/office/drawing/2014/main" id="{B3184D23-AB57-D193-D49B-4AB9FB0A0997}"/>
              </a:ext>
            </a:extLst>
          </p:cNvPr>
          <p:cNvSpPr txBox="1"/>
          <p:nvPr/>
        </p:nvSpPr>
        <p:spPr>
          <a:xfrm>
            <a:off x="0" y="519111"/>
            <a:ext cx="5839061" cy="369332"/>
          </a:xfrm>
          <a:prstGeom prst="rect">
            <a:avLst/>
          </a:prstGeom>
          <a:noFill/>
        </p:spPr>
        <p:txBody>
          <a:bodyPr wrap="square" rtlCol="0">
            <a:spAutoFit/>
          </a:bodyPr>
          <a:lstStyle/>
          <a:p>
            <a:pPr algn="ctr"/>
            <a:r>
              <a:rPr lang="en-US" dirty="0"/>
              <a:t>D. Santek, T. Olander, S. </a:t>
            </a:r>
            <a:r>
              <a:rPr lang="en-US" dirty="0" err="1"/>
              <a:t>Nebuda</a:t>
            </a:r>
            <a:endParaRPr lang="en-US" dirty="0"/>
          </a:p>
        </p:txBody>
      </p:sp>
      <p:sp>
        <p:nvSpPr>
          <p:cNvPr id="6" name="Text Box 82">
            <a:extLst>
              <a:ext uri="{FF2B5EF4-FFF2-40B4-BE49-F238E27FC236}">
                <a16:creationId xmlns:a16="http://schemas.microsoft.com/office/drawing/2014/main" id="{D9F3670E-332C-6B07-3E02-8BD8C848FA7B}"/>
              </a:ext>
            </a:extLst>
          </p:cNvPr>
          <p:cNvSpPr txBox="1">
            <a:spLocks noChangeArrowheads="1"/>
          </p:cNvSpPr>
          <p:nvPr/>
        </p:nvSpPr>
        <p:spPr bwMode="auto">
          <a:xfrm>
            <a:off x="82062" y="1009071"/>
            <a:ext cx="4267200" cy="24463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a:lnSpc>
                <a:spcPct val="80000"/>
              </a:lnSpc>
              <a:spcBef>
                <a:spcPct val="25000"/>
              </a:spcBef>
              <a:buFontTx/>
              <a:buNone/>
            </a:pPr>
            <a:r>
              <a:rPr lang="en-US" altLang="en-US" sz="1600" b="1" dirty="0">
                <a:latin typeface="+mn-lt"/>
                <a:cs typeface="Arial" panose="020B0604020202020204" pitchFamily="34" charset="0"/>
              </a:rPr>
              <a:t>Objective</a:t>
            </a:r>
            <a:r>
              <a:rPr lang="en-US" altLang="en-US" sz="1400" b="1" dirty="0">
                <a:latin typeface="+mn-lt"/>
                <a:cs typeface="Arial" panose="020B0604020202020204" pitchFamily="34" charset="0"/>
              </a:rPr>
              <a:t> </a:t>
            </a:r>
            <a:r>
              <a:rPr lang="en-US" altLang="en-US" sz="1400" dirty="0">
                <a:latin typeface="+mn-lt"/>
                <a:cs typeface="Arial" panose="020B0604020202020204" pitchFamily="34" charset="0"/>
              </a:rPr>
              <a:t> </a:t>
            </a:r>
          </a:p>
          <a:p>
            <a:pPr>
              <a:lnSpc>
                <a:spcPct val="80000"/>
              </a:lnSpc>
              <a:spcBef>
                <a:spcPct val="25000"/>
              </a:spcBef>
              <a:buFontTx/>
              <a:buNone/>
            </a:pPr>
            <a:endParaRPr lang="en-US" altLang="en-US" sz="1200" dirty="0">
              <a:latin typeface="+mn-lt"/>
              <a:cs typeface="Arial" panose="020B0604020202020204" pitchFamily="34" charset="0"/>
            </a:endParaRPr>
          </a:p>
          <a:p>
            <a:pPr>
              <a:lnSpc>
                <a:spcPct val="80000"/>
              </a:lnSpc>
              <a:spcBef>
                <a:spcPct val="25000"/>
              </a:spcBef>
            </a:pPr>
            <a:r>
              <a:rPr lang="en-US" altLang="en-US" sz="1400" dirty="0">
                <a:latin typeface="+mn-lt"/>
                <a:cs typeface="Arial" panose="020B0604020202020204" pitchFamily="34" charset="0"/>
              </a:rPr>
              <a:t>Adapt the current polar winds algorithm for use with the EPS-SG METimage data using proxy data in preparation for an operational EPS-SG satellite in 2024.</a:t>
            </a:r>
          </a:p>
          <a:p>
            <a:pPr>
              <a:lnSpc>
                <a:spcPct val="80000"/>
              </a:lnSpc>
              <a:spcBef>
                <a:spcPct val="25000"/>
              </a:spcBef>
            </a:pPr>
            <a:r>
              <a:rPr lang="en-US" altLang="en-US" sz="1400" dirty="0">
                <a:latin typeface="+mn-lt"/>
                <a:cs typeface="Arial" panose="020B0604020202020204" pitchFamily="34" charset="0"/>
              </a:rPr>
              <a:t>The VIIRS polar winds are being operationally assimilated or monitored in many numerical weather prediction global models, including at NCEP, the Naval Research Lab (NRL), and the NASA Global Modeling and Assimilation Office (GMAO). It is expected the METimage winds will also be used at many NWP centers.</a:t>
            </a:r>
          </a:p>
        </p:txBody>
      </p:sp>
      <p:sp>
        <p:nvSpPr>
          <p:cNvPr id="7" name="Text Box 82">
            <a:extLst>
              <a:ext uri="{FF2B5EF4-FFF2-40B4-BE49-F238E27FC236}">
                <a16:creationId xmlns:a16="http://schemas.microsoft.com/office/drawing/2014/main" id="{CA517D4B-C3F4-768A-EB01-D7AB5C443106}"/>
              </a:ext>
            </a:extLst>
          </p:cNvPr>
          <p:cNvSpPr txBox="1">
            <a:spLocks noChangeArrowheads="1"/>
          </p:cNvSpPr>
          <p:nvPr/>
        </p:nvSpPr>
        <p:spPr bwMode="auto">
          <a:xfrm>
            <a:off x="4419600" y="3626643"/>
            <a:ext cx="4267200" cy="24463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a:lnSpc>
                <a:spcPct val="80000"/>
              </a:lnSpc>
              <a:spcBef>
                <a:spcPct val="25000"/>
              </a:spcBef>
              <a:buFontTx/>
              <a:buNone/>
            </a:pPr>
            <a:r>
              <a:rPr lang="en-US" altLang="en-US" sz="1600" b="1" dirty="0">
                <a:latin typeface="+mn-lt"/>
                <a:cs typeface="Arial" panose="020B0604020202020204" pitchFamily="34" charset="0"/>
              </a:rPr>
              <a:t>Outcomes</a:t>
            </a:r>
            <a:r>
              <a:rPr lang="en-US" altLang="en-US" sz="1400" b="1" dirty="0">
                <a:latin typeface="+mn-lt"/>
                <a:cs typeface="Arial" panose="020B0604020202020204" pitchFamily="34" charset="0"/>
              </a:rPr>
              <a:t> </a:t>
            </a:r>
            <a:r>
              <a:rPr lang="en-US" altLang="en-US" sz="1400" dirty="0">
                <a:latin typeface="+mn-lt"/>
                <a:cs typeface="Arial" panose="020B0604020202020204" pitchFamily="34" charset="0"/>
              </a:rPr>
              <a:t> </a:t>
            </a:r>
          </a:p>
          <a:p>
            <a:pPr>
              <a:lnSpc>
                <a:spcPct val="80000"/>
              </a:lnSpc>
              <a:spcBef>
                <a:spcPct val="25000"/>
              </a:spcBef>
              <a:buFontTx/>
              <a:buNone/>
            </a:pPr>
            <a:endParaRPr lang="en-US" altLang="en-US" sz="1200" dirty="0">
              <a:latin typeface="+mn-lt"/>
              <a:cs typeface="Arial" panose="020B0604020202020204" pitchFamily="34" charset="0"/>
            </a:endParaRPr>
          </a:p>
          <a:p>
            <a:pPr>
              <a:lnSpc>
                <a:spcPct val="80000"/>
              </a:lnSpc>
              <a:spcBef>
                <a:spcPct val="25000"/>
              </a:spcBef>
            </a:pPr>
            <a:r>
              <a:rPr lang="en-US" altLang="en-US" sz="1400" dirty="0">
                <a:latin typeface="+mn-lt"/>
                <a:cs typeface="Arial" panose="020B0604020202020204" pitchFamily="34" charset="0"/>
              </a:rPr>
              <a:t>The Enterprise winds algorithm is not yet METimage-capable, therefore winds were derived using the CIMSS heritage winds algorithm (left figure).</a:t>
            </a:r>
          </a:p>
          <a:p>
            <a:pPr>
              <a:lnSpc>
                <a:spcPct val="80000"/>
              </a:lnSpc>
              <a:spcBef>
                <a:spcPct val="25000"/>
              </a:spcBef>
            </a:pPr>
            <a:r>
              <a:rPr lang="en-US" altLang="en-US" sz="1400" dirty="0">
                <a:latin typeface="+mn-lt"/>
                <a:cs typeface="Arial" panose="020B0604020202020204" pitchFamily="34" charset="0"/>
              </a:rPr>
              <a:t>Procedures were developed to compare METimage winds to the ERA5 reanalysis. </a:t>
            </a:r>
          </a:p>
          <a:p>
            <a:pPr>
              <a:lnSpc>
                <a:spcPct val="80000"/>
              </a:lnSpc>
              <a:spcBef>
                <a:spcPct val="25000"/>
              </a:spcBef>
            </a:pPr>
            <a:r>
              <a:rPr lang="en-US" altLang="en-US" sz="1400" dirty="0">
                <a:latin typeface="+mn-lt"/>
                <a:cs typeface="Arial" panose="020B0604020202020204" pitchFamily="34" charset="0"/>
              </a:rPr>
              <a:t>Right figure is a density plot of ERA5 vs EPS-SG wind speed; correlation coefficient 0.93. </a:t>
            </a:r>
          </a:p>
          <a:p>
            <a:pPr>
              <a:lnSpc>
                <a:spcPct val="80000"/>
              </a:lnSpc>
              <a:spcBef>
                <a:spcPct val="25000"/>
              </a:spcBef>
            </a:pPr>
            <a:r>
              <a:rPr lang="en-US" altLang="en-US" sz="1400" dirty="0">
                <a:latin typeface="+mn-lt"/>
                <a:cs typeface="Arial" panose="020B0604020202020204" pitchFamily="34" charset="0"/>
              </a:rPr>
              <a:t>Bias is -0.78 ms</a:t>
            </a:r>
            <a:r>
              <a:rPr lang="en-US" altLang="en-US" sz="1400" baseline="30000" dirty="0">
                <a:latin typeface="+mn-lt"/>
                <a:cs typeface="Arial" panose="020B0604020202020204" pitchFamily="34" charset="0"/>
              </a:rPr>
              <a:t>-1</a:t>
            </a:r>
            <a:r>
              <a:rPr lang="en-US" altLang="en-US" sz="1400" dirty="0">
                <a:latin typeface="+mn-lt"/>
                <a:cs typeface="Arial" panose="020B0604020202020204" pitchFamily="34" charset="0"/>
              </a:rPr>
              <a:t>; RMS difference is 3.89 ms</a:t>
            </a:r>
            <a:r>
              <a:rPr lang="en-US" altLang="en-US" sz="1400" baseline="30000" dirty="0">
                <a:latin typeface="+mn-lt"/>
                <a:cs typeface="Arial" panose="020B0604020202020204" pitchFamily="34" charset="0"/>
              </a:rPr>
              <a:t>-1</a:t>
            </a:r>
            <a:r>
              <a:rPr lang="en-US" altLang="en-US" sz="1400" dirty="0">
                <a:latin typeface="+mn-lt"/>
                <a:cs typeface="Arial" panose="020B0604020202020204" pitchFamily="34" charset="0"/>
              </a:rPr>
              <a:t>, which is similar to VIIRS winds as compared to the ERA5.</a:t>
            </a:r>
          </a:p>
        </p:txBody>
      </p:sp>
      <p:sp>
        <p:nvSpPr>
          <p:cNvPr id="8" name="Text Box 82">
            <a:extLst>
              <a:ext uri="{FF2B5EF4-FFF2-40B4-BE49-F238E27FC236}">
                <a16:creationId xmlns:a16="http://schemas.microsoft.com/office/drawing/2014/main" id="{DCAA5B90-ADC5-D282-E2F6-EC7A78E308C6}"/>
              </a:ext>
            </a:extLst>
          </p:cNvPr>
          <p:cNvSpPr txBox="1">
            <a:spLocks noChangeArrowheads="1"/>
          </p:cNvSpPr>
          <p:nvPr/>
        </p:nvSpPr>
        <p:spPr bwMode="auto">
          <a:xfrm>
            <a:off x="82062" y="3626643"/>
            <a:ext cx="4267200" cy="24463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a:lnSpc>
                <a:spcPct val="80000"/>
              </a:lnSpc>
              <a:spcBef>
                <a:spcPct val="25000"/>
              </a:spcBef>
              <a:buFontTx/>
              <a:buNone/>
            </a:pPr>
            <a:r>
              <a:rPr lang="en-US" altLang="en-US" sz="1600" b="1" dirty="0">
                <a:latin typeface="+mn-lt"/>
                <a:cs typeface="Arial" panose="020B0604020202020204" pitchFamily="34" charset="0"/>
              </a:rPr>
              <a:t>Approach</a:t>
            </a:r>
            <a:r>
              <a:rPr lang="en-US" altLang="en-US" sz="1400" dirty="0">
                <a:latin typeface="+mn-lt"/>
                <a:cs typeface="Arial" panose="020B0604020202020204" pitchFamily="34" charset="0"/>
              </a:rPr>
              <a:t> </a:t>
            </a:r>
          </a:p>
          <a:p>
            <a:pPr>
              <a:lnSpc>
                <a:spcPct val="80000"/>
              </a:lnSpc>
              <a:spcBef>
                <a:spcPct val="25000"/>
              </a:spcBef>
              <a:buFontTx/>
              <a:buNone/>
            </a:pPr>
            <a:endParaRPr lang="en-US" altLang="en-US" sz="1200" dirty="0">
              <a:latin typeface="+mn-lt"/>
              <a:cs typeface="Arial" panose="020B0604020202020204" pitchFamily="34" charset="0"/>
            </a:endParaRPr>
          </a:p>
          <a:p>
            <a:pPr>
              <a:lnSpc>
                <a:spcPct val="80000"/>
              </a:lnSpc>
              <a:spcBef>
                <a:spcPct val="25000"/>
              </a:spcBef>
            </a:pPr>
            <a:r>
              <a:rPr lang="en-US" altLang="en-US" sz="1400" dirty="0">
                <a:latin typeface="+mn-lt"/>
                <a:cs typeface="Arial" panose="020B0604020202020204" pitchFamily="34" charset="0"/>
              </a:rPr>
              <a:t>Adapt and evaluate the existing polar winds algorithm for VIIRS to the EPS-SG METimage instrument. </a:t>
            </a:r>
          </a:p>
          <a:p>
            <a:pPr>
              <a:lnSpc>
                <a:spcPct val="80000"/>
              </a:lnSpc>
              <a:spcBef>
                <a:spcPct val="25000"/>
              </a:spcBef>
            </a:pPr>
            <a:r>
              <a:rPr lang="en-US" altLang="en-US" sz="1400" dirty="0">
                <a:latin typeface="+mn-lt"/>
                <a:cs typeface="Arial" panose="020B0604020202020204" pitchFamily="34" charset="0"/>
              </a:rPr>
              <a:t>The current VIIRS polar winds product uses the 10.76 µm (M-15 band) which has a nearly equivalent wavelength to the METimage 10.69 µm (VII-37 band).</a:t>
            </a:r>
          </a:p>
          <a:p>
            <a:pPr>
              <a:lnSpc>
                <a:spcPct val="80000"/>
              </a:lnSpc>
              <a:spcBef>
                <a:spcPct val="25000"/>
              </a:spcBef>
            </a:pPr>
            <a:r>
              <a:rPr lang="en-US" altLang="en-US" sz="1400" dirty="0">
                <a:latin typeface="+mn-lt"/>
                <a:cs typeface="Arial" panose="020B0604020202020204" pitchFamily="34" charset="0"/>
              </a:rPr>
              <a:t>In addition, the METimage 6.72 µm (VII-33 band) has the same central wavelength as the MODIS band 27 water vapor band, which will enable the production of clear-sky winds which was not possible from VIIRS. </a:t>
            </a:r>
          </a:p>
        </p:txBody>
      </p:sp>
      <p:sp>
        <p:nvSpPr>
          <p:cNvPr id="14" name="Line 3">
            <a:extLst>
              <a:ext uri="{FF2B5EF4-FFF2-40B4-BE49-F238E27FC236}">
                <a16:creationId xmlns:a16="http://schemas.microsoft.com/office/drawing/2014/main" id="{F4F5D4DE-CFE2-F213-E799-0C14EAFB486C}"/>
              </a:ext>
            </a:extLst>
          </p:cNvPr>
          <p:cNvSpPr>
            <a:spLocks noChangeShapeType="1"/>
          </p:cNvSpPr>
          <p:nvPr/>
        </p:nvSpPr>
        <p:spPr bwMode="auto">
          <a:xfrm>
            <a:off x="4343400" y="1143000"/>
            <a:ext cx="0" cy="519588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81">
            <a:extLst>
              <a:ext uri="{FF2B5EF4-FFF2-40B4-BE49-F238E27FC236}">
                <a16:creationId xmlns:a16="http://schemas.microsoft.com/office/drawing/2014/main" id="{F013D99D-8DAD-C8EA-B60B-8D3F20A67964}"/>
              </a:ext>
            </a:extLst>
          </p:cNvPr>
          <p:cNvSpPr>
            <a:spLocks noChangeShapeType="1"/>
          </p:cNvSpPr>
          <p:nvPr/>
        </p:nvSpPr>
        <p:spPr bwMode="auto">
          <a:xfrm>
            <a:off x="-76200" y="3516313"/>
            <a:ext cx="914400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 name="Picture 2" descr="Chart&#10;&#10;Description automatically generated">
            <a:extLst>
              <a:ext uri="{FF2B5EF4-FFF2-40B4-BE49-F238E27FC236}">
                <a16:creationId xmlns:a16="http://schemas.microsoft.com/office/drawing/2014/main" id="{A150952C-1FCE-7869-E766-1EB58A54DFB4}"/>
              </a:ext>
            </a:extLst>
          </p:cNvPr>
          <p:cNvPicPr>
            <a:picLocks noChangeAspect="1"/>
          </p:cNvPicPr>
          <p:nvPr/>
        </p:nvPicPr>
        <p:blipFill rotWithShape="1">
          <a:blip r:embed="rId3"/>
          <a:srcRect l="5556" t="3763" r="6944" b="5305"/>
          <a:stretch/>
        </p:blipFill>
        <p:spPr>
          <a:xfrm>
            <a:off x="6846282" y="959307"/>
            <a:ext cx="2209795" cy="2069492"/>
          </a:xfrm>
          <a:prstGeom prst="rect">
            <a:avLst/>
          </a:prstGeom>
        </p:spPr>
      </p:pic>
      <p:pic>
        <p:nvPicPr>
          <p:cNvPr id="5" name="Picture 4" descr="A map of the world&#10;&#10;Description automatically generated with medium confidence">
            <a:extLst>
              <a:ext uri="{FF2B5EF4-FFF2-40B4-BE49-F238E27FC236}">
                <a16:creationId xmlns:a16="http://schemas.microsoft.com/office/drawing/2014/main" id="{B9A96B3E-C7C1-4069-6647-9FBC61E67BC3}"/>
              </a:ext>
            </a:extLst>
          </p:cNvPr>
          <p:cNvPicPr>
            <a:picLocks noChangeAspect="1"/>
          </p:cNvPicPr>
          <p:nvPr/>
        </p:nvPicPr>
        <p:blipFill rotWithShape="1">
          <a:blip r:embed="rId4"/>
          <a:srcRect l="16666" t="7873" r="18056" b="16298"/>
          <a:stretch/>
        </p:blipFill>
        <p:spPr>
          <a:xfrm>
            <a:off x="4363916" y="1051217"/>
            <a:ext cx="2461851" cy="1885671"/>
          </a:xfrm>
          <a:prstGeom prst="rect">
            <a:avLst/>
          </a:prstGeom>
        </p:spPr>
      </p:pic>
      <p:sp>
        <p:nvSpPr>
          <p:cNvPr id="9" name="Text Box 82">
            <a:extLst>
              <a:ext uri="{FF2B5EF4-FFF2-40B4-BE49-F238E27FC236}">
                <a16:creationId xmlns:a16="http://schemas.microsoft.com/office/drawing/2014/main" id="{3CF43672-4F71-B938-06DD-02A935540126}"/>
              </a:ext>
            </a:extLst>
          </p:cNvPr>
          <p:cNvSpPr txBox="1">
            <a:spLocks noChangeArrowheads="1"/>
          </p:cNvSpPr>
          <p:nvPr/>
        </p:nvSpPr>
        <p:spPr bwMode="auto">
          <a:xfrm>
            <a:off x="6874125" y="2981125"/>
            <a:ext cx="2341684" cy="42486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marL="0" indent="0">
              <a:spcBef>
                <a:spcPts val="0"/>
              </a:spcBef>
              <a:buFontTx/>
              <a:buNone/>
            </a:pPr>
            <a:r>
              <a:rPr lang="en-US" altLang="en-US" sz="1100" dirty="0">
                <a:latin typeface="+mn-lt"/>
                <a:cs typeface="Arial" panose="020B0604020202020204" pitchFamily="34" charset="0"/>
              </a:rPr>
              <a:t>ERA5 vs EPS-SG wind speed density plot from 03:30 UTC on 3 Jan 2020.</a:t>
            </a:r>
          </a:p>
        </p:txBody>
      </p:sp>
      <p:sp>
        <p:nvSpPr>
          <p:cNvPr id="10" name="Text Box 82">
            <a:extLst>
              <a:ext uri="{FF2B5EF4-FFF2-40B4-BE49-F238E27FC236}">
                <a16:creationId xmlns:a16="http://schemas.microsoft.com/office/drawing/2014/main" id="{019D6184-B44B-9B5E-8B6F-B947CB28B918}"/>
              </a:ext>
            </a:extLst>
          </p:cNvPr>
          <p:cNvSpPr txBox="1">
            <a:spLocks noChangeArrowheads="1"/>
          </p:cNvSpPr>
          <p:nvPr/>
        </p:nvSpPr>
        <p:spPr bwMode="auto">
          <a:xfrm>
            <a:off x="4343399" y="2951072"/>
            <a:ext cx="2482367" cy="42486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14300" indent="-114300">
              <a:spcBef>
                <a:spcPct val="20000"/>
              </a:spcBef>
              <a:buChar char="•"/>
              <a:tabLst>
                <a:tab pos="1830388" algn="ctr"/>
                <a:tab pos="2514600" algn="ctr"/>
                <a:tab pos="3200400" algn="ctr"/>
              </a:tabLst>
              <a:defRPr sz="3200">
                <a:solidFill>
                  <a:schemeClr val="tx1"/>
                </a:solidFill>
                <a:latin typeface="Times New Roman" panose="02020603050405020304" pitchFamily="18" charset="0"/>
              </a:defRPr>
            </a:lvl1pPr>
            <a:lvl2pPr marL="742950" indent="-285750">
              <a:spcBef>
                <a:spcPct val="20000"/>
              </a:spcBef>
              <a:buChar char="–"/>
              <a:tabLst>
                <a:tab pos="1830388" algn="ctr"/>
                <a:tab pos="2514600" algn="ctr"/>
                <a:tab pos="3200400" algn="ctr"/>
              </a:tabLst>
              <a:defRPr sz="2800">
                <a:solidFill>
                  <a:schemeClr val="tx1"/>
                </a:solidFill>
                <a:latin typeface="Times New Roman" panose="02020603050405020304" pitchFamily="18" charset="0"/>
              </a:defRPr>
            </a:lvl2pPr>
            <a:lvl3pPr marL="1143000" indent="-228600">
              <a:spcBef>
                <a:spcPct val="20000"/>
              </a:spcBef>
              <a:buChar char="•"/>
              <a:tabLst>
                <a:tab pos="1830388" algn="ctr"/>
                <a:tab pos="2514600" algn="ctr"/>
                <a:tab pos="3200400" algn="ctr"/>
              </a:tabLst>
              <a:defRPr sz="2400">
                <a:solidFill>
                  <a:schemeClr val="tx1"/>
                </a:solidFill>
                <a:latin typeface="Times New Roman" panose="02020603050405020304" pitchFamily="18" charset="0"/>
              </a:defRPr>
            </a:lvl3pPr>
            <a:lvl4pPr marL="16002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4pPr>
            <a:lvl5pPr marL="2057400" indent="-228600">
              <a:spcBef>
                <a:spcPct val="20000"/>
              </a:spcBef>
              <a:buChar char="»"/>
              <a:tabLst>
                <a:tab pos="1830388" algn="ctr"/>
                <a:tab pos="2514600" algn="ctr"/>
                <a:tab pos="3200400" algn="ctr"/>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830388" algn="ctr"/>
                <a:tab pos="2514600" algn="ctr"/>
                <a:tab pos="3200400" algn="ctr"/>
              </a:tabLst>
              <a:defRPr sz="2000">
                <a:solidFill>
                  <a:schemeClr val="tx1"/>
                </a:solidFill>
                <a:latin typeface="Times New Roman" panose="02020603050405020304" pitchFamily="18" charset="0"/>
              </a:defRPr>
            </a:lvl9pPr>
          </a:lstStyle>
          <a:p>
            <a:pPr marL="0" indent="0">
              <a:spcBef>
                <a:spcPts val="0"/>
              </a:spcBef>
              <a:buFontTx/>
              <a:buNone/>
            </a:pPr>
            <a:r>
              <a:rPr lang="en-US" altLang="en-US" sz="1100" dirty="0">
                <a:latin typeface="+mn-lt"/>
                <a:cs typeface="Arial" panose="020B0604020202020204" pitchFamily="34" charset="0"/>
              </a:rPr>
              <a:t>Simulated 10.69 µm IR METimage data; 3 Jan 2000 at 0217 UTC. Raw winds (cyan); quality controlled (yellow).</a:t>
            </a:r>
          </a:p>
        </p:txBody>
      </p:sp>
    </p:spTree>
    <p:extLst>
      <p:ext uri="{BB962C8B-B14F-4D97-AF65-F5344CB8AC3E}">
        <p14:creationId xmlns:p14="http://schemas.microsoft.com/office/powerpoint/2010/main" val="749957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33281</TotalTime>
  <Words>300</Words>
  <Application>Microsoft Macintosh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EPS-SG METimage Polar Winds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CIMSS PI Meeting 2 October, 2020</dc:title>
  <dc:subject/>
  <dc:creator>TRISTAN S L'ECUYER</dc:creator>
  <cp:keywords/>
  <dc:description/>
  <cp:lastModifiedBy>DAVID A SANTEK</cp:lastModifiedBy>
  <cp:revision>320</cp:revision>
  <dcterms:created xsi:type="dcterms:W3CDTF">2020-09-28T23:02:25Z</dcterms:created>
  <dcterms:modified xsi:type="dcterms:W3CDTF">2023-12-17T01:14:51Z</dcterms:modified>
  <cp:category/>
</cp:coreProperties>
</file>