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0FF"/>
    <a:srgbClr val="051BBD"/>
    <a:srgbClr val="0B2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89388"/>
  </p:normalViewPr>
  <p:slideViewPr>
    <p:cSldViewPr>
      <p:cViewPr varScale="1">
        <p:scale>
          <a:sx n="109" d="100"/>
          <a:sy n="109" d="100"/>
        </p:scale>
        <p:origin x="18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60FD9-FB6A-49E8-BDFF-6AE8B516B176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1E904-6438-40DF-BD92-55C74EB7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20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052361" y="7317248"/>
            <a:ext cx="2193131" cy="2923382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062081" y="7129946"/>
            <a:ext cx="2779858" cy="3455591"/>
          </a:xfrm>
          <a:custGeom>
            <a:avLst/>
            <a:gdLst>
              <a:gd name="connsiteX0" fmla="*/ 0 w 5741279"/>
              <a:gd name="connsiteY0" fmla="*/ 0 h 6911182"/>
              <a:gd name="connsiteX1" fmla="*/ 5741279 w 5741279"/>
              <a:gd name="connsiteY1" fmla="*/ 0 h 6911182"/>
              <a:gd name="connsiteX2" fmla="*/ 5741279 w 5741279"/>
              <a:gd name="connsiteY2" fmla="*/ 6911182 h 6911182"/>
              <a:gd name="connsiteX3" fmla="*/ 0 w 5741279"/>
              <a:gd name="connsiteY3" fmla="*/ 6911182 h 6911182"/>
              <a:gd name="connsiteX4" fmla="*/ 0 w 5741279"/>
              <a:gd name="connsiteY4" fmla="*/ 0 h 6911182"/>
              <a:gd name="connsiteX0" fmla="*/ 1722474 w 7463753"/>
              <a:gd name="connsiteY0" fmla="*/ 0 h 6911182"/>
              <a:gd name="connsiteX1" fmla="*/ 7463753 w 7463753"/>
              <a:gd name="connsiteY1" fmla="*/ 0 h 6911182"/>
              <a:gd name="connsiteX2" fmla="*/ 7463753 w 7463753"/>
              <a:gd name="connsiteY2" fmla="*/ 6911182 h 6911182"/>
              <a:gd name="connsiteX3" fmla="*/ 0 w 7463753"/>
              <a:gd name="connsiteY3" fmla="*/ 6889916 h 6911182"/>
              <a:gd name="connsiteX4" fmla="*/ 1722474 w 7463753"/>
              <a:gd name="connsiteY4" fmla="*/ 0 h 6911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3753" h="6911182">
                <a:moveTo>
                  <a:pt x="1722474" y="0"/>
                </a:moveTo>
                <a:lnTo>
                  <a:pt x="7463753" y="0"/>
                </a:lnTo>
                <a:lnTo>
                  <a:pt x="7463753" y="6911182"/>
                </a:lnTo>
                <a:lnTo>
                  <a:pt x="0" y="6889916"/>
                </a:lnTo>
                <a:lnTo>
                  <a:pt x="1722474" y="0"/>
                </a:lnTo>
                <a:close/>
              </a:path>
            </a:pathLst>
          </a:cu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3405753" y="10569910"/>
            <a:ext cx="2036411" cy="3455591"/>
          </a:xfrm>
          <a:custGeom>
            <a:avLst/>
            <a:gdLst>
              <a:gd name="connsiteX0" fmla="*/ 0 w 5741279"/>
              <a:gd name="connsiteY0" fmla="*/ 0 h 6911182"/>
              <a:gd name="connsiteX1" fmla="*/ 5741279 w 5741279"/>
              <a:gd name="connsiteY1" fmla="*/ 0 h 6911182"/>
              <a:gd name="connsiteX2" fmla="*/ 5741279 w 5741279"/>
              <a:gd name="connsiteY2" fmla="*/ 6911182 h 6911182"/>
              <a:gd name="connsiteX3" fmla="*/ 0 w 5741279"/>
              <a:gd name="connsiteY3" fmla="*/ 6911182 h 6911182"/>
              <a:gd name="connsiteX4" fmla="*/ 0 w 5741279"/>
              <a:gd name="connsiteY4" fmla="*/ 0 h 6911182"/>
              <a:gd name="connsiteX0" fmla="*/ 1722474 w 7463753"/>
              <a:gd name="connsiteY0" fmla="*/ 0 h 6911182"/>
              <a:gd name="connsiteX1" fmla="*/ 7463753 w 7463753"/>
              <a:gd name="connsiteY1" fmla="*/ 0 h 6911182"/>
              <a:gd name="connsiteX2" fmla="*/ 7463753 w 7463753"/>
              <a:gd name="connsiteY2" fmla="*/ 6911182 h 6911182"/>
              <a:gd name="connsiteX3" fmla="*/ 0 w 7463753"/>
              <a:gd name="connsiteY3" fmla="*/ 6889916 h 6911182"/>
              <a:gd name="connsiteX4" fmla="*/ 1722474 w 7463753"/>
              <a:gd name="connsiteY4" fmla="*/ 0 h 6911182"/>
              <a:gd name="connsiteX0" fmla="*/ 3779874 w 7463753"/>
              <a:gd name="connsiteY0" fmla="*/ 25400 h 6911182"/>
              <a:gd name="connsiteX1" fmla="*/ 7463753 w 7463753"/>
              <a:gd name="connsiteY1" fmla="*/ 0 h 6911182"/>
              <a:gd name="connsiteX2" fmla="*/ 7463753 w 7463753"/>
              <a:gd name="connsiteY2" fmla="*/ 6911182 h 6911182"/>
              <a:gd name="connsiteX3" fmla="*/ 0 w 7463753"/>
              <a:gd name="connsiteY3" fmla="*/ 6889916 h 6911182"/>
              <a:gd name="connsiteX4" fmla="*/ 3779874 w 7463753"/>
              <a:gd name="connsiteY4" fmla="*/ 25400 h 6911182"/>
              <a:gd name="connsiteX0" fmla="*/ 1722474 w 5406353"/>
              <a:gd name="connsiteY0" fmla="*/ 25400 h 6911182"/>
              <a:gd name="connsiteX1" fmla="*/ 5406353 w 5406353"/>
              <a:gd name="connsiteY1" fmla="*/ 0 h 6911182"/>
              <a:gd name="connsiteX2" fmla="*/ 5406353 w 5406353"/>
              <a:gd name="connsiteY2" fmla="*/ 6911182 h 6911182"/>
              <a:gd name="connsiteX3" fmla="*/ 0 w 5406353"/>
              <a:gd name="connsiteY3" fmla="*/ 6889916 h 6911182"/>
              <a:gd name="connsiteX4" fmla="*/ 1722474 w 5406353"/>
              <a:gd name="connsiteY4" fmla="*/ 25400 h 6911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6353" h="6911182">
                <a:moveTo>
                  <a:pt x="1722474" y="25400"/>
                </a:moveTo>
                <a:lnTo>
                  <a:pt x="5406353" y="0"/>
                </a:lnTo>
                <a:lnTo>
                  <a:pt x="5406353" y="6911182"/>
                </a:lnTo>
                <a:lnTo>
                  <a:pt x="0" y="6889916"/>
                </a:lnTo>
                <a:lnTo>
                  <a:pt x="1722474" y="25400"/>
                </a:lnTo>
                <a:close/>
              </a:path>
            </a:pathLst>
          </a:cu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33425" y="10585283"/>
            <a:ext cx="1905000" cy="2540000"/>
          </a:xfrm>
          <a:prstGeom prst="ellipse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5969331" y="7129945"/>
            <a:ext cx="3187888" cy="6934358"/>
          </a:xfrm>
          <a:custGeom>
            <a:avLst/>
            <a:gdLst>
              <a:gd name="connsiteX0" fmla="*/ 0 w 8501033"/>
              <a:gd name="connsiteY0" fmla="*/ 0 h 13868715"/>
              <a:gd name="connsiteX1" fmla="*/ 8501033 w 8501033"/>
              <a:gd name="connsiteY1" fmla="*/ 0 h 13868715"/>
              <a:gd name="connsiteX2" fmla="*/ 8501033 w 8501033"/>
              <a:gd name="connsiteY2" fmla="*/ 13868715 h 13868715"/>
              <a:gd name="connsiteX3" fmla="*/ 0 w 8501033"/>
              <a:gd name="connsiteY3" fmla="*/ 13868715 h 13868715"/>
              <a:gd name="connsiteX4" fmla="*/ 0 w 8501033"/>
              <a:gd name="connsiteY4" fmla="*/ 0 h 13868715"/>
              <a:gd name="connsiteX0" fmla="*/ 3505200 w 8501033"/>
              <a:gd name="connsiteY0" fmla="*/ 0 h 13868715"/>
              <a:gd name="connsiteX1" fmla="*/ 8501033 w 8501033"/>
              <a:gd name="connsiteY1" fmla="*/ 0 h 13868715"/>
              <a:gd name="connsiteX2" fmla="*/ 8501033 w 8501033"/>
              <a:gd name="connsiteY2" fmla="*/ 13868715 h 13868715"/>
              <a:gd name="connsiteX3" fmla="*/ 0 w 8501033"/>
              <a:gd name="connsiteY3" fmla="*/ 13868715 h 13868715"/>
              <a:gd name="connsiteX4" fmla="*/ 3505200 w 8501033"/>
              <a:gd name="connsiteY4" fmla="*/ 0 h 13868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033" h="13868715">
                <a:moveTo>
                  <a:pt x="3505200" y="0"/>
                </a:moveTo>
                <a:lnTo>
                  <a:pt x="8501033" y="0"/>
                </a:lnTo>
                <a:lnTo>
                  <a:pt x="8501033" y="13868715"/>
                </a:lnTo>
                <a:lnTo>
                  <a:pt x="0" y="13868715"/>
                </a:lnTo>
                <a:lnTo>
                  <a:pt x="3505200" y="0"/>
                </a:lnTo>
                <a:close/>
              </a:path>
            </a:pathLst>
          </a:cu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0" y="7146758"/>
            <a:ext cx="4567238" cy="6870700"/>
          </a:xfrm>
          <a:custGeom>
            <a:avLst/>
            <a:gdLst>
              <a:gd name="connsiteX0" fmla="*/ 0 w 12179300"/>
              <a:gd name="connsiteY0" fmla="*/ 0 h 13716000"/>
              <a:gd name="connsiteX1" fmla="*/ 12179300 w 12179300"/>
              <a:gd name="connsiteY1" fmla="*/ 0 h 13716000"/>
              <a:gd name="connsiteX2" fmla="*/ 12179300 w 12179300"/>
              <a:gd name="connsiteY2" fmla="*/ 13716000 h 13716000"/>
              <a:gd name="connsiteX3" fmla="*/ 0 w 12179300"/>
              <a:gd name="connsiteY3" fmla="*/ 13716000 h 13716000"/>
              <a:gd name="connsiteX4" fmla="*/ 0 w 12179300"/>
              <a:gd name="connsiteY4" fmla="*/ 0 h 13716000"/>
              <a:gd name="connsiteX0" fmla="*/ 0 w 12179300"/>
              <a:gd name="connsiteY0" fmla="*/ 0 h 13741400"/>
              <a:gd name="connsiteX1" fmla="*/ 12179300 w 12179300"/>
              <a:gd name="connsiteY1" fmla="*/ 0 h 13741400"/>
              <a:gd name="connsiteX2" fmla="*/ 9080500 w 12179300"/>
              <a:gd name="connsiteY2" fmla="*/ 13741400 h 13741400"/>
              <a:gd name="connsiteX3" fmla="*/ 0 w 12179300"/>
              <a:gd name="connsiteY3" fmla="*/ 13716000 h 13741400"/>
              <a:gd name="connsiteX4" fmla="*/ 0 w 12179300"/>
              <a:gd name="connsiteY4" fmla="*/ 0 h 137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9300" h="13741400">
                <a:moveTo>
                  <a:pt x="0" y="0"/>
                </a:moveTo>
                <a:lnTo>
                  <a:pt x="12179300" y="0"/>
                </a:lnTo>
                <a:lnTo>
                  <a:pt x="9080500" y="137414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23"/>
          <p:cNvSpPr>
            <a:spLocks noGrp="1"/>
          </p:cNvSpPr>
          <p:nvPr>
            <p:ph type="pic" sz="quarter" idx="16"/>
          </p:nvPr>
        </p:nvSpPr>
        <p:spPr>
          <a:xfrm>
            <a:off x="1" y="7146758"/>
            <a:ext cx="9157097" cy="3606800"/>
          </a:xfrm>
          <a:custGeom>
            <a:avLst/>
            <a:gdLst>
              <a:gd name="connsiteX0" fmla="*/ 0 w 24418925"/>
              <a:gd name="connsiteY0" fmla="*/ 0 h 7213600"/>
              <a:gd name="connsiteX1" fmla="*/ 24418925 w 24418925"/>
              <a:gd name="connsiteY1" fmla="*/ 0 h 7213600"/>
              <a:gd name="connsiteX2" fmla="*/ 24418925 w 24418925"/>
              <a:gd name="connsiteY2" fmla="*/ 7213600 h 7213600"/>
              <a:gd name="connsiteX3" fmla="*/ 0 w 24418925"/>
              <a:gd name="connsiteY3" fmla="*/ 7213600 h 7213600"/>
              <a:gd name="connsiteX4" fmla="*/ 0 w 24418925"/>
              <a:gd name="connsiteY4" fmla="*/ 0 h 7213600"/>
              <a:gd name="connsiteX0" fmla="*/ 0 w 24418925"/>
              <a:gd name="connsiteY0" fmla="*/ 0 h 7213600"/>
              <a:gd name="connsiteX1" fmla="*/ 24418925 w 24418925"/>
              <a:gd name="connsiteY1" fmla="*/ 0 h 7213600"/>
              <a:gd name="connsiteX2" fmla="*/ 24266524 w 24418925"/>
              <a:gd name="connsiteY2" fmla="*/ 3886200 h 7213600"/>
              <a:gd name="connsiteX3" fmla="*/ 0 w 24418925"/>
              <a:gd name="connsiteY3" fmla="*/ 7213600 h 7213600"/>
              <a:gd name="connsiteX4" fmla="*/ 0 w 24418925"/>
              <a:gd name="connsiteY4" fmla="*/ 0 h 7213600"/>
              <a:gd name="connsiteX0" fmla="*/ 0 w 24418925"/>
              <a:gd name="connsiteY0" fmla="*/ 0 h 7213600"/>
              <a:gd name="connsiteX1" fmla="*/ 24418925 w 24418925"/>
              <a:gd name="connsiteY1" fmla="*/ 0 h 7213600"/>
              <a:gd name="connsiteX2" fmla="*/ 24418924 w 24418925"/>
              <a:gd name="connsiteY2" fmla="*/ 5562600 h 7213600"/>
              <a:gd name="connsiteX3" fmla="*/ 0 w 24418925"/>
              <a:gd name="connsiteY3" fmla="*/ 7213600 h 7213600"/>
              <a:gd name="connsiteX4" fmla="*/ 0 w 24418925"/>
              <a:gd name="connsiteY4" fmla="*/ 0 h 721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18925" h="7213600">
                <a:moveTo>
                  <a:pt x="0" y="0"/>
                </a:moveTo>
                <a:lnTo>
                  <a:pt x="24418925" y="0"/>
                </a:lnTo>
                <a:cubicBezTo>
                  <a:pt x="24418925" y="1854200"/>
                  <a:pt x="24418924" y="3708400"/>
                  <a:pt x="24418924" y="5562600"/>
                </a:cubicBezTo>
                <a:lnTo>
                  <a:pt x="0" y="721360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727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D2A2EAD-8CE0-8A00-6A4C-3280C85F1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" y="0"/>
            <a:ext cx="5839061" cy="563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445">
            <a:extLst>
              <a:ext uri="{FF2B5EF4-FFF2-40B4-BE49-F238E27FC236}">
                <a16:creationId xmlns:a16="http://schemas.microsoft.com/office/drawing/2014/main" id="{A8FF6FA9-F85B-644B-9D04-AD4914EAC1F8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A2A2A2"/>
              </a:gs>
              <a:gs pos="100000">
                <a:srgbClr val="FFFFFF">
                  <a:alpha val="69803"/>
                </a:srgbClr>
              </a:gs>
            </a:gsLst>
            <a:lin ang="0" scaled="0"/>
          </a:gradFill>
          <a:ln w="9525" cap="flat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0825" tIns="45400" rIns="90825" bIns="454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" y="0"/>
            <a:ext cx="5839061" cy="563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6356351"/>
            <a:ext cx="14478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13716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3" descr="C:\PaulMenzel\acronyms &amp; logos &amp; addresses\new_cimss_logo.png">
            <a:extLst>
              <a:ext uri="{FF2B5EF4-FFF2-40B4-BE49-F238E27FC236}">
                <a16:creationId xmlns:a16="http://schemas.microsoft.com/office/drawing/2014/main" id="{9E024232-CFE3-6D49-A29F-D99A00F2BC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720" y="6163056"/>
            <a:ext cx="92943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Shape 463">
            <a:extLst>
              <a:ext uri="{FF2B5EF4-FFF2-40B4-BE49-F238E27FC236}">
                <a16:creationId xmlns:a16="http://schemas.microsoft.com/office/drawing/2014/main" id="{47EB874B-729C-1D41-BD4E-D15CE4E17677}"/>
              </a:ext>
            </a:extLst>
          </p:cNvPr>
          <p:cNvPicPr preferRelativeResize="0"/>
          <p:nvPr userDrawn="1"/>
        </p:nvPicPr>
        <p:blipFill rotWithShape="1">
          <a:blip r:embed="rId1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97880" y="45720"/>
            <a:ext cx="3200400" cy="82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31" descr="\\beans\users$\bpierce\Data\Documents\Attachments\FY2018\sep_05\logo-color-center\logo-color-center\color-center-UWlogo-print.png">
            <a:extLst>
              <a:ext uri="{FF2B5EF4-FFF2-40B4-BE49-F238E27FC236}">
                <a16:creationId xmlns:a16="http://schemas.microsoft.com/office/drawing/2014/main" id="{E93759CA-86C2-F3B2-B5FA-51E8AB22CE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975150" cy="64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891E4-2079-6A20-6EA4-5BD06485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Generating Simulated 3D Winds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184D23-AB57-D193-D49B-4AB9FB0A0997}"/>
              </a:ext>
            </a:extLst>
          </p:cNvPr>
          <p:cNvSpPr txBox="1"/>
          <p:nvPr/>
        </p:nvSpPr>
        <p:spPr>
          <a:xfrm>
            <a:off x="0" y="519111"/>
            <a:ext cx="5839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D. Santek, T. Olander, D. Stettner</a:t>
            </a:r>
          </a:p>
        </p:txBody>
      </p:sp>
      <p:sp>
        <p:nvSpPr>
          <p:cNvPr id="6" name="Text Box 82">
            <a:extLst>
              <a:ext uri="{FF2B5EF4-FFF2-40B4-BE49-F238E27FC236}">
                <a16:creationId xmlns:a16="http://schemas.microsoft.com/office/drawing/2014/main" id="{D9F3670E-332C-6B07-3E02-8BD8C848F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62" y="1009071"/>
            <a:ext cx="4267200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14300" indent="-1143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sz="1600" b="1" dirty="0">
                <a:latin typeface="+mn-lt"/>
                <a:cs typeface="Arial" panose="020B0604020202020204" pitchFamily="34" charset="0"/>
              </a:rPr>
              <a:t>Objective</a:t>
            </a:r>
            <a:r>
              <a:rPr lang="en-US" altLang="en-US" sz="14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+mn-lt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en-US" altLang="en-US" sz="12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Generate datasets of Atmospheric Motion Vectors (AMVs) derived from global Nature Runs (NR) to simulate the spatial and vertical coverage expected from prescribed future satellite missions. 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Configurable missions are described in terms of the number of satellites, orbit configuration, and instrument characteristics (e.g., IR sounder, microwave). Result: Tropospheric 3D winds.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These AMVs are designed for use in Observing System Simulation Experiments (OSSEs).</a:t>
            </a:r>
          </a:p>
        </p:txBody>
      </p:sp>
      <p:sp>
        <p:nvSpPr>
          <p:cNvPr id="7" name="Text Box 82">
            <a:extLst>
              <a:ext uri="{FF2B5EF4-FFF2-40B4-BE49-F238E27FC236}">
                <a16:creationId xmlns:a16="http://schemas.microsoft.com/office/drawing/2014/main" id="{CA517D4B-C3F4-768A-EB01-D7AB5C443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599" y="3626643"/>
            <a:ext cx="4419601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14300" indent="-1143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sz="1600" b="1" dirty="0">
                <a:latin typeface="+mn-lt"/>
                <a:cs typeface="Arial" panose="020B0604020202020204" pitchFamily="34" charset="0"/>
              </a:rPr>
              <a:t>Outcomes</a:t>
            </a:r>
            <a:r>
              <a:rPr lang="en-US" altLang="en-US" sz="14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+mn-lt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en-US" altLang="en-US" sz="12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AMVs generated from the ECO1280 NR for June and July 2016.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The result is a dataset of AMVs that compare favorably to the NR wind field: The bias ranges from near 0.0 ms</a:t>
            </a:r>
            <a:r>
              <a:rPr lang="en-US" altLang="en-US" sz="1400" baseline="30000" dirty="0">
                <a:latin typeface="+mn-lt"/>
                <a:cs typeface="Arial" panose="020B0604020202020204" pitchFamily="34" charset="0"/>
              </a:rPr>
              <a:t>-1</a:t>
            </a:r>
            <a:r>
              <a:rPr lang="en-US" altLang="en-US" sz="1400" dirty="0">
                <a:latin typeface="+mn-lt"/>
                <a:cs typeface="Arial" panose="020B0604020202020204" pitchFamily="34" charset="0"/>
              </a:rPr>
              <a:t> at low levels to -0.7 ms</a:t>
            </a:r>
            <a:r>
              <a:rPr lang="en-US" altLang="en-US" sz="1400" baseline="30000" dirty="0">
                <a:latin typeface="+mn-lt"/>
                <a:cs typeface="Arial" panose="020B0604020202020204" pitchFamily="34" charset="0"/>
              </a:rPr>
              <a:t>-1</a:t>
            </a:r>
            <a:r>
              <a:rPr lang="en-US" altLang="en-US" sz="1400" dirty="0">
                <a:latin typeface="+mn-lt"/>
                <a:cs typeface="Arial" panose="020B0604020202020204" pitchFamily="34" charset="0"/>
              </a:rPr>
              <a:t> in the upper troposphere, with an RMS difference of approximately 2 ms</a:t>
            </a:r>
            <a:r>
              <a:rPr lang="en-US" altLang="en-US" sz="1400" baseline="30000" dirty="0">
                <a:latin typeface="+mn-lt"/>
                <a:cs typeface="Arial" panose="020B0604020202020204" pitchFamily="34" charset="0"/>
              </a:rPr>
              <a:t>-1</a:t>
            </a:r>
            <a:r>
              <a:rPr lang="en-US" altLang="en-US" sz="14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These AMVs were used in an OSSE for a companion </a:t>
            </a:r>
            <a:r>
              <a:rPr lang="en-US" altLang="en-US" sz="1400">
                <a:latin typeface="+mn-lt"/>
                <a:cs typeface="Arial" panose="020B0604020202020204" pitchFamily="34" charset="0"/>
              </a:rPr>
              <a:t>CIMSS project.</a:t>
            </a:r>
            <a:endParaRPr lang="en-US" altLang="en-US"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Text Box 82">
            <a:extLst>
              <a:ext uri="{FF2B5EF4-FFF2-40B4-BE49-F238E27FC236}">
                <a16:creationId xmlns:a16="http://schemas.microsoft.com/office/drawing/2014/main" id="{DCAA5B90-ADC5-D282-E2F6-EC7A78E30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62" y="3626643"/>
            <a:ext cx="4267200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14300" indent="-1143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sz="1600" b="1" dirty="0">
                <a:latin typeface="+mn-lt"/>
                <a:cs typeface="Arial" panose="020B0604020202020204" pitchFamily="34" charset="0"/>
              </a:rPr>
              <a:t>Approach</a:t>
            </a:r>
            <a:r>
              <a:rPr lang="en-US" altLang="en-US" sz="1400" dirty="0">
                <a:latin typeface="+mn-lt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en-US" altLang="en-US" sz="12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Track humidity features in the ECMWF Cubic Octahedral (O1280) grid Nature Run (ECO1280).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Winds produced on eight pressure levels: 200, 250, 300, 400, 500, 600, 700, 850 hPa.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To simulate the coverage obtained by an IR hyperspectral sounder, the ECO1280 cloud top grid used to retain AMVs only in clear sky and above cloud.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altLang="en-US" sz="1400" dirty="0">
                <a:latin typeface="+mn-lt"/>
                <a:cs typeface="Arial" panose="020B0604020202020204" pitchFamily="34" charset="0"/>
              </a:rPr>
              <a:t>Polar satellite orbits are used to discard AMVs not viewed by the satellite.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endParaRPr lang="en-US" altLang="en-US" sz="14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5000"/>
              </a:spcBef>
            </a:pPr>
            <a:endParaRPr lang="en-US" altLang="en-US" sz="14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5000"/>
              </a:spcBef>
            </a:pPr>
            <a:endParaRPr lang="en-US" altLang="en-US"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F4F5D4DE-CFE2-F213-E799-0C14EAFB4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143000"/>
            <a:ext cx="0" cy="51958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81">
            <a:extLst>
              <a:ext uri="{FF2B5EF4-FFF2-40B4-BE49-F238E27FC236}">
                <a16:creationId xmlns:a16="http://schemas.microsoft.com/office/drawing/2014/main" id="{F013D99D-8DAD-C8EA-B60B-8D3F20A67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-76200" y="35163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8" descr="A screenshot of a map&#10;&#10;Description automatically generated with medium confidence">
            <a:extLst>
              <a:ext uri="{FF2B5EF4-FFF2-40B4-BE49-F238E27FC236}">
                <a16:creationId xmlns:a16="http://schemas.microsoft.com/office/drawing/2014/main" id="{B3B777FA-71CA-1F72-5822-4409F1504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020794"/>
            <a:ext cx="4689230" cy="1172308"/>
          </a:xfrm>
          <a:prstGeom prst="rect">
            <a:avLst/>
          </a:prstGeom>
        </p:spPr>
      </p:pic>
      <p:sp>
        <p:nvSpPr>
          <p:cNvPr id="10" name="Text Box 82">
            <a:extLst>
              <a:ext uri="{FF2B5EF4-FFF2-40B4-BE49-F238E27FC236}">
                <a16:creationId xmlns:a16="http://schemas.microsoft.com/office/drawing/2014/main" id="{B3C2BB6A-A381-4F6D-F5AF-FC5A615B5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261" y="2303431"/>
            <a:ext cx="4689221" cy="1151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14300" indent="-1143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30388" algn="ctr"/>
                <a:tab pos="2514600" algn="ctr"/>
                <a:tab pos="3200400" algn="ct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30388" algn="ctr"/>
                <a:tab pos="2514600" algn="ctr"/>
                <a:tab pos="3200400" algn="ct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US" altLang="en-US" sz="1200" dirty="0">
                <a:latin typeface="+mn-lt"/>
                <a:cs typeface="Arial" panose="020B0604020202020204" pitchFamily="34" charset="0"/>
              </a:rPr>
              <a:t>Scenario: Nine polar-orbiting satellites flying as 3-satellite trains each equipped with a hyperspectral IR sounder. Equator crossing times of 0530, 0930, 1330 local time. The figure depicts the AMVs derived from the ECO1280 in a three-hour time window covering latitudes from equator to 60</a:t>
            </a:r>
            <a:r>
              <a:rPr lang="en-US" sz="1200" dirty="0"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  <a:sym typeface="Symbol" pitchFamily="2" charset="2"/>
              </a:rPr>
              <a:t></a:t>
            </a:r>
            <a:r>
              <a:rPr lang="en-US" sz="1200" dirty="0">
                <a:effectLst/>
                <a:latin typeface="+mn-lt"/>
              </a:rPr>
              <a:t> </a:t>
            </a:r>
            <a:r>
              <a:rPr lang="en-US" altLang="en-US" sz="1200" dirty="0">
                <a:latin typeface="+mn-lt"/>
                <a:cs typeface="Arial" panose="020B0604020202020204" pitchFamily="34" charset="0"/>
              </a:rPr>
              <a:t>N. Color coded by height: Yellow below 700 hPa; cyan 400-700 hPa; magenta above 400 hPa.</a:t>
            </a:r>
          </a:p>
        </p:txBody>
      </p:sp>
    </p:spTree>
    <p:extLst>
      <p:ext uri="{BB962C8B-B14F-4D97-AF65-F5344CB8AC3E}">
        <p14:creationId xmlns:p14="http://schemas.microsoft.com/office/powerpoint/2010/main" val="74995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33309</TotalTime>
  <Words>320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Generating Simulated 3D Winds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CIMSS PI Meeting 2 October, 2020</dc:title>
  <dc:subject/>
  <dc:creator>TRISTAN S L'ECUYER</dc:creator>
  <cp:keywords/>
  <dc:description/>
  <cp:lastModifiedBy>DAVID A SANTEK</cp:lastModifiedBy>
  <cp:revision>320</cp:revision>
  <dcterms:created xsi:type="dcterms:W3CDTF">2020-09-28T23:02:25Z</dcterms:created>
  <dcterms:modified xsi:type="dcterms:W3CDTF">2023-12-17T02:04:45Z</dcterms:modified>
  <cp:category/>
</cp:coreProperties>
</file>