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0FF"/>
    <a:srgbClr val="051BBD"/>
    <a:srgbClr val="0B2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p:restoredTop sz="89388"/>
  </p:normalViewPr>
  <p:slideViewPr>
    <p:cSldViewPr>
      <p:cViewPr varScale="1">
        <p:scale>
          <a:sx n="109" d="100"/>
          <a:sy n="109" d="100"/>
        </p:scale>
        <p:origin x="1880" y="20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60FD9-FB6A-49E8-BDFF-6AE8B516B176}" type="datetimeFigureOut">
              <a:rPr lang="en-US" smtClean="0"/>
              <a:t>12/18/23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1E904-6438-40DF-BD92-55C74EB7A077}" type="slidenum">
              <a:rPr lang="en-US" smtClean="0"/>
              <a:t>‹#›</a:t>
            </a:fld>
            <a:endParaRPr lang="en-US"/>
          </a:p>
        </p:txBody>
      </p:sp>
    </p:spTree>
    <p:extLst>
      <p:ext uri="{BB962C8B-B14F-4D97-AF65-F5344CB8AC3E}">
        <p14:creationId xmlns:p14="http://schemas.microsoft.com/office/powerpoint/2010/main" val="341322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1052361" y="7317248"/>
            <a:ext cx="2193131" cy="2923382"/>
          </a:xfrm>
          <a:prstGeom prst="rect">
            <a:avLst/>
          </a:prstGeom>
          <a:noFill/>
        </p:spPr>
        <p:txBody>
          <a:bodyPr/>
          <a:lstStyle>
            <a:lvl1pPr>
              <a:defRPr>
                <a:solidFill>
                  <a:sysClr val="windowText" lastClr="000000"/>
                </a:solidFill>
              </a:defRPr>
            </a:lvl1pPr>
          </a:lstStyle>
          <a:p>
            <a:endParaRPr lang="en-US" dirty="0"/>
          </a:p>
        </p:txBody>
      </p:sp>
      <p:sp>
        <p:nvSpPr>
          <p:cNvPr id="3" name="Picture Placeholder 5"/>
          <p:cNvSpPr>
            <a:spLocks noGrp="1"/>
          </p:cNvSpPr>
          <p:nvPr>
            <p:ph type="pic" sz="quarter" idx="11"/>
          </p:nvPr>
        </p:nvSpPr>
        <p:spPr>
          <a:xfrm>
            <a:off x="4062081" y="7129946"/>
            <a:ext cx="2779858"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3753" h="6911182">
                <a:moveTo>
                  <a:pt x="1722474" y="0"/>
                </a:moveTo>
                <a:lnTo>
                  <a:pt x="7463753" y="0"/>
                </a:lnTo>
                <a:lnTo>
                  <a:pt x="7463753" y="6911182"/>
                </a:lnTo>
                <a:lnTo>
                  <a:pt x="0" y="6889916"/>
                </a:lnTo>
                <a:lnTo>
                  <a:pt x="1722474" y="0"/>
                </a:lnTo>
                <a:close/>
              </a:path>
            </a:pathLst>
          </a:custGeom>
          <a:noFill/>
        </p:spPr>
        <p:txBody>
          <a:bodyPr/>
          <a:lstStyle/>
          <a:p>
            <a:endParaRPr lang="en-US" dirty="0"/>
          </a:p>
        </p:txBody>
      </p:sp>
      <p:sp>
        <p:nvSpPr>
          <p:cNvPr id="4" name="Picture Placeholder 5"/>
          <p:cNvSpPr>
            <a:spLocks noGrp="1"/>
          </p:cNvSpPr>
          <p:nvPr>
            <p:ph type="pic" sz="quarter" idx="12"/>
          </p:nvPr>
        </p:nvSpPr>
        <p:spPr>
          <a:xfrm>
            <a:off x="3405753" y="10569910"/>
            <a:ext cx="2036411"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 name="connsiteX0" fmla="*/ 3779874 w 7463753"/>
              <a:gd name="connsiteY0" fmla="*/ 25400 h 6911182"/>
              <a:gd name="connsiteX1" fmla="*/ 7463753 w 7463753"/>
              <a:gd name="connsiteY1" fmla="*/ 0 h 6911182"/>
              <a:gd name="connsiteX2" fmla="*/ 7463753 w 7463753"/>
              <a:gd name="connsiteY2" fmla="*/ 6911182 h 6911182"/>
              <a:gd name="connsiteX3" fmla="*/ 0 w 7463753"/>
              <a:gd name="connsiteY3" fmla="*/ 6889916 h 6911182"/>
              <a:gd name="connsiteX4" fmla="*/ 3779874 w 7463753"/>
              <a:gd name="connsiteY4" fmla="*/ 25400 h 6911182"/>
              <a:gd name="connsiteX0" fmla="*/ 1722474 w 5406353"/>
              <a:gd name="connsiteY0" fmla="*/ 25400 h 6911182"/>
              <a:gd name="connsiteX1" fmla="*/ 5406353 w 5406353"/>
              <a:gd name="connsiteY1" fmla="*/ 0 h 6911182"/>
              <a:gd name="connsiteX2" fmla="*/ 5406353 w 5406353"/>
              <a:gd name="connsiteY2" fmla="*/ 6911182 h 6911182"/>
              <a:gd name="connsiteX3" fmla="*/ 0 w 5406353"/>
              <a:gd name="connsiteY3" fmla="*/ 6889916 h 6911182"/>
              <a:gd name="connsiteX4" fmla="*/ 1722474 w 5406353"/>
              <a:gd name="connsiteY4" fmla="*/ 2540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6353" h="6911182">
                <a:moveTo>
                  <a:pt x="1722474" y="25400"/>
                </a:moveTo>
                <a:lnTo>
                  <a:pt x="5406353" y="0"/>
                </a:lnTo>
                <a:lnTo>
                  <a:pt x="5406353" y="6911182"/>
                </a:lnTo>
                <a:lnTo>
                  <a:pt x="0" y="6889916"/>
                </a:lnTo>
                <a:lnTo>
                  <a:pt x="1722474" y="25400"/>
                </a:lnTo>
                <a:close/>
              </a:path>
            </a:pathLst>
          </a:custGeom>
          <a:noFill/>
        </p:spPr>
        <p:txBody>
          <a:bodyPr/>
          <a:lstStyle/>
          <a:p>
            <a:endParaRPr lang="en-US" dirty="0"/>
          </a:p>
        </p:txBody>
      </p:sp>
      <p:sp>
        <p:nvSpPr>
          <p:cNvPr id="5" name="Picture Placeholder 11"/>
          <p:cNvSpPr>
            <a:spLocks noGrp="1"/>
          </p:cNvSpPr>
          <p:nvPr>
            <p:ph type="pic" sz="quarter" idx="13"/>
          </p:nvPr>
        </p:nvSpPr>
        <p:spPr>
          <a:xfrm>
            <a:off x="733425" y="10585283"/>
            <a:ext cx="1905000" cy="2540000"/>
          </a:xfrm>
          <a:prstGeom prst="ellipse">
            <a:avLst/>
          </a:prstGeom>
          <a:noFill/>
        </p:spPr>
        <p:txBody>
          <a:bodyPr/>
          <a:lstStyle/>
          <a:p>
            <a:endParaRPr lang="en-US" dirty="0"/>
          </a:p>
        </p:txBody>
      </p:sp>
      <p:sp>
        <p:nvSpPr>
          <p:cNvPr id="6" name="Picture Placeholder 15"/>
          <p:cNvSpPr>
            <a:spLocks noGrp="1"/>
          </p:cNvSpPr>
          <p:nvPr>
            <p:ph type="pic" sz="quarter" idx="14"/>
          </p:nvPr>
        </p:nvSpPr>
        <p:spPr>
          <a:xfrm>
            <a:off x="5969331" y="7129945"/>
            <a:ext cx="3187888" cy="6934358"/>
          </a:xfrm>
          <a:custGeom>
            <a:avLst/>
            <a:gdLst>
              <a:gd name="connsiteX0" fmla="*/ 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0 w 8501033"/>
              <a:gd name="connsiteY4" fmla="*/ 0 h 13868715"/>
              <a:gd name="connsiteX0" fmla="*/ 350520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3505200 w 8501033"/>
              <a:gd name="connsiteY4" fmla="*/ 0 h 13868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033" h="13868715">
                <a:moveTo>
                  <a:pt x="3505200" y="0"/>
                </a:moveTo>
                <a:lnTo>
                  <a:pt x="8501033" y="0"/>
                </a:lnTo>
                <a:lnTo>
                  <a:pt x="8501033" y="13868715"/>
                </a:lnTo>
                <a:lnTo>
                  <a:pt x="0" y="13868715"/>
                </a:lnTo>
                <a:lnTo>
                  <a:pt x="3505200" y="0"/>
                </a:lnTo>
                <a:close/>
              </a:path>
            </a:pathLst>
          </a:custGeom>
          <a:noFill/>
        </p:spPr>
        <p:txBody>
          <a:bodyPr/>
          <a:lstStyle/>
          <a:p>
            <a:endParaRPr lang="en-US" dirty="0"/>
          </a:p>
        </p:txBody>
      </p:sp>
      <p:sp>
        <p:nvSpPr>
          <p:cNvPr id="7" name="Picture Placeholder 18"/>
          <p:cNvSpPr>
            <a:spLocks noGrp="1"/>
          </p:cNvSpPr>
          <p:nvPr>
            <p:ph type="pic" sz="quarter" idx="15"/>
          </p:nvPr>
        </p:nvSpPr>
        <p:spPr>
          <a:xfrm>
            <a:off x="0" y="7146758"/>
            <a:ext cx="4567238" cy="6870700"/>
          </a:xfrm>
          <a:custGeom>
            <a:avLst/>
            <a:gdLst>
              <a:gd name="connsiteX0" fmla="*/ 0 w 12179300"/>
              <a:gd name="connsiteY0" fmla="*/ 0 h 13716000"/>
              <a:gd name="connsiteX1" fmla="*/ 12179300 w 12179300"/>
              <a:gd name="connsiteY1" fmla="*/ 0 h 13716000"/>
              <a:gd name="connsiteX2" fmla="*/ 12179300 w 12179300"/>
              <a:gd name="connsiteY2" fmla="*/ 13716000 h 13716000"/>
              <a:gd name="connsiteX3" fmla="*/ 0 w 12179300"/>
              <a:gd name="connsiteY3" fmla="*/ 13716000 h 13716000"/>
              <a:gd name="connsiteX4" fmla="*/ 0 w 12179300"/>
              <a:gd name="connsiteY4" fmla="*/ 0 h 13716000"/>
              <a:gd name="connsiteX0" fmla="*/ 0 w 12179300"/>
              <a:gd name="connsiteY0" fmla="*/ 0 h 13741400"/>
              <a:gd name="connsiteX1" fmla="*/ 12179300 w 12179300"/>
              <a:gd name="connsiteY1" fmla="*/ 0 h 13741400"/>
              <a:gd name="connsiteX2" fmla="*/ 9080500 w 12179300"/>
              <a:gd name="connsiteY2" fmla="*/ 13741400 h 13741400"/>
              <a:gd name="connsiteX3" fmla="*/ 0 w 12179300"/>
              <a:gd name="connsiteY3" fmla="*/ 13716000 h 13741400"/>
              <a:gd name="connsiteX4" fmla="*/ 0 w 12179300"/>
              <a:gd name="connsiteY4" fmla="*/ 0 h 137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9300" h="13741400">
                <a:moveTo>
                  <a:pt x="0" y="0"/>
                </a:moveTo>
                <a:lnTo>
                  <a:pt x="12179300" y="0"/>
                </a:lnTo>
                <a:lnTo>
                  <a:pt x="9080500" y="13741400"/>
                </a:lnTo>
                <a:lnTo>
                  <a:pt x="0" y="13716000"/>
                </a:lnTo>
                <a:lnTo>
                  <a:pt x="0" y="0"/>
                </a:lnTo>
                <a:close/>
              </a:path>
            </a:pathLst>
          </a:custGeom>
          <a:noFill/>
        </p:spPr>
        <p:txBody>
          <a:bodyPr/>
          <a:lstStyle/>
          <a:p>
            <a:endParaRPr lang="en-US" dirty="0"/>
          </a:p>
        </p:txBody>
      </p:sp>
      <p:sp>
        <p:nvSpPr>
          <p:cNvPr id="8" name="Picture Placeholder 23"/>
          <p:cNvSpPr>
            <a:spLocks noGrp="1"/>
          </p:cNvSpPr>
          <p:nvPr>
            <p:ph type="pic" sz="quarter" idx="16"/>
          </p:nvPr>
        </p:nvSpPr>
        <p:spPr>
          <a:xfrm>
            <a:off x="1" y="7146758"/>
            <a:ext cx="9157097" cy="3606800"/>
          </a:xfrm>
          <a:custGeom>
            <a:avLst/>
            <a:gdLst>
              <a:gd name="connsiteX0" fmla="*/ 0 w 24418925"/>
              <a:gd name="connsiteY0" fmla="*/ 0 h 7213600"/>
              <a:gd name="connsiteX1" fmla="*/ 24418925 w 24418925"/>
              <a:gd name="connsiteY1" fmla="*/ 0 h 7213600"/>
              <a:gd name="connsiteX2" fmla="*/ 24418925 w 24418925"/>
              <a:gd name="connsiteY2" fmla="*/ 72136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266524 w 24418925"/>
              <a:gd name="connsiteY2" fmla="*/ 38862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418924 w 24418925"/>
              <a:gd name="connsiteY2" fmla="*/ 5562600 h 7213600"/>
              <a:gd name="connsiteX3" fmla="*/ 0 w 24418925"/>
              <a:gd name="connsiteY3" fmla="*/ 7213600 h 7213600"/>
              <a:gd name="connsiteX4" fmla="*/ 0 w 24418925"/>
              <a:gd name="connsiteY4" fmla="*/ 0 h 721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18925" h="7213600">
                <a:moveTo>
                  <a:pt x="0" y="0"/>
                </a:moveTo>
                <a:lnTo>
                  <a:pt x="24418925" y="0"/>
                </a:lnTo>
                <a:cubicBezTo>
                  <a:pt x="24418925" y="1854200"/>
                  <a:pt x="24418924" y="3708400"/>
                  <a:pt x="24418924" y="5562600"/>
                </a:cubicBezTo>
                <a:lnTo>
                  <a:pt x="0" y="7213600"/>
                </a:lnTo>
                <a:lnTo>
                  <a:pt x="0" y="0"/>
                </a:lnTo>
                <a:close/>
              </a:path>
            </a:pathLst>
          </a:custGeom>
          <a:noFill/>
        </p:spPr>
        <p:txBody>
          <a:bodyPr/>
          <a:lstStyle/>
          <a:p>
            <a:endParaRPr lang="en-US" dirty="0"/>
          </a:p>
        </p:txBody>
      </p:sp>
    </p:spTree>
    <p:extLst>
      <p:ext uri="{BB962C8B-B14F-4D97-AF65-F5344CB8AC3E}">
        <p14:creationId xmlns:p14="http://schemas.microsoft.com/office/powerpoint/2010/main" val="12244727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Placeholder 1">
            <a:extLst>
              <a:ext uri="{FF2B5EF4-FFF2-40B4-BE49-F238E27FC236}">
                <a16:creationId xmlns:a16="http://schemas.microsoft.com/office/drawing/2014/main" id="{5D2A2EAD-8CE0-8A00-6A4C-3280C85F159F}"/>
              </a:ext>
            </a:extLst>
          </p:cNvPr>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Shape 445">
            <a:extLst>
              <a:ext uri="{FF2B5EF4-FFF2-40B4-BE49-F238E27FC236}">
                <a16:creationId xmlns:a16="http://schemas.microsoft.com/office/drawing/2014/main" id="{A8FF6FA9-F85B-644B-9D04-AD4914EAC1F8}"/>
              </a:ext>
            </a:extLst>
          </p:cNvPr>
          <p:cNvSpPr/>
          <p:nvPr userDrawn="1"/>
        </p:nvSpPr>
        <p:spPr>
          <a:xfrm>
            <a:off x="0" y="0"/>
            <a:ext cx="9144000" cy="914400"/>
          </a:xfrm>
          <a:prstGeom prst="rect">
            <a:avLst/>
          </a:prstGeom>
          <a:gradFill>
            <a:gsLst>
              <a:gs pos="0">
                <a:srgbClr val="A2A2A2"/>
              </a:gs>
              <a:gs pos="100000">
                <a:srgbClr val="FFFFFF">
                  <a:alpha val="69803"/>
                </a:srgbClr>
              </a:gs>
            </a:gsLst>
            <a:lin ang="0" scaled="0"/>
          </a:gradFill>
          <a:ln w="9525" cap="flat">
            <a:noFill/>
            <a:prstDash val="solid"/>
            <a:miter/>
            <a:headEnd type="none" w="med" len="med"/>
            <a:tailEnd type="none" w="med" len="med"/>
          </a:ln>
        </p:spPr>
        <p:txBody>
          <a:bodyPr lIns="90825" tIns="45400" rIns="90825" bIns="45400" anchor="ctr" anchorCtr="0">
            <a:noAutofit/>
          </a:bodyPr>
          <a:lstStyle/>
          <a:p>
            <a:pPr marL="0" marR="0" lvl="0" indent="0" algn="l" rtl="0">
              <a:spcBef>
                <a:spcPts val="0"/>
              </a:spcBef>
              <a:spcAft>
                <a:spcPts val="0"/>
              </a:spcAft>
              <a:buNone/>
            </a:pPr>
            <a:endParaRPr sz="500" b="0" i="0" u="none" strike="noStrike" cap="none" baseline="0">
              <a:solidFill>
                <a:srgbClr val="000000"/>
              </a:solidFill>
              <a:latin typeface="Arial"/>
              <a:ea typeface="Arial"/>
              <a:cs typeface="Arial"/>
              <a:sym typeface="Arial"/>
            </a:endParaRPr>
          </a:p>
        </p:txBody>
      </p:sp>
      <p:sp>
        <p:nvSpPr>
          <p:cNvPr id="2" name="Title Placeholder 1"/>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6356351"/>
            <a:ext cx="14478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12/18/23</a:t>
            </a:fld>
            <a:endParaRPr lang="en-US"/>
          </a:p>
        </p:txBody>
      </p:sp>
      <p:sp>
        <p:nvSpPr>
          <p:cNvPr id="5" name="Footer Placeholder 4"/>
          <p:cNvSpPr>
            <a:spLocks noGrp="1"/>
          </p:cNvSpPr>
          <p:nvPr>
            <p:ph type="ftr" sz="quarter" idx="3"/>
          </p:nvPr>
        </p:nvSpPr>
        <p:spPr>
          <a:xfrm>
            <a:off x="3124200" y="6356351"/>
            <a:ext cx="28956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13716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3" descr="C:\PaulMenzel\acronyms &amp; logos &amp; addresses\new_cimss_logo.png">
            <a:extLst>
              <a:ext uri="{FF2B5EF4-FFF2-40B4-BE49-F238E27FC236}">
                <a16:creationId xmlns:a16="http://schemas.microsoft.com/office/drawing/2014/main" id="{9E024232-CFE3-6D49-A29F-D99A00F2BC1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046720" y="6163056"/>
            <a:ext cx="92943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3" name="Shape 463">
            <a:extLst>
              <a:ext uri="{FF2B5EF4-FFF2-40B4-BE49-F238E27FC236}">
                <a16:creationId xmlns:a16="http://schemas.microsoft.com/office/drawing/2014/main" id="{47EB874B-729C-1D41-BD4E-D15CE4E17677}"/>
              </a:ext>
            </a:extLst>
          </p:cNvPr>
          <p:cNvPicPr preferRelativeResize="0"/>
          <p:nvPr userDrawn="1"/>
        </p:nvPicPr>
        <p:blipFill rotWithShape="1">
          <a:blip r:embed="rId15" cstate="screen">
            <a:alphaModFix/>
            <a:extLst>
              <a:ext uri="{28A0092B-C50C-407E-A947-70E740481C1C}">
                <a14:useLocalDpi xmlns:a14="http://schemas.microsoft.com/office/drawing/2010/main"/>
              </a:ext>
            </a:extLst>
          </a:blip>
          <a:srcRect/>
          <a:stretch/>
        </p:blipFill>
        <p:spPr>
          <a:xfrm>
            <a:off x="5897880" y="45720"/>
            <a:ext cx="3200400" cy="822960"/>
          </a:xfrm>
          <a:prstGeom prst="rect">
            <a:avLst/>
          </a:prstGeom>
          <a:noFill/>
          <a:ln>
            <a:noFill/>
          </a:ln>
        </p:spPr>
      </p:pic>
      <p:pic>
        <p:nvPicPr>
          <p:cNvPr id="11" name="Picture 131" descr="\\beans\users$\bpierce\Data\Documents\Attachments\FY2018\sep_05\logo-color-center\logo-color-center\color-center-UWlogo-print.png">
            <a:extLst>
              <a:ext uri="{FF2B5EF4-FFF2-40B4-BE49-F238E27FC236}">
                <a16:creationId xmlns:a16="http://schemas.microsoft.com/office/drawing/2014/main" id="{E93759CA-86C2-F3B2-B5FA-51E8AB22CE3E}"/>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52400" y="6096000"/>
            <a:ext cx="975150" cy="64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91E4-2079-6A20-6EA4-5BD06485AD11}"/>
              </a:ext>
            </a:extLst>
          </p:cNvPr>
          <p:cNvSpPr>
            <a:spLocks noGrp="1"/>
          </p:cNvSpPr>
          <p:nvPr>
            <p:ph type="title"/>
          </p:nvPr>
        </p:nvSpPr>
        <p:spPr/>
        <p:txBody>
          <a:bodyPr>
            <a:normAutofit fontScale="90000"/>
          </a:bodyPr>
          <a:lstStyle/>
          <a:p>
            <a:r>
              <a:rPr lang="en-US" dirty="0"/>
              <a:t>Tandem VIIRS Winds</a:t>
            </a:r>
          </a:p>
        </p:txBody>
      </p:sp>
      <p:sp>
        <p:nvSpPr>
          <p:cNvPr id="4" name="TextBox 3">
            <a:extLst>
              <a:ext uri="{FF2B5EF4-FFF2-40B4-BE49-F238E27FC236}">
                <a16:creationId xmlns:a16="http://schemas.microsoft.com/office/drawing/2014/main" id="{B3184D23-AB57-D193-D49B-4AB9FB0A0997}"/>
              </a:ext>
            </a:extLst>
          </p:cNvPr>
          <p:cNvSpPr txBox="1"/>
          <p:nvPr/>
        </p:nvSpPr>
        <p:spPr>
          <a:xfrm>
            <a:off x="0" y="519111"/>
            <a:ext cx="5839061" cy="369332"/>
          </a:xfrm>
          <a:prstGeom prst="rect">
            <a:avLst/>
          </a:prstGeom>
          <a:noFill/>
        </p:spPr>
        <p:txBody>
          <a:bodyPr wrap="square" rtlCol="0">
            <a:spAutoFit/>
          </a:bodyPr>
          <a:lstStyle/>
          <a:p>
            <a:pPr algn="ctr"/>
            <a:r>
              <a:rPr lang="en-US" dirty="0"/>
              <a:t>D. Santek, R. Dworak</a:t>
            </a:r>
          </a:p>
        </p:txBody>
      </p:sp>
      <p:sp>
        <p:nvSpPr>
          <p:cNvPr id="6" name="Text Box 82">
            <a:extLst>
              <a:ext uri="{FF2B5EF4-FFF2-40B4-BE49-F238E27FC236}">
                <a16:creationId xmlns:a16="http://schemas.microsoft.com/office/drawing/2014/main" id="{D9F3670E-332C-6B07-3E02-8BD8C848FA7B}"/>
              </a:ext>
            </a:extLst>
          </p:cNvPr>
          <p:cNvSpPr txBox="1">
            <a:spLocks noChangeArrowheads="1"/>
          </p:cNvSpPr>
          <p:nvPr/>
        </p:nvSpPr>
        <p:spPr bwMode="auto">
          <a:xfrm>
            <a:off x="82062" y="1009071"/>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Objective</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The VIIRS polar winds product uses three successive orbits (100-minute time step) from a single satellite to derive cloud motion. Since NOAA-20 is in a similar orbit as S-NPP but delayed by ½ orbit in time, there is an opportunity to track clouds from the NOAA-20/</a:t>
            </a:r>
            <a:br>
              <a:rPr lang="en-US" altLang="en-US" sz="1400" dirty="0">
                <a:latin typeface="+mn-lt"/>
                <a:cs typeface="Arial" panose="020B0604020202020204" pitchFamily="34" charset="0"/>
              </a:rPr>
            </a:br>
            <a:r>
              <a:rPr lang="en-US" altLang="en-US" sz="1400" dirty="0">
                <a:latin typeface="+mn-lt"/>
                <a:cs typeface="Arial" panose="020B0604020202020204" pitchFamily="34" charset="0"/>
              </a:rPr>
              <a:t>S-NPP tandem. </a:t>
            </a:r>
          </a:p>
          <a:p>
            <a:pPr>
              <a:lnSpc>
                <a:spcPct val="80000"/>
              </a:lnSpc>
              <a:spcBef>
                <a:spcPct val="25000"/>
              </a:spcBef>
            </a:pPr>
            <a:r>
              <a:rPr lang="en-US" altLang="en-US" sz="1400" dirty="0">
                <a:latin typeface="+mn-lt"/>
                <a:cs typeface="Arial" panose="020B0604020202020204" pitchFamily="34" charset="0"/>
              </a:rPr>
              <a:t>The time interval between images will be reduced to 50 minutes, resulting in: Reduced latency in product availability, higher quality winds due to the shorter time interval </a:t>
            </a:r>
            <a:r>
              <a:rPr lang="en-US" altLang="en-US" sz="1400">
                <a:latin typeface="+mn-lt"/>
                <a:cs typeface="Arial" panose="020B0604020202020204" pitchFamily="34" charset="0"/>
              </a:rPr>
              <a:t>for tracking, </a:t>
            </a:r>
            <a:r>
              <a:rPr lang="en-US" altLang="en-US" sz="1400" dirty="0">
                <a:latin typeface="+mn-lt"/>
                <a:cs typeface="Arial" panose="020B0604020202020204" pitchFamily="34" charset="0"/>
              </a:rPr>
              <a:t>and extending the spatial coverage more </a:t>
            </a:r>
            <a:r>
              <a:rPr lang="en-US" altLang="en-US" sz="1400">
                <a:latin typeface="+mn-lt"/>
                <a:cs typeface="Arial" panose="020B0604020202020204" pitchFamily="34" charset="0"/>
              </a:rPr>
              <a:t>equatorward.</a:t>
            </a:r>
            <a:endParaRPr lang="en-US" altLang="en-US" sz="1400" dirty="0">
              <a:latin typeface="+mn-lt"/>
              <a:cs typeface="Arial" panose="020B0604020202020204" pitchFamily="34" charset="0"/>
            </a:endParaRPr>
          </a:p>
        </p:txBody>
      </p:sp>
      <p:sp>
        <p:nvSpPr>
          <p:cNvPr id="7" name="Text Box 82">
            <a:extLst>
              <a:ext uri="{FF2B5EF4-FFF2-40B4-BE49-F238E27FC236}">
                <a16:creationId xmlns:a16="http://schemas.microsoft.com/office/drawing/2014/main" id="{CA517D4B-C3F4-768A-EB01-D7AB5C443106}"/>
              </a:ext>
            </a:extLst>
          </p:cNvPr>
          <p:cNvSpPr txBox="1">
            <a:spLocks noChangeArrowheads="1"/>
          </p:cNvSpPr>
          <p:nvPr/>
        </p:nvSpPr>
        <p:spPr bwMode="auto">
          <a:xfrm>
            <a:off x="4419600" y="3626643"/>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Outcomes</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The speed RMS difference is reduced from 4.3 ms</a:t>
            </a:r>
            <a:r>
              <a:rPr lang="en-US" altLang="en-US" sz="1400" baseline="30000" dirty="0">
                <a:latin typeface="+mn-lt"/>
                <a:cs typeface="Arial" panose="020B0604020202020204" pitchFamily="34" charset="0"/>
              </a:rPr>
              <a:t>-1 </a:t>
            </a:r>
            <a:r>
              <a:rPr lang="en-US" altLang="en-US" sz="1400" dirty="0">
                <a:latin typeface="+mn-lt"/>
                <a:cs typeface="Arial" panose="020B0604020202020204" pitchFamily="34" charset="0"/>
              </a:rPr>
              <a:t>for single-satellite NOAA-20 to 3.9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for the tandem-satellite. Bias is also reduced from 0.20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to .12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for the single satellite vs tandem configuration..</a:t>
            </a:r>
          </a:p>
          <a:p>
            <a:pPr>
              <a:lnSpc>
                <a:spcPct val="80000"/>
              </a:lnSpc>
              <a:spcBef>
                <a:spcPct val="25000"/>
              </a:spcBef>
            </a:pPr>
            <a:r>
              <a:rPr lang="en-US" altLang="en-US" sz="1400" dirty="0">
                <a:latin typeface="+mn-lt"/>
                <a:cs typeface="Arial" panose="020B0604020202020204" pitchFamily="34" charset="0"/>
              </a:rPr>
              <a:t>The U.S. Naval Research Laboratory (NRL) demonstrated the positive impact of the tandem VIIRS winds in the global NAVGEM. NRL's test results for April 2021 show that the SWIR product is beneficial to numerical weather forecasts, and they are used operationally.</a:t>
            </a:r>
          </a:p>
        </p:txBody>
      </p:sp>
      <p:sp>
        <p:nvSpPr>
          <p:cNvPr id="8" name="Text Box 82">
            <a:extLst>
              <a:ext uri="{FF2B5EF4-FFF2-40B4-BE49-F238E27FC236}">
                <a16:creationId xmlns:a16="http://schemas.microsoft.com/office/drawing/2014/main" id="{DCAA5B90-ADC5-D282-E2F6-EC7A78E308C6}"/>
              </a:ext>
            </a:extLst>
          </p:cNvPr>
          <p:cNvSpPr txBox="1">
            <a:spLocks noChangeArrowheads="1"/>
          </p:cNvSpPr>
          <p:nvPr/>
        </p:nvSpPr>
        <p:spPr bwMode="auto">
          <a:xfrm>
            <a:off x="82062" y="3626643"/>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Approach</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Use the NOAA Enterprise winds algorithm to track cloud features from a triplet of images, assembled from alternating passes of S-NPP and NOAA-20, which are flying in tandem.</a:t>
            </a:r>
          </a:p>
          <a:p>
            <a:pPr>
              <a:lnSpc>
                <a:spcPct val="80000"/>
              </a:lnSpc>
              <a:spcBef>
                <a:spcPct val="25000"/>
              </a:spcBef>
            </a:pPr>
            <a:r>
              <a:rPr lang="en-US" altLang="en-US" sz="1400" dirty="0">
                <a:latin typeface="+mn-lt"/>
                <a:cs typeface="Arial" panose="020B0604020202020204" pitchFamily="34" charset="0"/>
              </a:rPr>
              <a:t>Generate the product from the two combinations of triplets: </a:t>
            </a:r>
            <a:br>
              <a:rPr lang="en-US" altLang="en-US" sz="1400" dirty="0">
                <a:latin typeface="+mn-lt"/>
                <a:cs typeface="Arial" panose="020B0604020202020204" pitchFamily="34" charset="0"/>
              </a:rPr>
            </a:br>
            <a:r>
              <a:rPr lang="en-US" altLang="en-US" sz="1400" dirty="0">
                <a:latin typeface="+mn-lt"/>
                <a:cs typeface="Arial" panose="020B0604020202020204" pitchFamily="34" charset="0"/>
              </a:rPr>
              <a:t>S-NPP, NOAA-20, S-NPP and NOAA-20, S-NPP, NOAA-20</a:t>
            </a:r>
          </a:p>
        </p:txBody>
      </p:sp>
      <p:sp>
        <p:nvSpPr>
          <p:cNvPr id="14" name="Line 3">
            <a:extLst>
              <a:ext uri="{FF2B5EF4-FFF2-40B4-BE49-F238E27FC236}">
                <a16:creationId xmlns:a16="http://schemas.microsoft.com/office/drawing/2014/main" id="{F4F5D4DE-CFE2-F213-E799-0C14EAFB486C}"/>
              </a:ext>
            </a:extLst>
          </p:cNvPr>
          <p:cNvSpPr>
            <a:spLocks noChangeShapeType="1"/>
          </p:cNvSpPr>
          <p:nvPr/>
        </p:nvSpPr>
        <p:spPr bwMode="auto">
          <a:xfrm>
            <a:off x="4343400" y="1143000"/>
            <a:ext cx="0" cy="51958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1">
            <a:extLst>
              <a:ext uri="{FF2B5EF4-FFF2-40B4-BE49-F238E27FC236}">
                <a16:creationId xmlns:a16="http://schemas.microsoft.com/office/drawing/2014/main" id="{F013D99D-8DAD-C8EA-B60B-8D3F20A67964}"/>
              </a:ext>
            </a:extLst>
          </p:cNvPr>
          <p:cNvSpPr>
            <a:spLocks noChangeShapeType="1"/>
          </p:cNvSpPr>
          <p:nvPr/>
        </p:nvSpPr>
        <p:spPr bwMode="auto">
          <a:xfrm>
            <a:off x="-76200" y="3516313"/>
            <a:ext cx="914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descr="Chart, scatter chart&#10;&#10;Description automatically generated">
            <a:extLst>
              <a:ext uri="{FF2B5EF4-FFF2-40B4-BE49-F238E27FC236}">
                <a16:creationId xmlns:a16="http://schemas.microsoft.com/office/drawing/2014/main" id="{4B06AC25-1B06-46E7-7EE3-F80A2E235D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314092" y="948167"/>
            <a:ext cx="2394098" cy="1795034"/>
          </a:xfrm>
          <a:prstGeom prst="rect">
            <a:avLst/>
          </a:prstGeom>
        </p:spPr>
      </p:pic>
      <p:pic>
        <p:nvPicPr>
          <p:cNvPr id="5" name="Picture 4" descr="Chart, scatter chart&#10;&#10;Description automatically generated">
            <a:extLst>
              <a:ext uri="{FF2B5EF4-FFF2-40B4-BE49-F238E27FC236}">
                <a16:creationId xmlns:a16="http://schemas.microsoft.com/office/drawing/2014/main" id="{1EC7C8F3-CE38-96C6-84FA-13F19F1A8B8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61569" y="963636"/>
            <a:ext cx="2400369" cy="1799872"/>
          </a:xfrm>
          <a:prstGeom prst="rect">
            <a:avLst/>
          </a:prstGeom>
        </p:spPr>
      </p:pic>
      <p:sp>
        <p:nvSpPr>
          <p:cNvPr id="9" name="Text Box 82">
            <a:extLst>
              <a:ext uri="{FF2B5EF4-FFF2-40B4-BE49-F238E27FC236}">
                <a16:creationId xmlns:a16="http://schemas.microsoft.com/office/drawing/2014/main" id="{52BC3DAD-7EE8-8AFA-1788-9400E21A7B67}"/>
              </a:ext>
            </a:extLst>
          </p:cNvPr>
          <p:cNvSpPr txBox="1">
            <a:spLocks noChangeArrowheads="1"/>
          </p:cNvSpPr>
          <p:nvPr/>
        </p:nvSpPr>
        <p:spPr bwMode="auto">
          <a:xfrm>
            <a:off x="4440044" y="2890238"/>
            <a:ext cx="4495799" cy="538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marL="0" indent="0">
              <a:lnSpc>
                <a:spcPct val="80000"/>
              </a:lnSpc>
              <a:spcBef>
                <a:spcPct val="25000"/>
              </a:spcBef>
              <a:buNone/>
            </a:pPr>
            <a:r>
              <a:rPr lang="en-US" altLang="en-US" sz="1200" dirty="0">
                <a:latin typeface="+mn-lt"/>
                <a:cs typeface="Arial" panose="020B0604020202020204" pitchFamily="34" charset="0"/>
              </a:rPr>
              <a:t>April through October Arctic VIIRS AMVs compared to rawinsondes, for NOAA-20 single-satellite (left) and S-NPP/NOAA-20 tandem (right). Density scatter plot of VIIRS AMVs vs rawinsonde wind speed.</a:t>
            </a:r>
          </a:p>
        </p:txBody>
      </p:sp>
    </p:spTree>
    <p:extLst>
      <p:ext uri="{BB962C8B-B14F-4D97-AF65-F5344CB8AC3E}">
        <p14:creationId xmlns:p14="http://schemas.microsoft.com/office/powerpoint/2010/main" val="74995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33267</TotalTime>
  <Words>284</Words>
  <Application>Microsoft Macintosh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Tandem VIIRS Winds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CIMSS PI Meeting 2 October, 2020</dc:title>
  <dc:subject/>
  <dc:creator>TRISTAN S L'ECUYER</dc:creator>
  <cp:keywords/>
  <dc:description/>
  <cp:lastModifiedBy>DAVID A SANTEK</cp:lastModifiedBy>
  <cp:revision>319</cp:revision>
  <dcterms:created xsi:type="dcterms:W3CDTF">2020-09-28T23:02:25Z</dcterms:created>
  <dcterms:modified xsi:type="dcterms:W3CDTF">2023-12-18T13:43:40Z</dcterms:modified>
  <cp:category/>
</cp:coreProperties>
</file>