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0FF"/>
    <a:srgbClr val="051BBD"/>
    <a:srgbClr val="0B2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63"/>
    <p:restoredTop sz="89388"/>
  </p:normalViewPr>
  <p:slideViewPr>
    <p:cSldViewPr>
      <p:cViewPr varScale="1">
        <p:scale>
          <a:sx n="109" d="100"/>
          <a:sy n="109" d="100"/>
        </p:scale>
        <p:origin x="1880" y="200"/>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60FD9-FB6A-49E8-BDFF-6AE8B516B176}" type="datetimeFigureOut">
              <a:rPr lang="en-US" smtClean="0"/>
              <a:t>12/18/23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91E904-6438-40DF-BD92-55C74EB7A077}" type="slidenum">
              <a:rPr lang="en-US" smtClean="0"/>
              <a:t>‹#›</a:t>
            </a:fld>
            <a:endParaRPr lang="en-US"/>
          </a:p>
        </p:txBody>
      </p:sp>
    </p:spTree>
    <p:extLst>
      <p:ext uri="{BB962C8B-B14F-4D97-AF65-F5344CB8AC3E}">
        <p14:creationId xmlns:p14="http://schemas.microsoft.com/office/powerpoint/2010/main" val="3413220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Picture Placeholder 5"/>
          <p:cNvSpPr>
            <a:spLocks noGrp="1"/>
          </p:cNvSpPr>
          <p:nvPr>
            <p:ph type="pic" sz="quarter" idx="10"/>
          </p:nvPr>
        </p:nvSpPr>
        <p:spPr>
          <a:xfrm>
            <a:off x="1052361" y="7317248"/>
            <a:ext cx="2193131" cy="2923382"/>
          </a:xfrm>
          <a:prstGeom prst="rect">
            <a:avLst/>
          </a:prstGeom>
          <a:noFill/>
        </p:spPr>
        <p:txBody>
          <a:bodyPr/>
          <a:lstStyle>
            <a:lvl1pPr>
              <a:defRPr>
                <a:solidFill>
                  <a:sysClr val="windowText" lastClr="000000"/>
                </a:solidFill>
              </a:defRPr>
            </a:lvl1pPr>
          </a:lstStyle>
          <a:p>
            <a:endParaRPr lang="en-US" dirty="0"/>
          </a:p>
        </p:txBody>
      </p:sp>
      <p:sp>
        <p:nvSpPr>
          <p:cNvPr id="3" name="Picture Placeholder 5"/>
          <p:cNvSpPr>
            <a:spLocks noGrp="1"/>
          </p:cNvSpPr>
          <p:nvPr>
            <p:ph type="pic" sz="quarter" idx="11"/>
          </p:nvPr>
        </p:nvSpPr>
        <p:spPr>
          <a:xfrm>
            <a:off x="4062081" y="7129946"/>
            <a:ext cx="2779858" cy="3455591"/>
          </a:xfrm>
          <a:custGeom>
            <a:avLst/>
            <a:gdLst>
              <a:gd name="connsiteX0" fmla="*/ 0 w 5741279"/>
              <a:gd name="connsiteY0" fmla="*/ 0 h 6911182"/>
              <a:gd name="connsiteX1" fmla="*/ 5741279 w 5741279"/>
              <a:gd name="connsiteY1" fmla="*/ 0 h 6911182"/>
              <a:gd name="connsiteX2" fmla="*/ 5741279 w 5741279"/>
              <a:gd name="connsiteY2" fmla="*/ 6911182 h 6911182"/>
              <a:gd name="connsiteX3" fmla="*/ 0 w 5741279"/>
              <a:gd name="connsiteY3" fmla="*/ 6911182 h 6911182"/>
              <a:gd name="connsiteX4" fmla="*/ 0 w 5741279"/>
              <a:gd name="connsiteY4" fmla="*/ 0 h 6911182"/>
              <a:gd name="connsiteX0" fmla="*/ 1722474 w 7463753"/>
              <a:gd name="connsiteY0" fmla="*/ 0 h 6911182"/>
              <a:gd name="connsiteX1" fmla="*/ 7463753 w 7463753"/>
              <a:gd name="connsiteY1" fmla="*/ 0 h 6911182"/>
              <a:gd name="connsiteX2" fmla="*/ 7463753 w 7463753"/>
              <a:gd name="connsiteY2" fmla="*/ 6911182 h 6911182"/>
              <a:gd name="connsiteX3" fmla="*/ 0 w 7463753"/>
              <a:gd name="connsiteY3" fmla="*/ 6889916 h 6911182"/>
              <a:gd name="connsiteX4" fmla="*/ 1722474 w 7463753"/>
              <a:gd name="connsiteY4" fmla="*/ 0 h 6911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3753" h="6911182">
                <a:moveTo>
                  <a:pt x="1722474" y="0"/>
                </a:moveTo>
                <a:lnTo>
                  <a:pt x="7463753" y="0"/>
                </a:lnTo>
                <a:lnTo>
                  <a:pt x="7463753" y="6911182"/>
                </a:lnTo>
                <a:lnTo>
                  <a:pt x="0" y="6889916"/>
                </a:lnTo>
                <a:lnTo>
                  <a:pt x="1722474" y="0"/>
                </a:lnTo>
                <a:close/>
              </a:path>
            </a:pathLst>
          </a:custGeom>
          <a:noFill/>
        </p:spPr>
        <p:txBody>
          <a:bodyPr/>
          <a:lstStyle/>
          <a:p>
            <a:endParaRPr lang="en-US" dirty="0"/>
          </a:p>
        </p:txBody>
      </p:sp>
      <p:sp>
        <p:nvSpPr>
          <p:cNvPr id="4" name="Picture Placeholder 5"/>
          <p:cNvSpPr>
            <a:spLocks noGrp="1"/>
          </p:cNvSpPr>
          <p:nvPr>
            <p:ph type="pic" sz="quarter" idx="12"/>
          </p:nvPr>
        </p:nvSpPr>
        <p:spPr>
          <a:xfrm>
            <a:off x="3405753" y="10569910"/>
            <a:ext cx="2036411" cy="3455591"/>
          </a:xfrm>
          <a:custGeom>
            <a:avLst/>
            <a:gdLst>
              <a:gd name="connsiteX0" fmla="*/ 0 w 5741279"/>
              <a:gd name="connsiteY0" fmla="*/ 0 h 6911182"/>
              <a:gd name="connsiteX1" fmla="*/ 5741279 w 5741279"/>
              <a:gd name="connsiteY1" fmla="*/ 0 h 6911182"/>
              <a:gd name="connsiteX2" fmla="*/ 5741279 w 5741279"/>
              <a:gd name="connsiteY2" fmla="*/ 6911182 h 6911182"/>
              <a:gd name="connsiteX3" fmla="*/ 0 w 5741279"/>
              <a:gd name="connsiteY3" fmla="*/ 6911182 h 6911182"/>
              <a:gd name="connsiteX4" fmla="*/ 0 w 5741279"/>
              <a:gd name="connsiteY4" fmla="*/ 0 h 6911182"/>
              <a:gd name="connsiteX0" fmla="*/ 1722474 w 7463753"/>
              <a:gd name="connsiteY0" fmla="*/ 0 h 6911182"/>
              <a:gd name="connsiteX1" fmla="*/ 7463753 w 7463753"/>
              <a:gd name="connsiteY1" fmla="*/ 0 h 6911182"/>
              <a:gd name="connsiteX2" fmla="*/ 7463753 w 7463753"/>
              <a:gd name="connsiteY2" fmla="*/ 6911182 h 6911182"/>
              <a:gd name="connsiteX3" fmla="*/ 0 w 7463753"/>
              <a:gd name="connsiteY3" fmla="*/ 6889916 h 6911182"/>
              <a:gd name="connsiteX4" fmla="*/ 1722474 w 7463753"/>
              <a:gd name="connsiteY4" fmla="*/ 0 h 6911182"/>
              <a:gd name="connsiteX0" fmla="*/ 3779874 w 7463753"/>
              <a:gd name="connsiteY0" fmla="*/ 25400 h 6911182"/>
              <a:gd name="connsiteX1" fmla="*/ 7463753 w 7463753"/>
              <a:gd name="connsiteY1" fmla="*/ 0 h 6911182"/>
              <a:gd name="connsiteX2" fmla="*/ 7463753 w 7463753"/>
              <a:gd name="connsiteY2" fmla="*/ 6911182 h 6911182"/>
              <a:gd name="connsiteX3" fmla="*/ 0 w 7463753"/>
              <a:gd name="connsiteY3" fmla="*/ 6889916 h 6911182"/>
              <a:gd name="connsiteX4" fmla="*/ 3779874 w 7463753"/>
              <a:gd name="connsiteY4" fmla="*/ 25400 h 6911182"/>
              <a:gd name="connsiteX0" fmla="*/ 1722474 w 5406353"/>
              <a:gd name="connsiteY0" fmla="*/ 25400 h 6911182"/>
              <a:gd name="connsiteX1" fmla="*/ 5406353 w 5406353"/>
              <a:gd name="connsiteY1" fmla="*/ 0 h 6911182"/>
              <a:gd name="connsiteX2" fmla="*/ 5406353 w 5406353"/>
              <a:gd name="connsiteY2" fmla="*/ 6911182 h 6911182"/>
              <a:gd name="connsiteX3" fmla="*/ 0 w 5406353"/>
              <a:gd name="connsiteY3" fmla="*/ 6889916 h 6911182"/>
              <a:gd name="connsiteX4" fmla="*/ 1722474 w 5406353"/>
              <a:gd name="connsiteY4" fmla="*/ 25400 h 6911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6353" h="6911182">
                <a:moveTo>
                  <a:pt x="1722474" y="25400"/>
                </a:moveTo>
                <a:lnTo>
                  <a:pt x="5406353" y="0"/>
                </a:lnTo>
                <a:lnTo>
                  <a:pt x="5406353" y="6911182"/>
                </a:lnTo>
                <a:lnTo>
                  <a:pt x="0" y="6889916"/>
                </a:lnTo>
                <a:lnTo>
                  <a:pt x="1722474" y="25400"/>
                </a:lnTo>
                <a:close/>
              </a:path>
            </a:pathLst>
          </a:custGeom>
          <a:noFill/>
        </p:spPr>
        <p:txBody>
          <a:bodyPr/>
          <a:lstStyle/>
          <a:p>
            <a:endParaRPr lang="en-US" dirty="0"/>
          </a:p>
        </p:txBody>
      </p:sp>
      <p:sp>
        <p:nvSpPr>
          <p:cNvPr id="5" name="Picture Placeholder 11"/>
          <p:cNvSpPr>
            <a:spLocks noGrp="1"/>
          </p:cNvSpPr>
          <p:nvPr>
            <p:ph type="pic" sz="quarter" idx="13"/>
          </p:nvPr>
        </p:nvSpPr>
        <p:spPr>
          <a:xfrm>
            <a:off x="733425" y="10585283"/>
            <a:ext cx="1905000" cy="2540000"/>
          </a:xfrm>
          <a:prstGeom prst="ellipse">
            <a:avLst/>
          </a:prstGeom>
          <a:noFill/>
        </p:spPr>
        <p:txBody>
          <a:bodyPr/>
          <a:lstStyle/>
          <a:p>
            <a:endParaRPr lang="en-US" dirty="0"/>
          </a:p>
        </p:txBody>
      </p:sp>
      <p:sp>
        <p:nvSpPr>
          <p:cNvPr id="6" name="Picture Placeholder 15"/>
          <p:cNvSpPr>
            <a:spLocks noGrp="1"/>
          </p:cNvSpPr>
          <p:nvPr>
            <p:ph type="pic" sz="quarter" idx="14"/>
          </p:nvPr>
        </p:nvSpPr>
        <p:spPr>
          <a:xfrm>
            <a:off x="5969331" y="7129945"/>
            <a:ext cx="3187888" cy="6934358"/>
          </a:xfrm>
          <a:custGeom>
            <a:avLst/>
            <a:gdLst>
              <a:gd name="connsiteX0" fmla="*/ 0 w 8501033"/>
              <a:gd name="connsiteY0" fmla="*/ 0 h 13868715"/>
              <a:gd name="connsiteX1" fmla="*/ 8501033 w 8501033"/>
              <a:gd name="connsiteY1" fmla="*/ 0 h 13868715"/>
              <a:gd name="connsiteX2" fmla="*/ 8501033 w 8501033"/>
              <a:gd name="connsiteY2" fmla="*/ 13868715 h 13868715"/>
              <a:gd name="connsiteX3" fmla="*/ 0 w 8501033"/>
              <a:gd name="connsiteY3" fmla="*/ 13868715 h 13868715"/>
              <a:gd name="connsiteX4" fmla="*/ 0 w 8501033"/>
              <a:gd name="connsiteY4" fmla="*/ 0 h 13868715"/>
              <a:gd name="connsiteX0" fmla="*/ 3505200 w 8501033"/>
              <a:gd name="connsiteY0" fmla="*/ 0 h 13868715"/>
              <a:gd name="connsiteX1" fmla="*/ 8501033 w 8501033"/>
              <a:gd name="connsiteY1" fmla="*/ 0 h 13868715"/>
              <a:gd name="connsiteX2" fmla="*/ 8501033 w 8501033"/>
              <a:gd name="connsiteY2" fmla="*/ 13868715 h 13868715"/>
              <a:gd name="connsiteX3" fmla="*/ 0 w 8501033"/>
              <a:gd name="connsiteY3" fmla="*/ 13868715 h 13868715"/>
              <a:gd name="connsiteX4" fmla="*/ 3505200 w 8501033"/>
              <a:gd name="connsiteY4" fmla="*/ 0 h 138687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033" h="13868715">
                <a:moveTo>
                  <a:pt x="3505200" y="0"/>
                </a:moveTo>
                <a:lnTo>
                  <a:pt x="8501033" y="0"/>
                </a:lnTo>
                <a:lnTo>
                  <a:pt x="8501033" y="13868715"/>
                </a:lnTo>
                <a:lnTo>
                  <a:pt x="0" y="13868715"/>
                </a:lnTo>
                <a:lnTo>
                  <a:pt x="3505200" y="0"/>
                </a:lnTo>
                <a:close/>
              </a:path>
            </a:pathLst>
          </a:custGeom>
          <a:noFill/>
        </p:spPr>
        <p:txBody>
          <a:bodyPr/>
          <a:lstStyle/>
          <a:p>
            <a:endParaRPr lang="en-US" dirty="0"/>
          </a:p>
        </p:txBody>
      </p:sp>
      <p:sp>
        <p:nvSpPr>
          <p:cNvPr id="7" name="Picture Placeholder 18"/>
          <p:cNvSpPr>
            <a:spLocks noGrp="1"/>
          </p:cNvSpPr>
          <p:nvPr>
            <p:ph type="pic" sz="quarter" idx="15"/>
          </p:nvPr>
        </p:nvSpPr>
        <p:spPr>
          <a:xfrm>
            <a:off x="0" y="7146758"/>
            <a:ext cx="4567238" cy="6870700"/>
          </a:xfrm>
          <a:custGeom>
            <a:avLst/>
            <a:gdLst>
              <a:gd name="connsiteX0" fmla="*/ 0 w 12179300"/>
              <a:gd name="connsiteY0" fmla="*/ 0 h 13716000"/>
              <a:gd name="connsiteX1" fmla="*/ 12179300 w 12179300"/>
              <a:gd name="connsiteY1" fmla="*/ 0 h 13716000"/>
              <a:gd name="connsiteX2" fmla="*/ 12179300 w 12179300"/>
              <a:gd name="connsiteY2" fmla="*/ 13716000 h 13716000"/>
              <a:gd name="connsiteX3" fmla="*/ 0 w 12179300"/>
              <a:gd name="connsiteY3" fmla="*/ 13716000 h 13716000"/>
              <a:gd name="connsiteX4" fmla="*/ 0 w 12179300"/>
              <a:gd name="connsiteY4" fmla="*/ 0 h 13716000"/>
              <a:gd name="connsiteX0" fmla="*/ 0 w 12179300"/>
              <a:gd name="connsiteY0" fmla="*/ 0 h 13741400"/>
              <a:gd name="connsiteX1" fmla="*/ 12179300 w 12179300"/>
              <a:gd name="connsiteY1" fmla="*/ 0 h 13741400"/>
              <a:gd name="connsiteX2" fmla="*/ 9080500 w 12179300"/>
              <a:gd name="connsiteY2" fmla="*/ 13741400 h 13741400"/>
              <a:gd name="connsiteX3" fmla="*/ 0 w 12179300"/>
              <a:gd name="connsiteY3" fmla="*/ 13716000 h 13741400"/>
              <a:gd name="connsiteX4" fmla="*/ 0 w 12179300"/>
              <a:gd name="connsiteY4" fmla="*/ 0 h 13741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79300" h="13741400">
                <a:moveTo>
                  <a:pt x="0" y="0"/>
                </a:moveTo>
                <a:lnTo>
                  <a:pt x="12179300" y="0"/>
                </a:lnTo>
                <a:lnTo>
                  <a:pt x="9080500" y="13741400"/>
                </a:lnTo>
                <a:lnTo>
                  <a:pt x="0" y="13716000"/>
                </a:lnTo>
                <a:lnTo>
                  <a:pt x="0" y="0"/>
                </a:lnTo>
                <a:close/>
              </a:path>
            </a:pathLst>
          </a:custGeom>
          <a:noFill/>
        </p:spPr>
        <p:txBody>
          <a:bodyPr/>
          <a:lstStyle/>
          <a:p>
            <a:endParaRPr lang="en-US" dirty="0"/>
          </a:p>
        </p:txBody>
      </p:sp>
      <p:sp>
        <p:nvSpPr>
          <p:cNvPr id="8" name="Picture Placeholder 23"/>
          <p:cNvSpPr>
            <a:spLocks noGrp="1"/>
          </p:cNvSpPr>
          <p:nvPr>
            <p:ph type="pic" sz="quarter" idx="16"/>
          </p:nvPr>
        </p:nvSpPr>
        <p:spPr>
          <a:xfrm>
            <a:off x="1" y="7146758"/>
            <a:ext cx="9157097" cy="3606800"/>
          </a:xfrm>
          <a:custGeom>
            <a:avLst/>
            <a:gdLst>
              <a:gd name="connsiteX0" fmla="*/ 0 w 24418925"/>
              <a:gd name="connsiteY0" fmla="*/ 0 h 7213600"/>
              <a:gd name="connsiteX1" fmla="*/ 24418925 w 24418925"/>
              <a:gd name="connsiteY1" fmla="*/ 0 h 7213600"/>
              <a:gd name="connsiteX2" fmla="*/ 24418925 w 24418925"/>
              <a:gd name="connsiteY2" fmla="*/ 7213600 h 7213600"/>
              <a:gd name="connsiteX3" fmla="*/ 0 w 24418925"/>
              <a:gd name="connsiteY3" fmla="*/ 7213600 h 7213600"/>
              <a:gd name="connsiteX4" fmla="*/ 0 w 24418925"/>
              <a:gd name="connsiteY4" fmla="*/ 0 h 7213600"/>
              <a:gd name="connsiteX0" fmla="*/ 0 w 24418925"/>
              <a:gd name="connsiteY0" fmla="*/ 0 h 7213600"/>
              <a:gd name="connsiteX1" fmla="*/ 24418925 w 24418925"/>
              <a:gd name="connsiteY1" fmla="*/ 0 h 7213600"/>
              <a:gd name="connsiteX2" fmla="*/ 24266524 w 24418925"/>
              <a:gd name="connsiteY2" fmla="*/ 3886200 h 7213600"/>
              <a:gd name="connsiteX3" fmla="*/ 0 w 24418925"/>
              <a:gd name="connsiteY3" fmla="*/ 7213600 h 7213600"/>
              <a:gd name="connsiteX4" fmla="*/ 0 w 24418925"/>
              <a:gd name="connsiteY4" fmla="*/ 0 h 7213600"/>
              <a:gd name="connsiteX0" fmla="*/ 0 w 24418925"/>
              <a:gd name="connsiteY0" fmla="*/ 0 h 7213600"/>
              <a:gd name="connsiteX1" fmla="*/ 24418925 w 24418925"/>
              <a:gd name="connsiteY1" fmla="*/ 0 h 7213600"/>
              <a:gd name="connsiteX2" fmla="*/ 24418924 w 24418925"/>
              <a:gd name="connsiteY2" fmla="*/ 5562600 h 7213600"/>
              <a:gd name="connsiteX3" fmla="*/ 0 w 24418925"/>
              <a:gd name="connsiteY3" fmla="*/ 7213600 h 7213600"/>
              <a:gd name="connsiteX4" fmla="*/ 0 w 24418925"/>
              <a:gd name="connsiteY4" fmla="*/ 0 h 721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18925" h="7213600">
                <a:moveTo>
                  <a:pt x="0" y="0"/>
                </a:moveTo>
                <a:lnTo>
                  <a:pt x="24418925" y="0"/>
                </a:lnTo>
                <a:cubicBezTo>
                  <a:pt x="24418925" y="1854200"/>
                  <a:pt x="24418924" y="3708400"/>
                  <a:pt x="24418924" y="5562600"/>
                </a:cubicBezTo>
                <a:lnTo>
                  <a:pt x="0" y="7213600"/>
                </a:lnTo>
                <a:lnTo>
                  <a:pt x="0" y="0"/>
                </a:lnTo>
                <a:close/>
              </a:path>
            </a:pathLst>
          </a:custGeom>
          <a:noFill/>
        </p:spPr>
        <p:txBody>
          <a:bodyPr/>
          <a:lstStyle/>
          <a:p>
            <a:endParaRPr lang="en-US" dirty="0"/>
          </a:p>
        </p:txBody>
      </p:sp>
    </p:spTree>
    <p:extLst>
      <p:ext uri="{BB962C8B-B14F-4D97-AF65-F5344CB8AC3E}">
        <p14:creationId xmlns:p14="http://schemas.microsoft.com/office/powerpoint/2010/main" val="12244727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Placeholder 1">
            <a:extLst>
              <a:ext uri="{FF2B5EF4-FFF2-40B4-BE49-F238E27FC236}">
                <a16:creationId xmlns:a16="http://schemas.microsoft.com/office/drawing/2014/main" id="{5D2A2EAD-8CE0-8A00-6A4C-3280C85F159F}"/>
              </a:ext>
            </a:extLst>
          </p:cNvPr>
          <p:cNvSpPr>
            <a:spLocks noGrp="1"/>
          </p:cNvSpPr>
          <p:nvPr>
            <p:ph type="title"/>
          </p:nvPr>
        </p:nvSpPr>
        <p:spPr>
          <a:xfrm>
            <a:off x="45720" y="0"/>
            <a:ext cx="5839061" cy="563880"/>
          </a:xfrm>
          <a:prstGeom prst="rect">
            <a:avLst/>
          </a:prstGeom>
        </p:spPr>
        <p:txBody>
          <a:bodyPr vert="horz" lIns="91440" tIns="45720" rIns="91440" bIns="45720" rtlCol="0" anchor="ctr">
            <a:normAutofit/>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Shape 445">
            <a:extLst>
              <a:ext uri="{FF2B5EF4-FFF2-40B4-BE49-F238E27FC236}">
                <a16:creationId xmlns:a16="http://schemas.microsoft.com/office/drawing/2014/main" id="{A8FF6FA9-F85B-644B-9D04-AD4914EAC1F8}"/>
              </a:ext>
            </a:extLst>
          </p:cNvPr>
          <p:cNvSpPr/>
          <p:nvPr userDrawn="1"/>
        </p:nvSpPr>
        <p:spPr>
          <a:xfrm>
            <a:off x="0" y="0"/>
            <a:ext cx="9144000" cy="914400"/>
          </a:xfrm>
          <a:prstGeom prst="rect">
            <a:avLst/>
          </a:prstGeom>
          <a:gradFill>
            <a:gsLst>
              <a:gs pos="0">
                <a:srgbClr val="A2A2A2"/>
              </a:gs>
              <a:gs pos="100000">
                <a:srgbClr val="FFFFFF">
                  <a:alpha val="69803"/>
                </a:srgbClr>
              </a:gs>
            </a:gsLst>
            <a:lin ang="0" scaled="0"/>
          </a:gradFill>
          <a:ln w="9525" cap="flat">
            <a:noFill/>
            <a:prstDash val="solid"/>
            <a:miter/>
            <a:headEnd type="none" w="med" len="med"/>
            <a:tailEnd type="none" w="med" len="med"/>
          </a:ln>
        </p:spPr>
        <p:txBody>
          <a:bodyPr lIns="90825" tIns="45400" rIns="90825" bIns="45400" anchor="ctr" anchorCtr="0">
            <a:noAutofit/>
          </a:bodyPr>
          <a:lstStyle/>
          <a:p>
            <a:pPr marL="0" marR="0" lvl="0" indent="0" algn="l" rtl="0">
              <a:spcBef>
                <a:spcPts val="0"/>
              </a:spcBef>
              <a:spcAft>
                <a:spcPts val="0"/>
              </a:spcAft>
              <a:buNone/>
            </a:pPr>
            <a:endParaRPr sz="500" b="0" i="0" u="none" strike="noStrike" cap="none" baseline="0">
              <a:solidFill>
                <a:srgbClr val="000000"/>
              </a:solidFill>
              <a:latin typeface="Arial"/>
              <a:ea typeface="Arial"/>
              <a:cs typeface="Arial"/>
              <a:sym typeface="Arial"/>
            </a:endParaRPr>
          </a:p>
        </p:txBody>
      </p:sp>
      <p:sp>
        <p:nvSpPr>
          <p:cNvPr id="2" name="Title Placeholder 1"/>
          <p:cNvSpPr>
            <a:spLocks noGrp="1"/>
          </p:cNvSpPr>
          <p:nvPr>
            <p:ph type="title"/>
          </p:nvPr>
        </p:nvSpPr>
        <p:spPr>
          <a:xfrm>
            <a:off x="45720" y="0"/>
            <a:ext cx="5839061" cy="563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43000" y="6356351"/>
            <a:ext cx="1447800" cy="36512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12/18/23</a:t>
            </a:fld>
            <a:endParaRPr lang="en-US"/>
          </a:p>
        </p:txBody>
      </p:sp>
      <p:sp>
        <p:nvSpPr>
          <p:cNvPr id="5" name="Footer Placeholder 4"/>
          <p:cNvSpPr>
            <a:spLocks noGrp="1"/>
          </p:cNvSpPr>
          <p:nvPr>
            <p:ph type="ftr" sz="quarter" idx="3"/>
          </p:nvPr>
        </p:nvSpPr>
        <p:spPr>
          <a:xfrm>
            <a:off x="3124200" y="6356351"/>
            <a:ext cx="2895600" cy="36512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1371600" cy="36512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9" name="Picture 3" descr="C:\PaulMenzel\acronyms &amp; logos &amp; addresses\new_cimss_logo.png">
            <a:extLst>
              <a:ext uri="{FF2B5EF4-FFF2-40B4-BE49-F238E27FC236}">
                <a16:creationId xmlns:a16="http://schemas.microsoft.com/office/drawing/2014/main" id="{9E024232-CFE3-6D49-A29F-D99A00F2BC14}"/>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046720" y="6163056"/>
            <a:ext cx="929430" cy="640080"/>
          </a:xfrm>
          <a:prstGeom prst="rect">
            <a:avLst/>
          </a:prstGeom>
          <a:noFill/>
          <a:extLst>
            <a:ext uri="{909E8E84-426E-40DD-AFC4-6F175D3DCCD1}">
              <a14:hiddenFill xmlns:a14="http://schemas.microsoft.com/office/drawing/2010/main">
                <a:solidFill>
                  <a:srgbClr val="FFFFFF"/>
                </a:solidFill>
              </a14:hiddenFill>
            </a:ext>
          </a:extLst>
        </p:spPr>
      </p:pic>
      <p:pic>
        <p:nvPicPr>
          <p:cNvPr id="13" name="Shape 463">
            <a:extLst>
              <a:ext uri="{FF2B5EF4-FFF2-40B4-BE49-F238E27FC236}">
                <a16:creationId xmlns:a16="http://schemas.microsoft.com/office/drawing/2014/main" id="{47EB874B-729C-1D41-BD4E-D15CE4E17677}"/>
              </a:ext>
            </a:extLst>
          </p:cNvPr>
          <p:cNvPicPr preferRelativeResize="0"/>
          <p:nvPr userDrawn="1"/>
        </p:nvPicPr>
        <p:blipFill rotWithShape="1">
          <a:blip r:embed="rId15" cstate="screen">
            <a:alphaModFix/>
            <a:extLst>
              <a:ext uri="{28A0092B-C50C-407E-A947-70E740481C1C}">
                <a14:useLocalDpi xmlns:a14="http://schemas.microsoft.com/office/drawing/2010/main"/>
              </a:ext>
            </a:extLst>
          </a:blip>
          <a:srcRect/>
          <a:stretch/>
        </p:blipFill>
        <p:spPr>
          <a:xfrm>
            <a:off x="5897880" y="45720"/>
            <a:ext cx="3200400" cy="822960"/>
          </a:xfrm>
          <a:prstGeom prst="rect">
            <a:avLst/>
          </a:prstGeom>
          <a:noFill/>
          <a:ln>
            <a:noFill/>
          </a:ln>
        </p:spPr>
      </p:pic>
      <p:pic>
        <p:nvPicPr>
          <p:cNvPr id="11" name="Picture 131" descr="\\beans\users$\bpierce\Data\Documents\Attachments\FY2018\sep_05\logo-color-center\logo-color-center\color-center-UWlogo-print.png">
            <a:extLst>
              <a:ext uri="{FF2B5EF4-FFF2-40B4-BE49-F238E27FC236}">
                <a16:creationId xmlns:a16="http://schemas.microsoft.com/office/drawing/2014/main" id="{E93759CA-86C2-F3B2-B5FA-51E8AB22CE3E}"/>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52400" y="6096000"/>
            <a:ext cx="975150" cy="643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891E4-2079-6A20-6EA4-5BD06485AD11}"/>
              </a:ext>
            </a:extLst>
          </p:cNvPr>
          <p:cNvSpPr>
            <a:spLocks noGrp="1"/>
          </p:cNvSpPr>
          <p:nvPr>
            <p:ph type="title"/>
          </p:nvPr>
        </p:nvSpPr>
        <p:spPr/>
        <p:txBody>
          <a:bodyPr>
            <a:normAutofit fontScale="90000"/>
          </a:bodyPr>
          <a:lstStyle/>
          <a:p>
            <a:r>
              <a:rPr lang="en-US" dirty="0"/>
              <a:t>Tandem VIIRS Winds</a:t>
            </a:r>
          </a:p>
        </p:txBody>
      </p:sp>
      <p:sp>
        <p:nvSpPr>
          <p:cNvPr id="4" name="TextBox 3">
            <a:extLst>
              <a:ext uri="{FF2B5EF4-FFF2-40B4-BE49-F238E27FC236}">
                <a16:creationId xmlns:a16="http://schemas.microsoft.com/office/drawing/2014/main" id="{B3184D23-AB57-D193-D49B-4AB9FB0A0997}"/>
              </a:ext>
            </a:extLst>
          </p:cNvPr>
          <p:cNvSpPr txBox="1"/>
          <p:nvPr/>
        </p:nvSpPr>
        <p:spPr>
          <a:xfrm>
            <a:off x="0" y="519111"/>
            <a:ext cx="5839061" cy="369332"/>
          </a:xfrm>
          <a:prstGeom prst="rect">
            <a:avLst/>
          </a:prstGeom>
          <a:noFill/>
        </p:spPr>
        <p:txBody>
          <a:bodyPr wrap="square" rtlCol="0">
            <a:spAutoFit/>
          </a:bodyPr>
          <a:lstStyle/>
          <a:p>
            <a:pPr algn="ctr"/>
            <a:r>
              <a:rPr lang="en-US" dirty="0"/>
              <a:t>D. Santek, R. Dworak</a:t>
            </a:r>
          </a:p>
        </p:txBody>
      </p:sp>
      <p:sp>
        <p:nvSpPr>
          <p:cNvPr id="6" name="Text Box 82">
            <a:extLst>
              <a:ext uri="{FF2B5EF4-FFF2-40B4-BE49-F238E27FC236}">
                <a16:creationId xmlns:a16="http://schemas.microsoft.com/office/drawing/2014/main" id="{D9F3670E-332C-6B07-3E02-8BD8C848FA7B}"/>
              </a:ext>
            </a:extLst>
          </p:cNvPr>
          <p:cNvSpPr txBox="1">
            <a:spLocks noChangeArrowheads="1"/>
          </p:cNvSpPr>
          <p:nvPr/>
        </p:nvSpPr>
        <p:spPr bwMode="auto">
          <a:xfrm>
            <a:off x="82062" y="1009071"/>
            <a:ext cx="4267200" cy="24463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a:lnSpc>
                <a:spcPct val="80000"/>
              </a:lnSpc>
              <a:spcBef>
                <a:spcPct val="25000"/>
              </a:spcBef>
              <a:buFontTx/>
              <a:buNone/>
            </a:pPr>
            <a:r>
              <a:rPr lang="en-US" altLang="en-US" sz="1600" b="1" dirty="0">
                <a:latin typeface="+mn-lt"/>
                <a:cs typeface="Arial" panose="020B0604020202020204" pitchFamily="34" charset="0"/>
              </a:rPr>
              <a:t>Objective</a:t>
            </a:r>
            <a:r>
              <a:rPr lang="en-US" altLang="en-US" sz="1400" b="1" dirty="0">
                <a:latin typeface="+mn-lt"/>
                <a:cs typeface="Arial" panose="020B0604020202020204" pitchFamily="34" charset="0"/>
              </a:rPr>
              <a:t> </a:t>
            </a:r>
            <a:r>
              <a:rPr lang="en-US" altLang="en-US" sz="1400" dirty="0">
                <a:latin typeface="+mn-lt"/>
                <a:cs typeface="Arial" panose="020B0604020202020204" pitchFamily="34" charset="0"/>
              </a:rPr>
              <a:t> </a:t>
            </a:r>
          </a:p>
          <a:p>
            <a:pPr>
              <a:lnSpc>
                <a:spcPct val="80000"/>
              </a:lnSpc>
              <a:spcBef>
                <a:spcPct val="25000"/>
              </a:spcBef>
              <a:buFontTx/>
              <a:buNone/>
            </a:pPr>
            <a:endParaRPr lang="en-US" altLang="en-US" sz="1200" dirty="0">
              <a:latin typeface="+mn-lt"/>
              <a:cs typeface="Arial" panose="020B0604020202020204" pitchFamily="34" charset="0"/>
            </a:endParaRPr>
          </a:p>
          <a:p>
            <a:pPr>
              <a:lnSpc>
                <a:spcPct val="80000"/>
              </a:lnSpc>
              <a:spcBef>
                <a:spcPct val="25000"/>
              </a:spcBef>
            </a:pPr>
            <a:r>
              <a:rPr lang="en-US" altLang="en-US" sz="1400" dirty="0">
                <a:latin typeface="+mn-lt"/>
                <a:cs typeface="Arial" panose="020B0604020202020204" pitchFamily="34" charset="0"/>
              </a:rPr>
              <a:t>The VIIRS polar winds product uses three successive orbits (100-minute time step) from a single satellite to derive cloud motion. Since NOAA-20 is in a similar orbit as S-NPP but delayed by ½ orbit in time, there is an opportunity to track clouds from the NOAA-20/</a:t>
            </a:r>
            <a:br>
              <a:rPr lang="en-US" altLang="en-US" sz="1400" dirty="0">
                <a:latin typeface="+mn-lt"/>
                <a:cs typeface="Arial" panose="020B0604020202020204" pitchFamily="34" charset="0"/>
              </a:rPr>
            </a:br>
            <a:r>
              <a:rPr lang="en-US" altLang="en-US" sz="1400" dirty="0">
                <a:latin typeface="+mn-lt"/>
                <a:cs typeface="Arial" panose="020B0604020202020204" pitchFamily="34" charset="0"/>
              </a:rPr>
              <a:t>S-NPP tandem. </a:t>
            </a:r>
          </a:p>
          <a:p>
            <a:pPr>
              <a:lnSpc>
                <a:spcPct val="80000"/>
              </a:lnSpc>
              <a:spcBef>
                <a:spcPct val="25000"/>
              </a:spcBef>
            </a:pPr>
            <a:r>
              <a:rPr lang="en-US" altLang="en-US" sz="1400" dirty="0">
                <a:latin typeface="+mn-lt"/>
                <a:cs typeface="Arial" panose="020B0604020202020204" pitchFamily="34" charset="0"/>
              </a:rPr>
              <a:t>The time interval between images will be reduced to 50 minutes, resulting in: Reduced latency in product availability, higher quality winds due to the shorter time interval </a:t>
            </a:r>
            <a:r>
              <a:rPr lang="en-US" altLang="en-US" sz="1400">
                <a:latin typeface="+mn-lt"/>
                <a:cs typeface="Arial" panose="020B0604020202020204" pitchFamily="34" charset="0"/>
              </a:rPr>
              <a:t>for tracking, </a:t>
            </a:r>
            <a:r>
              <a:rPr lang="en-US" altLang="en-US" sz="1400" dirty="0">
                <a:latin typeface="+mn-lt"/>
                <a:cs typeface="Arial" panose="020B0604020202020204" pitchFamily="34" charset="0"/>
              </a:rPr>
              <a:t>and extending the spatial coverage more </a:t>
            </a:r>
            <a:r>
              <a:rPr lang="en-US" altLang="en-US" sz="1400">
                <a:latin typeface="+mn-lt"/>
                <a:cs typeface="Arial" panose="020B0604020202020204" pitchFamily="34" charset="0"/>
              </a:rPr>
              <a:t>equatorward.</a:t>
            </a:r>
            <a:endParaRPr lang="en-US" altLang="en-US" sz="1400" dirty="0">
              <a:latin typeface="+mn-lt"/>
              <a:cs typeface="Arial" panose="020B0604020202020204" pitchFamily="34" charset="0"/>
            </a:endParaRPr>
          </a:p>
        </p:txBody>
      </p:sp>
      <p:sp>
        <p:nvSpPr>
          <p:cNvPr id="7" name="Text Box 82">
            <a:extLst>
              <a:ext uri="{FF2B5EF4-FFF2-40B4-BE49-F238E27FC236}">
                <a16:creationId xmlns:a16="http://schemas.microsoft.com/office/drawing/2014/main" id="{CA517D4B-C3F4-768A-EB01-D7AB5C443106}"/>
              </a:ext>
            </a:extLst>
          </p:cNvPr>
          <p:cNvSpPr txBox="1">
            <a:spLocks noChangeArrowheads="1"/>
          </p:cNvSpPr>
          <p:nvPr/>
        </p:nvSpPr>
        <p:spPr bwMode="auto">
          <a:xfrm>
            <a:off x="4419600" y="3626643"/>
            <a:ext cx="4267200" cy="24463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a:lnSpc>
                <a:spcPct val="80000"/>
              </a:lnSpc>
              <a:spcBef>
                <a:spcPct val="25000"/>
              </a:spcBef>
              <a:buFontTx/>
              <a:buNone/>
            </a:pPr>
            <a:r>
              <a:rPr lang="en-US" altLang="en-US" sz="1600" b="1" dirty="0">
                <a:latin typeface="+mn-lt"/>
                <a:cs typeface="Arial" panose="020B0604020202020204" pitchFamily="34" charset="0"/>
              </a:rPr>
              <a:t>Outcomes</a:t>
            </a:r>
            <a:r>
              <a:rPr lang="en-US" altLang="en-US" sz="1400" b="1" dirty="0">
                <a:latin typeface="+mn-lt"/>
                <a:cs typeface="Arial" panose="020B0604020202020204" pitchFamily="34" charset="0"/>
              </a:rPr>
              <a:t> </a:t>
            </a:r>
            <a:r>
              <a:rPr lang="en-US" altLang="en-US" sz="1400" dirty="0">
                <a:latin typeface="+mn-lt"/>
                <a:cs typeface="Arial" panose="020B0604020202020204" pitchFamily="34" charset="0"/>
              </a:rPr>
              <a:t> </a:t>
            </a:r>
          </a:p>
          <a:p>
            <a:pPr>
              <a:lnSpc>
                <a:spcPct val="80000"/>
              </a:lnSpc>
              <a:spcBef>
                <a:spcPct val="25000"/>
              </a:spcBef>
              <a:buFontTx/>
              <a:buNone/>
            </a:pPr>
            <a:endParaRPr lang="en-US" altLang="en-US" sz="1200" dirty="0">
              <a:latin typeface="+mn-lt"/>
              <a:cs typeface="Arial" panose="020B0604020202020204" pitchFamily="34" charset="0"/>
            </a:endParaRPr>
          </a:p>
          <a:p>
            <a:pPr>
              <a:lnSpc>
                <a:spcPct val="80000"/>
              </a:lnSpc>
              <a:spcBef>
                <a:spcPct val="25000"/>
              </a:spcBef>
            </a:pPr>
            <a:r>
              <a:rPr lang="en-US" altLang="en-US" sz="1400" dirty="0">
                <a:latin typeface="+mn-lt"/>
                <a:cs typeface="Arial" panose="020B0604020202020204" pitchFamily="34" charset="0"/>
              </a:rPr>
              <a:t>The speed RMS difference is reduced from 4.3 ms</a:t>
            </a:r>
            <a:r>
              <a:rPr lang="en-US" altLang="en-US" sz="1400" baseline="30000" dirty="0">
                <a:latin typeface="+mn-lt"/>
                <a:cs typeface="Arial" panose="020B0604020202020204" pitchFamily="34" charset="0"/>
              </a:rPr>
              <a:t>-1 </a:t>
            </a:r>
            <a:r>
              <a:rPr lang="en-US" altLang="en-US" sz="1400" dirty="0">
                <a:latin typeface="+mn-lt"/>
                <a:cs typeface="Arial" panose="020B0604020202020204" pitchFamily="34" charset="0"/>
              </a:rPr>
              <a:t>for single-satellite NOAA-20 to 3.9 ms</a:t>
            </a:r>
            <a:r>
              <a:rPr lang="en-US" altLang="en-US" sz="1400" baseline="30000" dirty="0">
                <a:latin typeface="+mn-lt"/>
                <a:cs typeface="Arial" panose="020B0604020202020204" pitchFamily="34" charset="0"/>
              </a:rPr>
              <a:t>-1</a:t>
            </a:r>
            <a:r>
              <a:rPr lang="en-US" altLang="en-US" sz="1400" dirty="0">
                <a:latin typeface="+mn-lt"/>
                <a:cs typeface="Arial" panose="020B0604020202020204" pitchFamily="34" charset="0"/>
              </a:rPr>
              <a:t> for the tandem-satellite. Bias is also reduced from 0.20 ms</a:t>
            </a:r>
            <a:r>
              <a:rPr lang="en-US" altLang="en-US" sz="1400" baseline="30000" dirty="0">
                <a:latin typeface="+mn-lt"/>
                <a:cs typeface="Arial" panose="020B0604020202020204" pitchFamily="34" charset="0"/>
              </a:rPr>
              <a:t>-1</a:t>
            </a:r>
            <a:r>
              <a:rPr lang="en-US" altLang="en-US" sz="1400" dirty="0">
                <a:latin typeface="+mn-lt"/>
                <a:cs typeface="Arial" panose="020B0604020202020204" pitchFamily="34" charset="0"/>
              </a:rPr>
              <a:t> to .12 ms</a:t>
            </a:r>
            <a:r>
              <a:rPr lang="en-US" altLang="en-US" sz="1400" baseline="30000" dirty="0">
                <a:latin typeface="+mn-lt"/>
                <a:cs typeface="Arial" panose="020B0604020202020204" pitchFamily="34" charset="0"/>
              </a:rPr>
              <a:t>-1</a:t>
            </a:r>
            <a:r>
              <a:rPr lang="en-US" altLang="en-US" sz="1400" dirty="0">
                <a:latin typeface="+mn-lt"/>
                <a:cs typeface="Arial" panose="020B0604020202020204" pitchFamily="34" charset="0"/>
              </a:rPr>
              <a:t> for the single satellite vs tandem configuration..</a:t>
            </a:r>
          </a:p>
          <a:p>
            <a:pPr>
              <a:lnSpc>
                <a:spcPct val="80000"/>
              </a:lnSpc>
              <a:spcBef>
                <a:spcPct val="25000"/>
              </a:spcBef>
            </a:pPr>
            <a:r>
              <a:rPr lang="en-US" altLang="en-US" sz="1400" dirty="0">
                <a:latin typeface="+mn-lt"/>
                <a:cs typeface="Arial" panose="020B0604020202020204" pitchFamily="34" charset="0"/>
              </a:rPr>
              <a:t>The U.S. Naval Research Laboratory (NRL) demonstrated the positive impact of the tandem VIIRS winds in the global NAVGEM. NRL's test results for April 2021 show that the SWIR product is beneficial to numerical weather forecasts, and they are used operationally.</a:t>
            </a:r>
          </a:p>
        </p:txBody>
      </p:sp>
      <p:sp>
        <p:nvSpPr>
          <p:cNvPr id="8" name="Text Box 82">
            <a:extLst>
              <a:ext uri="{FF2B5EF4-FFF2-40B4-BE49-F238E27FC236}">
                <a16:creationId xmlns:a16="http://schemas.microsoft.com/office/drawing/2014/main" id="{DCAA5B90-ADC5-D282-E2F6-EC7A78E308C6}"/>
              </a:ext>
            </a:extLst>
          </p:cNvPr>
          <p:cNvSpPr txBox="1">
            <a:spLocks noChangeArrowheads="1"/>
          </p:cNvSpPr>
          <p:nvPr/>
        </p:nvSpPr>
        <p:spPr bwMode="auto">
          <a:xfrm>
            <a:off x="82062" y="3626643"/>
            <a:ext cx="4267200" cy="24463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a:lnSpc>
                <a:spcPct val="80000"/>
              </a:lnSpc>
              <a:spcBef>
                <a:spcPct val="25000"/>
              </a:spcBef>
              <a:buFontTx/>
              <a:buNone/>
            </a:pPr>
            <a:r>
              <a:rPr lang="en-US" altLang="en-US" sz="1600" b="1" dirty="0">
                <a:latin typeface="+mn-lt"/>
                <a:cs typeface="Arial" panose="020B0604020202020204" pitchFamily="34" charset="0"/>
              </a:rPr>
              <a:t>Approach</a:t>
            </a:r>
            <a:r>
              <a:rPr lang="en-US" altLang="en-US" sz="1400" dirty="0">
                <a:latin typeface="+mn-lt"/>
                <a:cs typeface="Arial" panose="020B0604020202020204" pitchFamily="34" charset="0"/>
              </a:rPr>
              <a:t> </a:t>
            </a:r>
          </a:p>
          <a:p>
            <a:pPr>
              <a:lnSpc>
                <a:spcPct val="80000"/>
              </a:lnSpc>
              <a:spcBef>
                <a:spcPct val="25000"/>
              </a:spcBef>
              <a:buFontTx/>
              <a:buNone/>
            </a:pPr>
            <a:endParaRPr lang="en-US" altLang="en-US" sz="1200" dirty="0">
              <a:latin typeface="+mn-lt"/>
              <a:cs typeface="Arial" panose="020B0604020202020204" pitchFamily="34" charset="0"/>
            </a:endParaRPr>
          </a:p>
          <a:p>
            <a:pPr>
              <a:lnSpc>
                <a:spcPct val="80000"/>
              </a:lnSpc>
              <a:spcBef>
                <a:spcPct val="25000"/>
              </a:spcBef>
            </a:pPr>
            <a:r>
              <a:rPr lang="en-US" altLang="en-US" sz="1400" dirty="0">
                <a:latin typeface="+mn-lt"/>
                <a:cs typeface="Arial" panose="020B0604020202020204" pitchFamily="34" charset="0"/>
              </a:rPr>
              <a:t>Use the NOAA Enterprise winds algorithm to track cloud features from a triplet of images, assembled from alternating passes of S-NPP and NOAA-20, which are flying in tandem.</a:t>
            </a:r>
          </a:p>
          <a:p>
            <a:pPr>
              <a:lnSpc>
                <a:spcPct val="80000"/>
              </a:lnSpc>
              <a:spcBef>
                <a:spcPct val="25000"/>
              </a:spcBef>
            </a:pPr>
            <a:r>
              <a:rPr lang="en-US" altLang="en-US" sz="1400" dirty="0">
                <a:latin typeface="+mn-lt"/>
                <a:cs typeface="Arial" panose="020B0604020202020204" pitchFamily="34" charset="0"/>
              </a:rPr>
              <a:t>Generate the product from the two combinations of triplets: </a:t>
            </a:r>
            <a:br>
              <a:rPr lang="en-US" altLang="en-US" sz="1400" dirty="0">
                <a:latin typeface="+mn-lt"/>
                <a:cs typeface="Arial" panose="020B0604020202020204" pitchFamily="34" charset="0"/>
              </a:rPr>
            </a:br>
            <a:r>
              <a:rPr lang="en-US" altLang="en-US" sz="1400" dirty="0">
                <a:latin typeface="+mn-lt"/>
                <a:cs typeface="Arial" panose="020B0604020202020204" pitchFamily="34" charset="0"/>
              </a:rPr>
              <a:t>S-NPP, NOAA-20, S-NPP and NOAA-20, S-NPP, NOAA-20</a:t>
            </a:r>
          </a:p>
        </p:txBody>
      </p:sp>
      <p:sp>
        <p:nvSpPr>
          <p:cNvPr id="14" name="Line 3">
            <a:extLst>
              <a:ext uri="{FF2B5EF4-FFF2-40B4-BE49-F238E27FC236}">
                <a16:creationId xmlns:a16="http://schemas.microsoft.com/office/drawing/2014/main" id="{F4F5D4DE-CFE2-F213-E799-0C14EAFB486C}"/>
              </a:ext>
            </a:extLst>
          </p:cNvPr>
          <p:cNvSpPr>
            <a:spLocks noChangeShapeType="1"/>
          </p:cNvSpPr>
          <p:nvPr/>
        </p:nvSpPr>
        <p:spPr bwMode="auto">
          <a:xfrm>
            <a:off x="4343400" y="1143000"/>
            <a:ext cx="0" cy="51958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81">
            <a:extLst>
              <a:ext uri="{FF2B5EF4-FFF2-40B4-BE49-F238E27FC236}">
                <a16:creationId xmlns:a16="http://schemas.microsoft.com/office/drawing/2014/main" id="{F013D99D-8DAD-C8EA-B60B-8D3F20A67964}"/>
              </a:ext>
            </a:extLst>
          </p:cNvPr>
          <p:cNvSpPr>
            <a:spLocks noChangeShapeType="1"/>
          </p:cNvSpPr>
          <p:nvPr/>
        </p:nvSpPr>
        <p:spPr bwMode="auto">
          <a:xfrm>
            <a:off x="-76200" y="3516313"/>
            <a:ext cx="9144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 name="Picture 2" descr="Chart, scatter chart&#10;&#10;Description automatically generated">
            <a:extLst>
              <a:ext uri="{FF2B5EF4-FFF2-40B4-BE49-F238E27FC236}">
                <a16:creationId xmlns:a16="http://schemas.microsoft.com/office/drawing/2014/main" id="{4B06AC25-1B06-46E7-7EE3-F80A2E235DB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314092" y="948167"/>
            <a:ext cx="2394098" cy="1795034"/>
          </a:xfrm>
          <a:prstGeom prst="rect">
            <a:avLst/>
          </a:prstGeom>
        </p:spPr>
      </p:pic>
      <p:pic>
        <p:nvPicPr>
          <p:cNvPr id="5" name="Picture 4" descr="Chart, scatter chart&#10;&#10;Description automatically generated">
            <a:extLst>
              <a:ext uri="{FF2B5EF4-FFF2-40B4-BE49-F238E27FC236}">
                <a16:creationId xmlns:a16="http://schemas.microsoft.com/office/drawing/2014/main" id="{1EC7C8F3-CE38-96C6-84FA-13F19F1A8B8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661569" y="963636"/>
            <a:ext cx="2400369" cy="1799872"/>
          </a:xfrm>
          <a:prstGeom prst="rect">
            <a:avLst/>
          </a:prstGeom>
        </p:spPr>
      </p:pic>
      <p:sp>
        <p:nvSpPr>
          <p:cNvPr id="9" name="Text Box 82">
            <a:extLst>
              <a:ext uri="{FF2B5EF4-FFF2-40B4-BE49-F238E27FC236}">
                <a16:creationId xmlns:a16="http://schemas.microsoft.com/office/drawing/2014/main" id="{52BC3DAD-7EE8-8AFA-1788-9400E21A7B67}"/>
              </a:ext>
            </a:extLst>
          </p:cNvPr>
          <p:cNvSpPr txBox="1">
            <a:spLocks noChangeArrowheads="1"/>
          </p:cNvSpPr>
          <p:nvPr/>
        </p:nvSpPr>
        <p:spPr bwMode="auto">
          <a:xfrm>
            <a:off x="4440044" y="2890238"/>
            <a:ext cx="4495799" cy="5387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marL="0" indent="0">
              <a:lnSpc>
                <a:spcPct val="80000"/>
              </a:lnSpc>
              <a:spcBef>
                <a:spcPct val="25000"/>
              </a:spcBef>
              <a:buNone/>
            </a:pPr>
            <a:r>
              <a:rPr lang="en-US" altLang="en-US" sz="1200" dirty="0">
                <a:latin typeface="+mn-lt"/>
                <a:cs typeface="Arial" panose="020B0604020202020204" pitchFamily="34" charset="0"/>
              </a:rPr>
              <a:t>April through October Arctic VIIRS AMVs compared to rawinsondes, for NOAA-20 single-satellite (left) and S-NPP/NOAA-20 tandem (right). Density scatter plot of VIIRS AMVs vs rawinsonde wind speed.</a:t>
            </a:r>
          </a:p>
        </p:txBody>
      </p:sp>
    </p:spTree>
    <p:extLst>
      <p:ext uri="{BB962C8B-B14F-4D97-AF65-F5344CB8AC3E}">
        <p14:creationId xmlns:p14="http://schemas.microsoft.com/office/powerpoint/2010/main" val="749957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33267</TotalTime>
  <Words>284</Words>
  <Application>Microsoft Macintosh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Tandem VIIRS Winds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CIMSS PI Meeting 2 October, 2020</dc:title>
  <dc:subject/>
  <dc:creator>TRISTAN S L'ECUYER</dc:creator>
  <cp:keywords/>
  <dc:description/>
  <cp:lastModifiedBy>DAVID A SANTEK</cp:lastModifiedBy>
  <cp:revision>319</cp:revision>
  <dcterms:created xsi:type="dcterms:W3CDTF">2020-09-28T23:02:25Z</dcterms:created>
  <dcterms:modified xsi:type="dcterms:W3CDTF">2023-12-18T13:43:40Z</dcterms:modified>
  <cp:category/>
</cp:coreProperties>
</file>