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00FF"/>
    <a:srgbClr val="051BBD"/>
    <a:srgbClr val="0B2C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63"/>
    <p:restoredTop sz="89388"/>
  </p:normalViewPr>
  <p:slideViewPr>
    <p:cSldViewPr>
      <p:cViewPr varScale="1">
        <p:scale>
          <a:sx n="109" d="100"/>
          <a:sy n="109" d="100"/>
        </p:scale>
        <p:origin x="1880" y="200"/>
      </p:cViewPr>
      <p:guideLst>
        <p:guide orient="horz" pos="2160"/>
        <p:guide pos="2880"/>
      </p:guideLst>
    </p:cSldViewPr>
  </p:slideViewPr>
  <p:notesTextViewPr>
    <p:cViewPr>
      <p:scale>
        <a:sx n="100" d="100"/>
        <a:sy n="100" d="100"/>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860FD9-FB6A-49E8-BDFF-6AE8B516B176}" type="datetimeFigureOut">
              <a:rPr lang="en-US" smtClean="0"/>
              <a:t>12/18/23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91E904-6438-40DF-BD92-55C74EB7A077}" type="slidenum">
              <a:rPr lang="en-US" smtClean="0"/>
              <a:t>‹#›</a:t>
            </a:fld>
            <a:endParaRPr lang="en-US"/>
          </a:p>
        </p:txBody>
      </p:sp>
    </p:spTree>
    <p:extLst>
      <p:ext uri="{BB962C8B-B14F-4D97-AF65-F5344CB8AC3E}">
        <p14:creationId xmlns:p14="http://schemas.microsoft.com/office/powerpoint/2010/main" val="3413220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B91E904-6438-40DF-BD92-55C74EB7A077}" type="slidenum">
              <a:rPr lang="en-US" smtClean="0"/>
              <a:t>1</a:t>
            </a:fld>
            <a:endParaRPr lang="en-US"/>
          </a:p>
        </p:txBody>
      </p:sp>
    </p:spTree>
    <p:extLst>
      <p:ext uri="{BB962C8B-B14F-4D97-AF65-F5344CB8AC3E}">
        <p14:creationId xmlns:p14="http://schemas.microsoft.com/office/powerpoint/2010/main" val="2765902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Picture Placeholder 5"/>
          <p:cNvSpPr>
            <a:spLocks noGrp="1"/>
          </p:cNvSpPr>
          <p:nvPr>
            <p:ph type="pic" sz="quarter" idx="10"/>
          </p:nvPr>
        </p:nvSpPr>
        <p:spPr>
          <a:xfrm>
            <a:off x="1052361" y="7317248"/>
            <a:ext cx="2193131" cy="2923382"/>
          </a:xfrm>
          <a:prstGeom prst="rect">
            <a:avLst/>
          </a:prstGeom>
          <a:noFill/>
        </p:spPr>
        <p:txBody>
          <a:bodyPr/>
          <a:lstStyle>
            <a:lvl1pPr>
              <a:defRPr>
                <a:solidFill>
                  <a:sysClr val="windowText" lastClr="000000"/>
                </a:solidFill>
              </a:defRPr>
            </a:lvl1pPr>
          </a:lstStyle>
          <a:p>
            <a:endParaRPr lang="en-US" dirty="0"/>
          </a:p>
        </p:txBody>
      </p:sp>
      <p:sp>
        <p:nvSpPr>
          <p:cNvPr id="3" name="Picture Placeholder 5"/>
          <p:cNvSpPr>
            <a:spLocks noGrp="1"/>
          </p:cNvSpPr>
          <p:nvPr>
            <p:ph type="pic" sz="quarter" idx="11"/>
          </p:nvPr>
        </p:nvSpPr>
        <p:spPr>
          <a:xfrm>
            <a:off x="4062081" y="7129946"/>
            <a:ext cx="2779858" cy="3455591"/>
          </a:xfrm>
          <a:custGeom>
            <a:avLst/>
            <a:gdLst>
              <a:gd name="connsiteX0" fmla="*/ 0 w 5741279"/>
              <a:gd name="connsiteY0" fmla="*/ 0 h 6911182"/>
              <a:gd name="connsiteX1" fmla="*/ 5741279 w 5741279"/>
              <a:gd name="connsiteY1" fmla="*/ 0 h 6911182"/>
              <a:gd name="connsiteX2" fmla="*/ 5741279 w 5741279"/>
              <a:gd name="connsiteY2" fmla="*/ 6911182 h 6911182"/>
              <a:gd name="connsiteX3" fmla="*/ 0 w 5741279"/>
              <a:gd name="connsiteY3" fmla="*/ 6911182 h 6911182"/>
              <a:gd name="connsiteX4" fmla="*/ 0 w 5741279"/>
              <a:gd name="connsiteY4" fmla="*/ 0 h 6911182"/>
              <a:gd name="connsiteX0" fmla="*/ 1722474 w 7463753"/>
              <a:gd name="connsiteY0" fmla="*/ 0 h 6911182"/>
              <a:gd name="connsiteX1" fmla="*/ 7463753 w 7463753"/>
              <a:gd name="connsiteY1" fmla="*/ 0 h 6911182"/>
              <a:gd name="connsiteX2" fmla="*/ 7463753 w 7463753"/>
              <a:gd name="connsiteY2" fmla="*/ 6911182 h 6911182"/>
              <a:gd name="connsiteX3" fmla="*/ 0 w 7463753"/>
              <a:gd name="connsiteY3" fmla="*/ 6889916 h 6911182"/>
              <a:gd name="connsiteX4" fmla="*/ 1722474 w 7463753"/>
              <a:gd name="connsiteY4" fmla="*/ 0 h 69111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3753" h="6911182">
                <a:moveTo>
                  <a:pt x="1722474" y="0"/>
                </a:moveTo>
                <a:lnTo>
                  <a:pt x="7463753" y="0"/>
                </a:lnTo>
                <a:lnTo>
                  <a:pt x="7463753" y="6911182"/>
                </a:lnTo>
                <a:lnTo>
                  <a:pt x="0" y="6889916"/>
                </a:lnTo>
                <a:lnTo>
                  <a:pt x="1722474" y="0"/>
                </a:lnTo>
                <a:close/>
              </a:path>
            </a:pathLst>
          </a:custGeom>
          <a:noFill/>
        </p:spPr>
        <p:txBody>
          <a:bodyPr/>
          <a:lstStyle/>
          <a:p>
            <a:endParaRPr lang="en-US" dirty="0"/>
          </a:p>
        </p:txBody>
      </p:sp>
      <p:sp>
        <p:nvSpPr>
          <p:cNvPr id="4" name="Picture Placeholder 5"/>
          <p:cNvSpPr>
            <a:spLocks noGrp="1"/>
          </p:cNvSpPr>
          <p:nvPr>
            <p:ph type="pic" sz="quarter" idx="12"/>
          </p:nvPr>
        </p:nvSpPr>
        <p:spPr>
          <a:xfrm>
            <a:off x="3405753" y="10569910"/>
            <a:ext cx="2036411" cy="3455591"/>
          </a:xfrm>
          <a:custGeom>
            <a:avLst/>
            <a:gdLst>
              <a:gd name="connsiteX0" fmla="*/ 0 w 5741279"/>
              <a:gd name="connsiteY0" fmla="*/ 0 h 6911182"/>
              <a:gd name="connsiteX1" fmla="*/ 5741279 w 5741279"/>
              <a:gd name="connsiteY1" fmla="*/ 0 h 6911182"/>
              <a:gd name="connsiteX2" fmla="*/ 5741279 w 5741279"/>
              <a:gd name="connsiteY2" fmla="*/ 6911182 h 6911182"/>
              <a:gd name="connsiteX3" fmla="*/ 0 w 5741279"/>
              <a:gd name="connsiteY3" fmla="*/ 6911182 h 6911182"/>
              <a:gd name="connsiteX4" fmla="*/ 0 w 5741279"/>
              <a:gd name="connsiteY4" fmla="*/ 0 h 6911182"/>
              <a:gd name="connsiteX0" fmla="*/ 1722474 w 7463753"/>
              <a:gd name="connsiteY0" fmla="*/ 0 h 6911182"/>
              <a:gd name="connsiteX1" fmla="*/ 7463753 w 7463753"/>
              <a:gd name="connsiteY1" fmla="*/ 0 h 6911182"/>
              <a:gd name="connsiteX2" fmla="*/ 7463753 w 7463753"/>
              <a:gd name="connsiteY2" fmla="*/ 6911182 h 6911182"/>
              <a:gd name="connsiteX3" fmla="*/ 0 w 7463753"/>
              <a:gd name="connsiteY3" fmla="*/ 6889916 h 6911182"/>
              <a:gd name="connsiteX4" fmla="*/ 1722474 w 7463753"/>
              <a:gd name="connsiteY4" fmla="*/ 0 h 6911182"/>
              <a:gd name="connsiteX0" fmla="*/ 3779874 w 7463753"/>
              <a:gd name="connsiteY0" fmla="*/ 25400 h 6911182"/>
              <a:gd name="connsiteX1" fmla="*/ 7463753 w 7463753"/>
              <a:gd name="connsiteY1" fmla="*/ 0 h 6911182"/>
              <a:gd name="connsiteX2" fmla="*/ 7463753 w 7463753"/>
              <a:gd name="connsiteY2" fmla="*/ 6911182 h 6911182"/>
              <a:gd name="connsiteX3" fmla="*/ 0 w 7463753"/>
              <a:gd name="connsiteY3" fmla="*/ 6889916 h 6911182"/>
              <a:gd name="connsiteX4" fmla="*/ 3779874 w 7463753"/>
              <a:gd name="connsiteY4" fmla="*/ 25400 h 6911182"/>
              <a:gd name="connsiteX0" fmla="*/ 1722474 w 5406353"/>
              <a:gd name="connsiteY0" fmla="*/ 25400 h 6911182"/>
              <a:gd name="connsiteX1" fmla="*/ 5406353 w 5406353"/>
              <a:gd name="connsiteY1" fmla="*/ 0 h 6911182"/>
              <a:gd name="connsiteX2" fmla="*/ 5406353 w 5406353"/>
              <a:gd name="connsiteY2" fmla="*/ 6911182 h 6911182"/>
              <a:gd name="connsiteX3" fmla="*/ 0 w 5406353"/>
              <a:gd name="connsiteY3" fmla="*/ 6889916 h 6911182"/>
              <a:gd name="connsiteX4" fmla="*/ 1722474 w 5406353"/>
              <a:gd name="connsiteY4" fmla="*/ 25400 h 69111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06353" h="6911182">
                <a:moveTo>
                  <a:pt x="1722474" y="25400"/>
                </a:moveTo>
                <a:lnTo>
                  <a:pt x="5406353" y="0"/>
                </a:lnTo>
                <a:lnTo>
                  <a:pt x="5406353" y="6911182"/>
                </a:lnTo>
                <a:lnTo>
                  <a:pt x="0" y="6889916"/>
                </a:lnTo>
                <a:lnTo>
                  <a:pt x="1722474" y="25400"/>
                </a:lnTo>
                <a:close/>
              </a:path>
            </a:pathLst>
          </a:custGeom>
          <a:noFill/>
        </p:spPr>
        <p:txBody>
          <a:bodyPr/>
          <a:lstStyle/>
          <a:p>
            <a:endParaRPr lang="en-US" dirty="0"/>
          </a:p>
        </p:txBody>
      </p:sp>
      <p:sp>
        <p:nvSpPr>
          <p:cNvPr id="5" name="Picture Placeholder 11"/>
          <p:cNvSpPr>
            <a:spLocks noGrp="1"/>
          </p:cNvSpPr>
          <p:nvPr>
            <p:ph type="pic" sz="quarter" idx="13"/>
          </p:nvPr>
        </p:nvSpPr>
        <p:spPr>
          <a:xfrm>
            <a:off x="733425" y="10585283"/>
            <a:ext cx="1905000" cy="2540000"/>
          </a:xfrm>
          <a:prstGeom prst="ellipse">
            <a:avLst/>
          </a:prstGeom>
          <a:noFill/>
        </p:spPr>
        <p:txBody>
          <a:bodyPr/>
          <a:lstStyle/>
          <a:p>
            <a:endParaRPr lang="en-US" dirty="0"/>
          </a:p>
        </p:txBody>
      </p:sp>
      <p:sp>
        <p:nvSpPr>
          <p:cNvPr id="6" name="Picture Placeholder 15"/>
          <p:cNvSpPr>
            <a:spLocks noGrp="1"/>
          </p:cNvSpPr>
          <p:nvPr>
            <p:ph type="pic" sz="quarter" idx="14"/>
          </p:nvPr>
        </p:nvSpPr>
        <p:spPr>
          <a:xfrm>
            <a:off x="5969331" y="7129945"/>
            <a:ext cx="3187888" cy="6934358"/>
          </a:xfrm>
          <a:custGeom>
            <a:avLst/>
            <a:gdLst>
              <a:gd name="connsiteX0" fmla="*/ 0 w 8501033"/>
              <a:gd name="connsiteY0" fmla="*/ 0 h 13868715"/>
              <a:gd name="connsiteX1" fmla="*/ 8501033 w 8501033"/>
              <a:gd name="connsiteY1" fmla="*/ 0 h 13868715"/>
              <a:gd name="connsiteX2" fmla="*/ 8501033 w 8501033"/>
              <a:gd name="connsiteY2" fmla="*/ 13868715 h 13868715"/>
              <a:gd name="connsiteX3" fmla="*/ 0 w 8501033"/>
              <a:gd name="connsiteY3" fmla="*/ 13868715 h 13868715"/>
              <a:gd name="connsiteX4" fmla="*/ 0 w 8501033"/>
              <a:gd name="connsiteY4" fmla="*/ 0 h 13868715"/>
              <a:gd name="connsiteX0" fmla="*/ 3505200 w 8501033"/>
              <a:gd name="connsiteY0" fmla="*/ 0 h 13868715"/>
              <a:gd name="connsiteX1" fmla="*/ 8501033 w 8501033"/>
              <a:gd name="connsiteY1" fmla="*/ 0 h 13868715"/>
              <a:gd name="connsiteX2" fmla="*/ 8501033 w 8501033"/>
              <a:gd name="connsiteY2" fmla="*/ 13868715 h 13868715"/>
              <a:gd name="connsiteX3" fmla="*/ 0 w 8501033"/>
              <a:gd name="connsiteY3" fmla="*/ 13868715 h 13868715"/>
              <a:gd name="connsiteX4" fmla="*/ 3505200 w 8501033"/>
              <a:gd name="connsiteY4" fmla="*/ 0 h 138687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033" h="13868715">
                <a:moveTo>
                  <a:pt x="3505200" y="0"/>
                </a:moveTo>
                <a:lnTo>
                  <a:pt x="8501033" y="0"/>
                </a:lnTo>
                <a:lnTo>
                  <a:pt x="8501033" y="13868715"/>
                </a:lnTo>
                <a:lnTo>
                  <a:pt x="0" y="13868715"/>
                </a:lnTo>
                <a:lnTo>
                  <a:pt x="3505200" y="0"/>
                </a:lnTo>
                <a:close/>
              </a:path>
            </a:pathLst>
          </a:custGeom>
          <a:noFill/>
        </p:spPr>
        <p:txBody>
          <a:bodyPr/>
          <a:lstStyle/>
          <a:p>
            <a:endParaRPr lang="en-US" dirty="0"/>
          </a:p>
        </p:txBody>
      </p:sp>
      <p:sp>
        <p:nvSpPr>
          <p:cNvPr id="7" name="Picture Placeholder 18"/>
          <p:cNvSpPr>
            <a:spLocks noGrp="1"/>
          </p:cNvSpPr>
          <p:nvPr>
            <p:ph type="pic" sz="quarter" idx="15"/>
          </p:nvPr>
        </p:nvSpPr>
        <p:spPr>
          <a:xfrm>
            <a:off x="0" y="7146758"/>
            <a:ext cx="4567238" cy="6870700"/>
          </a:xfrm>
          <a:custGeom>
            <a:avLst/>
            <a:gdLst>
              <a:gd name="connsiteX0" fmla="*/ 0 w 12179300"/>
              <a:gd name="connsiteY0" fmla="*/ 0 h 13716000"/>
              <a:gd name="connsiteX1" fmla="*/ 12179300 w 12179300"/>
              <a:gd name="connsiteY1" fmla="*/ 0 h 13716000"/>
              <a:gd name="connsiteX2" fmla="*/ 12179300 w 12179300"/>
              <a:gd name="connsiteY2" fmla="*/ 13716000 h 13716000"/>
              <a:gd name="connsiteX3" fmla="*/ 0 w 12179300"/>
              <a:gd name="connsiteY3" fmla="*/ 13716000 h 13716000"/>
              <a:gd name="connsiteX4" fmla="*/ 0 w 12179300"/>
              <a:gd name="connsiteY4" fmla="*/ 0 h 13716000"/>
              <a:gd name="connsiteX0" fmla="*/ 0 w 12179300"/>
              <a:gd name="connsiteY0" fmla="*/ 0 h 13741400"/>
              <a:gd name="connsiteX1" fmla="*/ 12179300 w 12179300"/>
              <a:gd name="connsiteY1" fmla="*/ 0 h 13741400"/>
              <a:gd name="connsiteX2" fmla="*/ 9080500 w 12179300"/>
              <a:gd name="connsiteY2" fmla="*/ 13741400 h 13741400"/>
              <a:gd name="connsiteX3" fmla="*/ 0 w 12179300"/>
              <a:gd name="connsiteY3" fmla="*/ 13716000 h 13741400"/>
              <a:gd name="connsiteX4" fmla="*/ 0 w 12179300"/>
              <a:gd name="connsiteY4" fmla="*/ 0 h 13741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79300" h="13741400">
                <a:moveTo>
                  <a:pt x="0" y="0"/>
                </a:moveTo>
                <a:lnTo>
                  <a:pt x="12179300" y="0"/>
                </a:lnTo>
                <a:lnTo>
                  <a:pt x="9080500" y="13741400"/>
                </a:lnTo>
                <a:lnTo>
                  <a:pt x="0" y="13716000"/>
                </a:lnTo>
                <a:lnTo>
                  <a:pt x="0" y="0"/>
                </a:lnTo>
                <a:close/>
              </a:path>
            </a:pathLst>
          </a:custGeom>
          <a:noFill/>
        </p:spPr>
        <p:txBody>
          <a:bodyPr/>
          <a:lstStyle/>
          <a:p>
            <a:endParaRPr lang="en-US" dirty="0"/>
          </a:p>
        </p:txBody>
      </p:sp>
      <p:sp>
        <p:nvSpPr>
          <p:cNvPr id="8" name="Picture Placeholder 23"/>
          <p:cNvSpPr>
            <a:spLocks noGrp="1"/>
          </p:cNvSpPr>
          <p:nvPr>
            <p:ph type="pic" sz="quarter" idx="16"/>
          </p:nvPr>
        </p:nvSpPr>
        <p:spPr>
          <a:xfrm>
            <a:off x="1" y="7146758"/>
            <a:ext cx="9157097" cy="3606800"/>
          </a:xfrm>
          <a:custGeom>
            <a:avLst/>
            <a:gdLst>
              <a:gd name="connsiteX0" fmla="*/ 0 w 24418925"/>
              <a:gd name="connsiteY0" fmla="*/ 0 h 7213600"/>
              <a:gd name="connsiteX1" fmla="*/ 24418925 w 24418925"/>
              <a:gd name="connsiteY1" fmla="*/ 0 h 7213600"/>
              <a:gd name="connsiteX2" fmla="*/ 24418925 w 24418925"/>
              <a:gd name="connsiteY2" fmla="*/ 7213600 h 7213600"/>
              <a:gd name="connsiteX3" fmla="*/ 0 w 24418925"/>
              <a:gd name="connsiteY3" fmla="*/ 7213600 h 7213600"/>
              <a:gd name="connsiteX4" fmla="*/ 0 w 24418925"/>
              <a:gd name="connsiteY4" fmla="*/ 0 h 7213600"/>
              <a:gd name="connsiteX0" fmla="*/ 0 w 24418925"/>
              <a:gd name="connsiteY0" fmla="*/ 0 h 7213600"/>
              <a:gd name="connsiteX1" fmla="*/ 24418925 w 24418925"/>
              <a:gd name="connsiteY1" fmla="*/ 0 h 7213600"/>
              <a:gd name="connsiteX2" fmla="*/ 24266524 w 24418925"/>
              <a:gd name="connsiteY2" fmla="*/ 3886200 h 7213600"/>
              <a:gd name="connsiteX3" fmla="*/ 0 w 24418925"/>
              <a:gd name="connsiteY3" fmla="*/ 7213600 h 7213600"/>
              <a:gd name="connsiteX4" fmla="*/ 0 w 24418925"/>
              <a:gd name="connsiteY4" fmla="*/ 0 h 7213600"/>
              <a:gd name="connsiteX0" fmla="*/ 0 w 24418925"/>
              <a:gd name="connsiteY0" fmla="*/ 0 h 7213600"/>
              <a:gd name="connsiteX1" fmla="*/ 24418925 w 24418925"/>
              <a:gd name="connsiteY1" fmla="*/ 0 h 7213600"/>
              <a:gd name="connsiteX2" fmla="*/ 24418924 w 24418925"/>
              <a:gd name="connsiteY2" fmla="*/ 5562600 h 7213600"/>
              <a:gd name="connsiteX3" fmla="*/ 0 w 24418925"/>
              <a:gd name="connsiteY3" fmla="*/ 7213600 h 7213600"/>
              <a:gd name="connsiteX4" fmla="*/ 0 w 24418925"/>
              <a:gd name="connsiteY4" fmla="*/ 0 h 7213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418925" h="7213600">
                <a:moveTo>
                  <a:pt x="0" y="0"/>
                </a:moveTo>
                <a:lnTo>
                  <a:pt x="24418925" y="0"/>
                </a:lnTo>
                <a:cubicBezTo>
                  <a:pt x="24418925" y="1854200"/>
                  <a:pt x="24418924" y="3708400"/>
                  <a:pt x="24418924" y="5562600"/>
                </a:cubicBezTo>
                <a:lnTo>
                  <a:pt x="0" y="7213600"/>
                </a:lnTo>
                <a:lnTo>
                  <a:pt x="0" y="0"/>
                </a:lnTo>
                <a:close/>
              </a:path>
            </a:pathLst>
          </a:custGeom>
          <a:noFill/>
        </p:spPr>
        <p:txBody>
          <a:bodyPr/>
          <a:lstStyle/>
          <a:p>
            <a:endParaRPr lang="en-US" dirty="0"/>
          </a:p>
        </p:txBody>
      </p:sp>
    </p:spTree>
    <p:extLst>
      <p:ext uri="{BB962C8B-B14F-4D97-AF65-F5344CB8AC3E}">
        <p14:creationId xmlns:p14="http://schemas.microsoft.com/office/powerpoint/2010/main" val="122447271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Placeholder 1">
            <a:extLst>
              <a:ext uri="{FF2B5EF4-FFF2-40B4-BE49-F238E27FC236}">
                <a16:creationId xmlns:a16="http://schemas.microsoft.com/office/drawing/2014/main" id="{5D2A2EAD-8CE0-8A00-6A4C-3280C85F159F}"/>
              </a:ext>
            </a:extLst>
          </p:cNvPr>
          <p:cNvSpPr>
            <a:spLocks noGrp="1"/>
          </p:cNvSpPr>
          <p:nvPr>
            <p:ph type="title"/>
          </p:nvPr>
        </p:nvSpPr>
        <p:spPr>
          <a:xfrm>
            <a:off x="45720" y="0"/>
            <a:ext cx="5839061" cy="563880"/>
          </a:xfrm>
          <a:prstGeom prst="rect">
            <a:avLst/>
          </a:prstGeom>
        </p:spPr>
        <p:txBody>
          <a:bodyPr vert="horz" lIns="91440" tIns="45720" rIns="91440" bIns="45720" rtlCol="0" anchor="ctr">
            <a:normAutofit/>
          </a:bodyPr>
          <a:lstStyle/>
          <a:p>
            <a:r>
              <a:rPr lang="en-US" dirty="0"/>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12/18/23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12/18/23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12/18/23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12/18/23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7"/>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Shape 445">
            <a:extLst>
              <a:ext uri="{FF2B5EF4-FFF2-40B4-BE49-F238E27FC236}">
                <a16:creationId xmlns:a16="http://schemas.microsoft.com/office/drawing/2014/main" id="{A8FF6FA9-F85B-644B-9D04-AD4914EAC1F8}"/>
              </a:ext>
            </a:extLst>
          </p:cNvPr>
          <p:cNvSpPr/>
          <p:nvPr userDrawn="1"/>
        </p:nvSpPr>
        <p:spPr>
          <a:xfrm>
            <a:off x="0" y="0"/>
            <a:ext cx="9144000" cy="914400"/>
          </a:xfrm>
          <a:prstGeom prst="rect">
            <a:avLst/>
          </a:prstGeom>
          <a:gradFill>
            <a:gsLst>
              <a:gs pos="0">
                <a:srgbClr val="A2A2A2"/>
              </a:gs>
              <a:gs pos="100000">
                <a:srgbClr val="FFFFFF">
                  <a:alpha val="69803"/>
                </a:srgbClr>
              </a:gs>
            </a:gsLst>
            <a:lin ang="0" scaled="0"/>
          </a:gradFill>
          <a:ln w="9525" cap="flat">
            <a:noFill/>
            <a:prstDash val="solid"/>
            <a:miter/>
            <a:headEnd type="none" w="med" len="med"/>
            <a:tailEnd type="none" w="med" len="med"/>
          </a:ln>
        </p:spPr>
        <p:txBody>
          <a:bodyPr lIns="90825" tIns="45400" rIns="90825" bIns="45400" anchor="ctr" anchorCtr="0">
            <a:noAutofit/>
          </a:bodyPr>
          <a:lstStyle/>
          <a:p>
            <a:pPr marL="0" marR="0" lvl="0" indent="0" algn="l" rtl="0">
              <a:spcBef>
                <a:spcPts val="0"/>
              </a:spcBef>
              <a:spcAft>
                <a:spcPts val="0"/>
              </a:spcAft>
              <a:buNone/>
            </a:pPr>
            <a:endParaRPr sz="500" b="0" i="0" u="none" strike="noStrike" cap="none" baseline="0">
              <a:solidFill>
                <a:srgbClr val="000000"/>
              </a:solidFill>
              <a:latin typeface="Arial"/>
              <a:ea typeface="Arial"/>
              <a:cs typeface="Arial"/>
              <a:sym typeface="Arial"/>
            </a:endParaRPr>
          </a:p>
        </p:txBody>
      </p:sp>
      <p:sp>
        <p:nvSpPr>
          <p:cNvPr id="2" name="Title Placeholder 1"/>
          <p:cNvSpPr>
            <a:spLocks noGrp="1"/>
          </p:cNvSpPr>
          <p:nvPr>
            <p:ph type="title"/>
          </p:nvPr>
        </p:nvSpPr>
        <p:spPr>
          <a:xfrm>
            <a:off x="45720" y="0"/>
            <a:ext cx="5839061" cy="56388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143000" y="6356351"/>
            <a:ext cx="1447800" cy="365124"/>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12/18/23</a:t>
            </a:fld>
            <a:endParaRPr lang="en-US"/>
          </a:p>
        </p:txBody>
      </p:sp>
      <p:sp>
        <p:nvSpPr>
          <p:cNvPr id="5" name="Footer Placeholder 4"/>
          <p:cNvSpPr>
            <a:spLocks noGrp="1"/>
          </p:cNvSpPr>
          <p:nvPr>
            <p:ph type="ftr" sz="quarter" idx="3"/>
          </p:nvPr>
        </p:nvSpPr>
        <p:spPr>
          <a:xfrm>
            <a:off x="3124200" y="6356351"/>
            <a:ext cx="2895600" cy="36512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1371600" cy="365124"/>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pic>
        <p:nvPicPr>
          <p:cNvPr id="9" name="Picture 3" descr="C:\PaulMenzel\acronyms &amp; logos &amp; addresses\new_cimss_logo.png">
            <a:extLst>
              <a:ext uri="{FF2B5EF4-FFF2-40B4-BE49-F238E27FC236}">
                <a16:creationId xmlns:a16="http://schemas.microsoft.com/office/drawing/2014/main" id="{9E024232-CFE3-6D49-A29F-D99A00F2BC14}"/>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046720" y="6163056"/>
            <a:ext cx="929430" cy="640080"/>
          </a:xfrm>
          <a:prstGeom prst="rect">
            <a:avLst/>
          </a:prstGeom>
          <a:noFill/>
          <a:extLst>
            <a:ext uri="{909E8E84-426E-40DD-AFC4-6F175D3DCCD1}">
              <a14:hiddenFill xmlns:a14="http://schemas.microsoft.com/office/drawing/2010/main">
                <a:solidFill>
                  <a:srgbClr val="FFFFFF"/>
                </a:solidFill>
              </a14:hiddenFill>
            </a:ext>
          </a:extLst>
        </p:spPr>
      </p:pic>
      <p:pic>
        <p:nvPicPr>
          <p:cNvPr id="13" name="Shape 463">
            <a:extLst>
              <a:ext uri="{FF2B5EF4-FFF2-40B4-BE49-F238E27FC236}">
                <a16:creationId xmlns:a16="http://schemas.microsoft.com/office/drawing/2014/main" id="{47EB874B-729C-1D41-BD4E-D15CE4E17677}"/>
              </a:ext>
            </a:extLst>
          </p:cNvPr>
          <p:cNvPicPr preferRelativeResize="0"/>
          <p:nvPr userDrawn="1"/>
        </p:nvPicPr>
        <p:blipFill rotWithShape="1">
          <a:blip r:embed="rId15" cstate="screen">
            <a:alphaModFix/>
            <a:extLst>
              <a:ext uri="{28A0092B-C50C-407E-A947-70E740481C1C}">
                <a14:useLocalDpi xmlns:a14="http://schemas.microsoft.com/office/drawing/2010/main"/>
              </a:ext>
            </a:extLst>
          </a:blip>
          <a:srcRect/>
          <a:stretch/>
        </p:blipFill>
        <p:spPr>
          <a:xfrm>
            <a:off x="5897880" y="45720"/>
            <a:ext cx="3200400" cy="822960"/>
          </a:xfrm>
          <a:prstGeom prst="rect">
            <a:avLst/>
          </a:prstGeom>
          <a:noFill/>
          <a:ln>
            <a:noFill/>
          </a:ln>
        </p:spPr>
      </p:pic>
      <p:pic>
        <p:nvPicPr>
          <p:cNvPr id="11" name="Picture 131" descr="\\beans\users$\bpierce\Data\Documents\Attachments\FY2018\sep_05\logo-color-center\logo-color-center\color-center-UWlogo-print.png">
            <a:extLst>
              <a:ext uri="{FF2B5EF4-FFF2-40B4-BE49-F238E27FC236}">
                <a16:creationId xmlns:a16="http://schemas.microsoft.com/office/drawing/2014/main" id="{E93759CA-86C2-F3B2-B5FA-51E8AB22CE3E}"/>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152400" y="6096000"/>
            <a:ext cx="975150" cy="643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4392846-9D94-6146-A68D-0533FBA9AD75}"/>
              </a:ext>
            </a:extLst>
          </p:cNvPr>
          <p:cNvSpPr/>
          <p:nvPr/>
        </p:nvSpPr>
        <p:spPr>
          <a:xfrm>
            <a:off x="2210592" y="1002879"/>
            <a:ext cx="2046098" cy="2807120"/>
          </a:xfrm>
          <a:prstGeom prst="rect">
            <a:avLst/>
          </a:prstGeom>
          <a:no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1891E4-2079-6A20-6EA4-5BD06485AD11}"/>
              </a:ext>
            </a:extLst>
          </p:cNvPr>
          <p:cNvSpPr>
            <a:spLocks noGrp="1"/>
          </p:cNvSpPr>
          <p:nvPr>
            <p:ph type="title"/>
          </p:nvPr>
        </p:nvSpPr>
        <p:spPr/>
        <p:txBody>
          <a:bodyPr>
            <a:normAutofit fontScale="90000"/>
          </a:bodyPr>
          <a:lstStyle/>
          <a:p>
            <a:r>
              <a:rPr lang="en-US" dirty="0"/>
              <a:t>VIIRS Shortwave IR (SWIR) Winds</a:t>
            </a:r>
          </a:p>
        </p:txBody>
      </p:sp>
      <p:sp>
        <p:nvSpPr>
          <p:cNvPr id="4" name="TextBox 3">
            <a:extLst>
              <a:ext uri="{FF2B5EF4-FFF2-40B4-BE49-F238E27FC236}">
                <a16:creationId xmlns:a16="http://schemas.microsoft.com/office/drawing/2014/main" id="{B3184D23-AB57-D193-D49B-4AB9FB0A0997}"/>
              </a:ext>
            </a:extLst>
          </p:cNvPr>
          <p:cNvSpPr txBox="1"/>
          <p:nvPr/>
        </p:nvSpPr>
        <p:spPr>
          <a:xfrm>
            <a:off x="0" y="519111"/>
            <a:ext cx="5839061" cy="369332"/>
          </a:xfrm>
          <a:prstGeom prst="rect">
            <a:avLst/>
          </a:prstGeom>
          <a:noFill/>
        </p:spPr>
        <p:txBody>
          <a:bodyPr wrap="square" rtlCol="0">
            <a:spAutoFit/>
          </a:bodyPr>
          <a:lstStyle/>
          <a:p>
            <a:pPr algn="ctr"/>
            <a:r>
              <a:rPr lang="en-US" dirty="0"/>
              <a:t>D. Santek, R. Dworak, D. Stettner</a:t>
            </a:r>
          </a:p>
        </p:txBody>
      </p:sp>
      <p:sp>
        <p:nvSpPr>
          <p:cNvPr id="6" name="Text Box 82">
            <a:extLst>
              <a:ext uri="{FF2B5EF4-FFF2-40B4-BE49-F238E27FC236}">
                <a16:creationId xmlns:a16="http://schemas.microsoft.com/office/drawing/2014/main" id="{D9F3670E-332C-6B07-3E02-8BD8C848FA7B}"/>
              </a:ext>
            </a:extLst>
          </p:cNvPr>
          <p:cNvSpPr txBox="1">
            <a:spLocks noChangeArrowheads="1"/>
          </p:cNvSpPr>
          <p:nvPr/>
        </p:nvSpPr>
        <p:spPr bwMode="auto">
          <a:xfrm>
            <a:off x="82062" y="1009070"/>
            <a:ext cx="2128530" cy="280092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14300" indent="-114300">
              <a:spcBef>
                <a:spcPct val="20000"/>
              </a:spcBef>
              <a:buChar char="•"/>
              <a:tabLst>
                <a:tab pos="1830388" algn="ctr"/>
                <a:tab pos="2514600" algn="ctr"/>
                <a:tab pos="3200400" algn="ctr"/>
              </a:tabLst>
              <a:defRPr sz="3200">
                <a:solidFill>
                  <a:schemeClr val="tx1"/>
                </a:solidFill>
                <a:latin typeface="Times New Roman" panose="02020603050405020304" pitchFamily="18" charset="0"/>
              </a:defRPr>
            </a:lvl1pPr>
            <a:lvl2pPr marL="742950" indent="-285750">
              <a:spcBef>
                <a:spcPct val="20000"/>
              </a:spcBef>
              <a:buChar char="–"/>
              <a:tabLst>
                <a:tab pos="1830388" algn="ctr"/>
                <a:tab pos="2514600" algn="ctr"/>
                <a:tab pos="3200400" algn="ctr"/>
              </a:tabLst>
              <a:defRPr sz="2800">
                <a:solidFill>
                  <a:schemeClr val="tx1"/>
                </a:solidFill>
                <a:latin typeface="Times New Roman" panose="02020603050405020304" pitchFamily="18" charset="0"/>
              </a:defRPr>
            </a:lvl2pPr>
            <a:lvl3pPr marL="1143000" indent="-228600">
              <a:spcBef>
                <a:spcPct val="20000"/>
              </a:spcBef>
              <a:buChar char="•"/>
              <a:tabLst>
                <a:tab pos="1830388" algn="ctr"/>
                <a:tab pos="2514600" algn="ctr"/>
                <a:tab pos="3200400" algn="ctr"/>
              </a:tabLst>
              <a:defRPr sz="2400">
                <a:solidFill>
                  <a:schemeClr val="tx1"/>
                </a:solidFill>
                <a:latin typeface="Times New Roman" panose="02020603050405020304" pitchFamily="18" charset="0"/>
              </a:defRPr>
            </a:lvl3pPr>
            <a:lvl4pPr marL="16002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4pPr>
            <a:lvl5pPr marL="20574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9pPr>
          </a:lstStyle>
          <a:p>
            <a:pPr>
              <a:lnSpc>
                <a:spcPct val="80000"/>
              </a:lnSpc>
              <a:spcBef>
                <a:spcPct val="25000"/>
              </a:spcBef>
              <a:buFontTx/>
              <a:buNone/>
            </a:pPr>
            <a:r>
              <a:rPr lang="en-US" altLang="en-US" sz="1600" b="1" dirty="0">
                <a:latin typeface="+mn-lt"/>
                <a:cs typeface="Arial" panose="020B0604020202020204" pitchFamily="34" charset="0"/>
              </a:rPr>
              <a:t>Objective</a:t>
            </a:r>
            <a:r>
              <a:rPr lang="en-US" altLang="en-US" sz="1400" b="1" dirty="0">
                <a:latin typeface="+mn-lt"/>
                <a:cs typeface="Arial" panose="020B0604020202020204" pitchFamily="34" charset="0"/>
              </a:rPr>
              <a:t> </a:t>
            </a:r>
            <a:r>
              <a:rPr lang="en-US" altLang="en-US" sz="1400" dirty="0">
                <a:latin typeface="+mn-lt"/>
                <a:cs typeface="Arial" panose="020B0604020202020204" pitchFamily="34" charset="0"/>
              </a:rPr>
              <a:t> </a:t>
            </a:r>
          </a:p>
          <a:p>
            <a:pPr>
              <a:lnSpc>
                <a:spcPct val="80000"/>
              </a:lnSpc>
              <a:spcBef>
                <a:spcPct val="25000"/>
              </a:spcBef>
              <a:buFontTx/>
              <a:buNone/>
            </a:pPr>
            <a:endParaRPr lang="en-US" altLang="en-US" sz="1200" dirty="0">
              <a:latin typeface="+mn-lt"/>
              <a:cs typeface="Arial" panose="020B0604020202020204" pitchFamily="34" charset="0"/>
            </a:endParaRPr>
          </a:p>
          <a:p>
            <a:pPr>
              <a:lnSpc>
                <a:spcPct val="80000"/>
              </a:lnSpc>
              <a:spcBef>
                <a:spcPct val="25000"/>
              </a:spcBef>
            </a:pPr>
            <a:r>
              <a:rPr lang="en-US" altLang="en-US" sz="1400" dirty="0">
                <a:latin typeface="+mn-lt"/>
                <a:cs typeface="Arial" panose="020B0604020202020204" pitchFamily="34" charset="0"/>
              </a:rPr>
              <a:t>Derive atmospheric motion vectors (AMVs) using SWIR band as it provides greater contrast between liquid clouds and the underlying snow/ice surface compared to the visible and IR window bands.</a:t>
            </a:r>
          </a:p>
          <a:p>
            <a:pPr>
              <a:lnSpc>
                <a:spcPct val="80000"/>
              </a:lnSpc>
              <a:spcBef>
                <a:spcPct val="25000"/>
              </a:spcBef>
            </a:pPr>
            <a:r>
              <a:rPr lang="en-US" altLang="en-US" sz="1400" dirty="0">
                <a:latin typeface="+mn-lt"/>
                <a:cs typeface="Arial" panose="020B0604020202020204" pitchFamily="34" charset="0"/>
              </a:rPr>
              <a:t>Users of the product are primarily NWP centers (e.g., NCEP and the U.S. Naval Research Lab).</a:t>
            </a:r>
          </a:p>
        </p:txBody>
      </p:sp>
      <p:sp>
        <p:nvSpPr>
          <p:cNvPr id="7" name="Text Box 82">
            <a:extLst>
              <a:ext uri="{FF2B5EF4-FFF2-40B4-BE49-F238E27FC236}">
                <a16:creationId xmlns:a16="http://schemas.microsoft.com/office/drawing/2014/main" id="{CA517D4B-C3F4-768A-EB01-D7AB5C443106}"/>
              </a:ext>
            </a:extLst>
          </p:cNvPr>
          <p:cNvSpPr txBox="1">
            <a:spLocks noChangeArrowheads="1"/>
          </p:cNvSpPr>
          <p:nvPr/>
        </p:nvSpPr>
        <p:spPr bwMode="auto">
          <a:xfrm>
            <a:off x="4577090" y="3850380"/>
            <a:ext cx="4484835" cy="270282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14300" indent="-114300">
              <a:spcBef>
                <a:spcPct val="20000"/>
              </a:spcBef>
              <a:buChar char="•"/>
              <a:tabLst>
                <a:tab pos="1830388" algn="ctr"/>
                <a:tab pos="2514600" algn="ctr"/>
                <a:tab pos="3200400" algn="ctr"/>
              </a:tabLst>
              <a:defRPr sz="3200">
                <a:solidFill>
                  <a:schemeClr val="tx1"/>
                </a:solidFill>
                <a:latin typeface="Times New Roman" panose="02020603050405020304" pitchFamily="18" charset="0"/>
              </a:defRPr>
            </a:lvl1pPr>
            <a:lvl2pPr marL="742950" indent="-285750">
              <a:spcBef>
                <a:spcPct val="20000"/>
              </a:spcBef>
              <a:buChar char="–"/>
              <a:tabLst>
                <a:tab pos="1830388" algn="ctr"/>
                <a:tab pos="2514600" algn="ctr"/>
                <a:tab pos="3200400" algn="ctr"/>
              </a:tabLst>
              <a:defRPr sz="2800">
                <a:solidFill>
                  <a:schemeClr val="tx1"/>
                </a:solidFill>
                <a:latin typeface="Times New Roman" panose="02020603050405020304" pitchFamily="18" charset="0"/>
              </a:defRPr>
            </a:lvl2pPr>
            <a:lvl3pPr marL="1143000" indent="-228600">
              <a:spcBef>
                <a:spcPct val="20000"/>
              </a:spcBef>
              <a:buChar char="•"/>
              <a:tabLst>
                <a:tab pos="1830388" algn="ctr"/>
                <a:tab pos="2514600" algn="ctr"/>
                <a:tab pos="3200400" algn="ctr"/>
              </a:tabLst>
              <a:defRPr sz="2400">
                <a:solidFill>
                  <a:schemeClr val="tx1"/>
                </a:solidFill>
                <a:latin typeface="Times New Roman" panose="02020603050405020304" pitchFamily="18" charset="0"/>
              </a:defRPr>
            </a:lvl3pPr>
            <a:lvl4pPr marL="16002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4pPr>
            <a:lvl5pPr marL="20574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9pPr>
          </a:lstStyle>
          <a:p>
            <a:pPr>
              <a:lnSpc>
                <a:spcPct val="80000"/>
              </a:lnSpc>
              <a:spcBef>
                <a:spcPct val="25000"/>
              </a:spcBef>
              <a:buFontTx/>
              <a:buNone/>
            </a:pPr>
            <a:r>
              <a:rPr lang="en-US" altLang="en-US" sz="1600" b="1" dirty="0">
                <a:latin typeface="+mn-lt"/>
                <a:cs typeface="Arial" panose="020B0604020202020204" pitchFamily="34" charset="0"/>
              </a:rPr>
              <a:t>Outcomes</a:t>
            </a:r>
            <a:r>
              <a:rPr lang="en-US" altLang="en-US" sz="1400" b="1" dirty="0">
                <a:latin typeface="+mn-lt"/>
                <a:cs typeface="Arial" panose="020B0604020202020204" pitchFamily="34" charset="0"/>
              </a:rPr>
              <a:t> </a:t>
            </a:r>
            <a:r>
              <a:rPr lang="en-US" altLang="en-US" sz="1400" dirty="0">
                <a:latin typeface="+mn-lt"/>
                <a:cs typeface="Arial" panose="020B0604020202020204" pitchFamily="34" charset="0"/>
              </a:rPr>
              <a:t> </a:t>
            </a:r>
          </a:p>
          <a:p>
            <a:pPr marL="0" indent="0">
              <a:lnSpc>
                <a:spcPct val="80000"/>
              </a:lnSpc>
              <a:spcBef>
                <a:spcPct val="25000"/>
              </a:spcBef>
              <a:buNone/>
            </a:pPr>
            <a:r>
              <a:rPr lang="en-US" altLang="en-US" sz="1400" dirty="0">
                <a:latin typeface="+mn-lt"/>
                <a:cs typeface="Arial" panose="020B0604020202020204" pitchFamily="34" charset="0"/>
              </a:rPr>
              <a:t>The SWIR winds were evaluated using two methods:  </a:t>
            </a:r>
          </a:p>
          <a:p>
            <a:pPr>
              <a:lnSpc>
                <a:spcPct val="80000"/>
              </a:lnSpc>
              <a:spcBef>
                <a:spcPct val="25000"/>
              </a:spcBef>
            </a:pPr>
            <a:r>
              <a:rPr lang="en-US" altLang="en-US" sz="1400" dirty="0">
                <a:latin typeface="+mn-lt"/>
                <a:cs typeface="Arial" panose="020B0604020202020204" pitchFamily="34" charset="0"/>
              </a:rPr>
              <a:t>S-NPP VIIRS SWIR winds were compared to rawinsonde wind speed for a 3-month period over Antarctica. SWIR AMV wind speed had an RMS difference of 3.58 ms</a:t>
            </a:r>
            <a:r>
              <a:rPr lang="en-US" altLang="en-US" sz="1400" baseline="30000" dirty="0">
                <a:latin typeface="+mn-lt"/>
                <a:cs typeface="Arial" panose="020B0604020202020204" pitchFamily="34" charset="0"/>
              </a:rPr>
              <a:t>-1</a:t>
            </a:r>
            <a:r>
              <a:rPr lang="en-US" altLang="en-US" sz="1400" dirty="0">
                <a:latin typeface="+mn-lt"/>
                <a:cs typeface="Arial" panose="020B0604020202020204" pitchFamily="34" charset="0"/>
              </a:rPr>
              <a:t> and bias of -0.95 ms</a:t>
            </a:r>
            <a:r>
              <a:rPr lang="en-US" altLang="en-US" sz="1400" baseline="30000" dirty="0">
                <a:latin typeface="+mn-lt"/>
                <a:cs typeface="Arial" panose="020B0604020202020204" pitchFamily="34" charset="0"/>
              </a:rPr>
              <a:t>-1</a:t>
            </a:r>
            <a:r>
              <a:rPr lang="en-US" altLang="en-US" sz="1400" dirty="0">
                <a:latin typeface="+mn-lt"/>
                <a:cs typeface="Arial" panose="020B0604020202020204" pitchFamily="34" charset="0"/>
              </a:rPr>
              <a:t>; similar to MODIS SWIR AMVs.</a:t>
            </a:r>
          </a:p>
          <a:p>
            <a:pPr>
              <a:lnSpc>
                <a:spcPct val="80000"/>
              </a:lnSpc>
              <a:spcBef>
                <a:spcPct val="25000"/>
              </a:spcBef>
            </a:pPr>
            <a:r>
              <a:rPr lang="en-US" altLang="en-US" sz="1400" dirty="0">
                <a:latin typeface="+mn-lt"/>
                <a:cs typeface="Arial" panose="020B0604020202020204" pitchFamily="34" charset="0"/>
              </a:rPr>
              <a:t>The U.S. Naval Research Laboratory (NRL) demonstrated the positive impact of the SWIR winds in the global NAVGEM. NRL's test results for April 2021 show that the SWIR product is beneficial to numerical weather forecasts (magenta line in figure above). </a:t>
            </a:r>
          </a:p>
          <a:p>
            <a:pPr>
              <a:lnSpc>
                <a:spcPct val="80000"/>
              </a:lnSpc>
              <a:spcBef>
                <a:spcPct val="25000"/>
              </a:spcBef>
            </a:pPr>
            <a:r>
              <a:rPr lang="en-US" altLang="en-US" sz="1400" dirty="0">
                <a:latin typeface="+mn-lt"/>
                <a:cs typeface="Arial" panose="020B0604020202020204" pitchFamily="34" charset="0"/>
              </a:rPr>
              <a:t>The SWIR winds product is expected to be transitioned to NESDIS operations in 2024.</a:t>
            </a:r>
          </a:p>
        </p:txBody>
      </p:sp>
      <p:sp>
        <p:nvSpPr>
          <p:cNvPr id="8" name="Text Box 82">
            <a:extLst>
              <a:ext uri="{FF2B5EF4-FFF2-40B4-BE49-F238E27FC236}">
                <a16:creationId xmlns:a16="http://schemas.microsoft.com/office/drawing/2014/main" id="{DCAA5B90-ADC5-D282-E2F6-EC7A78E308C6}"/>
              </a:ext>
            </a:extLst>
          </p:cNvPr>
          <p:cNvSpPr txBox="1">
            <a:spLocks noChangeArrowheads="1"/>
          </p:cNvSpPr>
          <p:nvPr/>
        </p:nvSpPr>
        <p:spPr bwMode="auto">
          <a:xfrm>
            <a:off x="82062" y="3884833"/>
            <a:ext cx="4267200" cy="225933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14300" indent="-114300">
              <a:spcBef>
                <a:spcPct val="20000"/>
              </a:spcBef>
              <a:buChar char="•"/>
              <a:tabLst>
                <a:tab pos="1830388" algn="ctr"/>
                <a:tab pos="2514600" algn="ctr"/>
                <a:tab pos="3200400" algn="ctr"/>
              </a:tabLst>
              <a:defRPr sz="3200">
                <a:solidFill>
                  <a:schemeClr val="tx1"/>
                </a:solidFill>
                <a:latin typeface="Times New Roman" panose="02020603050405020304" pitchFamily="18" charset="0"/>
              </a:defRPr>
            </a:lvl1pPr>
            <a:lvl2pPr marL="742950" indent="-285750">
              <a:spcBef>
                <a:spcPct val="20000"/>
              </a:spcBef>
              <a:buChar char="–"/>
              <a:tabLst>
                <a:tab pos="1830388" algn="ctr"/>
                <a:tab pos="2514600" algn="ctr"/>
                <a:tab pos="3200400" algn="ctr"/>
              </a:tabLst>
              <a:defRPr sz="2800">
                <a:solidFill>
                  <a:schemeClr val="tx1"/>
                </a:solidFill>
                <a:latin typeface="Times New Roman" panose="02020603050405020304" pitchFamily="18" charset="0"/>
              </a:defRPr>
            </a:lvl2pPr>
            <a:lvl3pPr marL="1143000" indent="-228600">
              <a:spcBef>
                <a:spcPct val="20000"/>
              </a:spcBef>
              <a:buChar char="•"/>
              <a:tabLst>
                <a:tab pos="1830388" algn="ctr"/>
                <a:tab pos="2514600" algn="ctr"/>
                <a:tab pos="3200400" algn="ctr"/>
              </a:tabLst>
              <a:defRPr sz="2400">
                <a:solidFill>
                  <a:schemeClr val="tx1"/>
                </a:solidFill>
                <a:latin typeface="Times New Roman" panose="02020603050405020304" pitchFamily="18" charset="0"/>
              </a:defRPr>
            </a:lvl3pPr>
            <a:lvl4pPr marL="16002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4pPr>
            <a:lvl5pPr marL="20574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9pPr>
          </a:lstStyle>
          <a:p>
            <a:pPr>
              <a:lnSpc>
                <a:spcPct val="80000"/>
              </a:lnSpc>
              <a:spcBef>
                <a:spcPct val="25000"/>
              </a:spcBef>
              <a:buFontTx/>
              <a:buNone/>
            </a:pPr>
            <a:r>
              <a:rPr lang="en-US" altLang="en-US" sz="1600" b="1" dirty="0">
                <a:latin typeface="+mn-lt"/>
                <a:cs typeface="Arial" panose="020B0604020202020204" pitchFamily="34" charset="0"/>
              </a:rPr>
              <a:t>Approach</a:t>
            </a:r>
            <a:r>
              <a:rPr lang="en-US" altLang="en-US" sz="1400" dirty="0">
                <a:latin typeface="+mn-lt"/>
                <a:cs typeface="Arial" panose="020B0604020202020204" pitchFamily="34" charset="0"/>
              </a:rPr>
              <a:t> </a:t>
            </a:r>
          </a:p>
          <a:p>
            <a:pPr>
              <a:lnSpc>
                <a:spcPct val="80000"/>
              </a:lnSpc>
              <a:spcBef>
                <a:spcPct val="25000"/>
              </a:spcBef>
              <a:buFontTx/>
              <a:buNone/>
            </a:pPr>
            <a:endParaRPr lang="en-US" altLang="en-US" sz="1200" dirty="0">
              <a:latin typeface="+mn-lt"/>
              <a:cs typeface="Arial" panose="020B0604020202020204" pitchFamily="34" charset="0"/>
            </a:endParaRPr>
          </a:p>
          <a:p>
            <a:pPr>
              <a:lnSpc>
                <a:spcPct val="80000"/>
              </a:lnSpc>
              <a:spcBef>
                <a:spcPct val="25000"/>
              </a:spcBef>
            </a:pPr>
            <a:r>
              <a:rPr lang="en-US" altLang="en-US" sz="1400" dirty="0">
                <a:latin typeface="+mn-lt"/>
                <a:cs typeface="Arial" panose="020B0604020202020204" pitchFamily="34" charset="0"/>
              </a:rPr>
              <a:t>For many years, SWIR winds have been routinely generated using MODIS band 7 (2.1 µm) from both Terra and Aqua satellites. Beginning in early 2021, VIIRS SWIR winds have been routinely generated at CIMSS using the M11 (2.2 µm) band.</a:t>
            </a:r>
          </a:p>
          <a:p>
            <a:pPr>
              <a:lnSpc>
                <a:spcPct val="80000"/>
              </a:lnSpc>
              <a:spcBef>
                <a:spcPct val="25000"/>
              </a:spcBef>
            </a:pPr>
            <a:r>
              <a:rPr lang="en-US" altLang="en-US" sz="1400" dirty="0">
                <a:latin typeface="+mn-lt"/>
                <a:cs typeface="Arial" panose="020B0604020202020204" pitchFamily="34" charset="0"/>
              </a:rPr>
              <a:t>The initial product generation uses the CIMSS heritage winds algorithm. With assistance from the NOAA ASSISTT team, the product is now being produced with the Enterprise winds algorithm.</a:t>
            </a:r>
          </a:p>
        </p:txBody>
      </p:sp>
      <p:sp>
        <p:nvSpPr>
          <p:cNvPr id="14" name="Line 3">
            <a:extLst>
              <a:ext uri="{FF2B5EF4-FFF2-40B4-BE49-F238E27FC236}">
                <a16:creationId xmlns:a16="http://schemas.microsoft.com/office/drawing/2014/main" id="{F4F5D4DE-CFE2-F213-E799-0C14EAFB486C}"/>
              </a:ext>
            </a:extLst>
          </p:cNvPr>
          <p:cNvSpPr>
            <a:spLocks noChangeShapeType="1"/>
          </p:cNvSpPr>
          <p:nvPr/>
        </p:nvSpPr>
        <p:spPr bwMode="auto">
          <a:xfrm>
            <a:off x="4343400" y="1143000"/>
            <a:ext cx="0" cy="5195888"/>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Line 81">
            <a:extLst>
              <a:ext uri="{FF2B5EF4-FFF2-40B4-BE49-F238E27FC236}">
                <a16:creationId xmlns:a16="http://schemas.microsoft.com/office/drawing/2014/main" id="{F013D99D-8DAD-C8EA-B60B-8D3F20A67964}"/>
              </a:ext>
            </a:extLst>
          </p:cNvPr>
          <p:cNvSpPr>
            <a:spLocks noChangeShapeType="1"/>
          </p:cNvSpPr>
          <p:nvPr/>
        </p:nvSpPr>
        <p:spPr bwMode="auto">
          <a:xfrm>
            <a:off x="-76200" y="3516313"/>
            <a:ext cx="914400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 name="Picture 2" descr="Table&#10;&#10;Description automatically generated with medium confidence">
            <a:extLst>
              <a:ext uri="{FF2B5EF4-FFF2-40B4-BE49-F238E27FC236}">
                <a16:creationId xmlns:a16="http://schemas.microsoft.com/office/drawing/2014/main" id="{4A685303-04AC-F8C0-102C-CE9B81CC1B79}"/>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3530" r="34263"/>
          <a:stretch/>
        </p:blipFill>
        <p:spPr>
          <a:xfrm>
            <a:off x="4300905" y="1002879"/>
            <a:ext cx="3048001" cy="2265111"/>
          </a:xfrm>
          <a:prstGeom prst="rect">
            <a:avLst/>
          </a:prstGeom>
        </p:spPr>
      </p:pic>
      <p:sp>
        <p:nvSpPr>
          <p:cNvPr id="5" name="Text Box 82">
            <a:extLst>
              <a:ext uri="{FF2B5EF4-FFF2-40B4-BE49-F238E27FC236}">
                <a16:creationId xmlns:a16="http://schemas.microsoft.com/office/drawing/2014/main" id="{40DDBD07-9B7A-2493-1AAE-C8418DC18206}"/>
              </a:ext>
            </a:extLst>
          </p:cNvPr>
          <p:cNvSpPr txBox="1">
            <a:spLocks noChangeArrowheads="1"/>
          </p:cNvSpPr>
          <p:nvPr/>
        </p:nvSpPr>
        <p:spPr bwMode="auto">
          <a:xfrm>
            <a:off x="4432478" y="3241968"/>
            <a:ext cx="4648190" cy="42687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14300" indent="-114300">
              <a:spcBef>
                <a:spcPct val="20000"/>
              </a:spcBef>
              <a:buChar char="•"/>
              <a:tabLst>
                <a:tab pos="1830388" algn="ctr"/>
                <a:tab pos="2514600" algn="ctr"/>
                <a:tab pos="3200400" algn="ctr"/>
              </a:tabLst>
              <a:defRPr sz="3200">
                <a:solidFill>
                  <a:schemeClr val="tx1"/>
                </a:solidFill>
                <a:latin typeface="Times New Roman" panose="02020603050405020304" pitchFamily="18" charset="0"/>
              </a:defRPr>
            </a:lvl1pPr>
            <a:lvl2pPr marL="742950" indent="-285750">
              <a:spcBef>
                <a:spcPct val="20000"/>
              </a:spcBef>
              <a:buChar char="–"/>
              <a:tabLst>
                <a:tab pos="1830388" algn="ctr"/>
                <a:tab pos="2514600" algn="ctr"/>
                <a:tab pos="3200400" algn="ctr"/>
              </a:tabLst>
              <a:defRPr sz="2800">
                <a:solidFill>
                  <a:schemeClr val="tx1"/>
                </a:solidFill>
                <a:latin typeface="Times New Roman" panose="02020603050405020304" pitchFamily="18" charset="0"/>
              </a:defRPr>
            </a:lvl2pPr>
            <a:lvl3pPr marL="1143000" indent="-228600">
              <a:spcBef>
                <a:spcPct val="20000"/>
              </a:spcBef>
              <a:buChar char="•"/>
              <a:tabLst>
                <a:tab pos="1830388" algn="ctr"/>
                <a:tab pos="2514600" algn="ctr"/>
                <a:tab pos="3200400" algn="ctr"/>
              </a:tabLst>
              <a:defRPr sz="2400">
                <a:solidFill>
                  <a:schemeClr val="tx1"/>
                </a:solidFill>
                <a:latin typeface="Times New Roman" panose="02020603050405020304" pitchFamily="18" charset="0"/>
              </a:defRPr>
            </a:lvl3pPr>
            <a:lvl4pPr marL="16002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4pPr>
            <a:lvl5pPr marL="20574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9pPr>
          </a:lstStyle>
          <a:p>
            <a:pPr marL="0" indent="0">
              <a:spcBef>
                <a:spcPts val="0"/>
              </a:spcBef>
              <a:buFontTx/>
              <a:buNone/>
            </a:pPr>
            <a:r>
              <a:rPr lang="en-US" altLang="en-US" sz="1200" dirty="0">
                <a:latin typeface="+mn-lt"/>
                <a:cs typeface="Arial" panose="020B0604020202020204" pitchFamily="34" charset="0"/>
              </a:rPr>
              <a:t>Impact of VIIRS SWIR in an April 2021 at NRL. The magenta line "UWviirs_test2" shows the beneficial impact (Rebecca Stone SAIC/NRL)</a:t>
            </a:r>
          </a:p>
        </p:txBody>
      </p:sp>
      <p:pic>
        <p:nvPicPr>
          <p:cNvPr id="9" name="Picture 8" descr="Table&#10;&#10;Description automatically generated with medium confidence">
            <a:extLst>
              <a:ext uri="{FF2B5EF4-FFF2-40B4-BE49-F238E27FC236}">
                <a16:creationId xmlns:a16="http://schemas.microsoft.com/office/drawing/2014/main" id="{4A685303-04AC-F8C0-102C-CE9B81CC1B79}"/>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69231" t="18211"/>
          <a:stretch/>
        </p:blipFill>
        <p:spPr>
          <a:xfrm>
            <a:off x="7300548" y="1143000"/>
            <a:ext cx="1773113" cy="2178843"/>
          </a:xfrm>
          <a:prstGeom prst="rect">
            <a:avLst/>
          </a:prstGeom>
        </p:spPr>
      </p:pic>
      <p:pic>
        <p:nvPicPr>
          <p:cNvPr id="10" name="Picture 9" descr="Chart&#10;&#10;Description automatically generated">
            <a:extLst>
              <a:ext uri="{FF2B5EF4-FFF2-40B4-BE49-F238E27FC236}">
                <a16:creationId xmlns:a16="http://schemas.microsoft.com/office/drawing/2014/main" id="{6BE7F3B8-598E-E11D-E196-7A658F62105E}"/>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l="17117" t="41483" r="15064" b="2583"/>
          <a:stretch/>
        </p:blipFill>
        <p:spPr>
          <a:xfrm>
            <a:off x="2255130" y="1060379"/>
            <a:ext cx="1957021" cy="1634872"/>
          </a:xfrm>
          <a:prstGeom prst="rect">
            <a:avLst/>
          </a:prstGeom>
        </p:spPr>
      </p:pic>
      <p:sp>
        <p:nvSpPr>
          <p:cNvPr id="11" name="Text Box 82">
            <a:extLst>
              <a:ext uri="{FF2B5EF4-FFF2-40B4-BE49-F238E27FC236}">
                <a16:creationId xmlns:a16="http://schemas.microsoft.com/office/drawing/2014/main" id="{49376B7F-1BB5-4FFF-A499-D1CF983D3142}"/>
              </a:ext>
            </a:extLst>
          </p:cNvPr>
          <p:cNvSpPr txBox="1">
            <a:spLocks noChangeArrowheads="1"/>
          </p:cNvSpPr>
          <p:nvPr/>
        </p:nvSpPr>
        <p:spPr bwMode="auto">
          <a:xfrm>
            <a:off x="2281933" y="2713457"/>
            <a:ext cx="2001236" cy="1027487"/>
          </a:xfrm>
          <a:prstGeom prst="rect">
            <a:avLst/>
          </a:prstGeom>
          <a:noFill/>
          <a:ln>
            <a:noFill/>
          </a:ln>
          <a:effectLst/>
        </p:spPr>
        <p:txBody>
          <a:bodyPr/>
          <a:lstStyle>
            <a:lvl1pPr marL="114300" indent="-114300">
              <a:spcBef>
                <a:spcPct val="20000"/>
              </a:spcBef>
              <a:buChar char="•"/>
              <a:tabLst>
                <a:tab pos="1830388" algn="ctr"/>
                <a:tab pos="2514600" algn="ctr"/>
                <a:tab pos="3200400" algn="ctr"/>
              </a:tabLst>
              <a:defRPr sz="3200">
                <a:solidFill>
                  <a:schemeClr val="tx1"/>
                </a:solidFill>
                <a:latin typeface="Times New Roman" panose="02020603050405020304" pitchFamily="18" charset="0"/>
              </a:defRPr>
            </a:lvl1pPr>
            <a:lvl2pPr marL="742950" indent="-285750">
              <a:spcBef>
                <a:spcPct val="20000"/>
              </a:spcBef>
              <a:buChar char="–"/>
              <a:tabLst>
                <a:tab pos="1830388" algn="ctr"/>
                <a:tab pos="2514600" algn="ctr"/>
                <a:tab pos="3200400" algn="ctr"/>
              </a:tabLst>
              <a:defRPr sz="2800">
                <a:solidFill>
                  <a:schemeClr val="tx1"/>
                </a:solidFill>
                <a:latin typeface="Times New Roman" panose="02020603050405020304" pitchFamily="18" charset="0"/>
              </a:defRPr>
            </a:lvl2pPr>
            <a:lvl3pPr marL="1143000" indent="-228600">
              <a:spcBef>
                <a:spcPct val="20000"/>
              </a:spcBef>
              <a:buChar char="•"/>
              <a:tabLst>
                <a:tab pos="1830388" algn="ctr"/>
                <a:tab pos="2514600" algn="ctr"/>
                <a:tab pos="3200400" algn="ctr"/>
              </a:tabLst>
              <a:defRPr sz="2400">
                <a:solidFill>
                  <a:schemeClr val="tx1"/>
                </a:solidFill>
                <a:latin typeface="Times New Roman" panose="02020603050405020304" pitchFamily="18" charset="0"/>
              </a:defRPr>
            </a:lvl3pPr>
            <a:lvl4pPr marL="16002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4pPr>
            <a:lvl5pPr marL="20574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9pPr>
          </a:lstStyle>
          <a:p>
            <a:pPr marL="0" indent="0">
              <a:spcBef>
                <a:spcPts val="0"/>
              </a:spcBef>
              <a:buFontTx/>
              <a:buNone/>
            </a:pPr>
            <a:r>
              <a:rPr lang="en-US" altLang="en-US" sz="1100" dirty="0">
                <a:latin typeface="+mn-lt"/>
                <a:cs typeface="Arial" panose="020B0604020202020204" pitchFamily="34" charset="0"/>
              </a:rPr>
              <a:t>VIIRS SWIR 2.25 µm polar winds in the Antarctic from S-NPP on 08 January 2021 at 0953 UTC. Color-coded height: Yellow (below 700 hPa), cyan (400 to 700 hPa)</a:t>
            </a:r>
          </a:p>
        </p:txBody>
      </p:sp>
    </p:spTree>
    <p:extLst>
      <p:ext uri="{BB962C8B-B14F-4D97-AF65-F5344CB8AC3E}">
        <p14:creationId xmlns:p14="http://schemas.microsoft.com/office/powerpoint/2010/main" val="7499579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33211</TotalTime>
  <Words>337</Words>
  <Application>Microsoft Macintosh PowerPoint</Application>
  <PresentationFormat>On-screen Show (4:3)</PresentationFormat>
  <Paragraphs>18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VIIRS Shortwave IR (SWIR) Winds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CIMSS PI Meeting 2 October, 2020</dc:title>
  <dc:subject/>
  <dc:creator>TRISTAN S L'ECUYER</dc:creator>
  <cp:keywords/>
  <dc:description/>
  <cp:lastModifiedBy>DAVID A SANTEK</cp:lastModifiedBy>
  <cp:revision>319</cp:revision>
  <dcterms:created xsi:type="dcterms:W3CDTF">2020-09-28T23:02:25Z</dcterms:created>
  <dcterms:modified xsi:type="dcterms:W3CDTF">2023-12-18T13:46:42Z</dcterms:modified>
  <cp:category/>
</cp:coreProperties>
</file>