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64" r:id="rId2"/>
    <p:sldId id="265" r:id="rId3"/>
    <p:sldId id="314" r:id="rId4"/>
    <p:sldId id="303" r:id="rId5"/>
    <p:sldId id="284" r:id="rId6"/>
    <p:sldId id="267" r:id="rId7"/>
    <p:sldId id="315" r:id="rId8"/>
    <p:sldId id="316" r:id="rId9"/>
    <p:sldId id="317" r:id="rId10"/>
    <p:sldId id="319" r:id="rId11"/>
    <p:sldId id="274" r:id="rId12"/>
    <p:sldId id="273" r:id="rId13"/>
    <p:sldId id="270" r:id="rId14"/>
    <p:sldId id="318" r:id="rId15"/>
    <p:sldId id="320" r:id="rId16"/>
    <p:sldId id="296" r:id="rId17"/>
    <p:sldId id="297" r:id="rId18"/>
    <p:sldId id="276" r:id="rId19"/>
    <p:sldId id="321" r:id="rId20"/>
    <p:sldId id="322" r:id="rId21"/>
    <p:sldId id="323" r:id="rId22"/>
    <p:sldId id="324" r:id="rId2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521"/>
  </p:normalViewPr>
  <p:slideViewPr>
    <p:cSldViewPr snapToGrid="0" snapToObjects="1">
      <p:cViewPr varScale="1">
        <p:scale>
          <a:sx n="154" d="100"/>
          <a:sy n="154" d="100"/>
        </p:scale>
        <p:origin x="888" y="19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4B1232-168B-544F-9368-FFD6E15A5654}" type="datetimeFigureOut">
              <a:rPr lang="en-US" smtClean="0"/>
              <a:t>5/28/26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C94DF2-A28B-AC4F-908E-B42DBE6C3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650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3438" y="1004888"/>
            <a:ext cx="6100762" cy="3432175"/>
          </a:xfrm>
          <a:ln/>
        </p:spPr>
      </p:sp>
      <p:sp>
        <p:nvSpPr>
          <p:cNvPr id="18435" name="Text Box 1027"/>
          <p:cNvSpPr txBox="1">
            <a:spLocks noGrp="1" noChangeArrowheads="1"/>
          </p:cNvSpPr>
          <p:nvPr>
            <p:ph type="body" idx="1"/>
          </p:nvPr>
        </p:nvSpPr>
        <p:spPr>
          <a:xfrm>
            <a:off x="1185863" y="4786313"/>
            <a:ext cx="5394325" cy="3814762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593" tIns="45796" rIns="91593" bIns="45796" anchor="ctr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7085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867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x-none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9172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0723" name="Text Box 1027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510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5" name="Text Box 1027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24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867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x-none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3738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5" name="Text Box 1027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3750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5" name="Text Box 1027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9911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79" name="Text Box 1027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FFFF00"/>
              </a:buClr>
              <a:buFontTx/>
              <a:buChar char="•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1330 LTAN orbit.</a:t>
            </a:r>
            <a:endParaRPr lang="en-US" sz="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Clr>
                <a:srgbClr val="FFFF00"/>
              </a:buClr>
              <a:buFontTx/>
              <a:buChar char="•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740 m resolution (</a:t>
            </a:r>
            <a:r>
              <a:rPr lang="en-US" i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constant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across the full 3000 km swath).</a:t>
            </a:r>
            <a:endParaRPr lang="en-US" sz="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Clr>
                <a:srgbClr val="FFFF00"/>
              </a:buClr>
              <a:buFontTx/>
              <a:buChar char="•"/>
            </a:pPr>
            <a:r>
              <a:rPr lang="en-US" i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Calibrated radiance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across 7 orders of magnitude radiance range, using 3 stages of dynamically selected gain, sensitive down to ~10</a:t>
            </a:r>
            <a:r>
              <a:rPr lang="en-US" baseline="30000" dirty="0">
                <a:latin typeface="Arial" charset="0"/>
                <a:ea typeface="ＭＳ Ｐゴシック" charset="0"/>
                <a:cs typeface="ＭＳ Ｐゴシック" charset="0"/>
              </a:rPr>
              <a:t>-5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W/m</a:t>
            </a:r>
            <a:r>
              <a:rPr lang="en-US" baseline="30000" dirty="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-sr-µm.</a:t>
            </a:r>
            <a:endParaRPr lang="en-US" sz="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Clr>
                <a:srgbClr val="FFFF00"/>
              </a:buClr>
              <a:buFontTx/>
              <a:buChar char="•"/>
            </a:pPr>
            <a:r>
              <a:rPr lang="en-US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14-bit quantization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(vs. 6-bit for the OLS).</a:t>
            </a:r>
            <a:endParaRPr lang="en-US" sz="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Clr>
                <a:srgbClr val="FFFF00"/>
              </a:buClr>
              <a:buFontTx/>
              <a:buChar char="•"/>
            </a:pPr>
            <a:r>
              <a:rPr lang="en-US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Minimal stray light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(solar glare) effects compared to OLS.</a:t>
            </a:r>
            <a:endParaRPr lang="en-US" sz="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Clr>
                <a:srgbClr val="FFFF00"/>
              </a:buClr>
              <a:buFontTx/>
              <a:buChar char="•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First opportunity to combine low-light visible with numerous near-IR and thermal-IR bands for </a:t>
            </a:r>
            <a:r>
              <a:rPr lang="en-US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multi-spectral applications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  <a:p>
            <a:endParaRPr lang="en-US" b="1" baseline="30000" dirty="0">
              <a:solidFill>
                <a:srgbClr val="FFFF00"/>
              </a:solidFill>
              <a:latin typeface="Times New Roman" charset="0"/>
              <a:ea typeface="ＭＳ Ｐゴシック" charset="0"/>
              <a:cs typeface="Arial" charset="0"/>
            </a:endParaRPr>
          </a:p>
          <a:p>
            <a:r>
              <a:rPr lang="en-US" b="1" baseline="30000" dirty="0">
                <a:solidFill>
                  <a:srgbClr val="FFFF00"/>
                </a:solidFill>
                <a:latin typeface="Times New Roman" charset="0"/>
                <a:ea typeface="ＭＳ Ｐゴシック" charset="0"/>
                <a:cs typeface="Arial" charset="0"/>
              </a:rPr>
              <a:t>*</a:t>
            </a:r>
            <a:r>
              <a:rPr lang="en-US" baseline="30000" dirty="0">
                <a:latin typeface="Times New Roman" charset="0"/>
                <a:ea typeface="ＭＳ Ｐゴシック" charset="0"/>
                <a:cs typeface="Arial" charset="0"/>
              </a:rPr>
              <a:t> </a:t>
            </a:r>
            <a:r>
              <a:rPr lang="en-US" dirty="0">
                <a:latin typeface="Times New Roman" charset="0"/>
                <a:ea typeface="ＭＳ Ｐゴシック" charset="0"/>
                <a:cs typeface="Arial" charset="0"/>
              </a:rPr>
              <a:t>Lee, T. F., S. D. Miller, F. J. Turk, C. </a:t>
            </a:r>
            <a:r>
              <a:rPr lang="en-US" dirty="0" err="1">
                <a:latin typeface="Times New Roman" charset="0"/>
                <a:ea typeface="ＭＳ Ｐゴシック" charset="0"/>
                <a:cs typeface="Arial" charset="0"/>
              </a:rPr>
              <a:t>Schueler</a:t>
            </a:r>
            <a:r>
              <a:rPr lang="en-US" dirty="0">
                <a:latin typeface="Times New Roman" charset="0"/>
                <a:ea typeface="ＭＳ Ｐゴシック" charset="0"/>
                <a:cs typeface="Arial" charset="0"/>
              </a:rPr>
              <a:t>, R. Julian, S. </a:t>
            </a:r>
            <a:r>
              <a:rPr lang="en-US" dirty="0" err="1">
                <a:latin typeface="Times New Roman" charset="0"/>
                <a:ea typeface="ＭＳ Ｐゴシック" charset="0"/>
                <a:cs typeface="Arial" charset="0"/>
              </a:rPr>
              <a:t>Deyo</a:t>
            </a:r>
            <a:r>
              <a:rPr lang="en-US" dirty="0">
                <a:latin typeface="Times New Roman" charset="0"/>
                <a:ea typeface="ＭＳ Ｐゴシック" charset="0"/>
                <a:cs typeface="Arial" charset="0"/>
              </a:rPr>
              <a:t>, P. Dills, and S. Wang, 2006:  </a:t>
            </a:r>
            <a:r>
              <a:rPr lang="en-US" dirty="0">
                <a:solidFill>
                  <a:srgbClr val="3366FF"/>
                </a:solidFill>
                <a:latin typeface="Times New Roman" charset="0"/>
                <a:ea typeface="ＭＳ Ｐゴシック" charset="0"/>
                <a:cs typeface="Arial" charset="0"/>
              </a:rPr>
              <a:t>The NPOESS/VIIRS day/night visible sensor</a:t>
            </a:r>
            <a:r>
              <a:rPr lang="en-US" dirty="0">
                <a:latin typeface="Times New Roman" charset="0"/>
                <a:ea typeface="ＭＳ Ｐゴシック" charset="0"/>
                <a:cs typeface="Arial" charset="0"/>
              </a:rPr>
              <a:t>, </a:t>
            </a:r>
            <a:r>
              <a:rPr lang="en-US" i="1" dirty="0">
                <a:latin typeface="Times New Roman" charset="0"/>
                <a:ea typeface="ＭＳ Ｐゴシック" charset="0"/>
                <a:cs typeface="Arial" charset="0"/>
              </a:rPr>
              <a:t>Bull. Amer. Meteor. Soc</a:t>
            </a:r>
            <a:r>
              <a:rPr lang="en-US" dirty="0">
                <a:latin typeface="Times New Roman" charset="0"/>
                <a:ea typeface="ＭＳ Ｐゴシック" charset="0"/>
                <a:cs typeface="Arial" charset="0"/>
              </a:rPr>
              <a:t>., </a:t>
            </a:r>
            <a:r>
              <a:rPr lang="en-US" b="1" dirty="0">
                <a:latin typeface="Times New Roman" charset="0"/>
                <a:ea typeface="ＭＳ Ｐゴシック" charset="0"/>
                <a:cs typeface="Arial" charset="0"/>
              </a:rPr>
              <a:t>87</a:t>
            </a:r>
            <a:r>
              <a:rPr lang="en-US" dirty="0">
                <a:latin typeface="Times New Roman" charset="0"/>
                <a:ea typeface="ＭＳ Ｐゴシック" charset="0"/>
                <a:cs typeface="Arial" charset="0"/>
              </a:rPr>
              <a:t>(2), 191-199.</a:t>
            </a:r>
          </a:p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8750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867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x-none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603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5" name="Text Box 1027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x-none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955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5" name="Text Box 1027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x-none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003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5" name="Text Box 1027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x-none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23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0263" y="1008063"/>
            <a:ext cx="6100762" cy="3432175"/>
          </a:xfrm>
          <a:ln/>
        </p:spPr>
      </p:sp>
      <p:sp>
        <p:nvSpPr>
          <p:cNvPr id="24579" name="Text Box 1027"/>
          <p:cNvSpPr txBox="1">
            <a:spLocks noGrp="1" noChangeArrowheads="1"/>
          </p:cNvSpPr>
          <p:nvPr>
            <p:ph type="body" idx="1"/>
          </p:nvPr>
        </p:nvSpPr>
        <p:spPr>
          <a:xfrm>
            <a:off x="1185863" y="4786313"/>
            <a:ext cx="5394325" cy="3814762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593" tIns="45796" rIns="91593" bIns="45796" anchor="ctr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181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867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x-none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083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867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x-none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7499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867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x-none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7369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867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x-none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217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C5B00-79D7-2F49-96DA-9A6AE528637B}" type="datetimeFigureOut">
              <a:rPr lang="en-US" smtClean="0"/>
              <a:t>5/28/26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65422-488A-1D4A-98BD-A61BFC305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559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C5B00-79D7-2F49-96DA-9A6AE528637B}" type="datetimeFigureOut">
              <a:rPr lang="en-US" smtClean="0"/>
              <a:t>5/28/26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65422-488A-1D4A-98BD-A61BFC305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391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C5B00-79D7-2F49-96DA-9A6AE528637B}" type="datetimeFigureOut">
              <a:rPr lang="en-US" smtClean="0"/>
              <a:t>5/28/26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65422-488A-1D4A-98BD-A61BFC305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559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C5B00-79D7-2F49-96DA-9A6AE528637B}" type="datetimeFigureOut">
              <a:rPr lang="en-US" smtClean="0"/>
              <a:t>5/28/26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65422-488A-1D4A-98BD-A61BFC305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264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C5B00-79D7-2F49-96DA-9A6AE528637B}" type="datetimeFigureOut">
              <a:rPr lang="en-US" smtClean="0"/>
              <a:t>5/28/26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65422-488A-1D4A-98BD-A61BFC305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143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C5B00-79D7-2F49-96DA-9A6AE528637B}" type="datetimeFigureOut">
              <a:rPr lang="en-US" smtClean="0"/>
              <a:t>5/28/26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65422-488A-1D4A-98BD-A61BFC305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521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C5B00-79D7-2F49-96DA-9A6AE528637B}" type="datetimeFigureOut">
              <a:rPr lang="en-US" smtClean="0"/>
              <a:t>5/28/26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65422-488A-1D4A-98BD-A61BFC305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085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C5B00-79D7-2F49-96DA-9A6AE528637B}" type="datetimeFigureOut">
              <a:rPr lang="en-US" smtClean="0"/>
              <a:t>5/28/26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65422-488A-1D4A-98BD-A61BFC305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768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C5B00-79D7-2F49-96DA-9A6AE528637B}" type="datetimeFigureOut">
              <a:rPr lang="en-US" smtClean="0"/>
              <a:t>5/28/26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65422-488A-1D4A-98BD-A61BFC305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82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C5B00-79D7-2F49-96DA-9A6AE528637B}" type="datetimeFigureOut">
              <a:rPr lang="en-US" smtClean="0"/>
              <a:t>5/28/26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65422-488A-1D4A-98BD-A61BFC305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560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C5B00-79D7-2F49-96DA-9A6AE528637B}" type="datetimeFigureOut">
              <a:rPr lang="en-US" smtClean="0"/>
              <a:t>5/28/26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65422-488A-1D4A-98BD-A61BFC305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884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95000"/>
                <a:lumOff val="5000"/>
              </a:schemeClr>
            </a:gs>
            <a:gs pos="46000">
              <a:schemeClr val="tx1">
                <a:lumMod val="85000"/>
                <a:lumOff val="15000"/>
              </a:schemeClr>
            </a:gs>
            <a:gs pos="100000">
              <a:schemeClr val="accent1">
                <a:lumMod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AC5B00-79D7-2F49-96DA-9A6AE528637B}" type="datetimeFigureOut">
              <a:rPr lang="en-US" smtClean="0"/>
              <a:t>5/28/26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65422-488A-1D4A-98BD-A61BFC305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853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42892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8" indent="-257168" algn="l" defTabSz="34289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defTabSz="342892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342892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342892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342892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1556640" y="2571750"/>
            <a:ext cx="603072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5988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5575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15988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5575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15988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5575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15988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5575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15988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5575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5575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5575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5575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5575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latin typeface="Helvetica" charset="0"/>
              </a:rPr>
              <a:t>Jeff Key, Dave </a:t>
            </a:r>
            <a:r>
              <a:rPr lang="en-US" sz="1600" dirty="0" err="1">
                <a:latin typeface="Helvetica" charset="0"/>
              </a:rPr>
              <a:t>Santek</a:t>
            </a:r>
            <a:r>
              <a:rPr lang="en-US" sz="1600" dirty="0">
                <a:latin typeface="Helvetica" charset="0"/>
              </a:rPr>
              <a:t>, Rich </a:t>
            </a:r>
            <a:r>
              <a:rPr lang="en-US" sz="1600" dirty="0" err="1">
                <a:latin typeface="Helvetica" charset="0"/>
              </a:rPr>
              <a:t>Dworak</a:t>
            </a:r>
            <a:endParaRPr lang="en-US" sz="1157" baseline="30000" dirty="0">
              <a:latin typeface="Helvetica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00" baseline="30000" dirty="0">
              <a:latin typeface="Helvetica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00" baseline="30000" dirty="0">
              <a:latin typeface="Helvetica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00" baseline="30000" dirty="0">
              <a:latin typeface="Helvetica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latin typeface="Helvetica" charset="0"/>
              </a:rPr>
              <a:t>9 Oct 2019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39441" y="494564"/>
            <a:ext cx="6579395" cy="807905"/>
          </a:xfrm>
          <a:prstGeom prst="rect">
            <a:avLst/>
          </a:prstGeom>
          <a:solidFill>
            <a:srgbClr val="002850"/>
          </a:solidFill>
          <a:ln w="10000" cap="flat" cmpd="sng" algn="ctr">
            <a:solidFill>
              <a:srgbClr val="39639D"/>
            </a:solidFill>
            <a:prstDash val="solid"/>
          </a:ln>
          <a:effectLst>
            <a:softEdge rad="101600"/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p:spPr>
        <p:txBody>
          <a:bodyPr wrap="square" lIns="68573" tIns="34286" rIns="68573" bIns="34286">
            <a:spAutoFit/>
          </a:bodyPr>
          <a:lstStyle/>
          <a:p>
            <a:pPr algn="ctr" defTabSz="685712">
              <a:defRPr/>
            </a:pPr>
            <a:r>
              <a:rPr lang="en-US" sz="2400" dirty="0">
                <a:solidFill>
                  <a:schemeClr val="bg1"/>
                </a:solidFill>
                <a:latin typeface="Helvetica" charset="0"/>
                <a:cs typeface="HG Mincho Light J;MS Gothic;HG " charset="0"/>
              </a:rPr>
              <a:t>Status of tandem satellite polar winds product </a:t>
            </a:r>
          </a:p>
          <a:p>
            <a:pPr algn="ctr" defTabSz="685712">
              <a:defRPr/>
            </a:pPr>
            <a:r>
              <a:rPr lang="en-US" sz="2400" dirty="0">
                <a:solidFill>
                  <a:schemeClr val="bg1"/>
                </a:solidFill>
                <a:latin typeface="Helvetica" charset="0"/>
                <a:cs typeface="HG Mincho Light J;MS Gothic;HG " charset="0"/>
              </a:rPr>
              <a:t>from VIIRS</a:t>
            </a:r>
            <a:endParaRPr lang="en-US" sz="2400" kern="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850351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592820" y="2146230"/>
            <a:ext cx="5958360" cy="425520"/>
          </a:xfr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2969"/>
              </a:lnSpc>
              <a:tabLst>
                <a:tab pos="0" algn="l"/>
                <a:tab pos="311037" algn="l"/>
                <a:tab pos="622073" algn="l"/>
                <a:tab pos="933111" algn="l"/>
                <a:tab pos="1244147" algn="l"/>
                <a:tab pos="1555184" algn="l"/>
                <a:tab pos="1866221" algn="l"/>
                <a:tab pos="2177258" algn="l"/>
                <a:tab pos="2488295" algn="l"/>
                <a:tab pos="2799331" algn="l"/>
                <a:tab pos="3110369" algn="l"/>
                <a:tab pos="3421405" algn="l"/>
                <a:tab pos="3732442" algn="l"/>
                <a:tab pos="4043479" algn="l"/>
                <a:tab pos="4354517" algn="l"/>
                <a:tab pos="4665552" algn="l"/>
                <a:tab pos="4976590" algn="l"/>
                <a:tab pos="5287626" algn="l"/>
                <a:tab pos="5598663" algn="l"/>
                <a:tab pos="5909699" algn="l"/>
                <a:tab pos="6220736" algn="l"/>
              </a:tabLst>
            </a:pPr>
            <a:r>
              <a:rPr lang="en-GB" altLang="x-none" sz="2400" dirty="0">
                <a:solidFill>
                  <a:srgbClr val="FFC000"/>
                </a:solidFill>
              </a:rPr>
              <a:t>What are the Improvements with VIIRS?</a:t>
            </a:r>
          </a:p>
        </p:txBody>
      </p:sp>
    </p:spTree>
    <p:extLst>
      <p:ext uri="{BB962C8B-B14F-4D97-AF65-F5344CB8AC3E}">
        <p14:creationId xmlns:p14="http://schemas.microsoft.com/office/powerpoint/2010/main" val="304795008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eflectance_EDR_lo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171" y="2433306"/>
            <a:ext cx="3549064" cy="265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7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938961" y="236791"/>
            <a:ext cx="5277960" cy="425520"/>
          </a:xfr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pPr>
              <a:lnSpc>
                <a:spcPts val="2969"/>
              </a:lnSpc>
              <a:tabLst>
                <a:tab pos="0" algn="l"/>
                <a:tab pos="311037" algn="l"/>
                <a:tab pos="622073" algn="l"/>
                <a:tab pos="933111" algn="l"/>
                <a:tab pos="1244147" algn="l"/>
                <a:tab pos="1555184" algn="l"/>
                <a:tab pos="1866221" algn="l"/>
                <a:tab pos="2177258" algn="l"/>
                <a:tab pos="2488295" algn="l"/>
                <a:tab pos="2799331" algn="l"/>
                <a:tab pos="3110369" algn="l"/>
                <a:tab pos="3421405" algn="l"/>
                <a:tab pos="3732442" algn="l"/>
                <a:tab pos="4043479" algn="l"/>
                <a:tab pos="4354517" algn="l"/>
                <a:tab pos="4665552" algn="l"/>
                <a:tab pos="4976590" algn="l"/>
                <a:tab pos="5287626" algn="l"/>
                <a:tab pos="5598663" algn="l"/>
                <a:tab pos="5909699" algn="l"/>
                <a:tab pos="6220736" algn="l"/>
              </a:tabLst>
            </a:pPr>
            <a:r>
              <a:rPr lang="en-US" sz="2177" dirty="0">
                <a:solidFill>
                  <a:schemeClr val="bg1"/>
                </a:solidFill>
                <a:latin typeface="Arial" charset="0"/>
                <a:cs typeface="HG Mincho Light J;MS Gothic;HG " charset="0"/>
              </a:rPr>
              <a:t>VIIRS: Improved Resolution at Edge of Swath</a:t>
            </a:r>
            <a:endParaRPr lang="en-GB" sz="2177" dirty="0">
              <a:solidFill>
                <a:schemeClr val="bg1"/>
              </a:solidFill>
              <a:latin typeface="Arial" charset="0"/>
              <a:cs typeface="HG Mincho Light J;MS Gothic;HG " charset="0"/>
            </a:endParaRPr>
          </a:p>
        </p:txBody>
      </p:sp>
      <p:sp>
        <p:nvSpPr>
          <p:cNvPr id="29698" name="Rectangle 1027"/>
          <p:cNvSpPr>
            <a:spLocks noChangeArrowheads="1"/>
          </p:cNvSpPr>
          <p:nvPr/>
        </p:nvSpPr>
        <p:spPr bwMode="auto">
          <a:xfrm>
            <a:off x="1505881" y="802711"/>
            <a:ext cx="6146280" cy="122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57678" indent="-157678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sz="1225" dirty="0">
                <a:solidFill>
                  <a:schemeClr val="bg1"/>
                </a:solidFill>
                <a:ea typeface="ＭＳ Ｐゴシック" charset="0"/>
              </a:rPr>
              <a:t>VIIRS method of aggregating detectors and deleting portions of the scans near the swath edge results in smaller pixels at large scan angles.</a:t>
            </a:r>
          </a:p>
          <a:p>
            <a:pPr marL="157678" indent="-157678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sz="1225" dirty="0">
                <a:solidFill>
                  <a:schemeClr val="bg1"/>
                </a:solidFill>
                <a:ea typeface="ＭＳ Ｐゴシック" charset="0"/>
              </a:rPr>
              <a:t>For </a:t>
            </a:r>
            <a:r>
              <a:rPr lang="en-GB" sz="1225" dirty="0">
                <a:solidFill>
                  <a:srgbClr val="FFC000"/>
                </a:solidFill>
                <a:ea typeface="ＭＳ Ｐゴシック" charset="0"/>
              </a:rPr>
              <a:t>thermal bands</a:t>
            </a:r>
            <a:r>
              <a:rPr lang="en-GB" sz="1225" dirty="0">
                <a:solidFill>
                  <a:schemeClr val="bg1"/>
                </a:solidFill>
                <a:ea typeface="ＭＳ Ｐゴシック" charset="0"/>
              </a:rPr>
              <a:t>, </a:t>
            </a:r>
            <a:r>
              <a:rPr lang="en-GB" sz="1225" dirty="0">
                <a:solidFill>
                  <a:srgbClr val="FFC000"/>
                </a:solidFill>
                <a:ea typeface="ＭＳ Ｐゴシック" charset="0"/>
              </a:rPr>
              <a:t>VIIRS is 0.56 km</a:t>
            </a:r>
            <a:r>
              <a:rPr lang="en-GB" sz="1225" baseline="30000" dirty="0">
                <a:solidFill>
                  <a:srgbClr val="FFC000"/>
                </a:solidFill>
                <a:ea typeface="ＭＳ Ｐゴシック" charset="0"/>
              </a:rPr>
              <a:t>2</a:t>
            </a:r>
            <a:r>
              <a:rPr lang="en-GB" sz="1225" dirty="0">
                <a:solidFill>
                  <a:srgbClr val="FFC000"/>
                </a:solidFill>
                <a:ea typeface="ＭＳ Ｐゴシック" charset="0"/>
              </a:rPr>
              <a:t> </a:t>
            </a:r>
            <a:r>
              <a:rPr lang="en-GB" sz="1225" dirty="0">
                <a:solidFill>
                  <a:schemeClr val="bg1"/>
                </a:solidFill>
                <a:ea typeface="ＭＳ Ｐゴシック" charset="0"/>
              </a:rPr>
              <a:t>(0.75 x 0.75 km) </a:t>
            </a:r>
            <a:r>
              <a:rPr lang="en-GB" sz="1225" dirty="0">
                <a:solidFill>
                  <a:srgbClr val="FFC000"/>
                </a:solidFill>
                <a:ea typeface="ＭＳ Ｐゴシック" charset="0"/>
              </a:rPr>
              <a:t>at nadir </a:t>
            </a:r>
            <a:r>
              <a:rPr lang="en-GB" sz="1225" dirty="0">
                <a:solidFill>
                  <a:schemeClr val="bg1"/>
                </a:solidFill>
                <a:ea typeface="ＭＳ Ｐゴシック" charset="0"/>
              </a:rPr>
              <a:t>and </a:t>
            </a:r>
            <a:r>
              <a:rPr lang="en-GB" sz="1225" dirty="0">
                <a:solidFill>
                  <a:srgbClr val="FFC000"/>
                </a:solidFill>
                <a:ea typeface="ＭＳ Ｐゴシック" charset="0"/>
              </a:rPr>
              <a:t>2.25 km</a:t>
            </a:r>
            <a:r>
              <a:rPr lang="en-GB" sz="1225" baseline="30000" dirty="0">
                <a:solidFill>
                  <a:srgbClr val="FFC000"/>
                </a:solidFill>
                <a:ea typeface="ＭＳ Ｐゴシック" charset="0"/>
              </a:rPr>
              <a:t>2</a:t>
            </a:r>
            <a:r>
              <a:rPr lang="en-GB" sz="1225" dirty="0">
                <a:solidFill>
                  <a:srgbClr val="FFC000"/>
                </a:solidFill>
                <a:ea typeface="ＭＳ Ｐゴシック" charset="0"/>
              </a:rPr>
              <a:t> at the edge </a:t>
            </a:r>
            <a:r>
              <a:rPr lang="en-GB" sz="1225" dirty="0">
                <a:solidFill>
                  <a:schemeClr val="bg1"/>
                </a:solidFill>
                <a:ea typeface="ＭＳ Ｐゴシック" charset="0"/>
              </a:rPr>
              <a:t>of the swath (0.37 -&gt; 0.8 km for imager bands; 0.74 -&gt; 0.74 km for DNB)</a:t>
            </a:r>
          </a:p>
          <a:p>
            <a:pPr marL="157678" indent="-157678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sz="1225" dirty="0">
                <a:solidFill>
                  <a:schemeClr val="bg1"/>
                </a:solidFill>
                <a:ea typeface="ＭＳ Ｐゴシック" charset="0"/>
              </a:rPr>
              <a:t>In contrast, </a:t>
            </a:r>
            <a:r>
              <a:rPr lang="en-GB" sz="1225" dirty="0">
                <a:solidFill>
                  <a:srgbClr val="FFC000"/>
                </a:solidFill>
                <a:ea typeface="ＭＳ Ｐゴシック" charset="0"/>
              </a:rPr>
              <a:t>AVHRR and MODIS are 1 km</a:t>
            </a:r>
            <a:r>
              <a:rPr lang="en-GB" sz="1225" baseline="30000" dirty="0">
                <a:solidFill>
                  <a:srgbClr val="FFC000"/>
                </a:solidFill>
                <a:ea typeface="ＭＳ Ｐゴシック" charset="0"/>
              </a:rPr>
              <a:t>2</a:t>
            </a:r>
            <a:r>
              <a:rPr lang="en-GB" sz="1225" dirty="0">
                <a:solidFill>
                  <a:srgbClr val="FFC000"/>
                </a:solidFill>
                <a:ea typeface="ＭＳ Ｐゴシック" charset="0"/>
              </a:rPr>
              <a:t> at nadir and 9.7 km</a:t>
            </a:r>
            <a:r>
              <a:rPr lang="en-GB" sz="1225" baseline="30000" dirty="0">
                <a:solidFill>
                  <a:srgbClr val="FFC000"/>
                </a:solidFill>
                <a:ea typeface="ＭＳ Ｐゴシック" charset="0"/>
              </a:rPr>
              <a:t>2</a:t>
            </a:r>
            <a:r>
              <a:rPr lang="en-GB" sz="1225" dirty="0">
                <a:solidFill>
                  <a:srgbClr val="FFC000"/>
                </a:solidFill>
                <a:ea typeface="ＭＳ Ｐゴシック" charset="0"/>
              </a:rPr>
              <a:t> at edge</a:t>
            </a:r>
            <a:r>
              <a:rPr lang="en-GB" sz="1225" dirty="0">
                <a:solidFill>
                  <a:schemeClr val="bg1"/>
                </a:solidFill>
                <a:ea typeface="ＭＳ Ｐゴシック" charset="0"/>
              </a:rPr>
              <a:t> of swath.</a:t>
            </a:r>
          </a:p>
          <a:p>
            <a:pPr marL="157678" indent="-157678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sz="1225" dirty="0">
                <a:solidFill>
                  <a:schemeClr val="bg1"/>
                </a:solidFill>
                <a:ea typeface="ＭＳ Ｐゴシック" charset="0"/>
              </a:rPr>
              <a:t>Additionally, VIIRS scan processing reduces the bow-tie effect.</a:t>
            </a:r>
          </a:p>
        </p:txBody>
      </p:sp>
      <p:pic>
        <p:nvPicPr>
          <p:cNvPr id="29699" name="Picture 3" descr="VIIRS_bowtie_reducti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434" y="3651337"/>
            <a:ext cx="2978249" cy="121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2" descr="VIIRS_detector_aggregatio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604" y="2205880"/>
            <a:ext cx="3329204" cy="1304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02614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 descr="modis_orbit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601" y="1402111"/>
            <a:ext cx="3126600" cy="312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34881" y="164431"/>
            <a:ext cx="4659120" cy="425520"/>
          </a:xfr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ts val="2969"/>
              </a:lnSpc>
              <a:tabLst>
                <a:tab pos="0" algn="l"/>
                <a:tab pos="311037" algn="l"/>
                <a:tab pos="622073" algn="l"/>
                <a:tab pos="933111" algn="l"/>
                <a:tab pos="1244147" algn="l"/>
                <a:tab pos="1555184" algn="l"/>
                <a:tab pos="1866221" algn="l"/>
                <a:tab pos="2177258" algn="l"/>
                <a:tab pos="2488295" algn="l"/>
                <a:tab pos="2799331" algn="l"/>
                <a:tab pos="3110369" algn="l"/>
                <a:tab pos="3421405" algn="l"/>
                <a:tab pos="3732442" algn="l"/>
                <a:tab pos="4043479" algn="l"/>
                <a:tab pos="4354517" algn="l"/>
                <a:tab pos="4665552" algn="l"/>
                <a:tab pos="4976590" algn="l"/>
                <a:tab pos="5287626" algn="l"/>
                <a:tab pos="5598663" algn="l"/>
                <a:tab pos="5909699" algn="l"/>
                <a:tab pos="6220736" algn="l"/>
              </a:tabLst>
            </a:pPr>
            <a:r>
              <a:rPr lang="en-GB" sz="2177" dirty="0">
                <a:solidFill>
                  <a:schemeClr val="bg1"/>
                </a:solidFill>
                <a:latin typeface="Arial" charset="0"/>
                <a:cs typeface="HG Mincho Light J;MS Gothic;HG " charset="0"/>
              </a:rPr>
              <a:t>VIIRS Coverage: Wider Swath</a:t>
            </a:r>
          </a:p>
        </p:txBody>
      </p:sp>
      <p:sp>
        <p:nvSpPr>
          <p:cNvPr id="27651" name="Rectangle 1028"/>
          <p:cNvSpPr>
            <a:spLocks noChangeArrowheads="1"/>
          </p:cNvSpPr>
          <p:nvPr/>
        </p:nvSpPr>
        <p:spPr bwMode="auto">
          <a:xfrm>
            <a:off x="1462681" y="1791991"/>
            <a:ext cx="746280" cy="280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57678" indent="-15767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25" b="1">
                <a:solidFill>
                  <a:srgbClr val="FFFFFF"/>
                </a:solidFill>
                <a:ea typeface="ＭＳ Ｐゴシック" charset="0"/>
              </a:rPr>
              <a:t>MODIS</a:t>
            </a:r>
          </a:p>
        </p:txBody>
      </p:sp>
      <p:pic>
        <p:nvPicPr>
          <p:cNvPr id="27652" name="Picture 5" descr="viirs-orbit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441" y="1396711"/>
            <a:ext cx="3123360" cy="312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Rectangle 1028"/>
          <p:cNvSpPr>
            <a:spLocks noChangeArrowheads="1"/>
          </p:cNvSpPr>
          <p:nvPr/>
        </p:nvSpPr>
        <p:spPr bwMode="auto">
          <a:xfrm>
            <a:off x="4776121" y="1720711"/>
            <a:ext cx="746280" cy="280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57678" indent="-15767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25" b="1">
                <a:solidFill>
                  <a:srgbClr val="FFFFFF"/>
                </a:solidFill>
                <a:ea typeface="ＭＳ Ｐゴシック" charset="0"/>
              </a:rPr>
              <a:t>VIIRS</a:t>
            </a:r>
          </a:p>
        </p:txBody>
      </p:sp>
      <p:sp>
        <p:nvSpPr>
          <p:cNvPr id="27654" name="TextBox 7"/>
          <p:cNvSpPr txBox="1">
            <a:spLocks noChangeArrowheads="1"/>
          </p:cNvSpPr>
          <p:nvPr/>
        </p:nvSpPr>
        <p:spPr bwMode="auto">
          <a:xfrm>
            <a:off x="1435681" y="696871"/>
            <a:ext cx="6347160" cy="511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61" dirty="0">
                <a:solidFill>
                  <a:srgbClr val="FFC000"/>
                </a:solidFill>
                <a:latin typeface="Arial" charset="0"/>
                <a:cs typeface="HG Mincho Light J;MS Gothic;HG " charset="0"/>
              </a:rPr>
              <a:t>VIIRS</a:t>
            </a:r>
            <a:r>
              <a:rPr lang="en-US" sz="1361" dirty="0">
                <a:latin typeface="Arial" charset="0"/>
                <a:cs typeface="HG Mincho Light J;MS Gothic;HG " charset="0"/>
              </a:rPr>
              <a:t> has a wider swath (</a:t>
            </a:r>
            <a:r>
              <a:rPr lang="en-US" sz="1361" dirty="0">
                <a:solidFill>
                  <a:srgbClr val="FFC000"/>
                </a:solidFill>
                <a:latin typeface="Arial" charset="0"/>
                <a:cs typeface="HG Mincho Light J;MS Gothic;HG " charset="0"/>
              </a:rPr>
              <a:t>3000 km</a:t>
            </a:r>
            <a:r>
              <a:rPr lang="en-US" sz="1361" dirty="0">
                <a:latin typeface="Arial" charset="0"/>
                <a:cs typeface="HG Mincho Light J;MS Gothic;HG " charset="0"/>
              </a:rPr>
              <a:t>) than </a:t>
            </a:r>
            <a:r>
              <a:rPr lang="en-US" sz="1361" dirty="0">
                <a:solidFill>
                  <a:srgbClr val="FFC000"/>
                </a:solidFill>
                <a:latin typeface="Arial" charset="0"/>
                <a:cs typeface="HG Mincho Light J;MS Gothic;HG " charset="0"/>
              </a:rPr>
              <a:t>MODIS (2320 km)</a:t>
            </a:r>
            <a:r>
              <a:rPr lang="en-US" sz="1361" dirty="0">
                <a:latin typeface="Arial" charset="0"/>
                <a:cs typeface="HG Mincho Light J;MS Gothic;HG " charset="0"/>
              </a:rPr>
              <a:t>, so the coverage will improve and extend further equatorward.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87160" y="4669112"/>
            <a:ext cx="4609440" cy="30174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61" i="1" dirty="0">
                <a:solidFill>
                  <a:srgbClr val="FFC000"/>
                </a:solidFill>
                <a:ea typeface="ＭＳ Ｐゴシック" charset="0"/>
                <a:cs typeface="ＭＳ Ｐゴシック" charset="0"/>
              </a:rPr>
              <a:t>A wider swath means more winds with each orbit</a:t>
            </a:r>
          </a:p>
        </p:txBody>
      </p:sp>
    </p:spTree>
    <p:extLst>
      <p:ext uri="{BB962C8B-B14F-4D97-AF65-F5344CB8AC3E}">
        <p14:creationId xmlns:p14="http://schemas.microsoft.com/office/powerpoint/2010/main" val="36875492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0879" y="184562"/>
            <a:ext cx="5509933" cy="369809"/>
          </a:xfrm>
        </p:spPr>
        <p:txBody>
          <a:bodyPr>
            <a:no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VIIRS </a:t>
            </a:r>
            <a:r>
              <a:rPr lang="en-US" sz="2400" dirty="0">
                <a:solidFill>
                  <a:schemeClr val="bg1"/>
                </a:solidFill>
              </a:rPr>
              <a:t>Polar Winds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60774" y="1226651"/>
            <a:ext cx="4411226" cy="332129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sz="15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The Suomi National Polar-orbiting Partnership (S-NPP) satellite was </a:t>
            </a:r>
            <a:r>
              <a:rPr lang="en-GB" sz="1500" dirty="0">
                <a:solidFill>
                  <a:schemeClr val="bg1"/>
                </a:solidFill>
                <a:ea typeface="ＭＳ Ｐゴシック" charset="0"/>
              </a:rPr>
              <a:t>launched 28 October 2011.</a:t>
            </a:r>
            <a:endParaRPr lang="en-US" sz="1500" dirty="0">
              <a:solidFill>
                <a:schemeClr val="bg1"/>
              </a:solidFill>
              <a:ea typeface="ＭＳ Ｐゴシック" charset="0"/>
              <a:cs typeface="ＭＳ Ｐゴシック" charset="0"/>
            </a:endParaRPr>
          </a:p>
          <a:p>
            <a:pPr marL="0" indent="0">
              <a:spcBef>
                <a:spcPct val="50000"/>
              </a:spcBef>
              <a:buNone/>
            </a:pPr>
            <a:r>
              <a:rPr lang="en-US" altLang="en-US" sz="1500" dirty="0">
                <a:solidFill>
                  <a:schemeClr val="bg1"/>
                </a:solidFill>
              </a:rPr>
              <a:t>The “nested tracking” algorithm developed for GOES-R is used for a higher-quality product.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US" altLang="en-US" sz="1500" dirty="0">
                <a:solidFill>
                  <a:schemeClr val="bg1"/>
                </a:solidFill>
              </a:rPr>
              <a:t>VIIRS provides:</a:t>
            </a:r>
          </a:p>
          <a:p>
            <a:pPr>
              <a:spcBef>
                <a:spcPct val="50000"/>
              </a:spcBef>
            </a:pPr>
            <a:r>
              <a:rPr lang="en-US" altLang="en-US" sz="1500" dirty="0">
                <a:solidFill>
                  <a:schemeClr val="bg1"/>
                </a:solidFill>
              </a:rPr>
              <a:t>High spatial resolution (375 &amp; 750 m)</a:t>
            </a:r>
          </a:p>
          <a:p>
            <a:pPr>
              <a:spcBef>
                <a:spcPct val="50000"/>
              </a:spcBef>
            </a:pPr>
            <a:r>
              <a:rPr lang="en-US" altLang="en-US" sz="1500" dirty="0">
                <a:solidFill>
                  <a:schemeClr val="bg1"/>
                </a:solidFill>
              </a:rPr>
              <a:t>Constrained pixel growth toward edge of swath</a:t>
            </a:r>
          </a:p>
          <a:p>
            <a:pPr>
              <a:spcBef>
                <a:spcPct val="50000"/>
              </a:spcBef>
            </a:pPr>
            <a:r>
              <a:rPr lang="en-US" altLang="en-US" sz="1500" dirty="0">
                <a:solidFill>
                  <a:schemeClr val="bg1"/>
                </a:solidFill>
              </a:rPr>
              <a:t>A wider swath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US" altLang="en-US" sz="1500" b="1" dirty="0">
                <a:solidFill>
                  <a:srgbClr val="FFC000"/>
                </a:solidFill>
              </a:rPr>
              <a:t>These instrument and algorithm features result in a larger number of more accurate wind vectors.</a:t>
            </a:r>
          </a:p>
          <a:p>
            <a:pPr marL="0" indent="0">
              <a:spcBef>
                <a:spcPct val="50000"/>
              </a:spcBef>
              <a:buNone/>
            </a:pPr>
            <a:endParaRPr lang="en-US" altLang="en-US" sz="1500" dirty="0">
              <a:solidFill>
                <a:schemeClr val="bg1"/>
              </a:solidFill>
            </a:endParaRPr>
          </a:p>
          <a:p>
            <a:pPr marL="0" indent="0">
              <a:spcBef>
                <a:spcPct val="50000"/>
              </a:spcBef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endParaRPr lang="en-US" altLang="en-US" sz="135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426" y="1226651"/>
            <a:ext cx="3321294" cy="3321294"/>
          </a:xfrm>
          <a:prstGeom prst="rect">
            <a:avLst/>
          </a:prstGeom>
        </p:spPr>
      </p:pic>
      <p:pic>
        <p:nvPicPr>
          <p:cNvPr id="6" name="Picture 5" descr="np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546" y="44552"/>
            <a:ext cx="1064174" cy="80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9183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0879" y="184562"/>
            <a:ext cx="5509933" cy="369809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Single-satellite VIIRS Polar Winds Impact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60774" y="1226651"/>
            <a:ext cx="4411226" cy="332129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sz="15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Latest evaluation of NOAA-20 VIIRS winds in NCEP’s GFS/FV3: 19 Apr to 30 May 2019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US" altLang="en-US" sz="1500" dirty="0">
                <a:solidFill>
                  <a:schemeClr val="bg1"/>
                </a:solidFill>
              </a:rPr>
              <a:t>Overall impact neutral to slightly positive</a:t>
            </a:r>
          </a:p>
          <a:p>
            <a:pPr lvl="1">
              <a:spcBef>
                <a:spcPct val="50000"/>
              </a:spcBef>
            </a:pPr>
            <a:r>
              <a:rPr lang="en-US" altLang="en-US" sz="1500" dirty="0">
                <a:solidFill>
                  <a:schemeClr val="bg1"/>
                </a:solidFill>
              </a:rPr>
              <a:t>Expected as the S-NPP winds were included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US" altLang="en-US" sz="1500" dirty="0">
                <a:solidFill>
                  <a:srgbClr val="FFC000"/>
                </a:solidFill>
              </a:rPr>
              <a:t>Global </a:t>
            </a:r>
            <a:r>
              <a:rPr lang="en-US" altLang="en-US" sz="1500" dirty="0">
                <a:solidFill>
                  <a:schemeClr val="bg1"/>
                </a:solidFill>
              </a:rPr>
              <a:t> 500 </a:t>
            </a:r>
            <a:r>
              <a:rPr lang="en-US" altLang="en-US" sz="1500" dirty="0" err="1">
                <a:solidFill>
                  <a:schemeClr val="bg1"/>
                </a:solidFill>
              </a:rPr>
              <a:t>hPa</a:t>
            </a:r>
            <a:r>
              <a:rPr lang="en-US" altLang="en-US" sz="1500" dirty="0">
                <a:solidFill>
                  <a:schemeClr val="bg1"/>
                </a:solidFill>
              </a:rPr>
              <a:t> height Anomaly Correlation statistically significant impact in </a:t>
            </a:r>
            <a:r>
              <a:rPr lang="en-US" altLang="en-US" sz="1500" dirty="0">
                <a:solidFill>
                  <a:srgbClr val="FFC000"/>
                </a:solidFill>
              </a:rPr>
              <a:t>72 to 96 </a:t>
            </a:r>
            <a:r>
              <a:rPr lang="en-US" altLang="en-US" sz="1500" dirty="0" err="1">
                <a:solidFill>
                  <a:srgbClr val="FFC000"/>
                </a:solidFill>
              </a:rPr>
              <a:t>hr</a:t>
            </a:r>
            <a:r>
              <a:rPr lang="en-US" altLang="en-US" sz="1500" dirty="0">
                <a:solidFill>
                  <a:srgbClr val="FFC000"/>
                </a:solidFill>
              </a:rPr>
              <a:t> forecast</a:t>
            </a:r>
          </a:p>
          <a:p>
            <a:pPr marL="0" indent="0">
              <a:spcBef>
                <a:spcPct val="50000"/>
              </a:spcBef>
              <a:buNone/>
            </a:pPr>
            <a:endParaRPr lang="en-US" altLang="en-US" sz="1500" dirty="0">
              <a:solidFill>
                <a:srgbClr val="FFFF00"/>
              </a:solidFill>
            </a:endParaRPr>
          </a:p>
          <a:p>
            <a:pPr marL="0" indent="0">
              <a:spcBef>
                <a:spcPct val="50000"/>
              </a:spcBef>
              <a:buNone/>
            </a:pPr>
            <a:r>
              <a:rPr lang="en-US" altLang="en-US" sz="1500" dirty="0">
                <a:solidFill>
                  <a:srgbClr val="FFC000"/>
                </a:solidFill>
              </a:rPr>
              <a:t>NOAA-20 winds are approved to be transitioned to the operational GFS. However, they will continued to be monitored in the near-term due to an upcoming BUFR format change.</a:t>
            </a:r>
          </a:p>
          <a:p>
            <a:pPr marL="0" indent="0">
              <a:spcBef>
                <a:spcPct val="50000"/>
              </a:spcBef>
              <a:buNone/>
            </a:pPr>
            <a:endParaRPr lang="en-US" altLang="en-US" sz="1500" dirty="0">
              <a:solidFill>
                <a:schemeClr val="bg1"/>
              </a:solidFill>
            </a:endParaRPr>
          </a:p>
          <a:p>
            <a:pPr marL="0" indent="0">
              <a:spcBef>
                <a:spcPct val="50000"/>
              </a:spcBef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endParaRPr lang="en-US" altLang="en-US" sz="1350" dirty="0">
              <a:solidFill>
                <a:schemeClr val="bg1"/>
              </a:solidFill>
            </a:endParaRPr>
          </a:p>
        </p:txBody>
      </p:sp>
      <p:pic>
        <p:nvPicPr>
          <p:cNvPr id="6" name="Picture 5" descr="np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127" y="149398"/>
            <a:ext cx="1064174" cy="80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420A5F-DECD-924C-B623-18E0243805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327" b="50000"/>
          <a:stretch/>
        </p:blipFill>
        <p:spPr>
          <a:xfrm>
            <a:off x="4926487" y="1226652"/>
            <a:ext cx="3270840" cy="316492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1E27396-FABF-E240-926C-0B90ED1D8845}"/>
              </a:ext>
            </a:extLst>
          </p:cNvPr>
          <p:cNvSpPr/>
          <p:nvPr/>
        </p:nvSpPr>
        <p:spPr>
          <a:xfrm rot="20343830">
            <a:off x="6254781" y="3464735"/>
            <a:ext cx="978491" cy="384252"/>
          </a:xfrm>
          <a:prstGeom prst="ellipse">
            <a:avLst/>
          </a:prstGeom>
          <a:noFill/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53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592820" y="640160"/>
            <a:ext cx="5958360" cy="425520"/>
          </a:xfr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2969"/>
              </a:lnSpc>
              <a:tabLst>
                <a:tab pos="0" algn="l"/>
                <a:tab pos="311037" algn="l"/>
                <a:tab pos="622073" algn="l"/>
                <a:tab pos="933111" algn="l"/>
                <a:tab pos="1244147" algn="l"/>
                <a:tab pos="1555184" algn="l"/>
                <a:tab pos="1866221" algn="l"/>
                <a:tab pos="2177258" algn="l"/>
                <a:tab pos="2488295" algn="l"/>
                <a:tab pos="2799331" algn="l"/>
                <a:tab pos="3110369" algn="l"/>
                <a:tab pos="3421405" algn="l"/>
                <a:tab pos="3732442" algn="l"/>
                <a:tab pos="4043479" algn="l"/>
                <a:tab pos="4354517" algn="l"/>
                <a:tab pos="4665552" algn="l"/>
                <a:tab pos="4976590" algn="l"/>
                <a:tab pos="5287626" algn="l"/>
                <a:tab pos="5598663" algn="l"/>
                <a:tab pos="5909699" algn="l"/>
                <a:tab pos="6220736" algn="l"/>
              </a:tabLst>
            </a:pPr>
            <a:r>
              <a:rPr lang="en-GB" altLang="x-none" sz="2400" dirty="0">
                <a:solidFill>
                  <a:schemeClr val="bg1"/>
                </a:solidFill>
              </a:rPr>
              <a:t>What’s next for VIIRS polar winds?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CAAFAB4-FEF1-0D4A-BB64-D9B763B1CA98}"/>
              </a:ext>
            </a:extLst>
          </p:cNvPr>
          <p:cNvSpPr txBox="1">
            <a:spLocks noChangeArrowheads="1"/>
          </p:cNvSpPr>
          <p:nvPr/>
        </p:nvSpPr>
        <p:spPr>
          <a:xfrm>
            <a:off x="752445" y="1452562"/>
            <a:ext cx="5078200" cy="332129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Additional spectral channels: 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Shortwave IR (SWIR)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Day/Night Band (DNB)</a:t>
            </a:r>
            <a:endParaRPr lang="en-US" altLang="en-US" dirty="0">
              <a:solidFill>
                <a:schemeClr val="bg1"/>
              </a:solidFill>
              <a:ea typeface="ＭＳ Ｐゴシック" charset="0"/>
            </a:endParaRPr>
          </a:p>
          <a:p>
            <a:pPr marL="0" indent="0">
              <a:spcBef>
                <a:spcPct val="50000"/>
              </a:spcBef>
              <a:buNone/>
            </a:pPr>
            <a:endParaRPr lang="en-US" altLang="en-US" dirty="0">
              <a:solidFill>
                <a:schemeClr val="bg1"/>
              </a:solidFill>
              <a:ea typeface="ＭＳ Ｐゴシック" charset="0"/>
            </a:endParaRPr>
          </a:p>
          <a:p>
            <a:pPr marL="0" indent="0">
              <a:spcBef>
                <a:spcPct val="50000"/>
              </a:spcBef>
              <a:buNone/>
            </a:pP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Tandem winds from image pairs of VIIRS: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Complete latitude coverage (‘global’)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Correcting for parallax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New Quality Control technique</a:t>
            </a:r>
            <a:endParaRPr lang="en-US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80945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790054" y="168859"/>
            <a:ext cx="5607857" cy="425520"/>
          </a:xfr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2969"/>
              </a:lnSpc>
              <a:tabLst>
                <a:tab pos="0" algn="l"/>
                <a:tab pos="311037" algn="l"/>
                <a:tab pos="622073" algn="l"/>
                <a:tab pos="933111" algn="l"/>
                <a:tab pos="1244147" algn="l"/>
                <a:tab pos="1555184" algn="l"/>
                <a:tab pos="1866221" algn="l"/>
                <a:tab pos="2177258" algn="l"/>
                <a:tab pos="2488295" algn="l"/>
                <a:tab pos="2799331" algn="l"/>
                <a:tab pos="3110369" algn="l"/>
                <a:tab pos="3421405" algn="l"/>
                <a:tab pos="3732442" algn="l"/>
                <a:tab pos="4043479" algn="l"/>
                <a:tab pos="4354517" algn="l"/>
                <a:tab pos="4665552" algn="l"/>
                <a:tab pos="4976590" algn="l"/>
                <a:tab pos="5287626" algn="l"/>
                <a:tab pos="5598663" algn="l"/>
                <a:tab pos="5909699" algn="l"/>
                <a:tab pos="6220736" algn="l"/>
              </a:tabLst>
            </a:pPr>
            <a:r>
              <a:rPr lang="en-GB" sz="2100" dirty="0">
                <a:solidFill>
                  <a:schemeClr val="bg1"/>
                </a:solidFill>
                <a:cs typeface="HG Mincho Light J;MS Gothic;HG " charset="0"/>
              </a:rPr>
              <a:t>New Spectral Channels: VIIRS and MODIS Winds from the Shortwave Infrared</a:t>
            </a:r>
          </a:p>
        </p:txBody>
      </p:sp>
      <p:sp>
        <p:nvSpPr>
          <p:cNvPr id="27651" name="Rectangle 1028"/>
          <p:cNvSpPr>
            <a:spLocks noChangeArrowheads="1"/>
          </p:cNvSpPr>
          <p:nvPr/>
        </p:nvSpPr>
        <p:spPr bwMode="auto">
          <a:xfrm>
            <a:off x="1322005" y="2134888"/>
            <a:ext cx="746280" cy="280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57678" indent="-15767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25" b="1">
                <a:solidFill>
                  <a:srgbClr val="FFFFFF"/>
                </a:solidFill>
                <a:ea typeface="ＭＳ Ｐゴシック" charset="0"/>
              </a:rPr>
              <a:t>MODIS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005" y="863944"/>
            <a:ext cx="2739696" cy="27396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261" y="798424"/>
            <a:ext cx="2743670" cy="27436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210" y="2647566"/>
            <a:ext cx="2510390" cy="251039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70754" y="953586"/>
            <a:ext cx="1034257" cy="30174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6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Vis (0.6 𝜇m)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49260" y="892387"/>
            <a:ext cx="920445" cy="30174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6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IR (11 𝜇m)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33991" y="4663286"/>
            <a:ext cx="1159991" cy="5111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6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SWIR (2.1 </a:t>
            </a:r>
            <a:r>
              <a:rPr lang="en-US" sz="136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𝜇m)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99653" y="3983768"/>
            <a:ext cx="15469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FFC000"/>
                </a:solidFill>
                <a:ea typeface="ＭＳ Ｐゴシック" charset="0"/>
                <a:cs typeface="ＭＳ Ｐゴシック" charset="0"/>
              </a:rPr>
              <a:t>SWIR allows for better </a:t>
            </a:r>
            <a:r>
              <a:rPr lang="en-US" sz="1500">
                <a:solidFill>
                  <a:srgbClr val="FFC000"/>
                </a:solidFill>
                <a:ea typeface="ＭＳ Ｐゴシック" charset="0"/>
                <a:cs typeface="ＭＳ Ｐゴシック" charset="0"/>
              </a:rPr>
              <a:t>tracking of low</a:t>
            </a:r>
            <a:r>
              <a:rPr lang="en-US" sz="1500" dirty="0">
                <a:solidFill>
                  <a:srgbClr val="FFC000"/>
                </a:solidFill>
                <a:ea typeface="ＭＳ Ｐゴシック" charset="0"/>
                <a:cs typeface="ＭＳ Ｐゴシック" charset="0"/>
              </a:rPr>
              <a:t>, liquid clouds</a:t>
            </a:r>
          </a:p>
        </p:txBody>
      </p:sp>
    </p:spTree>
    <p:extLst>
      <p:ext uri="{BB962C8B-B14F-4D97-AF65-F5344CB8AC3E}">
        <p14:creationId xmlns:p14="http://schemas.microsoft.com/office/powerpoint/2010/main" val="35606222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247887" y="169198"/>
            <a:ext cx="6572922" cy="425520"/>
          </a:xfr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2969"/>
              </a:lnSpc>
              <a:tabLst>
                <a:tab pos="0" algn="l"/>
                <a:tab pos="311037" algn="l"/>
                <a:tab pos="622073" algn="l"/>
                <a:tab pos="933111" algn="l"/>
                <a:tab pos="1244147" algn="l"/>
                <a:tab pos="1555184" algn="l"/>
                <a:tab pos="1866221" algn="l"/>
                <a:tab pos="2177258" algn="l"/>
                <a:tab pos="2488295" algn="l"/>
                <a:tab pos="2799331" algn="l"/>
                <a:tab pos="3110369" algn="l"/>
                <a:tab pos="3421405" algn="l"/>
                <a:tab pos="3732442" algn="l"/>
                <a:tab pos="4043479" algn="l"/>
                <a:tab pos="4354517" algn="l"/>
                <a:tab pos="4665552" algn="l"/>
                <a:tab pos="4976590" algn="l"/>
                <a:tab pos="5287626" algn="l"/>
                <a:tab pos="5598663" algn="l"/>
                <a:tab pos="5909699" algn="l"/>
                <a:tab pos="6220736" algn="l"/>
              </a:tabLst>
            </a:pPr>
            <a:r>
              <a:rPr lang="en-GB" sz="2100" dirty="0">
                <a:solidFill>
                  <a:schemeClr val="bg1"/>
                </a:solidFill>
                <a:cs typeface="HG Mincho Light J;MS Gothic;HG " charset="0"/>
              </a:rPr>
              <a:t>MODIS: SWIR, IR, and Water Vapor Retrieval Examples</a:t>
            </a:r>
          </a:p>
        </p:txBody>
      </p:sp>
      <p:sp>
        <p:nvSpPr>
          <p:cNvPr id="27651" name="Rectangle 1028"/>
          <p:cNvSpPr>
            <a:spLocks noChangeArrowheads="1"/>
          </p:cNvSpPr>
          <p:nvPr/>
        </p:nvSpPr>
        <p:spPr bwMode="auto">
          <a:xfrm>
            <a:off x="1484093" y="1730444"/>
            <a:ext cx="746280" cy="280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57678" indent="-15767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25" b="1">
                <a:solidFill>
                  <a:schemeClr val="bg1"/>
                </a:solidFill>
                <a:ea typeface="ＭＳ Ｐゴシック" charset="0"/>
              </a:rPr>
              <a:t>MODIS</a:t>
            </a:r>
          </a:p>
        </p:txBody>
      </p:sp>
      <p:sp>
        <p:nvSpPr>
          <p:cNvPr id="27653" name="Rectangle 1028"/>
          <p:cNvSpPr>
            <a:spLocks noChangeArrowheads="1"/>
          </p:cNvSpPr>
          <p:nvPr/>
        </p:nvSpPr>
        <p:spPr bwMode="auto">
          <a:xfrm>
            <a:off x="4797533" y="1659164"/>
            <a:ext cx="746280" cy="280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57678" indent="-15767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25" b="1">
                <a:solidFill>
                  <a:schemeClr val="bg1"/>
                </a:solidFill>
                <a:ea typeface="ＭＳ Ｐゴシック" charset="0"/>
              </a:rPr>
              <a:t>VIIRS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66736" y="957685"/>
            <a:ext cx="631968" cy="343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33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SWIR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60072" y="957685"/>
            <a:ext cx="894797" cy="343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33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WV &amp; IR</a:t>
            </a:r>
            <a:endParaRPr lang="en-US" sz="1633" dirty="0">
              <a:solidFill>
                <a:schemeClr val="bg1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910" y="1377271"/>
            <a:ext cx="3171960" cy="31719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121" y="1368480"/>
            <a:ext cx="3203468" cy="3203468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 bwMode="auto">
          <a:xfrm rot="1357250">
            <a:off x="5952997" y="3414944"/>
            <a:ext cx="423741" cy="827830"/>
          </a:xfrm>
          <a:prstGeom prst="ellips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2208" tIns="31104" rIns="62208" bIns="31104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33">
              <a:solidFill>
                <a:srgbClr val="FFFFFF"/>
              </a:solidFill>
              <a:latin typeface="Times New Roman" pitchFamily="16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 rot="1357250">
            <a:off x="5864805" y="2993406"/>
            <a:ext cx="995880" cy="452446"/>
          </a:xfrm>
          <a:prstGeom prst="ellips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2208" tIns="31104" rIns="62208" bIns="31104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33">
              <a:solidFill>
                <a:srgbClr val="FFFFFF"/>
              </a:solidFill>
              <a:latin typeface="Times New Roman" pitchFamily="16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18941" y="4685410"/>
            <a:ext cx="352744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>
                <a:solidFill>
                  <a:schemeClr val="bg1"/>
                </a:solidFill>
              </a:rPr>
              <a:t>The </a:t>
            </a:r>
            <a:r>
              <a:rPr lang="en-US" sz="1350" dirty="0">
                <a:solidFill>
                  <a:schemeClr val="bg1"/>
                </a:solidFill>
              </a:rPr>
              <a:t>SWIR </a:t>
            </a:r>
            <a:r>
              <a:rPr lang="en-US" sz="1350">
                <a:solidFill>
                  <a:schemeClr val="bg1"/>
                </a:solidFill>
              </a:rPr>
              <a:t>band provides more </a:t>
            </a:r>
            <a:r>
              <a:rPr lang="en-US" sz="1350" dirty="0">
                <a:solidFill>
                  <a:schemeClr val="bg1"/>
                </a:solidFill>
              </a:rPr>
              <a:t>low-level vectors</a:t>
            </a:r>
          </a:p>
        </p:txBody>
      </p:sp>
    </p:spTree>
    <p:extLst>
      <p:ext uri="{BB962C8B-B14F-4D97-AF65-F5344CB8AC3E}">
        <p14:creationId xmlns:p14="http://schemas.microsoft.com/office/powerpoint/2010/main" val="111204088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837594" y="197255"/>
            <a:ext cx="5530361" cy="425520"/>
          </a:xfr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2969"/>
              </a:lnSpc>
              <a:tabLst>
                <a:tab pos="0" algn="l"/>
                <a:tab pos="311037" algn="l"/>
                <a:tab pos="622073" algn="l"/>
                <a:tab pos="933111" algn="l"/>
                <a:tab pos="1244147" algn="l"/>
                <a:tab pos="1555184" algn="l"/>
                <a:tab pos="1866221" algn="l"/>
                <a:tab pos="2177258" algn="l"/>
                <a:tab pos="2488295" algn="l"/>
                <a:tab pos="2799331" algn="l"/>
                <a:tab pos="3110369" algn="l"/>
                <a:tab pos="3421405" algn="l"/>
                <a:tab pos="3732442" algn="l"/>
                <a:tab pos="4043479" algn="l"/>
                <a:tab pos="4354517" algn="l"/>
                <a:tab pos="4665552" algn="l"/>
                <a:tab pos="4976590" algn="l"/>
                <a:tab pos="5287626" algn="l"/>
                <a:tab pos="5598663" algn="l"/>
                <a:tab pos="5909699" algn="l"/>
                <a:tab pos="6220736" algn="l"/>
              </a:tabLst>
            </a:pPr>
            <a:r>
              <a:rPr lang="en-US" sz="2100">
                <a:solidFill>
                  <a:schemeClr val="bg1"/>
                </a:solidFill>
                <a:cs typeface="HG Mincho Light J;MS Gothic;HG " charset="0"/>
              </a:rPr>
              <a:t>New Spectral Bands: VIIRS </a:t>
            </a:r>
            <a:r>
              <a:rPr lang="en-US" sz="2100" dirty="0">
                <a:solidFill>
                  <a:schemeClr val="bg1"/>
                </a:solidFill>
                <a:cs typeface="HG Mincho Light J;MS Gothic;HG " charset="0"/>
              </a:rPr>
              <a:t>Day-Night Band (DNB)</a:t>
            </a:r>
            <a:endParaRPr lang="en-GB" sz="2100" dirty="0">
              <a:solidFill>
                <a:schemeClr val="bg1"/>
              </a:solidFill>
              <a:cs typeface="HG Mincho Light J;MS Gothic;HG " charset="0"/>
            </a:endParaRP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1353013" y="1898483"/>
            <a:ext cx="2177707" cy="1005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en-US" sz="1361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The VIIRS </a:t>
            </a:r>
            <a:r>
              <a:rPr lang="en-US" altLang="ja-JP" sz="1361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Day/Night Band (DNB) provides new possibilities for estimating wind properties at night.</a:t>
            </a:r>
          </a:p>
        </p:txBody>
      </p:sp>
      <p:pic>
        <p:nvPicPr>
          <p:cNvPr id="30" name="Picture 29" descr="VIIRS_NCC_EDR_albedo_antarctic_peninsula_21aug2013_fullmoon_subset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07627" y="871276"/>
            <a:ext cx="4280997" cy="3875723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373647" y="3753003"/>
            <a:ext cx="23149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latin typeface="Calibri"/>
                <a:ea typeface=""/>
                <a:cs typeface=""/>
              </a:rPr>
              <a:t>VIIRS Day-Night Band (DNB) NCC EDR Albedo, 21-Aug-2013 02:29-02:35 </a:t>
            </a:r>
          </a:p>
          <a:p>
            <a:pPr algn="ctr"/>
            <a:r>
              <a:rPr lang="en-US" sz="1350" dirty="0">
                <a:latin typeface="Calibri"/>
                <a:ea typeface=""/>
                <a:cs typeface=""/>
              </a:rPr>
              <a:t>Full Moonlight Night Scene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800541" y="1607692"/>
            <a:ext cx="99738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Calibri"/>
                <a:ea typeface=""/>
                <a:cs typeface=""/>
              </a:rPr>
              <a:t>thin clouds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03114" y="1126300"/>
            <a:ext cx="6992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Calibri"/>
                <a:ea typeface=""/>
                <a:cs typeface=""/>
              </a:rPr>
              <a:t>sea ice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689255" y="2585774"/>
            <a:ext cx="6992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Calibri"/>
                <a:ea typeface=""/>
                <a:cs typeface=""/>
              </a:rPr>
              <a:t>sea ice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407629" y="3949210"/>
            <a:ext cx="99738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Calibri"/>
                <a:ea typeface=""/>
                <a:cs typeface=""/>
              </a:rPr>
              <a:t>thin clouds </a:t>
            </a:r>
          </a:p>
        </p:txBody>
      </p:sp>
      <p:sp>
        <p:nvSpPr>
          <p:cNvPr id="18" name="Rectangle 4"/>
          <p:cNvSpPr txBox="1">
            <a:spLocks noChangeArrowheads="1"/>
          </p:cNvSpPr>
          <p:nvPr/>
        </p:nvSpPr>
        <p:spPr bwMode="auto">
          <a:xfrm>
            <a:off x="6386635" y="4781269"/>
            <a:ext cx="1301990" cy="287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en-US" sz="1050" i="1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(Courtesy of CIRA)</a:t>
            </a:r>
            <a:endParaRPr lang="en-US" altLang="ja-JP" sz="1050" i="1" dirty="0">
              <a:solidFill>
                <a:schemeClr val="bg1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7546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0879" y="184562"/>
            <a:ext cx="5509933" cy="369809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Parallax effects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48641" y="1738032"/>
            <a:ext cx="4383150" cy="253275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One time period 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Triplet of alternating S-NPP/NOAA-20 VIIRS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2700 vectors 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Poleward of 60</a:t>
            </a:r>
            <a:r>
              <a:rPr lang="en-US" altLang="en-US" baseline="30000" dirty="0">
                <a:solidFill>
                  <a:schemeClr val="bg1"/>
                </a:solidFill>
                <a:ea typeface="ＭＳ Ｐゴシック" charset="0"/>
              </a:rPr>
              <a:t>o</a:t>
            </a: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 latitude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US" altLang="en-US" dirty="0">
                <a:solidFill>
                  <a:srgbClr val="FFC000"/>
                </a:solidFill>
                <a:ea typeface="ＭＳ Ｐゴシック" charset="0"/>
              </a:rPr>
              <a:t>In general, the largest adjustments to wind speed is to reduce the speed</a:t>
            </a:r>
            <a:endParaRPr lang="en-US" altLang="en-US" dirty="0">
              <a:solidFill>
                <a:srgbClr val="FFC000"/>
              </a:solidFill>
            </a:endParaRPr>
          </a:p>
          <a:p>
            <a:pPr marL="0" indent="0">
              <a:spcBef>
                <a:spcPct val="50000"/>
              </a:spcBef>
              <a:buNone/>
            </a:pPr>
            <a:endParaRPr lang="en-US" altLang="en-US" sz="1500" dirty="0">
              <a:solidFill>
                <a:schemeClr val="bg1"/>
              </a:solidFill>
            </a:endParaRPr>
          </a:p>
          <a:p>
            <a:pPr marL="0" indent="0">
              <a:spcBef>
                <a:spcPct val="50000"/>
              </a:spcBef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endParaRPr lang="en-US" altLang="en-US" sz="135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96AB0B-40D9-1E49-8483-BF3D4F2A7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3479" y="1129554"/>
            <a:ext cx="3845859" cy="288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928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943101" y="288008"/>
            <a:ext cx="5390516" cy="425520"/>
          </a:xfr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2969"/>
              </a:lnSpc>
              <a:tabLst>
                <a:tab pos="0" algn="l"/>
                <a:tab pos="311037" algn="l"/>
                <a:tab pos="622073" algn="l"/>
                <a:tab pos="933111" algn="l"/>
                <a:tab pos="1244147" algn="l"/>
                <a:tab pos="1555184" algn="l"/>
                <a:tab pos="1866221" algn="l"/>
                <a:tab pos="2177258" algn="l"/>
                <a:tab pos="2488295" algn="l"/>
                <a:tab pos="2799331" algn="l"/>
                <a:tab pos="3110369" algn="l"/>
                <a:tab pos="3421405" algn="l"/>
                <a:tab pos="3732442" algn="l"/>
                <a:tab pos="4043479" algn="l"/>
                <a:tab pos="4354517" algn="l"/>
                <a:tab pos="4665552" algn="l"/>
                <a:tab pos="4976590" algn="l"/>
                <a:tab pos="5287626" algn="l"/>
                <a:tab pos="5598663" algn="l"/>
                <a:tab pos="5909699" algn="l"/>
                <a:tab pos="6220736" algn="l"/>
              </a:tabLst>
            </a:pPr>
            <a:r>
              <a:rPr lang="en-GB" altLang="x-none" sz="2400" dirty="0">
                <a:solidFill>
                  <a:schemeClr val="bg1"/>
                </a:solidFill>
              </a:rPr>
              <a:t>Overview</a:t>
            </a:r>
          </a:p>
        </p:txBody>
      </p:sp>
      <p:sp>
        <p:nvSpPr>
          <p:cNvPr id="22531" name="Rectangle 1028"/>
          <p:cNvSpPr>
            <a:spLocks noChangeArrowheads="1"/>
          </p:cNvSpPr>
          <p:nvPr/>
        </p:nvSpPr>
        <p:spPr bwMode="auto">
          <a:xfrm>
            <a:off x="1494666" y="1279089"/>
            <a:ext cx="5286143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31775" indent="-231775"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x-none" sz="1800" dirty="0">
                <a:latin typeface="Arial" charset="0"/>
              </a:rPr>
              <a:t>Brief history of polar winds product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x-none" sz="1800" dirty="0">
              <a:latin typeface="Arial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x-none" sz="1800" dirty="0">
                <a:latin typeface="Arial" charset="0"/>
              </a:rPr>
              <a:t>Single satellite winds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x-none" sz="1800" dirty="0">
              <a:latin typeface="Arial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x-none" sz="1800" dirty="0">
                <a:latin typeface="Arial" charset="0"/>
              </a:rPr>
              <a:t>Tandem winds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x-none" sz="1800" dirty="0">
              <a:latin typeface="Arial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x-none" sz="1800" dirty="0">
                <a:latin typeface="Arial" charset="0"/>
              </a:rPr>
              <a:t>NOAA-20 VIIRS NWP impact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x-none" sz="1800" dirty="0">
              <a:latin typeface="Arial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x-none" sz="1800" dirty="0">
                <a:latin typeface="Arial" charset="0"/>
              </a:rPr>
              <a:t>What’s next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x-none" sz="1800" dirty="0">
              <a:latin typeface="Arial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x-none" sz="1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064741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0879" y="184562"/>
            <a:ext cx="5509933" cy="369809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Parallax effects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19506" y="3995123"/>
            <a:ext cx="3486068" cy="82430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50000"/>
              </a:spcBef>
              <a:buNone/>
            </a:pP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The further equatorward, the larger the adjustment to the speed (potentially larger viewing angle differences)</a:t>
            </a:r>
            <a:endParaRPr lang="en-US" altLang="en-US" dirty="0">
              <a:solidFill>
                <a:schemeClr val="bg1"/>
              </a:solidFill>
            </a:endParaRPr>
          </a:p>
          <a:p>
            <a:pPr marL="0" indent="0">
              <a:spcBef>
                <a:spcPct val="50000"/>
              </a:spcBef>
              <a:buNone/>
            </a:pPr>
            <a:endParaRPr lang="en-US" altLang="en-US" sz="1500" dirty="0">
              <a:solidFill>
                <a:schemeClr val="bg1"/>
              </a:solidFill>
            </a:endParaRPr>
          </a:p>
          <a:p>
            <a:pPr marL="0" indent="0">
              <a:spcBef>
                <a:spcPct val="50000"/>
              </a:spcBef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endParaRPr lang="en-US" altLang="en-US" sz="135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06FB81-D4D2-3B42-AD15-22894F883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308" y="674705"/>
            <a:ext cx="4048464" cy="30363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539957-2D4E-884B-9103-0768BD17B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389" y="674706"/>
            <a:ext cx="4009913" cy="3007435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12A7D5C7-DD2B-6848-BD48-81CD4AE1CA6F}"/>
              </a:ext>
            </a:extLst>
          </p:cNvPr>
          <p:cNvSpPr txBox="1">
            <a:spLocks noChangeArrowheads="1"/>
          </p:cNvSpPr>
          <p:nvPr/>
        </p:nvSpPr>
        <p:spPr>
          <a:xfrm>
            <a:off x="5116311" y="3995122"/>
            <a:ext cx="3486068" cy="82430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50000"/>
              </a:spcBef>
              <a:buNone/>
            </a:pP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The higher the cloud, the larger the adjustment to the speed (with larger viewing angle differences)</a:t>
            </a:r>
            <a:endParaRPr lang="en-US" altLang="en-US" dirty="0">
              <a:solidFill>
                <a:schemeClr val="bg1"/>
              </a:solidFill>
            </a:endParaRPr>
          </a:p>
          <a:p>
            <a:pPr marL="0" indent="0">
              <a:spcBef>
                <a:spcPct val="50000"/>
              </a:spcBef>
              <a:buNone/>
            </a:pPr>
            <a:endParaRPr lang="en-US" altLang="en-US" sz="1500" dirty="0">
              <a:solidFill>
                <a:schemeClr val="bg1"/>
              </a:solidFill>
            </a:endParaRPr>
          </a:p>
          <a:p>
            <a:pPr marL="0" indent="0">
              <a:spcBef>
                <a:spcPct val="50000"/>
              </a:spcBef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endParaRPr lang="en-US" alt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5353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008" y="184562"/>
            <a:ext cx="6486861" cy="369809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Tandem winds: Adaptive Quality Control (AQC)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942653" y="1156627"/>
            <a:ext cx="4988410" cy="309264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We will continue to track using triplets of images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Tandem winds: We will report the wind from the 2</a:t>
            </a:r>
            <a:r>
              <a:rPr lang="en-US" altLang="en-US" baseline="30000" dirty="0">
                <a:solidFill>
                  <a:schemeClr val="bg1"/>
                </a:solidFill>
                <a:ea typeface="ＭＳ Ｐゴシック" charset="0"/>
              </a:rPr>
              <a:t>nd</a:t>
            </a: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 image pair and time-tag with the time of the last image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When there is overlap in the triplet, we will continue to use existing consistency checks for the vector pairs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Tandem winds: When there is not a 1</a:t>
            </a:r>
            <a:r>
              <a:rPr lang="en-US" altLang="en-US" baseline="30000" dirty="0">
                <a:solidFill>
                  <a:schemeClr val="bg1"/>
                </a:solidFill>
                <a:ea typeface="ＭＳ Ｐゴシック" charset="0"/>
              </a:rPr>
              <a:t>st</a:t>
            </a:r>
            <a:r>
              <a:rPr lang="en-US" altLang="en-US" dirty="0">
                <a:solidFill>
                  <a:schemeClr val="bg1"/>
                </a:solidFill>
                <a:ea typeface="ＭＳ Ｐゴシック" charset="0"/>
              </a:rPr>
              <a:t> vector for normal QC use (e.g., lower latitudes), we will use AQC which compares to lower-resolution AMVs from other satellite-derived winds sources (GOES, MODIS, AVHRR).</a:t>
            </a:r>
            <a:endParaRPr lang="en-US" altLang="en-US" dirty="0">
              <a:solidFill>
                <a:schemeClr val="bg1"/>
              </a:solidFill>
            </a:endParaRPr>
          </a:p>
          <a:p>
            <a:pPr marL="0" indent="0">
              <a:spcBef>
                <a:spcPct val="50000"/>
              </a:spcBef>
              <a:buNone/>
            </a:pPr>
            <a:endParaRPr lang="en-US" altLang="en-US" sz="1500" dirty="0">
              <a:solidFill>
                <a:schemeClr val="bg1"/>
              </a:solidFill>
            </a:endParaRPr>
          </a:p>
          <a:p>
            <a:pPr marL="0" indent="0">
              <a:spcBef>
                <a:spcPct val="50000"/>
              </a:spcBef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endParaRPr lang="en-US" alt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025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592820" y="2146230"/>
            <a:ext cx="5958360" cy="425520"/>
          </a:xfr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2969"/>
              </a:lnSpc>
              <a:tabLst>
                <a:tab pos="0" algn="l"/>
                <a:tab pos="311037" algn="l"/>
                <a:tab pos="622073" algn="l"/>
                <a:tab pos="933111" algn="l"/>
                <a:tab pos="1244147" algn="l"/>
                <a:tab pos="1555184" algn="l"/>
                <a:tab pos="1866221" algn="l"/>
                <a:tab pos="2177258" algn="l"/>
                <a:tab pos="2488295" algn="l"/>
                <a:tab pos="2799331" algn="l"/>
                <a:tab pos="3110369" algn="l"/>
                <a:tab pos="3421405" algn="l"/>
                <a:tab pos="3732442" algn="l"/>
                <a:tab pos="4043479" algn="l"/>
                <a:tab pos="4354517" algn="l"/>
                <a:tab pos="4665552" algn="l"/>
                <a:tab pos="4976590" algn="l"/>
                <a:tab pos="5287626" algn="l"/>
                <a:tab pos="5598663" algn="l"/>
                <a:tab pos="5909699" algn="l"/>
                <a:tab pos="6220736" algn="l"/>
              </a:tabLst>
            </a:pPr>
            <a:r>
              <a:rPr lang="en-GB" altLang="x-none" sz="2400" dirty="0">
                <a:solidFill>
                  <a:srgbClr val="FFC000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15817765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969477" y="217670"/>
            <a:ext cx="5390516" cy="425520"/>
          </a:xfr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2969"/>
              </a:lnSpc>
              <a:tabLst>
                <a:tab pos="0" algn="l"/>
                <a:tab pos="311037" algn="l"/>
                <a:tab pos="622073" algn="l"/>
                <a:tab pos="933111" algn="l"/>
                <a:tab pos="1244147" algn="l"/>
                <a:tab pos="1555184" algn="l"/>
                <a:tab pos="1866221" algn="l"/>
                <a:tab pos="2177258" algn="l"/>
                <a:tab pos="2488295" algn="l"/>
                <a:tab pos="2799331" algn="l"/>
                <a:tab pos="3110369" algn="l"/>
                <a:tab pos="3421405" algn="l"/>
                <a:tab pos="3732442" algn="l"/>
                <a:tab pos="4043479" algn="l"/>
                <a:tab pos="4354517" algn="l"/>
                <a:tab pos="4665552" algn="l"/>
                <a:tab pos="4976590" algn="l"/>
                <a:tab pos="5287626" algn="l"/>
                <a:tab pos="5598663" algn="l"/>
                <a:tab pos="5909699" algn="l"/>
                <a:tab pos="6220736" algn="l"/>
              </a:tabLst>
            </a:pPr>
            <a:r>
              <a:rPr lang="en-GB" altLang="x-none" sz="2400" dirty="0">
                <a:solidFill>
                  <a:schemeClr val="bg1"/>
                </a:solidFill>
              </a:rPr>
              <a:t>Background: Deriving Polar Winds</a:t>
            </a:r>
          </a:p>
        </p:txBody>
      </p:sp>
      <p:sp>
        <p:nvSpPr>
          <p:cNvPr id="22531" name="Rectangle 1028"/>
          <p:cNvSpPr>
            <a:spLocks noChangeArrowheads="1"/>
          </p:cNvSpPr>
          <p:nvPr/>
        </p:nvSpPr>
        <p:spPr bwMode="auto">
          <a:xfrm>
            <a:off x="435724" y="900355"/>
            <a:ext cx="3835062" cy="35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31775" indent="-231775"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x-none" sz="1500" dirty="0">
                <a:latin typeface="Arial" charset="0"/>
              </a:rPr>
              <a:t>While geostationary satellites repeatedly image the same area, the swaths of polar-orbiters only partially overlap.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GB" altLang="x-none" sz="1500" dirty="0"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x-none" sz="1500" dirty="0">
                <a:latin typeface="Arial" charset="0"/>
              </a:rPr>
              <a:t>The method is to </a:t>
            </a:r>
          </a:p>
          <a:p>
            <a:pPr marL="515528" indent="-166684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x-none" sz="1500" dirty="0">
                <a:solidFill>
                  <a:srgbClr val="FFC000"/>
                </a:solidFill>
                <a:latin typeface="Arial" charset="0"/>
              </a:rPr>
              <a:t>Track</a:t>
            </a:r>
            <a:r>
              <a:rPr lang="en-GB" altLang="x-none" sz="1500" dirty="0">
                <a:latin typeface="Arial" charset="0"/>
              </a:rPr>
              <a:t> cloud and water </a:t>
            </a:r>
            <a:r>
              <a:rPr lang="en-GB" altLang="x-none" sz="1500" dirty="0" err="1">
                <a:latin typeface="Arial" charset="0"/>
              </a:rPr>
              <a:t>vapor</a:t>
            </a:r>
            <a:r>
              <a:rPr lang="en-GB" altLang="x-none" sz="1500" dirty="0">
                <a:latin typeface="Arial" charset="0"/>
              </a:rPr>
              <a:t> features in three consecutive orbits.</a:t>
            </a:r>
          </a:p>
          <a:p>
            <a:pPr marL="515528" indent="-166684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x-none" sz="1500" dirty="0">
                <a:latin typeface="Arial" charset="0"/>
              </a:rPr>
              <a:t>Assign the wind vector </a:t>
            </a:r>
            <a:r>
              <a:rPr lang="en-GB" altLang="x-none" sz="1500" dirty="0">
                <a:solidFill>
                  <a:srgbClr val="FFC000"/>
                </a:solidFill>
                <a:latin typeface="Arial" charset="0"/>
              </a:rPr>
              <a:t>height</a:t>
            </a:r>
            <a:r>
              <a:rPr lang="en-GB" altLang="x-none" sz="1500" dirty="0">
                <a:latin typeface="Arial" charset="0"/>
              </a:rPr>
              <a:t> based on one or more methods</a:t>
            </a:r>
          </a:p>
          <a:p>
            <a:pPr marL="515528" indent="-166684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x-none" sz="1500" dirty="0">
                <a:latin typeface="Arial" charset="0"/>
              </a:rPr>
              <a:t>Perform consistency and </a:t>
            </a:r>
            <a:r>
              <a:rPr lang="en-GB" altLang="x-none" sz="1500" dirty="0">
                <a:solidFill>
                  <a:srgbClr val="FFC000"/>
                </a:solidFill>
                <a:latin typeface="Arial" charset="0"/>
              </a:rPr>
              <a:t>quality control </a:t>
            </a:r>
            <a:r>
              <a:rPr lang="en-GB" altLang="x-none" sz="1500" dirty="0">
                <a:latin typeface="Arial" charset="0"/>
              </a:rPr>
              <a:t>tests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x-none" sz="1500" dirty="0"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x-none" sz="1500" dirty="0">
                <a:latin typeface="Arial" charset="0"/>
              </a:rPr>
              <a:t>Result: wind speed, direction, and pressure with quality indicators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GB" altLang="x-none" sz="1500" dirty="0"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65226" y="4168228"/>
            <a:ext cx="302905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The white diamond is the area of overlap for three orbits.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A3E3A2-0F6C-F943-8216-84533BF3B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371" y="990453"/>
            <a:ext cx="3151258" cy="31512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34FE4F-7744-EE4F-AB09-EE01850AA6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3666" y="1001790"/>
            <a:ext cx="3139920" cy="313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7991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34879" y="208878"/>
            <a:ext cx="4659120" cy="425520"/>
          </a:xfr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ts val="2969"/>
              </a:lnSpc>
              <a:tabLst>
                <a:tab pos="0" algn="l"/>
                <a:tab pos="311037" algn="l"/>
                <a:tab pos="622073" algn="l"/>
                <a:tab pos="933111" algn="l"/>
                <a:tab pos="1244147" algn="l"/>
                <a:tab pos="1555184" algn="l"/>
                <a:tab pos="1866221" algn="l"/>
                <a:tab pos="2177258" algn="l"/>
                <a:tab pos="2488295" algn="l"/>
                <a:tab pos="2799331" algn="l"/>
                <a:tab pos="3110369" algn="l"/>
                <a:tab pos="3421405" algn="l"/>
                <a:tab pos="3732442" algn="l"/>
                <a:tab pos="4043479" algn="l"/>
                <a:tab pos="4354517" algn="l"/>
                <a:tab pos="4665552" algn="l"/>
                <a:tab pos="4976590" algn="l"/>
                <a:tab pos="5287626" algn="l"/>
                <a:tab pos="5598663" algn="l"/>
                <a:tab pos="5909699" algn="l"/>
                <a:tab pos="6220736" algn="l"/>
              </a:tabLst>
            </a:pPr>
            <a:r>
              <a:rPr lang="en-GB" altLang="x-none" sz="2400">
                <a:solidFill>
                  <a:schemeClr val="bg1"/>
                </a:solidFill>
              </a:rPr>
              <a:t>Main Product: Single-Satellite </a:t>
            </a:r>
            <a:r>
              <a:rPr lang="en-GB" altLang="x-none" sz="2400" dirty="0">
                <a:solidFill>
                  <a:schemeClr val="bg1"/>
                </a:solidFill>
              </a:rPr>
              <a:t>Winds</a:t>
            </a:r>
          </a:p>
        </p:txBody>
      </p:sp>
      <p:pic>
        <p:nvPicPr>
          <p:cNvPr id="22532" name="Picture 1030" descr="ter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576" y="1063870"/>
            <a:ext cx="3886201" cy="388620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773" y="2527790"/>
            <a:ext cx="2431073" cy="24310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5256433" y="921589"/>
            <a:ext cx="2937998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x-none" sz="1350" dirty="0">
                <a:solidFill>
                  <a:srgbClr val="FFC000"/>
                </a:solidFill>
                <a:latin typeface="Arial" charset="0"/>
              </a:rPr>
              <a:t>Single-satellite winds</a:t>
            </a:r>
            <a:r>
              <a:rPr lang="en-GB" altLang="x-none" sz="1350" dirty="0">
                <a:solidFill>
                  <a:schemeClr val="bg1"/>
                </a:solidFill>
                <a:latin typeface="Arial" charset="0"/>
              </a:rPr>
              <a:t> are derived from the Moderate Resolution Imaging </a:t>
            </a:r>
            <a:r>
              <a:rPr lang="en-GB" altLang="x-none" sz="1350" dirty="0" err="1">
                <a:solidFill>
                  <a:schemeClr val="bg1"/>
                </a:solidFill>
                <a:latin typeface="Arial" charset="0"/>
              </a:rPr>
              <a:t>Spectroradiometer</a:t>
            </a:r>
            <a:r>
              <a:rPr lang="en-GB" altLang="x-none" sz="1350" dirty="0">
                <a:solidFill>
                  <a:schemeClr val="bg1"/>
                </a:solidFill>
                <a:latin typeface="Arial" charset="0"/>
              </a:rPr>
              <a:t> (</a:t>
            </a:r>
            <a:r>
              <a:rPr lang="en-GB" altLang="x-none" sz="1350" dirty="0">
                <a:solidFill>
                  <a:srgbClr val="FFC000"/>
                </a:solidFill>
                <a:latin typeface="Arial" charset="0"/>
              </a:rPr>
              <a:t>MODIS</a:t>
            </a:r>
            <a:r>
              <a:rPr lang="en-GB" altLang="x-none" sz="1350" dirty="0">
                <a:solidFill>
                  <a:schemeClr val="bg1"/>
                </a:solidFill>
                <a:latin typeface="Arial" charset="0"/>
              </a:rPr>
              <a:t>), the Advanced Very High Resolution Radiometer (</a:t>
            </a:r>
            <a:r>
              <a:rPr lang="en-GB" altLang="x-none" sz="1350" dirty="0">
                <a:solidFill>
                  <a:srgbClr val="FFC000"/>
                </a:solidFill>
                <a:latin typeface="Arial" charset="0"/>
              </a:rPr>
              <a:t>AVHRR</a:t>
            </a:r>
            <a:r>
              <a:rPr lang="en-GB" altLang="x-none" sz="1350" dirty="0">
                <a:solidFill>
                  <a:schemeClr val="bg1"/>
                </a:solidFill>
                <a:latin typeface="Arial" charset="0"/>
              </a:rPr>
              <a:t>), and the Visible Infrared Imaging Radiometer Suite (</a:t>
            </a:r>
            <a:r>
              <a:rPr lang="en-GB" altLang="x-none" sz="1350" dirty="0">
                <a:solidFill>
                  <a:srgbClr val="FFC000"/>
                </a:solidFill>
                <a:latin typeface="Arial" charset="0"/>
              </a:rPr>
              <a:t>VIIRS</a:t>
            </a:r>
            <a:r>
              <a:rPr lang="en-GB" altLang="x-none" sz="1350" dirty="0">
                <a:solidFill>
                  <a:schemeClr val="bg1"/>
                </a:solidFill>
                <a:latin typeface="Arial" charset="0"/>
              </a:rPr>
              <a:t>)</a:t>
            </a:r>
          </a:p>
        </p:txBody>
      </p:sp>
      <p:sp>
        <p:nvSpPr>
          <p:cNvPr id="6" name="Rectangle 1032">
            <a:extLst>
              <a:ext uri="{FF2B5EF4-FFF2-40B4-BE49-F238E27FC236}">
                <a16:creationId xmlns:a16="http://schemas.microsoft.com/office/drawing/2014/main" id="{B9F1AFB5-3789-134E-9637-AC987EC1A9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1426" y="1525600"/>
            <a:ext cx="13922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x-none" sz="1600" dirty="0">
                <a:solidFill>
                  <a:schemeClr val="tx1"/>
                </a:solidFill>
                <a:latin typeface="Helvetica" charset="0"/>
              </a:rPr>
              <a:t>Terra MODIS</a:t>
            </a:r>
          </a:p>
        </p:txBody>
      </p:sp>
      <p:sp>
        <p:nvSpPr>
          <p:cNvPr id="7" name="Rectangle 1032">
            <a:extLst>
              <a:ext uri="{FF2B5EF4-FFF2-40B4-BE49-F238E27FC236}">
                <a16:creationId xmlns:a16="http://schemas.microsoft.com/office/drawing/2014/main" id="{147EE599-40C4-DF4C-9A41-60755E5F2D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3209" y="2730240"/>
            <a:ext cx="139222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x-none" sz="1600" dirty="0">
                <a:solidFill>
                  <a:schemeClr val="tx1"/>
                </a:solidFill>
                <a:latin typeface="Helvetica" charset="0"/>
              </a:rPr>
              <a:t>S-NPP VIIRS</a:t>
            </a:r>
          </a:p>
        </p:txBody>
      </p:sp>
    </p:spTree>
    <p:extLst>
      <p:ext uri="{BB962C8B-B14F-4D97-AF65-F5344CB8AC3E}">
        <p14:creationId xmlns:p14="http://schemas.microsoft.com/office/powerpoint/2010/main" val="87001621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1380601" y="259471"/>
            <a:ext cx="4834913" cy="35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915988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5575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15988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5575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15988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5575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15988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5575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15988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5575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5575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5575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5575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5575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41000"/>
              <a:buFont typeface="StarBats" charset="0"/>
              <a:buNone/>
            </a:pPr>
            <a:r>
              <a:rPr lang="en-GB">
                <a:latin typeface="+mj-lt"/>
                <a:cs typeface="HG Mincho Light J" charset="0"/>
              </a:rPr>
              <a:t>Operational NWP Users of Polar Winds</a:t>
            </a:r>
          </a:p>
        </p:txBody>
      </p:sp>
      <p:grpSp>
        <p:nvGrpSpPr>
          <p:cNvPr id="23556" name="Group 5"/>
          <p:cNvGrpSpPr>
            <a:grpSpLocks/>
          </p:cNvGrpSpPr>
          <p:nvPr/>
        </p:nvGrpSpPr>
        <p:grpSpPr bwMode="auto">
          <a:xfrm>
            <a:off x="1380601" y="1560354"/>
            <a:ext cx="5011616" cy="3349805"/>
            <a:chOff x="415" y="58"/>
            <a:chExt cx="5177" cy="3104"/>
          </a:xfrm>
        </p:grpSpPr>
        <p:sp>
          <p:nvSpPr>
            <p:cNvPr id="23558" name="AutoShape 6"/>
            <p:cNvSpPr>
              <a:spLocks noChangeArrowheads="1"/>
            </p:cNvSpPr>
            <p:nvPr/>
          </p:nvSpPr>
          <p:spPr bwMode="auto">
            <a:xfrm>
              <a:off x="415" y="854"/>
              <a:ext cx="5177" cy="214"/>
            </a:xfrm>
            <a:prstGeom prst="roundRect">
              <a:avLst>
                <a:gd name="adj" fmla="val 69"/>
              </a:avLst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chemeClr val="bg1"/>
                </a:solidFill>
                <a:ea typeface="ＭＳ Ｐゴシック" charset="0"/>
              </a:endParaRPr>
            </a:p>
          </p:txBody>
        </p:sp>
        <p:sp>
          <p:nvSpPr>
            <p:cNvPr id="23559" name="Text Box 7"/>
            <p:cNvSpPr txBox="1">
              <a:spLocks noChangeArrowheads="1"/>
            </p:cNvSpPr>
            <p:nvPr/>
          </p:nvSpPr>
          <p:spPr bwMode="auto">
            <a:xfrm>
              <a:off x="527" y="58"/>
              <a:ext cx="3107" cy="3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52400" indent="-152400" defTabSz="915988" eaLnBrk="0" hangingPunct="0">
                <a:tabLst>
                  <a:tab pos="152400" algn="l"/>
                  <a:tab pos="600075" algn="l"/>
                  <a:tab pos="1049338" algn="l"/>
                  <a:tab pos="1498600" algn="l"/>
                  <a:tab pos="1947863" algn="l"/>
                  <a:tab pos="2397125" algn="l"/>
                  <a:tab pos="2846388" algn="l"/>
                  <a:tab pos="3295650" algn="l"/>
                  <a:tab pos="3744913" algn="l"/>
                  <a:tab pos="4194175" algn="l"/>
                  <a:tab pos="4645025" algn="l"/>
                  <a:tab pos="5092700" algn="l"/>
                  <a:tab pos="5541963" algn="l"/>
                  <a:tab pos="5991225" algn="l"/>
                  <a:tab pos="6442075" algn="l"/>
                  <a:tab pos="6889750" algn="l"/>
                  <a:tab pos="7339013" algn="l"/>
                  <a:tab pos="7788275" algn="l"/>
                  <a:tab pos="8237538" algn="l"/>
                  <a:tab pos="8686800" algn="l"/>
                  <a:tab pos="9136063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15988" eaLnBrk="0" hangingPunct="0">
                <a:tabLst>
                  <a:tab pos="152400" algn="l"/>
                  <a:tab pos="600075" algn="l"/>
                  <a:tab pos="1049338" algn="l"/>
                  <a:tab pos="1498600" algn="l"/>
                  <a:tab pos="1947863" algn="l"/>
                  <a:tab pos="2397125" algn="l"/>
                  <a:tab pos="2846388" algn="l"/>
                  <a:tab pos="3295650" algn="l"/>
                  <a:tab pos="3744913" algn="l"/>
                  <a:tab pos="4194175" algn="l"/>
                  <a:tab pos="4645025" algn="l"/>
                  <a:tab pos="5092700" algn="l"/>
                  <a:tab pos="5541963" algn="l"/>
                  <a:tab pos="5991225" algn="l"/>
                  <a:tab pos="6442075" algn="l"/>
                  <a:tab pos="6889750" algn="l"/>
                  <a:tab pos="7339013" algn="l"/>
                  <a:tab pos="7788275" algn="l"/>
                  <a:tab pos="8237538" algn="l"/>
                  <a:tab pos="8686800" algn="l"/>
                  <a:tab pos="9136063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defTabSz="915988" eaLnBrk="0" hangingPunct="0">
                <a:tabLst>
                  <a:tab pos="152400" algn="l"/>
                  <a:tab pos="600075" algn="l"/>
                  <a:tab pos="1049338" algn="l"/>
                  <a:tab pos="1498600" algn="l"/>
                  <a:tab pos="1947863" algn="l"/>
                  <a:tab pos="2397125" algn="l"/>
                  <a:tab pos="2846388" algn="l"/>
                  <a:tab pos="3295650" algn="l"/>
                  <a:tab pos="3744913" algn="l"/>
                  <a:tab pos="4194175" algn="l"/>
                  <a:tab pos="4645025" algn="l"/>
                  <a:tab pos="5092700" algn="l"/>
                  <a:tab pos="5541963" algn="l"/>
                  <a:tab pos="5991225" algn="l"/>
                  <a:tab pos="6442075" algn="l"/>
                  <a:tab pos="6889750" algn="l"/>
                  <a:tab pos="7339013" algn="l"/>
                  <a:tab pos="7788275" algn="l"/>
                  <a:tab pos="8237538" algn="l"/>
                  <a:tab pos="8686800" algn="l"/>
                  <a:tab pos="9136063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defTabSz="915988" eaLnBrk="0" hangingPunct="0">
                <a:tabLst>
                  <a:tab pos="152400" algn="l"/>
                  <a:tab pos="600075" algn="l"/>
                  <a:tab pos="1049338" algn="l"/>
                  <a:tab pos="1498600" algn="l"/>
                  <a:tab pos="1947863" algn="l"/>
                  <a:tab pos="2397125" algn="l"/>
                  <a:tab pos="2846388" algn="l"/>
                  <a:tab pos="3295650" algn="l"/>
                  <a:tab pos="3744913" algn="l"/>
                  <a:tab pos="4194175" algn="l"/>
                  <a:tab pos="4645025" algn="l"/>
                  <a:tab pos="5092700" algn="l"/>
                  <a:tab pos="5541963" algn="l"/>
                  <a:tab pos="5991225" algn="l"/>
                  <a:tab pos="6442075" algn="l"/>
                  <a:tab pos="6889750" algn="l"/>
                  <a:tab pos="7339013" algn="l"/>
                  <a:tab pos="7788275" algn="l"/>
                  <a:tab pos="8237538" algn="l"/>
                  <a:tab pos="8686800" algn="l"/>
                  <a:tab pos="9136063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defTabSz="915988" eaLnBrk="0" hangingPunct="0">
                <a:tabLst>
                  <a:tab pos="152400" algn="l"/>
                  <a:tab pos="600075" algn="l"/>
                  <a:tab pos="1049338" algn="l"/>
                  <a:tab pos="1498600" algn="l"/>
                  <a:tab pos="1947863" algn="l"/>
                  <a:tab pos="2397125" algn="l"/>
                  <a:tab pos="2846388" algn="l"/>
                  <a:tab pos="3295650" algn="l"/>
                  <a:tab pos="3744913" algn="l"/>
                  <a:tab pos="4194175" algn="l"/>
                  <a:tab pos="4645025" algn="l"/>
                  <a:tab pos="5092700" algn="l"/>
                  <a:tab pos="5541963" algn="l"/>
                  <a:tab pos="5991225" algn="l"/>
                  <a:tab pos="6442075" algn="l"/>
                  <a:tab pos="6889750" algn="l"/>
                  <a:tab pos="7339013" algn="l"/>
                  <a:tab pos="7788275" algn="l"/>
                  <a:tab pos="8237538" algn="l"/>
                  <a:tab pos="8686800" algn="l"/>
                  <a:tab pos="9136063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defTabSz="915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52400" algn="l"/>
                  <a:tab pos="600075" algn="l"/>
                  <a:tab pos="1049338" algn="l"/>
                  <a:tab pos="1498600" algn="l"/>
                  <a:tab pos="1947863" algn="l"/>
                  <a:tab pos="2397125" algn="l"/>
                  <a:tab pos="2846388" algn="l"/>
                  <a:tab pos="3295650" algn="l"/>
                  <a:tab pos="3744913" algn="l"/>
                  <a:tab pos="4194175" algn="l"/>
                  <a:tab pos="4645025" algn="l"/>
                  <a:tab pos="5092700" algn="l"/>
                  <a:tab pos="5541963" algn="l"/>
                  <a:tab pos="5991225" algn="l"/>
                  <a:tab pos="6442075" algn="l"/>
                  <a:tab pos="6889750" algn="l"/>
                  <a:tab pos="7339013" algn="l"/>
                  <a:tab pos="7788275" algn="l"/>
                  <a:tab pos="8237538" algn="l"/>
                  <a:tab pos="8686800" algn="l"/>
                  <a:tab pos="9136063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defTabSz="915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52400" algn="l"/>
                  <a:tab pos="600075" algn="l"/>
                  <a:tab pos="1049338" algn="l"/>
                  <a:tab pos="1498600" algn="l"/>
                  <a:tab pos="1947863" algn="l"/>
                  <a:tab pos="2397125" algn="l"/>
                  <a:tab pos="2846388" algn="l"/>
                  <a:tab pos="3295650" algn="l"/>
                  <a:tab pos="3744913" algn="l"/>
                  <a:tab pos="4194175" algn="l"/>
                  <a:tab pos="4645025" algn="l"/>
                  <a:tab pos="5092700" algn="l"/>
                  <a:tab pos="5541963" algn="l"/>
                  <a:tab pos="5991225" algn="l"/>
                  <a:tab pos="6442075" algn="l"/>
                  <a:tab pos="6889750" algn="l"/>
                  <a:tab pos="7339013" algn="l"/>
                  <a:tab pos="7788275" algn="l"/>
                  <a:tab pos="8237538" algn="l"/>
                  <a:tab pos="8686800" algn="l"/>
                  <a:tab pos="9136063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defTabSz="915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52400" algn="l"/>
                  <a:tab pos="600075" algn="l"/>
                  <a:tab pos="1049338" algn="l"/>
                  <a:tab pos="1498600" algn="l"/>
                  <a:tab pos="1947863" algn="l"/>
                  <a:tab pos="2397125" algn="l"/>
                  <a:tab pos="2846388" algn="l"/>
                  <a:tab pos="3295650" algn="l"/>
                  <a:tab pos="3744913" algn="l"/>
                  <a:tab pos="4194175" algn="l"/>
                  <a:tab pos="4645025" algn="l"/>
                  <a:tab pos="5092700" algn="l"/>
                  <a:tab pos="5541963" algn="l"/>
                  <a:tab pos="5991225" algn="l"/>
                  <a:tab pos="6442075" algn="l"/>
                  <a:tab pos="6889750" algn="l"/>
                  <a:tab pos="7339013" algn="l"/>
                  <a:tab pos="7788275" algn="l"/>
                  <a:tab pos="8237538" algn="l"/>
                  <a:tab pos="8686800" algn="l"/>
                  <a:tab pos="9136063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defTabSz="915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52400" algn="l"/>
                  <a:tab pos="600075" algn="l"/>
                  <a:tab pos="1049338" algn="l"/>
                  <a:tab pos="1498600" algn="l"/>
                  <a:tab pos="1947863" algn="l"/>
                  <a:tab pos="2397125" algn="l"/>
                  <a:tab pos="2846388" algn="l"/>
                  <a:tab pos="3295650" algn="l"/>
                  <a:tab pos="3744913" algn="l"/>
                  <a:tab pos="4194175" algn="l"/>
                  <a:tab pos="4645025" algn="l"/>
                  <a:tab pos="5092700" algn="l"/>
                  <a:tab pos="5541963" algn="l"/>
                  <a:tab pos="5991225" algn="l"/>
                  <a:tab pos="6442075" algn="l"/>
                  <a:tab pos="6889750" algn="l"/>
                  <a:tab pos="7339013" algn="l"/>
                  <a:tab pos="7788275" algn="l"/>
                  <a:tab pos="8237538" algn="l"/>
                  <a:tab pos="8686800" algn="l"/>
                  <a:tab pos="9136063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indent="0" fontAlgn="base">
                <a:lnSpc>
                  <a:spcPct val="95000"/>
                </a:lnSpc>
                <a:spcBef>
                  <a:spcPct val="0"/>
                </a:spcBef>
                <a:spcAft>
                  <a:spcPts val="902"/>
                </a:spcAft>
                <a:buClr>
                  <a:srgbClr val="000000"/>
                </a:buClr>
                <a:buSzPct val="90000"/>
              </a:pPr>
              <a:r>
                <a:rPr lang="en-GB" sz="1500" dirty="0">
                  <a:latin typeface="+mn-lt"/>
                  <a:cs typeface="HG Mincho Light J" charset="0"/>
                </a:rPr>
                <a:t>European Centre for Medium-Range Weather Forecasts (ECMWF)</a:t>
              </a:r>
            </a:p>
            <a:p>
              <a:pPr marL="0" indent="0" fontAlgn="base">
                <a:lnSpc>
                  <a:spcPct val="95000"/>
                </a:lnSpc>
                <a:spcBef>
                  <a:spcPct val="0"/>
                </a:spcBef>
                <a:spcAft>
                  <a:spcPts val="902"/>
                </a:spcAft>
                <a:buClr>
                  <a:srgbClr val="000000"/>
                </a:buClr>
                <a:buSzPct val="90000"/>
              </a:pPr>
              <a:r>
                <a:rPr lang="en-GB" sz="1500" dirty="0">
                  <a:latin typeface="+mn-lt"/>
                  <a:cs typeface="HG Mincho Light J" charset="0"/>
                </a:rPr>
                <a:t>NASA Global </a:t>
              </a:r>
              <a:r>
                <a:rPr lang="en-GB" sz="1500" dirty="0" err="1">
                  <a:latin typeface="+mn-lt"/>
                  <a:cs typeface="HG Mincho Light J" charset="0"/>
                </a:rPr>
                <a:t>Modeling</a:t>
              </a:r>
              <a:r>
                <a:rPr lang="en-GB" sz="1500" dirty="0">
                  <a:latin typeface="+mn-lt"/>
                  <a:cs typeface="HG Mincho Light J" charset="0"/>
                </a:rPr>
                <a:t> and Assimilation Office (GMAO) </a:t>
              </a:r>
            </a:p>
            <a:p>
              <a:pPr marL="0" indent="0" fontAlgn="base">
                <a:lnSpc>
                  <a:spcPct val="95000"/>
                </a:lnSpc>
                <a:spcBef>
                  <a:spcPct val="0"/>
                </a:spcBef>
                <a:spcAft>
                  <a:spcPts val="902"/>
                </a:spcAft>
                <a:buClr>
                  <a:srgbClr val="000000"/>
                </a:buClr>
                <a:buSzPct val="90000"/>
              </a:pPr>
              <a:r>
                <a:rPr lang="en-GB" sz="1500" dirty="0" err="1">
                  <a:latin typeface="+mn-lt"/>
                  <a:cs typeface="HG Mincho Light J" charset="0"/>
                </a:rPr>
                <a:t>Deutscher</a:t>
              </a:r>
              <a:r>
                <a:rPr lang="en-GB" sz="1500" dirty="0">
                  <a:latin typeface="+mn-lt"/>
                  <a:cs typeface="HG Mincho Light J" charset="0"/>
                </a:rPr>
                <a:t> </a:t>
              </a:r>
              <a:r>
                <a:rPr lang="en-GB" sz="1500" dirty="0" err="1">
                  <a:latin typeface="+mn-lt"/>
                  <a:cs typeface="HG Mincho Light J" charset="0"/>
                </a:rPr>
                <a:t>Wetterdienst</a:t>
              </a:r>
              <a:r>
                <a:rPr lang="en-GB" sz="1500" dirty="0">
                  <a:latin typeface="+mn-lt"/>
                  <a:cs typeface="HG Mincho Light J" charset="0"/>
                </a:rPr>
                <a:t> (DWD)</a:t>
              </a:r>
            </a:p>
            <a:p>
              <a:pPr marL="0" indent="0" fontAlgn="base">
                <a:lnSpc>
                  <a:spcPct val="95000"/>
                </a:lnSpc>
                <a:spcBef>
                  <a:spcPct val="0"/>
                </a:spcBef>
                <a:spcAft>
                  <a:spcPts val="902"/>
                </a:spcAft>
                <a:buClr>
                  <a:srgbClr val="000000"/>
                </a:buClr>
                <a:buSzPct val="90000"/>
              </a:pPr>
              <a:r>
                <a:rPr lang="en-GB" sz="1500" dirty="0">
                  <a:latin typeface="+mn-lt"/>
                  <a:cs typeface="HG Mincho Light J" charset="0"/>
                </a:rPr>
                <a:t>Japan Meteorological Agency (JMA)</a:t>
              </a:r>
            </a:p>
            <a:p>
              <a:pPr marL="0" indent="0" fontAlgn="base">
                <a:lnSpc>
                  <a:spcPct val="95000"/>
                </a:lnSpc>
                <a:spcBef>
                  <a:spcPct val="0"/>
                </a:spcBef>
                <a:spcAft>
                  <a:spcPts val="995"/>
                </a:spcAft>
                <a:buClr>
                  <a:srgbClr val="000000"/>
                </a:buClr>
                <a:buSzPct val="90000"/>
              </a:pPr>
              <a:r>
                <a:rPr lang="en-GB" sz="1500" dirty="0">
                  <a:latin typeface="+mn-lt"/>
                  <a:cs typeface="HG Mincho Light J" charset="0"/>
                </a:rPr>
                <a:t>Canadian Meteorological Centre (CMC)</a:t>
              </a:r>
            </a:p>
            <a:p>
              <a:pPr marL="0" indent="0" fontAlgn="base">
                <a:lnSpc>
                  <a:spcPct val="95000"/>
                </a:lnSpc>
                <a:spcBef>
                  <a:spcPct val="0"/>
                </a:spcBef>
                <a:spcAft>
                  <a:spcPts val="995"/>
                </a:spcAft>
                <a:buClr>
                  <a:srgbClr val="000000"/>
                </a:buClr>
                <a:buSzPct val="90000"/>
              </a:pPr>
              <a:r>
                <a:rPr lang="en-GB" sz="1500" dirty="0">
                  <a:latin typeface="+mn-lt"/>
                  <a:cs typeface="HG Mincho Light J" charset="0"/>
                </a:rPr>
                <a:t>US Navy, Naval Research Lab, Fleet Numerical Meteorology and Oceanography </a:t>
              </a:r>
              <a:r>
                <a:rPr lang="en-GB" sz="1500" dirty="0" err="1">
                  <a:latin typeface="+mn-lt"/>
                  <a:cs typeface="HG Mincho Light J" charset="0"/>
                </a:rPr>
                <a:t>Center</a:t>
              </a:r>
              <a:r>
                <a:rPr lang="en-GB" sz="1500" dirty="0">
                  <a:latin typeface="+mn-lt"/>
                  <a:cs typeface="HG Mincho Light J" charset="0"/>
                </a:rPr>
                <a:t> (FNMOC)</a:t>
              </a:r>
            </a:p>
            <a:p>
              <a:pPr marL="0" indent="0" fontAlgn="base">
                <a:lnSpc>
                  <a:spcPct val="95000"/>
                </a:lnSpc>
                <a:spcBef>
                  <a:spcPct val="0"/>
                </a:spcBef>
                <a:spcAft>
                  <a:spcPts val="995"/>
                </a:spcAft>
                <a:buClr>
                  <a:srgbClr val="000000"/>
                </a:buClr>
                <a:buSzPct val="90000"/>
              </a:pPr>
              <a:r>
                <a:rPr lang="en-GB" sz="1500" dirty="0">
                  <a:latin typeface="+mn-lt"/>
                  <a:cs typeface="HG Mincho Light J" charset="0"/>
                </a:rPr>
                <a:t>Met Office (UK)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402495" y="842642"/>
            <a:ext cx="3708066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dirty="0">
                <a:solidFill>
                  <a:srgbClr val="FFC000"/>
                </a:solidFill>
                <a:ea typeface="ＭＳ Ｐゴシック" charset="0"/>
                <a:cs typeface="ＭＳ Ｐゴシック" charset="0"/>
              </a:rPr>
              <a:t>The various polar winds products are used by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FFC000"/>
                </a:solidFill>
                <a:ea typeface="ＭＳ Ｐゴシック" charset="0"/>
                <a:cs typeface="ＭＳ Ｐゴシック" charset="0"/>
              </a:rPr>
              <a:t>13 NWP centers in 9 countries</a:t>
            </a:r>
            <a:r>
              <a:rPr lang="en-US" sz="1500" dirty="0">
                <a:solidFill>
                  <a:srgbClr val="FFC000"/>
                </a:solidFill>
                <a:ea typeface="ＭＳ Ｐゴシック" charset="0"/>
                <a:cs typeface="ＭＳ Ｐゴシック" charset="0"/>
              </a:rPr>
              <a:t>: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686029" y="1947625"/>
            <a:ext cx="3326297" cy="27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52400" indent="-152400" defTabSz="915988" eaLnBrk="0" hangingPunct="0">
              <a:tabLst>
                <a:tab pos="152400" algn="l"/>
                <a:tab pos="600075" algn="l"/>
                <a:tab pos="1049338" algn="l"/>
                <a:tab pos="1498600" algn="l"/>
                <a:tab pos="1947863" algn="l"/>
                <a:tab pos="2397125" algn="l"/>
                <a:tab pos="2846388" algn="l"/>
                <a:tab pos="3295650" algn="l"/>
                <a:tab pos="3744913" algn="l"/>
                <a:tab pos="4194175" algn="l"/>
                <a:tab pos="4645025" algn="l"/>
                <a:tab pos="5092700" algn="l"/>
                <a:tab pos="5541963" algn="l"/>
                <a:tab pos="5991225" algn="l"/>
                <a:tab pos="6442075" algn="l"/>
                <a:tab pos="6889750" algn="l"/>
                <a:tab pos="7339013" algn="l"/>
                <a:tab pos="7788275" algn="l"/>
                <a:tab pos="8237538" algn="l"/>
                <a:tab pos="8686800" algn="l"/>
                <a:tab pos="91360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15988" eaLnBrk="0" hangingPunct="0">
              <a:tabLst>
                <a:tab pos="152400" algn="l"/>
                <a:tab pos="600075" algn="l"/>
                <a:tab pos="1049338" algn="l"/>
                <a:tab pos="1498600" algn="l"/>
                <a:tab pos="1947863" algn="l"/>
                <a:tab pos="2397125" algn="l"/>
                <a:tab pos="2846388" algn="l"/>
                <a:tab pos="3295650" algn="l"/>
                <a:tab pos="3744913" algn="l"/>
                <a:tab pos="4194175" algn="l"/>
                <a:tab pos="4645025" algn="l"/>
                <a:tab pos="5092700" algn="l"/>
                <a:tab pos="5541963" algn="l"/>
                <a:tab pos="5991225" algn="l"/>
                <a:tab pos="6442075" algn="l"/>
                <a:tab pos="6889750" algn="l"/>
                <a:tab pos="7339013" algn="l"/>
                <a:tab pos="7788275" algn="l"/>
                <a:tab pos="8237538" algn="l"/>
                <a:tab pos="8686800" algn="l"/>
                <a:tab pos="91360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15988" eaLnBrk="0" hangingPunct="0">
              <a:tabLst>
                <a:tab pos="152400" algn="l"/>
                <a:tab pos="600075" algn="l"/>
                <a:tab pos="1049338" algn="l"/>
                <a:tab pos="1498600" algn="l"/>
                <a:tab pos="1947863" algn="l"/>
                <a:tab pos="2397125" algn="l"/>
                <a:tab pos="2846388" algn="l"/>
                <a:tab pos="3295650" algn="l"/>
                <a:tab pos="3744913" algn="l"/>
                <a:tab pos="4194175" algn="l"/>
                <a:tab pos="4645025" algn="l"/>
                <a:tab pos="5092700" algn="l"/>
                <a:tab pos="5541963" algn="l"/>
                <a:tab pos="5991225" algn="l"/>
                <a:tab pos="6442075" algn="l"/>
                <a:tab pos="6889750" algn="l"/>
                <a:tab pos="7339013" algn="l"/>
                <a:tab pos="7788275" algn="l"/>
                <a:tab pos="8237538" algn="l"/>
                <a:tab pos="8686800" algn="l"/>
                <a:tab pos="91360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15988" eaLnBrk="0" hangingPunct="0">
              <a:tabLst>
                <a:tab pos="152400" algn="l"/>
                <a:tab pos="600075" algn="l"/>
                <a:tab pos="1049338" algn="l"/>
                <a:tab pos="1498600" algn="l"/>
                <a:tab pos="1947863" algn="l"/>
                <a:tab pos="2397125" algn="l"/>
                <a:tab pos="2846388" algn="l"/>
                <a:tab pos="3295650" algn="l"/>
                <a:tab pos="3744913" algn="l"/>
                <a:tab pos="4194175" algn="l"/>
                <a:tab pos="4645025" algn="l"/>
                <a:tab pos="5092700" algn="l"/>
                <a:tab pos="5541963" algn="l"/>
                <a:tab pos="5991225" algn="l"/>
                <a:tab pos="6442075" algn="l"/>
                <a:tab pos="6889750" algn="l"/>
                <a:tab pos="7339013" algn="l"/>
                <a:tab pos="7788275" algn="l"/>
                <a:tab pos="8237538" algn="l"/>
                <a:tab pos="8686800" algn="l"/>
                <a:tab pos="91360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15988" eaLnBrk="0" hangingPunct="0">
              <a:tabLst>
                <a:tab pos="152400" algn="l"/>
                <a:tab pos="600075" algn="l"/>
                <a:tab pos="1049338" algn="l"/>
                <a:tab pos="1498600" algn="l"/>
                <a:tab pos="1947863" algn="l"/>
                <a:tab pos="2397125" algn="l"/>
                <a:tab pos="2846388" algn="l"/>
                <a:tab pos="3295650" algn="l"/>
                <a:tab pos="3744913" algn="l"/>
                <a:tab pos="4194175" algn="l"/>
                <a:tab pos="4645025" algn="l"/>
                <a:tab pos="5092700" algn="l"/>
                <a:tab pos="5541963" algn="l"/>
                <a:tab pos="5991225" algn="l"/>
                <a:tab pos="6442075" algn="l"/>
                <a:tab pos="6889750" algn="l"/>
                <a:tab pos="7339013" algn="l"/>
                <a:tab pos="7788275" algn="l"/>
                <a:tab pos="8237538" algn="l"/>
                <a:tab pos="8686800" algn="l"/>
                <a:tab pos="91360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tabLst>
                <a:tab pos="152400" algn="l"/>
                <a:tab pos="600075" algn="l"/>
                <a:tab pos="1049338" algn="l"/>
                <a:tab pos="1498600" algn="l"/>
                <a:tab pos="1947863" algn="l"/>
                <a:tab pos="2397125" algn="l"/>
                <a:tab pos="2846388" algn="l"/>
                <a:tab pos="3295650" algn="l"/>
                <a:tab pos="3744913" algn="l"/>
                <a:tab pos="4194175" algn="l"/>
                <a:tab pos="4645025" algn="l"/>
                <a:tab pos="5092700" algn="l"/>
                <a:tab pos="5541963" algn="l"/>
                <a:tab pos="5991225" algn="l"/>
                <a:tab pos="6442075" algn="l"/>
                <a:tab pos="6889750" algn="l"/>
                <a:tab pos="7339013" algn="l"/>
                <a:tab pos="7788275" algn="l"/>
                <a:tab pos="8237538" algn="l"/>
                <a:tab pos="8686800" algn="l"/>
                <a:tab pos="91360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tabLst>
                <a:tab pos="152400" algn="l"/>
                <a:tab pos="600075" algn="l"/>
                <a:tab pos="1049338" algn="l"/>
                <a:tab pos="1498600" algn="l"/>
                <a:tab pos="1947863" algn="l"/>
                <a:tab pos="2397125" algn="l"/>
                <a:tab pos="2846388" algn="l"/>
                <a:tab pos="3295650" algn="l"/>
                <a:tab pos="3744913" algn="l"/>
                <a:tab pos="4194175" algn="l"/>
                <a:tab pos="4645025" algn="l"/>
                <a:tab pos="5092700" algn="l"/>
                <a:tab pos="5541963" algn="l"/>
                <a:tab pos="5991225" algn="l"/>
                <a:tab pos="6442075" algn="l"/>
                <a:tab pos="6889750" algn="l"/>
                <a:tab pos="7339013" algn="l"/>
                <a:tab pos="7788275" algn="l"/>
                <a:tab pos="8237538" algn="l"/>
                <a:tab pos="8686800" algn="l"/>
                <a:tab pos="91360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tabLst>
                <a:tab pos="152400" algn="l"/>
                <a:tab pos="600075" algn="l"/>
                <a:tab pos="1049338" algn="l"/>
                <a:tab pos="1498600" algn="l"/>
                <a:tab pos="1947863" algn="l"/>
                <a:tab pos="2397125" algn="l"/>
                <a:tab pos="2846388" algn="l"/>
                <a:tab pos="3295650" algn="l"/>
                <a:tab pos="3744913" algn="l"/>
                <a:tab pos="4194175" algn="l"/>
                <a:tab pos="4645025" algn="l"/>
                <a:tab pos="5092700" algn="l"/>
                <a:tab pos="5541963" algn="l"/>
                <a:tab pos="5991225" algn="l"/>
                <a:tab pos="6442075" algn="l"/>
                <a:tab pos="6889750" algn="l"/>
                <a:tab pos="7339013" algn="l"/>
                <a:tab pos="7788275" algn="l"/>
                <a:tab pos="8237538" algn="l"/>
                <a:tab pos="8686800" algn="l"/>
                <a:tab pos="91360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tabLst>
                <a:tab pos="152400" algn="l"/>
                <a:tab pos="600075" algn="l"/>
                <a:tab pos="1049338" algn="l"/>
                <a:tab pos="1498600" algn="l"/>
                <a:tab pos="1947863" algn="l"/>
                <a:tab pos="2397125" algn="l"/>
                <a:tab pos="2846388" algn="l"/>
                <a:tab pos="3295650" algn="l"/>
                <a:tab pos="3744913" algn="l"/>
                <a:tab pos="4194175" algn="l"/>
                <a:tab pos="4645025" algn="l"/>
                <a:tab pos="5092700" algn="l"/>
                <a:tab pos="5541963" algn="l"/>
                <a:tab pos="5991225" algn="l"/>
                <a:tab pos="6442075" algn="l"/>
                <a:tab pos="6889750" algn="l"/>
                <a:tab pos="7339013" algn="l"/>
                <a:tab pos="7788275" algn="l"/>
                <a:tab pos="8237538" algn="l"/>
                <a:tab pos="8686800" algn="l"/>
                <a:tab pos="91360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indent="0" fontAlgn="base">
              <a:lnSpc>
                <a:spcPct val="95000"/>
              </a:lnSpc>
              <a:spcBef>
                <a:spcPct val="0"/>
              </a:spcBef>
              <a:spcAft>
                <a:spcPts val="995"/>
              </a:spcAft>
              <a:buClr>
                <a:srgbClr val="000000"/>
              </a:buClr>
              <a:buSzPct val="90000"/>
            </a:pPr>
            <a:r>
              <a:rPr lang="en-GB" sz="1500" dirty="0">
                <a:latin typeface="+mn-lt"/>
                <a:cs typeface="HG Mincho Light J" charset="0"/>
              </a:rPr>
              <a:t>National </a:t>
            </a:r>
            <a:r>
              <a:rPr lang="en-GB" sz="1500" dirty="0" err="1">
                <a:latin typeface="+mn-lt"/>
                <a:cs typeface="HG Mincho Light J" charset="0"/>
              </a:rPr>
              <a:t>Centers</a:t>
            </a:r>
            <a:r>
              <a:rPr lang="en-GB" sz="1500" dirty="0">
                <a:latin typeface="+mn-lt"/>
                <a:cs typeface="HG Mincho Light J" charset="0"/>
              </a:rPr>
              <a:t> for Environmental Prediction (NCEP)</a:t>
            </a:r>
          </a:p>
          <a:p>
            <a:pPr marL="0" indent="0" fontAlgn="base">
              <a:lnSpc>
                <a:spcPct val="95000"/>
              </a:lnSpc>
              <a:spcBef>
                <a:spcPct val="0"/>
              </a:spcBef>
              <a:spcAft>
                <a:spcPts val="902"/>
              </a:spcAft>
              <a:buClr>
                <a:srgbClr val="000000"/>
              </a:buClr>
              <a:buSzPct val="90000"/>
            </a:pPr>
            <a:r>
              <a:rPr lang="en-GB" sz="1500" dirty="0" err="1">
                <a:latin typeface="+mn-lt"/>
                <a:cs typeface="HG Mincho Light J" charset="0"/>
              </a:rPr>
              <a:t>Météo</a:t>
            </a:r>
            <a:r>
              <a:rPr lang="en-GB" sz="1500" dirty="0">
                <a:latin typeface="+mn-lt"/>
                <a:cs typeface="HG Mincho Light J" charset="0"/>
              </a:rPr>
              <a:t>-France </a:t>
            </a:r>
          </a:p>
          <a:p>
            <a:pPr marL="0" indent="0" fontAlgn="base">
              <a:lnSpc>
                <a:spcPct val="95000"/>
              </a:lnSpc>
              <a:spcBef>
                <a:spcPct val="0"/>
              </a:spcBef>
              <a:spcAft>
                <a:spcPts val="902"/>
              </a:spcAft>
              <a:buClr>
                <a:srgbClr val="000000"/>
              </a:buClr>
              <a:buSzPct val="90000"/>
            </a:pPr>
            <a:r>
              <a:rPr lang="en-GB" sz="1500" dirty="0">
                <a:latin typeface="+mn-lt"/>
                <a:cs typeface="HG Mincho Light J" charset="0"/>
              </a:rPr>
              <a:t>National </a:t>
            </a:r>
            <a:r>
              <a:rPr lang="en-GB" sz="1500" dirty="0" err="1">
                <a:latin typeface="+mn-lt"/>
                <a:cs typeface="HG Mincho Light J" charset="0"/>
              </a:rPr>
              <a:t>Center</a:t>
            </a:r>
            <a:r>
              <a:rPr lang="en-GB" sz="1500" dirty="0">
                <a:latin typeface="+mn-lt"/>
                <a:cs typeface="HG Mincho Light J" charset="0"/>
              </a:rPr>
              <a:t> for Atmospheric Research (NCAR)</a:t>
            </a:r>
          </a:p>
          <a:p>
            <a:pPr marL="0" indent="0" fontAlgn="base">
              <a:lnSpc>
                <a:spcPct val="95000"/>
              </a:lnSpc>
              <a:spcBef>
                <a:spcPct val="0"/>
              </a:spcBef>
              <a:spcAft>
                <a:spcPts val="902"/>
              </a:spcAft>
              <a:buClr>
                <a:srgbClr val="000000"/>
              </a:buClr>
              <a:buSzPct val="90000"/>
            </a:pPr>
            <a:r>
              <a:rPr lang="en-GB" sz="1500" dirty="0">
                <a:latin typeface="+mn-lt"/>
                <a:cs typeface="HG Mincho Light J" charset="0"/>
              </a:rPr>
              <a:t>Australian Bureau of Meteorology</a:t>
            </a:r>
          </a:p>
          <a:p>
            <a:pPr marL="0" indent="0" fontAlgn="base">
              <a:lnSpc>
                <a:spcPct val="95000"/>
              </a:lnSpc>
              <a:spcBef>
                <a:spcPct val="0"/>
              </a:spcBef>
              <a:spcAft>
                <a:spcPts val="902"/>
              </a:spcAft>
              <a:buClr>
                <a:srgbClr val="000000"/>
              </a:buClr>
              <a:buSzPct val="90000"/>
            </a:pPr>
            <a:r>
              <a:rPr lang="en-GB" sz="1500" dirty="0">
                <a:latin typeface="+mn-lt"/>
                <a:cs typeface="HG Mincho Light J" charset="0"/>
              </a:rPr>
              <a:t>China Meteorological Administration (CMA)</a:t>
            </a:r>
          </a:p>
          <a:p>
            <a:pPr marL="0" indent="0" fontAlgn="base">
              <a:lnSpc>
                <a:spcPct val="95000"/>
              </a:lnSpc>
              <a:spcBef>
                <a:spcPct val="0"/>
              </a:spcBef>
              <a:spcAft>
                <a:spcPts val="902"/>
              </a:spcAft>
              <a:buClr>
                <a:srgbClr val="000000"/>
              </a:buClr>
              <a:buSzPct val="90000"/>
            </a:pPr>
            <a:r>
              <a:rPr lang="en-US" sz="1500" dirty="0" err="1">
                <a:latin typeface="+mn-lt"/>
                <a:cs typeface="HG Mincho Light J" charset="0"/>
              </a:rPr>
              <a:t>HydroMeteorological</a:t>
            </a:r>
            <a:r>
              <a:rPr lang="en-US" sz="1500" dirty="0">
                <a:latin typeface="+mn-lt"/>
                <a:cs typeface="HG Mincho Light J" charset="0"/>
              </a:rPr>
              <a:t> Center of Russia (</a:t>
            </a:r>
            <a:r>
              <a:rPr lang="en-US" sz="1500" dirty="0" err="1">
                <a:latin typeface="+mn-lt"/>
                <a:cs typeface="HG Mincho Light J" charset="0"/>
              </a:rPr>
              <a:t>Hydrometcenter</a:t>
            </a:r>
            <a:r>
              <a:rPr lang="en-US" sz="1500" dirty="0">
                <a:latin typeface="+mn-lt"/>
                <a:cs typeface="HG Mincho Light J" charset="0"/>
              </a:rPr>
              <a:t>)</a:t>
            </a:r>
            <a:endParaRPr lang="en-GB" sz="1500" dirty="0">
              <a:latin typeface="+mn-lt"/>
              <a:cs typeface="HG Mincho Light J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1" y="37511"/>
            <a:ext cx="1441939" cy="144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41726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637100" y="138511"/>
            <a:ext cx="5958360" cy="425520"/>
          </a:xfr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2969"/>
              </a:lnSpc>
              <a:tabLst>
                <a:tab pos="0" algn="l"/>
                <a:tab pos="311037" algn="l"/>
                <a:tab pos="622073" algn="l"/>
                <a:tab pos="933111" algn="l"/>
                <a:tab pos="1244147" algn="l"/>
                <a:tab pos="1555184" algn="l"/>
                <a:tab pos="1866221" algn="l"/>
                <a:tab pos="2177258" algn="l"/>
                <a:tab pos="2488295" algn="l"/>
                <a:tab pos="2799331" algn="l"/>
                <a:tab pos="3110369" algn="l"/>
                <a:tab pos="3421405" algn="l"/>
                <a:tab pos="3732442" algn="l"/>
                <a:tab pos="4043479" algn="l"/>
                <a:tab pos="4354517" algn="l"/>
                <a:tab pos="4665552" algn="l"/>
                <a:tab pos="4976590" algn="l"/>
                <a:tab pos="5287626" algn="l"/>
                <a:tab pos="5598663" algn="l"/>
                <a:tab pos="5909699" algn="l"/>
                <a:tab pos="6220736" algn="l"/>
              </a:tabLst>
            </a:pPr>
            <a:r>
              <a:rPr lang="en-GB" altLang="x-none" sz="2400" dirty="0">
                <a:solidFill>
                  <a:schemeClr val="bg1"/>
                </a:solidFill>
              </a:rPr>
              <a:t>Mixed Satellite Overlap: MODIS</a:t>
            </a:r>
          </a:p>
        </p:txBody>
      </p:sp>
      <p:sp>
        <p:nvSpPr>
          <p:cNvPr id="35843" name="Rectangle 1027"/>
          <p:cNvSpPr>
            <a:spLocks noChangeArrowheads="1"/>
          </p:cNvSpPr>
          <p:nvPr/>
        </p:nvSpPr>
        <p:spPr bwMode="auto">
          <a:xfrm>
            <a:off x="2186868" y="3166036"/>
            <a:ext cx="4658424" cy="178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31775" indent="-231775"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x-none" sz="1225" dirty="0">
                <a:latin typeface="Arial" charset="0"/>
              </a:rPr>
              <a:t>MODIS Aqua and Terra data streams combined. Could be </a:t>
            </a:r>
            <a:br>
              <a:rPr lang="en-GB" altLang="x-none" sz="1225" dirty="0">
                <a:latin typeface="Arial" charset="0"/>
              </a:rPr>
            </a:br>
            <a:r>
              <a:rPr lang="en-GB" altLang="x-none" sz="1225" dirty="0">
                <a:latin typeface="Arial" charset="0"/>
              </a:rPr>
              <a:t>A-T-A or T-A-T.</a:t>
            </a:r>
            <a:br>
              <a:rPr lang="en-GB" altLang="x-none" sz="1225" dirty="0">
                <a:latin typeface="Arial" charset="0"/>
              </a:rPr>
            </a:br>
            <a:endParaRPr lang="en-GB" altLang="x-none" sz="1225" dirty="0"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x-none" sz="1225" dirty="0">
                <a:latin typeface="Arial" charset="0"/>
              </a:rPr>
              <a:t>Pros: Lower latency (100 min rather than 200 for a triplet); somewhat lower latitude coverage (poleward of 65</a:t>
            </a:r>
            <a:r>
              <a:rPr lang="en-GB" altLang="x-none" sz="1225" baseline="30000" dirty="0">
                <a:latin typeface="Arial" charset="0"/>
              </a:rPr>
              <a:t>o</a:t>
            </a:r>
            <a:r>
              <a:rPr lang="en-GB" altLang="x-none" sz="1225" dirty="0">
                <a:latin typeface="Arial" charset="0"/>
              </a:rPr>
              <a:t> or less).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x-none" sz="1225" dirty="0"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x-none" sz="1225" dirty="0">
                <a:latin typeface="Arial" charset="0"/>
              </a:rPr>
              <a:t>Cons: Different orbits result in smaller area of overlap; fewer vectors each pass. Parallax correction and per-pixel times are necessary. </a:t>
            </a:r>
          </a:p>
        </p:txBody>
      </p:sp>
      <p:pic>
        <p:nvPicPr>
          <p:cNvPr id="35844" name="Picture 1030" descr="MIXEDS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869" y="763632"/>
            <a:ext cx="4658425" cy="231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Rectangle 1031"/>
          <p:cNvSpPr>
            <a:spLocks noChangeArrowheads="1"/>
          </p:cNvSpPr>
          <p:nvPr/>
        </p:nvSpPr>
        <p:spPr bwMode="auto">
          <a:xfrm>
            <a:off x="968189" y="1689913"/>
            <a:ext cx="1007323" cy="259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x-none" sz="1088" dirty="0">
                <a:latin typeface="Helvetica" charset="0"/>
              </a:rPr>
              <a:t>Terra only</a:t>
            </a:r>
          </a:p>
        </p:txBody>
      </p:sp>
      <p:sp>
        <p:nvSpPr>
          <p:cNvPr id="35846" name="Rectangle 1032"/>
          <p:cNvSpPr>
            <a:spLocks noChangeArrowheads="1"/>
          </p:cNvSpPr>
          <p:nvPr/>
        </p:nvSpPr>
        <p:spPr bwMode="auto">
          <a:xfrm>
            <a:off x="7020734" y="1638948"/>
            <a:ext cx="1348715" cy="259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x-none" sz="1088" dirty="0">
                <a:latin typeface="Helvetica" charset="0"/>
              </a:rPr>
              <a:t>Aqua, Terra, Aqua</a:t>
            </a:r>
          </a:p>
        </p:txBody>
      </p:sp>
    </p:spTree>
    <p:extLst>
      <p:ext uri="{BB962C8B-B14F-4D97-AF65-F5344CB8AC3E}">
        <p14:creationId xmlns:p14="http://schemas.microsoft.com/office/powerpoint/2010/main" val="51446470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637100" y="138511"/>
            <a:ext cx="5958360" cy="425520"/>
          </a:xfr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2969"/>
              </a:lnSpc>
              <a:tabLst>
                <a:tab pos="0" algn="l"/>
                <a:tab pos="311037" algn="l"/>
                <a:tab pos="622073" algn="l"/>
                <a:tab pos="933111" algn="l"/>
                <a:tab pos="1244147" algn="l"/>
                <a:tab pos="1555184" algn="l"/>
                <a:tab pos="1866221" algn="l"/>
                <a:tab pos="2177258" algn="l"/>
                <a:tab pos="2488295" algn="l"/>
                <a:tab pos="2799331" algn="l"/>
                <a:tab pos="3110369" algn="l"/>
                <a:tab pos="3421405" algn="l"/>
                <a:tab pos="3732442" algn="l"/>
                <a:tab pos="4043479" algn="l"/>
                <a:tab pos="4354517" algn="l"/>
                <a:tab pos="4665552" algn="l"/>
                <a:tab pos="4976590" algn="l"/>
                <a:tab pos="5287626" algn="l"/>
                <a:tab pos="5598663" algn="l"/>
                <a:tab pos="5909699" algn="l"/>
                <a:tab pos="6220736" algn="l"/>
              </a:tabLst>
            </a:pPr>
            <a:r>
              <a:rPr lang="en-GB" altLang="x-none" sz="2400" dirty="0">
                <a:solidFill>
                  <a:schemeClr val="bg1"/>
                </a:solidFill>
              </a:rPr>
              <a:t>Mixed Satellite Overlap: </a:t>
            </a:r>
            <a:r>
              <a:rPr lang="en-GB" altLang="x-none" sz="2400" dirty="0" err="1">
                <a:solidFill>
                  <a:schemeClr val="bg1"/>
                </a:solidFill>
              </a:rPr>
              <a:t>Metop</a:t>
            </a:r>
            <a:r>
              <a:rPr lang="en-GB" altLang="x-none" sz="2400" dirty="0">
                <a:solidFill>
                  <a:schemeClr val="bg1"/>
                </a:solidFill>
              </a:rPr>
              <a:t>-A, -B, -A</a:t>
            </a:r>
          </a:p>
        </p:txBody>
      </p:sp>
      <p:sp>
        <p:nvSpPr>
          <p:cNvPr id="35843" name="Rectangle 1027"/>
          <p:cNvSpPr>
            <a:spLocks noChangeArrowheads="1"/>
          </p:cNvSpPr>
          <p:nvPr/>
        </p:nvSpPr>
        <p:spPr bwMode="auto">
          <a:xfrm>
            <a:off x="256610" y="981856"/>
            <a:ext cx="4658424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31775" indent="-231775"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x-none" sz="1600" dirty="0">
                <a:latin typeface="Arial" charset="0"/>
              </a:rPr>
              <a:t>Tandem formation: One satellite following the other separated by approximately 50 minutes.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x-none" sz="1600" dirty="0">
              <a:latin typeface="Arial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x-none" sz="1600" dirty="0">
                <a:latin typeface="Arial" charset="0"/>
              </a:rPr>
              <a:t>Better spatial coverage than MODIS 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x-none" sz="1600" dirty="0">
              <a:latin typeface="Arial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x-none" sz="1600" dirty="0">
                <a:latin typeface="Arial" charset="0"/>
              </a:rPr>
              <a:t>Relative time difference between images is constant</a:t>
            </a:r>
          </a:p>
        </p:txBody>
      </p:sp>
      <p:sp>
        <p:nvSpPr>
          <p:cNvPr id="35846" name="Rectangle 1032"/>
          <p:cNvSpPr>
            <a:spLocks noChangeArrowheads="1"/>
          </p:cNvSpPr>
          <p:nvPr/>
        </p:nvSpPr>
        <p:spPr bwMode="auto">
          <a:xfrm>
            <a:off x="3602303" y="3992368"/>
            <a:ext cx="13487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x-none" sz="1600" dirty="0">
                <a:latin typeface="Helvetica" charset="0"/>
              </a:rPr>
              <a:t>50º Latitude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062CEE-ED73-8547-ACCD-32F6EC971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475" y="648711"/>
            <a:ext cx="4060916" cy="406091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3C0979-824A-1348-8F40-C7E4A11C2587}"/>
              </a:ext>
            </a:extLst>
          </p:cNvPr>
          <p:cNvCxnSpPr>
            <a:cxnSpLocks/>
          </p:cNvCxnSpPr>
          <p:nvPr/>
        </p:nvCxnSpPr>
        <p:spPr>
          <a:xfrm flipH="1">
            <a:off x="6081132" y="648711"/>
            <a:ext cx="675600" cy="4036423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F799BDC-2596-5640-A491-F5285A739E41}"/>
              </a:ext>
            </a:extLst>
          </p:cNvPr>
          <p:cNvCxnSpPr>
            <a:cxnSpLocks/>
            <a:endCxn id="3" idx="2"/>
          </p:cNvCxnSpPr>
          <p:nvPr/>
        </p:nvCxnSpPr>
        <p:spPr>
          <a:xfrm flipH="1">
            <a:off x="6856932" y="900516"/>
            <a:ext cx="1625350" cy="3809111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59939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637100" y="138511"/>
            <a:ext cx="5958360" cy="425520"/>
          </a:xfr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2969"/>
              </a:lnSpc>
              <a:tabLst>
                <a:tab pos="0" algn="l"/>
                <a:tab pos="311037" algn="l"/>
                <a:tab pos="622073" algn="l"/>
                <a:tab pos="933111" algn="l"/>
                <a:tab pos="1244147" algn="l"/>
                <a:tab pos="1555184" algn="l"/>
                <a:tab pos="1866221" algn="l"/>
                <a:tab pos="2177258" algn="l"/>
                <a:tab pos="2488295" algn="l"/>
                <a:tab pos="2799331" algn="l"/>
                <a:tab pos="3110369" algn="l"/>
                <a:tab pos="3421405" algn="l"/>
                <a:tab pos="3732442" algn="l"/>
                <a:tab pos="4043479" algn="l"/>
                <a:tab pos="4354517" algn="l"/>
                <a:tab pos="4665552" algn="l"/>
                <a:tab pos="4976590" algn="l"/>
                <a:tab pos="5287626" algn="l"/>
                <a:tab pos="5598663" algn="l"/>
                <a:tab pos="5909699" algn="l"/>
                <a:tab pos="6220736" algn="l"/>
              </a:tabLst>
            </a:pPr>
            <a:r>
              <a:rPr lang="en-GB" altLang="x-none" sz="2400" dirty="0">
                <a:solidFill>
                  <a:schemeClr val="bg1"/>
                </a:solidFill>
              </a:rPr>
              <a:t>Mixed Satellite Overlap: </a:t>
            </a:r>
            <a:r>
              <a:rPr lang="en-GB" altLang="x-none" sz="2400" dirty="0" err="1">
                <a:solidFill>
                  <a:schemeClr val="bg1"/>
                </a:solidFill>
              </a:rPr>
              <a:t>Metop</a:t>
            </a:r>
            <a:r>
              <a:rPr lang="en-GB" altLang="x-none" sz="2400" dirty="0">
                <a:solidFill>
                  <a:schemeClr val="bg1"/>
                </a:solidFill>
              </a:rPr>
              <a:t>-A, -B</a:t>
            </a:r>
          </a:p>
        </p:txBody>
      </p:sp>
      <p:sp>
        <p:nvSpPr>
          <p:cNvPr id="35843" name="Rectangle 1027"/>
          <p:cNvSpPr>
            <a:spLocks noChangeArrowheads="1"/>
          </p:cNvSpPr>
          <p:nvPr/>
        </p:nvSpPr>
        <p:spPr bwMode="auto">
          <a:xfrm>
            <a:off x="185609" y="799354"/>
            <a:ext cx="4658424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31775" indent="-231775"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x-none" sz="1600" dirty="0">
                <a:latin typeface="Arial" charset="0"/>
              </a:rPr>
              <a:t>Tracking using image pairs increases spatial coverage 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x-none" sz="1600" dirty="0">
              <a:latin typeface="Arial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x-none" sz="1600" dirty="0">
                <a:latin typeface="Arial" charset="0"/>
              </a:rPr>
              <a:t>Adjusting for viewing angle effect (parallax) becomes increasingly more important toward the equator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x-none" sz="1600" dirty="0">
              <a:latin typeface="Arial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x-none" sz="1600" dirty="0">
                <a:latin typeface="Arial" charset="0"/>
              </a:rPr>
              <a:t>Quality Control has new challenges</a:t>
            </a:r>
          </a:p>
        </p:txBody>
      </p:sp>
      <p:sp>
        <p:nvSpPr>
          <p:cNvPr id="35846" name="Rectangle 1032"/>
          <p:cNvSpPr>
            <a:spLocks noChangeArrowheads="1"/>
          </p:cNvSpPr>
          <p:nvPr/>
        </p:nvSpPr>
        <p:spPr bwMode="auto">
          <a:xfrm>
            <a:off x="4054021" y="4036369"/>
            <a:ext cx="13487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x-none" sz="1400" dirty="0">
                <a:latin typeface="Helvetica" charset="0"/>
              </a:rPr>
              <a:t>Equator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D6EB1D-CFD4-444A-8E74-D3C0249F7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4034" y="564032"/>
            <a:ext cx="4002517" cy="400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89272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637100" y="138511"/>
            <a:ext cx="5958360" cy="425520"/>
          </a:xfr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2969"/>
              </a:lnSpc>
              <a:tabLst>
                <a:tab pos="0" algn="l"/>
                <a:tab pos="311037" algn="l"/>
                <a:tab pos="622073" algn="l"/>
                <a:tab pos="933111" algn="l"/>
                <a:tab pos="1244147" algn="l"/>
                <a:tab pos="1555184" algn="l"/>
                <a:tab pos="1866221" algn="l"/>
                <a:tab pos="2177258" algn="l"/>
                <a:tab pos="2488295" algn="l"/>
                <a:tab pos="2799331" algn="l"/>
                <a:tab pos="3110369" algn="l"/>
                <a:tab pos="3421405" algn="l"/>
                <a:tab pos="3732442" algn="l"/>
                <a:tab pos="4043479" algn="l"/>
                <a:tab pos="4354517" algn="l"/>
                <a:tab pos="4665552" algn="l"/>
                <a:tab pos="4976590" algn="l"/>
                <a:tab pos="5287626" algn="l"/>
                <a:tab pos="5598663" algn="l"/>
                <a:tab pos="5909699" algn="l"/>
                <a:tab pos="6220736" algn="l"/>
              </a:tabLst>
            </a:pPr>
            <a:r>
              <a:rPr lang="en-GB" altLang="x-none" sz="2400" dirty="0">
                <a:solidFill>
                  <a:schemeClr val="bg1"/>
                </a:solidFill>
              </a:rPr>
              <a:t>Mixed Satellite Overlap: </a:t>
            </a:r>
            <a:r>
              <a:rPr lang="en-GB" altLang="x-none" sz="2400" dirty="0" err="1">
                <a:solidFill>
                  <a:schemeClr val="bg1"/>
                </a:solidFill>
              </a:rPr>
              <a:t>Metop</a:t>
            </a:r>
            <a:r>
              <a:rPr lang="en-GB" altLang="x-none" sz="2400" dirty="0">
                <a:solidFill>
                  <a:schemeClr val="bg1"/>
                </a:solidFill>
              </a:rPr>
              <a:t>-A, -B, -C</a:t>
            </a:r>
          </a:p>
        </p:txBody>
      </p:sp>
      <p:sp>
        <p:nvSpPr>
          <p:cNvPr id="35843" name="Rectangle 1027"/>
          <p:cNvSpPr>
            <a:spLocks noChangeArrowheads="1"/>
          </p:cNvSpPr>
          <p:nvPr/>
        </p:nvSpPr>
        <p:spPr bwMode="auto">
          <a:xfrm>
            <a:off x="214377" y="1258860"/>
            <a:ext cx="412249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31775" indent="-231775"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x-none" sz="1600" dirty="0">
                <a:latin typeface="Arial" charset="0"/>
              </a:rPr>
              <a:t>Three satellites in formation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x-none" sz="1600" dirty="0">
              <a:latin typeface="Arial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x-none" sz="1600" dirty="0">
                <a:latin typeface="Arial" charset="0"/>
              </a:rPr>
              <a:t>Time separation approximately 1/3 of 100-minute orbit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x-none" sz="1600" dirty="0">
              <a:latin typeface="Arial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x-none" sz="1600" dirty="0">
                <a:latin typeface="Arial" charset="0"/>
              </a:rPr>
              <a:t>What is the term for ‘three in a line’? 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x-none" sz="1600" dirty="0">
              <a:solidFill>
                <a:srgbClr val="FFC000"/>
              </a:solidFill>
              <a:latin typeface="Arial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x-none" sz="1600" dirty="0">
                <a:solidFill>
                  <a:srgbClr val="FFC000"/>
                </a:solidFill>
                <a:latin typeface="Arial" charset="0"/>
              </a:rPr>
              <a:t>Tandem</a:t>
            </a:r>
            <a:r>
              <a:rPr lang="en-GB" altLang="x-none" sz="1600" dirty="0">
                <a:latin typeface="Arial" charset="0"/>
              </a:rPr>
              <a:t> usually refers to: “having two things arranged one in front of the other”</a:t>
            </a:r>
          </a:p>
        </p:txBody>
      </p:sp>
      <p:sp>
        <p:nvSpPr>
          <p:cNvPr id="35846" name="Rectangle 1032"/>
          <p:cNvSpPr>
            <a:spLocks noChangeArrowheads="1"/>
          </p:cNvSpPr>
          <p:nvPr/>
        </p:nvSpPr>
        <p:spPr bwMode="auto">
          <a:xfrm>
            <a:off x="4572001" y="4543123"/>
            <a:ext cx="37709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x-none" sz="1400" dirty="0" err="1">
                <a:latin typeface="Helvetica" charset="0"/>
              </a:rPr>
              <a:t>Metop</a:t>
            </a:r>
            <a:r>
              <a:rPr lang="en-US" altLang="x-none" sz="1400" dirty="0">
                <a:latin typeface="Helvetica" charset="0"/>
              </a:rPr>
              <a:t>-C (10:03 UTC), -B (10:36), -A (11:06) 29 March 2019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94F444-5041-5A43-89F5-C8061C330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281" y="601588"/>
            <a:ext cx="3959323" cy="3959323"/>
          </a:xfrm>
          <a:prstGeom prst="rect">
            <a:avLst/>
          </a:prstGeom>
        </p:spPr>
      </p:pic>
      <p:sp>
        <p:nvSpPr>
          <p:cNvPr id="8" name="Rectangle 1032">
            <a:extLst>
              <a:ext uri="{FF2B5EF4-FFF2-40B4-BE49-F238E27FC236}">
                <a16:creationId xmlns:a16="http://schemas.microsoft.com/office/drawing/2014/main" id="{5364D531-C176-E943-B282-A6AA427437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77" y="3663763"/>
            <a:ext cx="482020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x-none" sz="1600" dirty="0">
                <a:latin typeface="Helvetica" charset="0"/>
              </a:rPr>
              <a:t>How about: </a:t>
            </a:r>
            <a:r>
              <a:rPr lang="en-US" altLang="x-none" sz="1600" dirty="0">
                <a:solidFill>
                  <a:srgbClr val="FFC000"/>
                </a:solidFill>
                <a:latin typeface="Helvetica" charset="0"/>
              </a:rPr>
              <a:t>Three aligned </a:t>
            </a:r>
            <a:r>
              <a:rPr lang="en-US" altLang="x-none" sz="1600" dirty="0">
                <a:latin typeface="Helvetica" charset="0"/>
              </a:rPr>
              <a:t>or</a:t>
            </a:r>
            <a:r>
              <a:rPr lang="en-US" altLang="x-none" sz="1600" dirty="0">
                <a:solidFill>
                  <a:srgbClr val="FFC000"/>
                </a:solidFill>
                <a:latin typeface="Helvetica" charset="0"/>
              </a:rPr>
              <a:t> formation of three</a:t>
            </a:r>
          </a:p>
        </p:txBody>
      </p:sp>
      <p:sp>
        <p:nvSpPr>
          <p:cNvPr id="9" name="Rectangle 1032">
            <a:extLst>
              <a:ext uri="{FF2B5EF4-FFF2-40B4-BE49-F238E27FC236}">
                <a16:creationId xmlns:a16="http://schemas.microsoft.com/office/drawing/2014/main" id="{6B9BB6CF-DE27-F247-9675-0B8FAB6B33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77" y="4092735"/>
            <a:ext cx="43133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x-none" sz="1600" dirty="0">
                <a:latin typeface="Helvetica" charset="0"/>
              </a:rPr>
              <a:t>French: </a:t>
            </a:r>
            <a:r>
              <a:rPr lang="en-US" altLang="x-none" sz="1600" i="1" dirty="0">
                <a:solidFill>
                  <a:srgbClr val="FFC000"/>
                </a:solidFill>
                <a:latin typeface="Helvetica" charset="0"/>
              </a:rPr>
              <a:t>Trois </a:t>
            </a:r>
            <a:r>
              <a:rPr lang="en-US" altLang="x-none" sz="1600" i="1" dirty="0" err="1">
                <a:solidFill>
                  <a:srgbClr val="FFC000"/>
                </a:solidFill>
                <a:latin typeface="Helvetica" charset="0"/>
              </a:rPr>
              <a:t>alignés</a:t>
            </a:r>
            <a:r>
              <a:rPr lang="en-US" altLang="x-none" sz="1600" i="1" dirty="0">
                <a:solidFill>
                  <a:srgbClr val="FFC000"/>
                </a:solidFill>
                <a:latin typeface="Helvetica" charset="0"/>
              </a:rPr>
              <a:t> </a:t>
            </a:r>
            <a:r>
              <a:rPr lang="en-US" altLang="x-none" sz="1600" dirty="0">
                <a:latin typeface="Helvetica" charset="0"/>
              </a:rPr>
              <a:t>or</a:t>
            </a:r>
            <a:r>
              <a:rPr lang="en-US" altLang="x-none" sz="1600" i="1" dirty="0">
                <a:solidFill>
                  <a:srgbClr val="FFC000"/>
                </a:solidFill>
                <a:latin typeface="Helvetica" charset="0"/>
              </a:rPr>
              <a:t> formation </a:t>
            </a:r>
            <a:r>
              <a:rPr lang="en-US" altLang="x-none" sz="1600" i="1" dirty="0" err="1">
                <a:solidFill>
                  <a:srgbClr val="FFC000"/>
                </a:solidFill>
                <a:latin typeface="Helvetica" charset="0"/>
              </a:rPr>
              <a:t>à</a:t>
            </a:r>
            <a:r>
              <a:rPr lang="en-US" altLang="x-none" sz="1600" i="1" dirty="0">
                <a:solidFill>
                  <a:srgbClr val="FFC000"/>
                </a:solidFill>
                <a:latin typeface="Helvetica" charset="0"/>
              </a:rPr>
              <a:t> trois</a:t>
            </a:r>
          </a:p>
        </p:txBody>
      </p:sp>
    </p:spTree>
    <p:extLst>
      <p:ext uri="{BB962C8B-B14F-4D97-AF65-F5344CB8AC3E}">
        <p14:creationId xmlns:p14="http://schemas.microsoft.com/office/powerpoint/2010/main" val="17779953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5107</TotalTime>
  <Words>1297</Words>
  <Application>Microsoft Macintosh PowerPoint</Application>
  <PresentationFormat>On-screen Show (16:9)</PresentationFormat>
  <Paragraphs>224</Paragraphs>
  <Slides>22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ＭＳ Ｐゴシック</vt:lpstr>
      <vt:lpstr>Arial</vt:lpstr>
      <vt:lpstr>Calibri</vt:lpstr>
      <vt:lpstr>Helvetica</vt:lpstr>
      <vt:lpstr>HG Mincho Light J;MS Gothic;HG </vt:lpstr>
      <vt:lpstr>StarBats</vt:lpstr>
      <vt:lpstr>Times New Roman</vt:lpstr>
      <vt:lpstr>Office Theme</vt:lpstr>
      <vt:lpstr>PowerPoint Presentation</vt:lpstr>
      <vt:lpstr>Overview</vt:lpstr>
      <vt:lpstr>Background: Deriving Polar Winds</vt:lpstr>
      <vt:lpstr>Main Product: Single-Satellite Winds</vt:lpstr>
      <vt:lpstr>PowerPoint Presentation</vt:lpstr>
      <vt:lpstr>Mixed Satellite Overlap: MODIS</vt:lpstr>
      <vt:lpstr>Mixed Satellite Overlap: Metop-A, -B, -A</vt:lpstr>
      <vt:lpstr>Mixed Satellite Overlap: Metop-A, -B</vt:lpstr>
      <vt:lpstr>Mixed Satellite Overlap: Metop-A, -B, -C</vt:lpstr>
      <vt:lpstr>What are the Improvements with VIIRS?</vt:lpstr>
      <vt:lpstr>VIIRS: Improved Resolution at Edge of Swath</vt:lpstr>
      <vt:lpstr>VIIRS Coverage: Wider Swath</vt:lpstr>
      <vt:lpstr>VIIRS Polar Winds</vt:lpstr>
      <vt:lpstr>Single-satellite VIIRS Polar Winds Impact</vt:lpstr>
      <vt:lpstr>What’s next for VIIRS polar winds?</vt:lpstr>
      <vt:lpstr>New Spectral Channels: VIIRS and MODIS Winds from the Shortwave Infrared</vt:lpstr>
      <vt:lpstr>MODIS: SWIR, IR, and Water Vapor Retrieval Examples</vt:lpstr>
      <vt:lpstr>New Spectral Bands: VIIRS Day-Night Band (DNB)</vt:lpstr>
      <vt:lpstr>Parallax effects</vt:lpstr>
      <vt:lpstr>Parallax effects</vt:lpstr>
      <vt:lpstr>Tandem winds: Adaptive Quality Control (AQC)</vt:lpstr>
      <vt:lpstr>Questions?</vt:lpstr>
    </vt:vector>
  </TitlesOfParts>
  <Company>NOAA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NRL</dc:title>
  <dc:creator>Jeff Key</dc:creator>
  <cp:lastModifiedBy>Dave Santek</cp:lastModifiedBy>
  <cp:revision>131</cp:revision>
  <dcterms:created xsi:type="dcterms:W3CDTF">2014-10-29T10:45:34Z</dcterms:created>
  <dcterms:modified xsi:type="dcterms:W3CDTF">2026-05-28T17:11:34Z</dcterms:modified>
</cp:coreProperties>
</file>