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8.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276" r:id="rId3"/>
    <p:sldId id="278" r:id="rId4"/>
    <p:sldId id="914" r:id="rId5"/>
    <p:sldId id="331" r:id="rId6"/>
    <p:sldId id="333" r:id="rId7"/>
    <p:sldId id="915" r:id="rId8"/>
    <p:sldId id="907" r:id="rId9"/>
    <p:sldId id="306" r:id="rId10"/>
    <p:sldId id="337" r:id="rId11"/>
    <p:sldId id="901" r:id="rId12"/>
    <p:sldId id="916" r:id="rId13"/>
    <p:sldId id="357" r:id="rId14"/>
    <p:sldId id="366" r:id="rId15"/>
    <p:sldId id="339" r:id="rId16"/>
    <p:sldId id="340" r:id="rId17"/>
    <p:sldId id="902" r:id="rId18"/>
    <p:sldId id="917" r:id="rId19"/>
    <p:sldId id="897" r:id="rId20"/>
    <p:sldId id="903" r:id="rId21"/>
    <p:sldId id="898" r:id="rId22"/>
    <p:sldId id="905" r:id="rId23"/>
    <p:sldId id="899" r:id="rId24"/>
    <p:sldId id="900" r:id="rId25"/>
    <p:sldId id="918" r:id="rId26"/>
    <p:sldId id="344" r:id="rId27"/>
    <p:sldId id="908" r:id="rId28"/>
    <p:sldId id="919" r:id="rId29"/>
    <p:sldId id="909" r:id="rId30"/>
    <p:sldId id="346" r:id="rId31"/>
    <p:sldId id="920" r:id="rId32"/>
    <p:sldId id="912" r:id="rId33"/>
    <p:sldId id="911" r:id="rId34"/>
    <p:sldId id="361" r:id="rId35"/>
    <p:sldId id="362" r:id="rId36"/>
    <p:sldId id="906" r:id="rId37"/>
    <p:sldId id="258" r:id="rId38"/>
    <p:sldId id="921" r:id="rId39"/>
    <p:sldId id="259" r:id="rId40"/>
    <p:sldId id="260" r:id="rId41"/>
    <p:sldId id="261" r:id="rId42"/>
    <p:sldId id="263" r:id="rId43"/>
    <p:sldId id="265" r:id="rId44"/>
    <p:sldId id="266" r:id="rId45"/>
    <p:sldId id="267" r:id="rId46"/>
    <p:sldId id="273" r:id="rId47"/>
    <p:sldId id="274" r:id="rId48"/>
    <p:sldId id="913" r:id="rId49"/>
    <p:sldId id="910"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1" roundtripDataSignature="AMtx7mjolju/G9/K3sRMbTlfXskkMrcv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155014-F2E9-419A-8A5A-9EB8D8A19053}">
  <a:tblStyle styleId="{A1155014-F2E9-419A-8A5A-9EB8D8A19053}" styleName="Table_0">
    <a:wholeTbl>
      <a:tcTxStyle b="off" i="off">
        <a:font>
          <a:latin typeface="Calibri"/>
          <a:ea typeface="Calibri"/>
          <a:cs typeface="Calibri"/>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5"/>
    <p:restoredTop sz="94694"/>
  </p:normalViewPr>
  <p:slideViewPr>
    <p:cSldViewPr snapToGrid="0">
      <p:cViewPr varScale="1">
        <p:scale>
          <a:sx n="117" d="100"/>
          <a:sy n="117" d="100"/>
        </p:scale>
        <p:origin x="104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10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102"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B689E-EDED-2145-9372-C3B5101213A0}" type="slidenum">
              <a:rPr lang="en-US" smtClean="0"/>
              <a:t>22</a:t>
            </a:fld>
            <a:endParaRPr lang="en-US"/>
          </a:p>
        </p:txBody>
      </p:sp>
    </p:spTree>
    <p:extLst>
      <p:ext uri="{BB962C8B-B14F-4D97-AF65-F5344CB8AC3E}">
        <p14:creationId xmlns:p14="http://schemas.microsoft.com/office/powerpoint/2010/main" val="39117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3A7F600E-284F-E380-9266-1D40C4282585}"/>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C0016098-92AF-D25F-28A3-CC7069BF95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BBB267F6-B556-62AF-2F7A-BFB4C23AF88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63719E4D-9C7F-4F97-4D40-44581EE8754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001287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A3894D1-F2BC-1213-85E1-E0695109FD27}"/>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A534B368-E8FE-0AFB-FFA3-8721718FE4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338C4F1B-C419-07AE-C4E3-AEF369A3C7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90EB5B7D-FC2C-FA3D-6D62-8F7FC838AD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77044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5EB8F3F8-F3EE-25D9-26A5-E4864F8D4481}"/>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4DB3FDC1-5D8D-B953-B466-C48FAA98FB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05F792BA-0DDC-DDEA-544B-57BAC6FCEF4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480A1586-16A8-6300-FEB9-4F96CCEC24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1995049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73286E01-08E7-1B7C-95AE-30A3D30B4AAB}"/>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FF2229B1-0B2A-B3B5-C9C5-32C79F65BD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8221D1D4-0CBB-BF69-7F31-D38EA09AE65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70E198AA-C24A-9B66-44F2-7409511EDE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442429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9FAAAB86-0284-4FD5-1427-408BC54D4AA0}"/>
            </a:ext>
          </a:extLst>
        </p:cNvPr>
        <p:cNvGrpSpPr/>
        <p:nvPr/>
      </p:nvGrpSpPr>
      <p:grpSpPr>
        <a:xfrm>
          <a:off x="0" y="0"/>
          <a:ext cx="0" cy="0"/>
          <a:chOff x="0" y="0"/>
          <a:chExt cx="0" cy="0"/>
        </a:xfrm>
      </p:grpSpPr>
      <p:sp>
        <p:nvSpPr>
          <p:cNvPr id="102" name="Google Shape;102;p3:notes">
            <a:extLst>
              <a:ext uri="{FF2B5EF4-FFF2-40B4-BE49-F238E27FC236}">
                <a16:creationId xmlns:a16="http://schemas.microsoft.com/office/drawing/2014/main" id="{B5AB2C2D-6B3F-C343-BE72-307CBEB892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a:extLst>
              <a:ext uri="{FF2B5EF4-FFF2-40B4-BE49-F238E27FC236}">
                <a16:creationId xmlns:a16="http://schemas.microsoft.com/office/drawing/2014/main" id="{D01A674D-8538-0CAD-D78B-5BB160C4FC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a:extLst>
              <a:ext uri="{FF2B5EF4-FFF2-40B4-BE49-F238E27FC236}">
                <a16:creationId xmlns:a16="http://schemas.microsoft.com/office/drawing/2014/main" id="{74D13D2E-2B55-4E5A-E4B4-BC95AE93DB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1060301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4C62E4AA-39DC-8CFB-1FC4-14C705B49B33}"/>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5517DEED-A949-0B4A-266F-E32B3ADABD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34F4A715-5237-0470-C84D-CE5379A69DB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D9BC4EFE-DC6F-3844-C33C-D93928E72F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789982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5" name="Google Shape;1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Bias remove </a:t>
            </a:r>
            <a:endParaRPr/>
          </a:p>
        </p:txBody>
      </p:sp>
      <p:sp>
        <p:nvSpPr>
          <p:cNvPr id="271" name="Google Shape;27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DCA4FCC5-8DF9-E425-A7F5-47DC7853EAD0}"/>
            </a:ext>
          </a:extLst>
        </p:cNvPr>
        <p:cNvGrpSpPr/>
        <p:nvPr/>
      </p:nvGrpSpPr>
      <p:grpSpPr>
        <a:xfrm>
          <a:off x="0" y="0"/>
          <a:ext cx="0" cy="0"/>
          <a:chOff x="0" y="0"/>
          <a:chExt cx="0" cy="0"/>
        </a:xfrm>
      </p:grpSpPr>
      <p:sp>
        <p:nvSpPr>
          <p:cNvPr id="121" name="Google Shape;121;p5:notes">
            <a:extLst>
              <a:ext uri="{FF2B5EF4-FFF2-40B4-BE49-F238E27FC236}">
                <a16:creationId xmlns:a16="http://schemas.microsoft.com/office/drawing/2014/main" id="{21D5A1E1-B951-B7DC-9A2B-F5765CC48D1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a:extLst>
              <a:ext uri="{FF2B5EF4-FFF2-40B4-BE49-F238E27FC236}">
                <a16:creationId xmlns:a16="http://schemas.microsoft.com/office/drawing/2014/main" id="{FF1D04AD-2B0D-B9D3-BEA7-9984945DFE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504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3309D4E8-4668-B064-C28E-B3A6AAE12AED}"/>
            </a:ext>
          </a:extLst>
        </p:cNvPr>
        <p:cNvGrpSpPr/>
        <p:nvPr/>
      </p:nvGrpSpPr>
      <p:grpSpPr>
        <a:xfrm>
          <a:off x="0" y="0"/>
          <a:ext cx="0" cy="0"/>
          <a:chOff x="0" y="0"/>
          <a:chExt cx="0" cy="0"/>
        </a:xfrm>
      </p:grpSpPr>
      <p:sp>
        <p:nvSpPr>
          <p:cNvPr id="121" name="Google Shape;121;p5:notes">
            <a:extLst>
              <a:ext uri="{FF2B5EF4-FFF2-40B4-BE49-F238E27FC236}">
                <a16:creationId xmlns:a16="http://schemas.microsoft.com/office/drawing/2014/main" id="{DE402BB1-5826-2C8D-6979-1AED4014F0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a:extLst>
              <a:ext uri="{FF2B5EF4-FFF2-40B4-BE49-F238E27FC236}">
                <a16:creationId xmlns:a16="http://schemas.microsoft.com/office/drawing/2014/main" id="{2CAC1A99-B784-CD76-8BE7-260F888F95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69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94AD4DB7-E3E6-AC4B-99EA-97214343FA64}"/>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5FB371A0-5AB3-D120-DB43-0F2295086F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E4378AE3-7683-52A0-64EA-F0395568A2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7E218B61-75DA-BE27-C44D-7A1A6E5336B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24305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D796FA38-0C57-96CB-EDF2-3C43A8B640C5}"/>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0F9C10BF-4986-4240-7B4E-0A155E24F7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3D1C291F-22AC-9C8B-C789-39967B15C2E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04ED4AA5-4974-103C-6D85-BA71A7589A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67945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AC5416D2-62BC-F150-5C33-67B7A8D3DE6A}"/>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92A0C856-BF9D-F917-5844-C13F3CB8AB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33BB87B0-F6E2-C806-33EC-CE1680A84AB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F1BC497D-D3E3-6959-4D12-961B506327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28874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CA54B4DD-85F4-D95C-C971-2B58E99D62D2}"/>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2B9949FE-8EA8-75C6-4AE8-A6BC588CDF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67727F15-E164-78D1-2DDC-130A2C5FD3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0A47515F-56F9-80A6-9C14-A9F0CD787D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871622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D69BCB93-2A2F-7736-57F3-FE13E68BEB2A}"/>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404CF7EC-5CC1-1D95-24C7-B8C5E7113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1854AEE5-3BAC-E856-98EC-96AB5A1482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AAD71542-B17F-17BD-D955-A11578DAFC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5701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B689E-EDED-2145-9372-C3B5101213A0}" type="slidenum">
              <a:rPr lang="en-US" smtClean="0"/>
              <a:t>20</a:t>
            </a:fld>
            <a:endParaRPr lang="en-US"/>
          </a:p>
        </p:txBody>
      </p:sp>
    </p:spTree>
    <p:extLst>
      <p:ext uri="{BB962C8B-B14F-4D97-AF65-F5344CB8AC3E}">
        <p14:creationId xmlns:p14="http://schemas.microsoft.com/office/powerpoint/2010/main" val="255790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08395-2BF0-E513-8BB8-019AA9A86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C6AFE-C538-0DB9-B063-0006945D9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840B4-7A56-7D5F-7B8C-E5DC7D27E7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B2A20A-7071-81AE-DA6A-B271B169A03C}"/>
              </a:ext>
            </a:extLst>
          </p:cNvPr>
          <p:cNvSpPr>
            <a:spLocks noGrp="1"/>
          </p:cNvSpPr>
          <p:nvPr>
            <p:ph type="sldNum" sz="quarter" idx="5"/>
          </p:nvPr>
        </p:nvSpPr>
        <p:spPr/>
        <p:txBody>
          <a:bodyPr/>
          <a:lstStyle/>
          <a:p>
            <a:fld id="{699B689E-EDED-2145-9372-C3B5101213A0}" type="slidenum">
              <a:rPr lang="en-US" smtClean="0"/>
              <a:t>21</a:t>
            </a:fld>
            <a:endParaRPr lang="en-US"/>
          </a:p>
        </p:txBody>
      </p:sp>
    </p:spTree>
    <p:extLst>
      <p:ext uri="{BB962C8B-B14F-4D97-AF65-F5344CB8AC3E}">
        <p14:creationId xmlns:p14="http://schemas.microsoft.com/office/powerpoint/2010/main" val="66313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206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Column, Small Pic">
  <p:cSld name="2 Column, Small Pic">
    <p:spTree>
      <p:nvGrpSpPr>
        <p:cNvPr id="1" name="Shape 64"/>
        <p:cNvGrpSpPr/>
        <p:nvPr/>
      </p:nvGrpSpPr>
      <p:grpSpPr>
        <a:xfrm>
          <a:off x="0" y="0"/>
          <a:ext cx="0" cy="0"/>
          <a:chOff x="0" y="0"/>
          <a:chExt cx="0" cy="0"/>
        </a:xfrm>
      </p:grpSpPr>
      <p:sp>
        <p:nvSpPr>
          <p:cNvPr id="65" name="Google Shape;65;p4"/>
          <p:cNvSpPr txBox="1">
            <a:spLocks noGrp="1"/>
          </p:cNvSpPr>
          <p:nvPr>
            <p:ph type="title"/>
          </p:nvPr>
        </p:nvSpPr>
        <p:spPr>
          <a:xfrm>
            <a:off x="623947" y="30957"/>
            <a:ext cx="9867349" cy="792162"/>
          </a:xfrm>
          <a:prstGeom prst="rect">
            <a:avLst/>
          </a:prstGeom>
          <a:noFill/>
          <a:ln>
            <a:noFill/>
          </a:ln>
        </p:spPr>
        <p:txBody>
          <a:bodyPr spcFirstLastPara="1" wrap="square" lIns="0" tIns="0" rIns="0" bIns="0" anchor="ctr" anchorCtr="0"/>
          <a:lstStyle>
            <a:lvl1pPr lvl="0" algn="l">
              <a:lnSpc>
                <a:spcPct val="100000"/>
              </a:lnSpc>
              <a:spcBef>
                <a:spcPts val="0"/>
              </a:spcBef>
              <a:spcAft>
                <a:spcPts val="0"/>
              </a:spcAft>
              <a:buClr>
                <a:srgbClr val="0099D8"/>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
          <p:cNvSpPr>
            <a:spLocks noGrp="1"/>
          </p:cNvSpPr>
          <p:nvPr>
            <p:ph type="pic" idx="2"/>
          </p:nvPr>
        </p:nvSpPr>
        <p:spPr>
          <a:xfrm>
            <a:off x="6604000" y="1219200"/>
            <a:ext cx="4978400" cy="1981200"/>
          </a:xfrm>
          <a:prstGeom prst="rect">
            <a:avLst/>
          </a:prstGeom>
          <a:solidFill>
            <a:srgbClr val="F2F2F2"/>
          </a:solidFill>
          <a:ln>
            <a:noFill/>
          </a:ln>
        </p:spPr>
        <p:txBody>
          <a:bodyPr spcFirstLastPara="1" wrap="square" lIns="0" tIns="0" rIns="0" bIns="0" anchor="ctr" anchorCtr="0"/>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Google Shape;67;p4"/>
          <p:cNvSpPr txBox="1">
            <a:spLocks noGrp="1"/>
          </p:cNvSpPr>
          <p:nvPr>
            <p:ph type="body" idx="1"/>
          </p:nvPr>
        </p:nvSpPr>
        <p:spPr>
          <a:xfrm>
            <a:off x="1003851" y="1219200"/>
            <a:ext cx="4990549" cy="4953000"/>
          </a:xfrm>
          <a:prstGeom prst="rect">
            <a:avLst/>
          </a:prstGeom>
          <a:noFill/>
          <a:ln>
            <a:noFill/>
          </a:ln>
        </p:spPr>
        <p:txBody>
          <a:bodyPr spcFirstLastPara="1" wrap="square" lIns="0" tIns="0" rIns="0" bIns="0" anchor="t" anchorCtr="0"/>
          <a:lstStyle>
            <a:lvl1pPr marL="457200" lvl="0" indent="-406400" algn="l">
              <a:lnSpc>
                <a:spcPct val="100000"/>
              </a:lnSpc>
              <a:spcBef>
                <a:spcPts val="560"/>
              </a:spcBef>
              <a:spcAft>
                <a:spcPts val="0"/>
              </a:spcAft>
              <a:buClr>
                <a:srgbClr val="07336F"/>
              </a:buClr>
              <a:buSzPts val="2800"/>
              <a:buChar char="•"/>
              <a:defRPr sz="2800" b="0">
                <a:solidFill>
                  <a:srgbClr val="07336F"/>
                </a:solidFill>
              </a:defRPr>
            </a:lvl1pPr>
            <a:lvl2pPr marL="914400" lvl="1" indent="-381000" algn="l">
              <a:lnSpc>
                <a:spcPct val="100000"/>
              </a:lnSpc>
              <a:spcBef>
                <a:spcPts val="480"/>
              </a:spcBef>
              <a:spcAft>
                <a:spcPts val="0"/>
              </a:spcAft>
              <a:buClr>
                <a:srgbClr val="07336F"/>
              </a:buClr>
              <a:buSzPts val="2400"/>
              <a:buChar char="•"/>
              <a:defRPr sz="2400">
                <a:solidFill>
                  <a:srgbClr val="07336F"/>
                </a:solidFill>
              </a:defRPr>
            </a:lvl2pPr>
            <a:lvl3pPr marL="1371600" lvl="2" indent="-355600" algn="l">
              <a:lnSpc>
                <a:spcPct val="100000"/>
              </a:lnSpc>
              <a:spcBef>
                <a:spcPts val="400"/>
              </a:spcBef>
              <a:spcAft>
                <a:spcPts val="0"/>
              </a:spcAft>
              <a:buClr>
                <a:srgbClr val="07336F"/>
              </a:buClr>
              <a:buSzPts val="2000"/>
              <a:buChar char="•"/>
              <a:defRPr sz="2000">
                <a:solidFill>
                  <a:srgbClr val="07336F"/>
                </a:solidFill>
              </a:defRPr>
            </a:lvl3pPr>
            <a:lvl4pPr marL="1828800" lvl="3" indent="-342900" algn="l">
              <a:lnSpc>
                <a:spcPct val="100000"/>
              </a:lnSpc>
              <a:spcBef>
                <a:spcPts val="360"/>
              </a:spcBef>
              <a:spcAft>
                <a:spcPts val="0"/>
              </a:spcAft>
              <a:buClr>
                <a:srgbClr val="07336F"/>
              </a:buClr>
              <a:buSzPts val="1800"/>
              <a:buChar char="•"/>
              <a:defRPr sz="1800">
                <a:solidFill>
                  <a:srgbClr val="07336F"/>
                </a:solidFill>
              </a:defRPr>
            </a:lvl4pPr>
            <a:lvl5pPr marL="2286000" lvl="4" indent="-330200" algn="l">
              <a:lnSpc>
                <a:spcPct val="100000"/>
              </a:lnSpc>
              <a:spcBef>
                <a:spcPts val="320"/>
              </a:spcBef>
              <a:spcAft>
                <a:spcPts val="0"/>
              </a:spcAft>
              <a:buClr>
                <a:srgbClr val="07336F"/>
              </a:buClr>
              <a:buSzPts val="1600"/>
              <a:buChar char="•"/>
              <a:defRPr sz="1600">
                <a:solidFill>
                  <a:srgbClr val="07336F"/>
                </a:solidFill>
              </a:defRPr>
            </a:lvl5pPr>
            <a:lvl6pPr marL="2743200" lvl="5" indent="-342900" algn="l">
              <a:lnSpc>
                <a:spcPct val="100000"/>
              </a:lnSpc>
              <a:spcBef>
                <a:spcPts val="360"/>
              </a:spcBef>
              <a:spcAft>
                <a:spcPts val="0"/>
              </a:spcAft>
              <a:buClr>
                <a:srgbClr val="07336F"/>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 name="Google Shape;68;p4"/>
          <p:cNvSpPr txBox="1">
            <a:spLocks noGrp="1"/>
          </p:cNvSpPr>
          <p:nvPr>
            <p:ph type="body" idx="3"/>
          </p:nvPr>
        </p:nvSpPr>
        <p:spPr>
          <a:xfrm>
            <a:off x="6604000" y="3429000"/>
            <a:ext cx="4990549" cy="2743200"/>
          </a:xfrm>
          <a:prstGeom prst="rect">
            <a:avLst/>
          </a:prstGeom>
          <a:noFill/>
          <a:ln>
            <a:noFill/>
          </a:ln>
        </p:spPr>
        <p:txBody>
          <a:bodyPr spcFirstLastPara="1" wrap="square" lIns="0" tIns="0" rIns="0" bIns="0" anchor="t" anchorCtr="0"/>
          <a:lstStyle>
            <a:lvl1pPr marL="457200" lvl="0" indent="-406400" algn="l">
              <a:lnSpc>
                <a:spcPct val="100000"/>
              </a:lnSpc>
              <a:spcBef>
                <a:spcPts val="560"/>
              </a:spcBef>
              <a:spcAft>
                <a:spcPts val="0"/>
              </a:spcAft>
              <a:buClr>
                <a:srgbClr val="07336F"/>
              </a:buClr>
              <a:buSzPts val="2800"/>
              <a:buChar char="•"/>
              <a:defRPr sz="2800" b="0">
                <a:solidFill>
                  <a:srgbClr val="07336F"/>
                </a:solidFill>
              </a:defRPr>
            </a:lvl1pPr>
            <a:lvl2pPr marL="914400" lvl="1" indent="-381000" algn="l">
              <a:lnSpc>
                <a:spcPct val="100000"/>
              </a:lnSpc>
              <a:spcBef>
                <a:spcPts val="480"/>
              </a:spcBef>
              <a:spcAft>
                <a:spcPts val="0"/>
              </a:spcAft>
              <a:buClr>
                <a:srgbClr val="07336F"/>
              </a:buClr>
              <a:buSzPts val="2400"/>
              <a:buChar char="•"/>
              <a:defRPr sz="2400">
                <a:solidFill>
                  <a:srgbClr val="07336F"/>
                </a:solidFill>
              </a:defRPr>
            </a:lvl2pPr>
            <a:lvl3pPr marL="1371600" lvl="2" indent="-355600" algn="l">
              <a:lnSpc>
                <a:spcPct val="100000"/>
              </a:lnSpc>
              <a:spcBef>
                <a:spcPts val="400"/>
              </a:spcBef>
              <a:spcAft>
                <a:spcPts val="0"/>
              </a:spcAft>
              <a:buClr>
                <a:srgbClr val="07336F"/>
              </a:buClr>
              <a:buSzPts val="2000"/>
              <a:buChar char="•"/>
              <a:defRPr sz="2000">
                <a:solidFill>
                  <a:srgbClr val="07336F"/>
                </a:solidFill>
              </a:defRPr>
            </a:lvl3pPr>
            <a:lvl4pPr marL="1828800" lvl="3" indent="-342900" algn="l">
              <a:lnSpc>
                <a:spcPct val="100000"/>
              </a:lnSpc>
              <a:spcBef>
                <a:spcPts val="360"/>
              </a:spcBef>
              <a:spcAft>
                <a:spcPts val="0"/>
              </a:spcAft>
              <a:buClr>
                <a:srgbClr val="07336F"/>
              </a:buClr>
              <a:buSzPts val="1800"/>
              <a:buChar char="•"/>
              <a:defRPr sz="1800">
                <a:solidFill>
                  <a:srgbClr val="07336F"/>
                </a:solidFill>
              </a:defRPr>
            </a:lvl4pPr>
            <a:lvl5pPr marL="2286000" lvl="4" indent="-330200" algn="l">
              <a:lnSpc>
                <a:spcPct val="100000"/>
              </a:lnSpc>
              <a:spcBef>
                <a:spcPts val="320"/>
              </a:spcBef>
              <a:spcAft>
                <a:spcPts val="0"/>
              </a:spcAft>
              <a:buClr>
                <a:srgbClr val="07336F"/>
              </a:buClr>
              <a:buSzPts val="1600"/>
              <a:buChar char="•"/>
              <a:defRPr sz="1600">
                <a:solidFill>
                  <a:srgbClr val="07336F"/>
                </a:solidFill>
              </a:defRPr>
            </a:lvl5pPr>
            <a:lvl6pPr marL="2743200" lvl="5" indent="-342900" algn="l">
              <a:lnSpc>
                <a:spcPct val="100000"/>
              </a:lnSpc>
              <a:spcBef>
                <a:spcPts val="360"/>
              </a:spcBef>
              <a:spcAft>
                <a:spcPts val="0"/>
              </a:spcAft>
              <a:buClr>
                <a:srgbClr val="07336F"/>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32467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06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06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06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060"/>
              </a:buClr>
              <a:buSzPts val="4400"/>
              <a:buFont typeface="Calibri"/>
              <a:buNone/>
              <a:defRPr sz="4400" b="1" i="0" u="none" strike="noStrike" cap="none">
                <a:solidFill>
                  <a:srgbClr val="00206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000"/>
              <a:buFont typeface="Calibri"/>
              <a:buNone/>
            </a:pPr>
            <a:r>
              <a:rPr lang="en-US" sz="4000" dirty="0">
                <a:latin typeface="Calibri"/>
                <a:ea typeface="Calibri"/>
                <a:cs typeface="Calibri"/>
                <a:sym typeface="Calibri"/>
              </a:rPr>
              <a:t>An Overview of 3D Wind Activities from Hyperspectral IR Sounders at CIMSS</a:t>
            </a:r>
            <a:br>
              <a:rPr lang="en-US" sz="4000" dirty="0">
                <a:latin typeface="Calibri"/>
                <a:ea typeface="Calibri"/>
                <a:cs typeface="Calibri"/>
                <a:sym typeface="Calibri"/>
              </a:rPr>
            </a:br>
            <a:endParaRPr sz="4000" dirty="0"/>
          </a:p>
        </p:txBody>
      </p:sp>
      <p:sp>
        <p:nvSpPr>
          <p:cNvPr id="89" name="Google Shape;8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r>
              <a:rPr lang="en-US" sz="2000" dirty="0"/>
              <a:t>David Santek</a:t>
            </a:r>
            <a:r>
              <a:rPr lang="en-US" sz="2000" baseline="30000" dirty="0"/>
              <a:t>1</a:t>
            </a:r>
            <a:r>
              <a:rPr lang="en-US" sz="2000" dirty="0"/>
              <a:t>,</a:t>
            </a:r>
            <a:r>
              <a:rPr lang="en-US" sz="2000" baseline="30000" dirty="0"/>
              <a:t> </a:t>
            </a:r>
            <a:r>
              <a:rPr lang="en-US" sz="2000" dirty="0"/>
              <a:t>Jason Otkin</a:t>
            </a:r>
            <a:r>
              <a:rPr lang="en-US" sz="2000" baseline="30000" dirty="0"/>
              <a:t>1</a:t>
            </a:r>
            <a:r>
              <a:rPr lang="en-US" sz="2000" dirty="0"/>
              <a:t>, Agnes Lim</a:t>
            </a:r>
            <a:r>
              <a:rPr lang="en-US" sz="2000" baseline="30000" dirty="0"/>
              <a:t>1</a:t>
            </a:r>
            <a:r>
              <a:rPr lang="en-US" sz="2000" dirty="0"/>
              <a:t>, Lidia Cucurull</a:t>
            </a:r>
            <a:r>
              <a:rPr lang="en-US" sz="2000" baseline="30000" dirty="0"/>
              <a:t>2</a:t>
            </a:r>
            <a:endParaRPr sz="3200" dirty="0"/>
          </a:p>
          <a:p>
            <a:pPr marL="0" lvl="0" indent="0" algn="ctr" rtl="0">
              <a:lnSpc>
                <a:spcPct val="90000"/>
              </a:lnSpc>
              <a:spcBef>
                <a:spcPts val="1000"/>
              </a:spcBef>
              <a:spcAft>
                <a:spcPts val="0"/>
              </a:spcAft>
              <a:buClr>
                <a:schemeClr val="dk1"/>
              </a:buClr>
              <a:buSzPct val="100000"/>
              <a:buNone/>
            </a:pPr>
            <a:endParaRPr sz="1700" dirty="0"/>
          </a:p>
          <a:p>
            <a:pPr marL="0" lvl="0" indent="0" algn="ctr" rtl="0">
              <a:lnSpc>
                <a:spcPct val="90000"/>
              </a:lnSpc>
              <a:spcBef>
                <a:spcPts val="1000"/>
              </a:spcBef>
              <a:spcAft>
                <a:spcPts val="0"/>
              </a:spcAft>
              <a:buClr>
                <a:schemeClr val="dk1"/>
              </a:buClr>
              <a:buSzPct val="100000"/>
              <a:buNone/>
            </a:pPr>
            <a:r>
              <a:rPr lang="en-US" sz="1700" baseline="30000" dirty="0"/>
              <a:t>1</a:t>
            </a:r>
            <a:r>
              <a:rPr lang="en-US" sz="1700" dirty="0"/>
              <a:t>CIMSS/SSEC/University of Wisconsin-Madison</a:t>
            </a:r>
            <a:endParaRPr sz="1700" dirty="0"/>
          </a:p>
          <a:p>
            <a:pPr marL="0" lvl="0" indent="0" algn="ctr" rtl="0">
              <a:lnSpc>
                <a:spcPct val="90000"/>
              </a:lnSpc>
              <a:spcBef>
                <a:spcPts val="1000"/>
              </a:spcBef>
              <a:spcAft>
                <a:spcPts val="0"/>
              </a:spcAft>
              <a:buClr>
                <a:schemeClr val="dk1"/>
              </a:buClr>
              <a:buSzPct val="100000"/>
              <a:buNone/>
            </a:pPr>
            <a:r>
              <a:rPr lang="en-US" sz="1700" b="0" i="0" baseline="30000" dirty="0"/>
              <a:t>2</a:t>
            </a:r>
            <a:r>
              <a:rPr lang="en-US" sz="1700" b="0" i="0" dirty="0"/>
              <a:t>NOAA/OAR/ORTA/QOSAP</a:t>
            </a:r>
            <a:endParaRPr dirty="0"/>
          </a:p>
          <a:p>
            <a:pPr marL="0" lvl="0" indent="0" algn="ctr"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1600" dirty="0"/>
          </a:p>
        </p:txBody>
      </p:sp>
      <p:sp>
        <p:nvSpPr>
          <p:cNvPr id="92" name="Google Shape;92;p1"/>
          <p:cNvSpPr txBox="1"/>
          <p:nvPr/>
        </p:nvSpPr>
        <p:spPr>
          <a:xfrm>
            <a:off x="-1" y="6488668"/>
            <a:ext cx="424542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Workshop on Space-based 3D Winds</a:t>
            </a:r>
            <a:endParaRPr sz="1800" b="0" i="0" u="none" strike="noStrike" cap="none" dirty="0">
              <a:solidFill>
                <a:schemeClr val="dk1"/>
              </a:solidFill>
              <a:latin typeface="Calibri"/>
              <a:ea typeface="Calibri"/>
              <a:cs typeface="Calibri"/>
              <a:sym typeface="Calibri"/>
            </a:endParaRPr>
          </a:p>
        </p:txBody>
      </p:sp>
      <p:sp>
        <p:nvSpPr>
          <p:cNvPr id="93" name="Google Shape;93;p1"/>
          <p:cNvSpPr txBox="1"/>
          <p:nvPr/>
        </p:nvSpPr>
        <p:spPr>
          <a:xfrm>
            <a:off x="9533313" y="6488668"/>
            <a:ext cx="260604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19 – 20 February 2025</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a:extLst>
              <a:ext uri="{FF2B5EF4-FFF2-40B4-BE49-F238E27FC236}">
                <a16:creationId xmlns:a16="http://schemas.microsoft.com/office/drawing/2014/main" id="{6DC3409A-4016-C1E8-0399-8E3263F3E27A}"/>
              </a:ext>
            </a:extLst>
          </p:cNvPr>
          <p:cNvSpPr>
            <a:spLocks noGrp="1" noChangeArrowheads="1"/>
          </p:cNvSpPr>
          <p:nvPr/>
        </p:nvSpPr>
        <p:spPr bwMode="auto">
          <a:xfrm>
            <a:off x="2291953" y="375047"/>
            <a:ext cx="7072313" cy="7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r>
              <a:rPr lang="pl-PL" altLang="en-US" sz="3094">
                <a:solidFill>
                  <a:schemeClr val="tx1"/>
                </a:solidFill>
              </a:rPr>
              <a:t>Aqua MODIS AMVs</a:t>
            </a:r>
          </a:p>
          <a:p>
            <a:pPr algn="ctr" eaLnBrk="1" hangingPunct="1"/>
            <a:r>
              <a:rPr lang="pl-PL" altLang="en-US" sz="3094">
                <a:solidFill>
                  <a:schemeClr val="tx1"/>
                </a:solidFill>
              </a:rPr>
              <a:t>AIRS </a:t>
            </a:r>
            <a:r>
              <a:rPr lang="en-US" altLang="en-US" sz="3094">
                <a:solidFill>
                  <a:schemeClr val="tx1"/>
                </a:solidFill>
              </a:rPr>
              <a:t>Retrieval </a:t>
            </a:r>
            <a:r>
              <a:rPr lang="pl-PL" altLang="en-US" sz="3094">
                <a:solidFill>
                  <a:schemeClr val="tx1"/>
                </a:solidFill>
              </a:rPr>
              <a:t>AMVs</a:t>
            </a:r>
            <a:r>
              <a:rPr lang="en-US" altLang="en-US" sz="3094">
                <a:solidFill>
                  <a:schemeClr val="tx1"/>
                </a:solidFill>
              </a:rPr>
              <a:t> </a:t>
            </a:r>
            <a:r>
              <a:rPr lang="pl-PL" altLang="en-US" sz="3094">
                <a:solidFill>
                  <a:schemeClr val="tx1"/>
                </a:solidFill>
              </a:rPr>
              <a:t>at All Levels</a:t>
            </a:r>
            <a:endParaRPr lang="en-US" altLang="en-US" sz="3094">
              <a:solidFill>
                <a:schemeClr val="tx1"/>
              </a:solidFill>
            </a:endParaRPr>
          </a:p>
        </p:txBody>
      </p:sp>
      <p:pic>
        <p:nvPicPr>
          <p:cNvPr id="24579" name="Picture 7" descr="modis2012202.gif">
            <a:extLst>
              <a:ext uri="{FF2B5EF4-FFF2-40B4-BE49-F238E27FC236}">
                <a16:creationId xmlns:a16="http://schemas.microsoft.com/office/drawing/2014/main" id="{75A6EAEC-D9F9-F2A7-3BB8-0F7AD32E68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1446610"/>
            <a:ext cx="4018359" cy="40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9" descr="airscomp2012202.gif">
            <a:extLst>
              <a:ext uri="{FF2B5EF4-FFF2-40B4-BE49-F238E27FC236}">
                <a16:creationId xmlns:a16="http://schemas.microsoft.com/office/drawing/2014/main" id="{20CB62BC-4E4C-7195-27B1-2E784A86BE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3156" y="1393031"/>
            <a:ext cx="407193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8AC4EA05-FCE9-30FC-B187-A183F1BD7E10}"/>
              </a:ext>
            </a:extLst>
          </p:cNvPr>
          <p:cNvSpPr>
            <a:spLocks noChangeArrowheads="1"/>
          </p:cNvSpPr>
          <p:nvPr/>
        </p:nvSpPr>
        <p:spPr bwMode="auto">
          <a:xfrm>
            <a:off x="2184797" y="5679281"/>
            <a:ext cx="3696891" cy="670843"/>
          </a:xfrm>
          <a:prstGeom prst="rect">
            <a:avLst/>
          </a:prstGeom>
          <a:noFill/>
          <a:ln>
            <a:noFill/>
          </a:ln>
          <a:effectLst/>
        </p:spPr>
        <p:txBody>
          <a:bodyPr anchor="ctr"/>
          <a:lstStyle/>
          <a:p>
            <a:pPr algn="ctr">
              <a:lnSpc>
                <a:spcPct val="80000"/>
              </a:lnSpc>
              <a:defRPr/>
            </a:pPr>
            <a:r>
              <a:rPr lang="pl-PL" sz="1969" dirty="0">
                <a:solidFill>
                  <a:schemeClr val="tx1"/>
                </a:solidFill>
                <a:latin typeface="+mn-lt"/>
                <a:ea typeface="HG Mincho Light J" charset="0"/>
                <a:cs typeface="ＭＳ Ｐゴシック" charset="0"/>
                <a:sym typeface="Gill Sans" charset="0"/>
              </a:rPr>
              <a:t>MODIS 20 July 2012 0551 UTC</a:t>
            </a:r>
          </a:p>
          <a:p>
            <a:pPr algn="ctr">
              <a:lnSpc>
                <a:spcPct val="80000"/>
              </a:lnSpc>
              <a:defRPr/>
            </a:pPr>
            <a:r>
              <a:rPr lang="pl-PL" sz="1969" dirty="0">
                <a:solidFill>
                  <a:schemeClr val="tx1"/>
                </a:solidFill>
                <a:latin typeface="+mn-lt"/>
                <a:ea typeface="HG Mincho Light J" charset="0"/>
                <a:cs typeface="ＭＳ Ｐゴシック" charset="0"/>
                <a:sym typeface="Gill Sans" charset="0"/>
              </a:rPr>
              <a:t>Infrared and Water Vapor (including clear sky)</a:t>
            </a:r>
            <a:endParaRPr lang="en-US" sz="1969" dirty="0">
              <a:solidFill>
                <a:schemeClr val="tx1"/>
              </a:solidFill>
              <a:latin typeface="+mn-lt"/>
              <a:ea typeface="HG Mincho Light J" charset="0"/>
              <a:cs typeface="ＭＳ Ｐゴシック" charset="0"/>
              <a:sym typeface="Gill Sans" charset="0"/>
            </a:endParaRPr>
          </a:p>
        </p:txBody>
      </p:sp>
      <p:sp>
        <p:nvSpPr>
          <p:cNvPr id="12" name="Rectangle 7">
            <a:extLst>
              <a:ext uri="{FF2B5EF4-FFF2-40B4-BE49-F238E27FC236}">
                <a16:creationId xmlns:a16="http://schemas.microsoft.com/office/drawing/2014/main" id="{9D184B96-7169-DC42-06A7-93A85615C374}"/>
              </a:ext>
            </a:extLst>
          </p:cNvPr>
          <p:cNvSpPr>
            <a:spLocks noChangeArrowheads="1"/>
          </p:cNvSpPr>
          <p:nvPr/>
        </p:nvSpPr>
        <p:spPr bwMode="auto">
          <a:xfrm>
            <a:off x="6256734" y="5464969"/>
            <a:ext cx="3696891" cy="1232297"/>
          </a:xfrm>
          <a:prstGeom prst="rect">
            <a:avLst/>
          </a:prstGeom>
          <a:noFill/>
          <a:ln>
            <a:noFill/>
          </a:ln>
          <a:effectLst/>
        </p:spPr>
        <p:txBody>
          <a:bodyPr anchor="ctr"/>
          <a:lstStyle/>
          <a:p>
            <a:pPr algn="ctr">
              <a:lnSpc>
                <a:spcPct val="80000"/>
              </a:lnSpc>
              <a:defRPr/>
            </a:pPr>
            <a:r>
              <a:rPr lang="pl-PL" sz="1969" dirty="0">
                <a:solidFill>
                  <a:schemeClr val="tx1"/>
                </a:solidFill>
                <a:latin typeface="+mn-lt"/>
                <a:ea typeface="HG Mincho Light J" charset="0"/>
                <a:cs typeface="ＭＳ Ｐゴシック" charset="0"/>
                <a:sym typeface="Gill Sans" charset="0"/>
              </a:rPr>
              <a:t>AIRS 20 July 2012 0505 UTC</a:t>
            </a:r>
          </a:p>
          <a:p>
            <a:pPr algn="ctr">
              <a:lnSpc>
                <a:spcPct val="80000"/>
              </a:lnSpc>
              <a:defRPr/>
            </a:pPr>
            <a:r>
              <a:rPr lang="pl-PL" sz="1969" dirty="0">
                <a:latin typeface="Gill Sans" charset="0"/>
                <a:ea typeface="ＭＳ Ｐゴシック" charset="0"/>
                <a:cs typeface="ＭＳ Ｐゴシック" charset="0"/>
                <a:sym typeface="Gill Sans" charset="0"/>
              </a:rPr>
              <a:t>Ozone: 103 to 201 hPa Moisture: 359 to 616 hPa</a:t>
            </a:r>
          </a:p>
          <a:p>
            <a:pPr algn="ctr">
              <a:lnSpc>
                <a:spcPct val="80000"/>
              </a:lnSpc>
              <a:defRPr/>
            </a:pPr>
            <a:endParaRPr lang="en-US" sz="1969" dirty="0">
              <a:solidFill>
                <a:schemeClr val="tx1"/>
              </a:solidFill>
              <a:latin typeface="+mn-lt"/>
              <a:ea typeface="HG Mincho Light J" charset="0"/>
              <a:cs typeface="ＭＳ Ｐゴシック" charset="0"/>
              <a:sym typeface="Gill Sans"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a:extLst>
              <a:ext uri="{FF2B5EF4-FFF2-40B4-BE49-F238E27FC236}">
                <a16:creationId xmlns:a16="http://schemas.microsoft.com/office/drawing/2014/main" id="{AB33FF8E-C692-9DAB-059E-77369B27F192}"/>
              </a:ext>
            </a:extLst>
          </p:cNvPr>
          <p:cNvSpPr>
            <a:spLocks noGrp="1" noChangeArrowheads="1"/>
          </p:cNvSpPr>
          <p:nvPr/>
        </p:nvSpPr>
        <p:spPr bwMode="auto">
          <a:xfrm>
            <a:off x="2291953" y="375047"/>
            <a:ext cx="7072313" cy="7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r>
              <a:rPr lang="pl-PL" altLang="en-US" sz="3094">
                <a:solidFill>
                  <a:schemeClr val="tx1"/>
                </a:solidFill>
              </a:rPr>
              <a:t>Aqua MODIS AMVs</a:t>
            </a:r>
          </a:p>
          <a:p>
            <a:pPr algn="ctr" eaLnBrk="1" hangingPunct="1"/>
            <a:r>
              <a:rPr lang="pl-PL" altLang="en-US" sz="3094">
                <a:solidFill>
                  <a:schemeClr val="tx1"/>
                </a:solidFill>
              </a:rPr>
              <a:t>AIRS </a:t>
            </a:r>
            <a:r>
              <a:rPr lang="en-US" altLang="en-US" sz="3094">
                <a:solidFill>
                  <a:schemeClr val="tx1"/>
                </a:solidFill>
              </a:rPr>
              <a:t>Retrieval </a:t>
            </a:r>
            <a:r>
              <a:rPr lang="pl-PL" altLang="en-US" sz="3094">
                <a:solidFill>
                  <a:schemeClr val="tx1"/>
                </a:solidFill>
              </a:rPr>
              <a:t>AMVs</a:t>
            </a:r>
            <a:r>
              <a:rPr lang="en-US" altLang="en-US" sz="3094">
                <a:solidFill>
                  <a:schemeClr val="tx1"/>
                </a:solidFill>
              </a:rPr>
              <a:t> </a:t>
            </a:r>
            <a:r>
              <a:rPr lang="pl-PL" altLang="en-US" sz="3094">
                <a:solidFill>
                  <a:schemeClr val="tx1"/>
                </a:solidFill>
              </a:rPr>
              <a:t>at All Levels</a:t>
            </a:r>
            <a:endParaRPr lang="en-US" altLang="en-US" sz="3094">
              <a:solidFill>
                <a:schemeClr val="tx1"/>
              </a:solidFill>
            </a:endParaRPr>
          </a:p>
        </p:txBody>
      </p:sp>
      <p:sp>
        <p:nvSpPr>
          <p:cNvPr id="9" name="Rectangle 7">
            <a:extLst>
              <a:ext uri="{FF2B5EF4-FFF2-40B4-BE49-F238E27FC236}">
                <a16:creationId xmlns:a16="http://schemas.microsoft.com/office/drawing/2014/main" id="{34D1EE01-61D6-9994-A514-3E0164347E80}"/>
              </a:ext>
            </a:extLst>
          </p:cNvPr>
          <p:cNvSpPr>
            <a:spLocks noChangeArrowheads="1"/>
          </p:cNvSpPr>
          <p:nvPr/>
        </p:nvSpPr>
        <p:spPr bwMode="auto">
          <a:xfrm>
            <a:off x="6310312" y="5464969"/>
            <a:ext cx="3696891" cy="1232297"/>
          </a:xfrm>
          <a:prstGeom prst="rect">
            <a:avLst/>
          </a:prstGeom>
          <a:noFill/>
          <a:ln>
            <a:noFill/>
          </a:ln>
          <a:effectLst/>
        </p:spPr>
        <p:txBody>
          <a:bodyPr anchor="ctr"/>
          <a:lstStyle/>
          <a:p>
            <a:pPr algn="ctr">
              <a:lnSpc>
                <a:spcPct val="80000"/>
              </a:lnSpc>
              <a:defRPr/>
            </a:pPr>
            <a:r>
              <a:rPr lang="pl-PL" sz="1969" dirty="0">
                <a:solidFill>
                  <a:schemeClr val="tx1"/>
                </a:solidFill>
                <a:latin typeface="+mn-lt"/>
                <a:ea typeface="HG Mincho Light J" charset="0"/>
                <a:cs typeface="ＭＳ Ｐゴシック" charset="0"/>
                <a:sym typeface="Gill Sans" charset="0"/>
              </a:rPr>
              <a:t>AIRS 20 July 2012 0505 UTC</a:t>
            </a:r>
          </a:p>
          <a:p>
            <a:pPr algn="ctr">
              <a:lnSpc>
                <a:spcPct val="80000"/>
              </a:lnSpc>
              <a:defRPr/>
            </a:pPr>
            <a:r>
              <a:rPr lang="pl-PL" sz="1969" dirty="0">
                <a:latin typeface="Gill Sans" charset="0"/>
                <a:ea typeface="ＭＳ Ｐゴシック" charset="0"/>
                <a:cs typeface="ＭＳ Ｐゴシック" charset="0"/>
                <a:sym typeface="Gill Sans" charset="0"/>
              </a:rPr>
              <a:t>Ozone: 103 to 201 hPa Moisture: 359 to 616 hPa</a:t>
            </a:r>
          </a:p>
          <a:p>
            <a:pPr algn="ctr">
              <a:lnSpc>
                <a:spcPct val="80000"/>
              </a:lnSpc>
              <a:defRPr/>
            </a:pPr>
            <a:endParaRPr lang="en-US" sz="1969" dirty="0">
              <a:solidFill>
                <a:schemeClr val="tx1"/>
              </a:solidFill>
              <a:latin typeface="+mn-lt"/>
              <a:ea typeface="HG Mincho Light J" charset="0"/>
              <a:cs typeface="ＭＳ Ｐゴシック" charset="0"/>
              <a:sym typeface="Gill Sans" charset="0"/>
            </a:endParaRPr>
          </a:p>
        </p:txBody>
      </p:sp>
      <p:sp>
        <p:nvSpPr>
          <p:cNvPr id="10" name="Rectangle 7">
            <a:extLst>
              <a:ext uri="{FF2B5EF4-FFF2-40B4-BE49-F238E27FC236}">
                <a16:creationId xmlns:a16="http://schemas.microsoft.com/office/drawing/2014/main" id="{88BEBE63-FE61-8714-508C-8BB7806011B1}"/>
              </a:ext>
            </a:extLst>
          </p:cNvPr>
          <p:cNvSpPr>
            <a:spLocks noChangeArrowheads="1"/>
          </p:cNvSpPr>
          <p:nvPr/>
        </p:nvSpPr>
        <p:spPr bwMode="auto">
          <a:xfrm>
            <a:off x="2184797" y="5679281"/>
            <a:ext cx="3696891" cy="670843"/>
          </a:xfrm>
          <a:prstGeom prst="rect">
            <a:avLst/>
          </a:prstGeom>
          <a:noFill/>
          <a:ln>
            <a:noFill/>
          </a:ln>
          <a:effectLst/>
        </p:spPr>
        <p:txBody>
          <a:bodyPr anchor="ctr"/>
          <a:lstStyle/>
          <a:p>
            <a:pPr algn="ctr">
              <a:lnSpc>
                <a:spcPct val="80000"/>
              </a:lnSpc>
              <a:defRPr/>
            </a:pPr>
            <a:r>
              <a:rPr lang="pl-PL" sz="1969" dirty="0">
                <a:solidFill>
                  <a:schemeClr val="tx1"/>
                </a:solidFill>
                <a:latin typeface="+mn-lt"/>
                <a:ea typeface="HG Mincho Light J" charset="0"/>
                <a:cs typeface="ＭＳ Ｐゴシック" charset="0"/>
                <a:sym typeface="Gill Sans" charset="0"/>
              </a:rPr>
              <a:t>MODIS 20 July 2012 0551 UTC</a:t>
            </a:r>
          </a:p>
          <a:p>
            <a:pPr algn="ctr">
              <a:lnSpc>
                <a:spcPct val="80000"/>
              </a:lnSpc>
              <a:defRPr/>
            </a:pPr>
            <a:r>
              <a:rPr lang="pl-PL" sz="1969" dirty="0">
                <a:solidFill>
                  <a:schemeClr val="tx1"/>
                </a:solidFill>
                <a:latin typeface="+mn-lt"/>
                <a:ea typeface="HG Mincho Light J" charset="0"/>
                <a:cs typeface="ＭＳ Ｐゴシック" charset="0"/>
                <a:sym typeface="Gill Sans" charset="0"/>
              </a:rPr>
              <a:t>Infrared and Water Vapor (including clear sky)</a:t>
            </a:r>
            <a:endParaRPr lang="en-US" sz="1969" dirty="0">
              <a:solidFill>
                <a:schemeClr val="tx1"/>
              </a:solidFill>
              <a:latin typeface="+mn-lt"/>
              <a:ea typeface="HG Mincho Light J" charset="0"/>
              <a:cs typeface="ＭＳ Ｐゴシック" charset="0"/>
              <a:sym typeface="Gill Sans" charset="0"/>
            </a:endParaRPr>
          </a:p>
        </p:txBody>
      </p:sp>
      <p:pic>
        <p:nvPicPr>
          <p:cNvPr id="25605" name="Picture 10" descr="modis2012202.gif">
            <a:extLst>
              <a:ext uri="{FF2B5EF4-FFF2-40B4-BE49-F238E27FC236}">
                <a16:creationId xmlns:a16="http://schemas.microsoft.com/office/drawing/2014/main" id="{9D3A0846-848E-7F94-4631-FC403BF61A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1446610"/>
            <a:ext cx="4018359" cy="40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1" descr="airslevloop.gif">
            <a:extLst>
              <a:ext uri="{FF2B5EF4-FFF2-40B4-BE49-F238E27FC236}">
                <a16:creationId xmlns:a16="http://schemas.microsoft.com/office/drawing/2014/main" id="{0918DB5C-FD32-9912-F5B3-56320DE861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3156" y="1393031"/>
            <a:ext cx="407193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0A5F2738-3589-BC00-1B6B-A085934E278B}"/>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9FD600AE-B324-841E-849E-57D1335FCC5E}"/>
              </a:ext>
            </a:extLst>
          </p:cNvPr>
          <p:cNvSpPr txBox="1">
            <a:spLocks noGrp="1"/>
          </p:cNvSpPr>
          <p:nvPr>
            <p:ph type="title"/>
          </p:nvPr>
        </p:nvSpPr>
        <p:spPr>
          <a:xfrm>
            <a:off x="973183" y="2198280"/>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ts val="4400"/>
              <a:buFont typeface="Calibri"/>
              <a:buNone/>
            </a:pPr>
            <a:r>
              <a:rPr lang="en-US" dirty="0"/>
              <a:t>AIRS Retrieval AMVs:</a:t>
            </a:r>
            <a:br>
              <a:rPr lang="en-US" dirty="0"/>
            </a:br>
            <a:r>
              <a:rPr lang="en-US" dirty="0"/>
              <a:t>GEOS-5 model assimilation and forecast impact</a:t>
            </a:r>
          </a:p>
        </p:txBody>
      </p:sp>
    </p:spTree>
    <p:extLst>
      <p:ext uri="{BB962C8B-B14F-4D97-AF65-F5344CB8AC3E}">
        <p14:creationId xmlns:p14="http://schemas.microsoft.com/office/powerpoint/2010/main" val="322482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a:extLst>
              <a:ext uri="{FF2B5EF4-FFF2-40B4-BE49-F238E27FC236}">
                <a16:creationId xmlns:a16="http://schemas.microsoft.com/office/drawing/2014/main" id="{1E9E700E-C54F-FB44-B348-C08A26BB3BFD}"/>
              </a:ext>
            </a:extLst>
          </p:cNvPr>
          <p:cNvSpPr txBox="1">
            <a:spLocks noChangeArrowheads="1"/>
          </p:cNvSpPr>
          <p:nvPr/>
        </p:nvSpPr>
        <p:spPr bwMode="auto">
          <a:xfrm>
            <a:off x="2131219" y="910828"/>
            <a:ext cx="7608094"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lstStyle>
            <a:lvl1pPr marL="317500"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1pPr>
            <a:lvl2pPr marL="493713" indent="-493713"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2pPr>
            <a:lvl3pPr marL="317500"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3pPr>
            <a:lvl4pPr marL="1179513" indent="-493713"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4pPr>
            <a:lvl5pPr marL="1624013" indent="-493713"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5pPr>
            <a:lvl6pPr marL="2081213" indent="-493713" algn="ctr" eaLnBrk="0" fontAlgn="base" hangingPunct="0">
              <a:spcBef>
                <a:spcPct val="0"/>
              </a:spcBef>
              <a:spcAft>
                <a:spcPct val="0"/>
              </a:spcAft>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6pPr>
            <a:lvl7pPr marL="2538413" indent="-493713" algn="ctr" eaLnBrk="0" fontAlgn="base" hangingPunct="0">
              <a:spcBef>
                <a:spcPct val="0"/>
              </a:spcBef>
              <a:spcAft>
                <a:spcPct val="0"/>
              </a:spcAft>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7pPr>
            <a:lvl8pPr marL="2995613" indent="-493713" algn="ctr" eaLnBrk="0" fontAlgn="base" hangingPunct="0">
              <a:spcBef>
                <a:spcPct val="0"/>
              </a:spcBef>
              <a:spcAft>
                <a:spcPct val="0"/>
              </a:spcAft>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8pPr>
            <a:lvl9pPr marL="3452813" indent="-493713" algn="ctr" eaLnBrk="0" fontAlgn="base" hangingPunct="0">
              <a:spcBef>
                <a:spcPct val="0"/>
              </a:spcBef>
              <a:spcAft>
                <a:spcPct val="0"/>
              </a:spcAft>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9pPr>
          </a:lstStyle>
          <a:p>
            <a:pPr eaLnBrk="1" hangingPunct="1">
              <a:buClr>
                <a:srgbClr val="FFFFFF"/>
              </a:buClr>
              <a:buFont typeface="Gill Sans" panose="020B0502020104020203" pitchFamily="34" charset="-79"/>
              <a:buNone/>
            </a:pPr>
            <a:r>
              <a:rPr lang="pl-PL" altLang="en-US" sz="3094" dirty="0"/>
              <a:t>AIRS </a:t>
            </a:r>
            <a:r>
              <a:rPr lang="pl-PL" altLang="en-US" sz="3094" dirty="0" err="1"/>
              <a:t>winds</a:t>
            </a:r>
            <a:r>
              <a:rPr lang="pl-PL" altLang="en-US" sz="3094" dirty="0"/>
              <a:t> </a:t>
            </a:r>
            <a:r>
              <a:rPr lang="pl-PL" altLang="en-US" sz="3094" dirty="0" err="1"/>
              <a:t>evaluation</a:t>
            </a:r>
            <a:endParaRPr lang="pl-PL" altLang="en-US" sz="3094" dirty="0"/>
          </a:p>
          <a:p>
            <a:pPr lvl="2" eaLnBrk="1" hangingPunct="1">
              <a:buClr>
                <a:srgbClr val="FFFFFF"/>
              </a:buClr>
              <a:buFont typeface="Gill Sans" panose="020B0502020104020203" pitchFamily="34" charset="-79"/>
              <a:buNone/>
            </a:pPr>
            <a:r>
              <a:rPr lang="en-US" altLang="en-US" sz="2250" dirty="0"/>
              <a:t>NASA/GMAO in 2015</a:t>
            </a:r>
          </a:p>
          <a:p>
            <a:pPr eaLnBrk="1" hangingPunct="1">
              <a:buClr>
                <a:srgbClr val="FFFFFF"/>
              </a:buClr>
              <a:buFont typeface="Gill Sans" panose="020B0502020104020203" pitchFamily="34" charset="-79"/>
              <a:buNone/>
            </a:pPr>
            <a:endParaRPr lang="pl-PL" altLang="en-US" sz="3094" dirty="0"/>
          </a:p>
        </p:txBody>
      </p:sp>
      <p:sp>
        <p:nvSpPr>
          <p:cNvPr id="9" name="Rectangle 7">
            <a:extLst>
              <a:ext uri="{FF2B5EF4-FFF2-40B4-BE49-F238E27FC236}">
                <a16:creationId xmlns:a16="http://schemas.microsoft.com/office/drawing/2014/main" id="{B96188B3-6A98-4544-A87E-049CDF12B2F8}"/>
              </a:ext>
            </a:extLst>
          </p:cNvPr>
          <p:cNvSpPr>
            <a:spLocks noChangeArrowheads="1"/>
          </p:cNvSpPr>
          <p:nvPr/>
        </p:nvSpPr>
        <p:spPr bwMode="auto">
          <a:xfrm>
            <a:off x="5181090" y="5585817"/>
            <a:ext cx="5665887" cy="642938"/>
          </a:xfrm>
          <a:prstGeom prst="rect">
            <a:avLst/>
          </a:prstGeom>
          <a:noFill/>
          <a:ln>
            <a:noFill/>
          </a:ln>
          <a:effectLst/>
        </p:spPr>
        <p:txBody>
          <a:bodyPr anchor="ctr"/>
          <a:lstStyle/>
          <a:p>
            <a:pPr algn="ctr">
              <a:lnSpc>
                <a:spcPct val="80000"/>
              </a:lnSpc>
              <a:defRPr/>
            </a:pPr>
            <a:r>
              <a:rPr lang="en-US" sz="1969" dirty="0">
                <a:solidFill>
                  <a:schemeClr val="tx1"/>
                </a:solidFill>
                <a:latin typeface="Gill Sans" charset="0"/>
                <a:ea typeface="HG Mincho Light J" charset="0"/>
                <a:cs typeface="ＭＳ Ｐゴシック" charset="0"/>
                <a:sym typeface="Gill Sans" charset="0"/>
              </a:rPr>
              <a:t>Observation Counts: </a:t>
            </a:r>
            <a:r>
              <a:rPr lang="en-US" sz="1969" dirty="0">
                <a:solidFill>
                  <a:schemeClr val="tx1"/>
                </a:solidFill>
                <a:latin typeface="+mn-lt"/>
                <a:ea typeface="HG Mincho Light J" charset="0"/>
                <a:cs typeface="ＭＳ Ｐゴシック" charset="0"/>
                <a:sym typeface="Gill Sans" charset="0"/>
              </a:rPr>
              <a:t>Histogram of averaged normalized counts for 6-hour cycles for AIRS (red) and MODIS (black) water vapor winds.</a:t>
            </a:r>
          </a:p>
          <a:p>
            <a:pPr algn="ctr">
              <a:lnSpc>
                <a:spcPct val="80000"/>
              </a:lnSpc>
              <a:defRPr/>
            </a:pPr>
            <a:r>
              <a:rPr lang="en-US" sz="1969" dirty="0">
                <a:solidFill>
                  <a:schemeClr val="tx1"/>
                </a:solidFill>
                <a:latin typeface="+mn-lt"/>
                <a:ea typeface="HG Mincho Light J" charset="0"/>
                <a:cs typeface="ＭＳ Ｐゴシック" charset="0"/>
                <a:sym typeface="Gill Sans" charset="0"/>
              </a:rPr>
              <a:t>May to July 2015</a:t>
            </a:r>
          </a:p>
        </p:txBody>
      </p:sp>
      <p:sp>
        <p:nvSpPr>
          <p:cNvPr id="24581" name="TextBox 3">
            <a:extLst>
              <a:ext uri="{FF2B5EF4-FFF2-40B4-BE49-F238E27FC236}">
                <a16:creationId xmlns:a16="http://schemas.microsoft.com/office/drawing/2014/main" id="{9165629A-EEE4-D542-B481-09E1854D4D5B}"/>
              </a:ext>
            </a:extLst>
          </p:cNvPr>
          <p:cNvSpPr txBox="1">
            <a:spLocks noChangeArrowheads="1"/>
          </p:cNvSpPr>
          <p:nvPr/>
        </p:nvSpPr>
        <p:spPr bwMode="auto">
          <a:xfrm>
            <a:off x="2131219" y="1982391"/>
            <a:ext cx="2767087" cy="294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r>
              <a:rPr lang="en-US" altLang="en-US" sz="1969">
                <a:solidFill>
                  <a:schemeClr val="tx1"/>
                </a:solidFill>
              </a:rPr>
              <a:t>AIRS winds extend lower in atmosphere than MODIS winds</a:t>
            </a:r>
          </a:p>
          <a:p>
            <a:endParaRPr lang="en-US" altLang="en-US" sz="1969">
              <a:solidFill>
                <a:schemeClr val="tx1"/>
              </a:solidFill>
            </a:endParaRPr>
          </a:p>
          <a:p>
            <a:r>
              <a:rPr lang="en-US" altLang="en-US" sz="1969">
                <a:solidFill>
                  <a:schemeClr val="tx1"/>
                </a:solidFill>
              </a:rPr>
              <a:t>Extending even lower in atmosphere is expected using higher resolution instruments (better cloud clearing)</a:t>
            </a:r>
          </a:p>
        </p:txBody>
      </p:sp>
      <p:sp>
        <p:nvSpPr>
          <p:cNvPr id="10" name="TextBox 9">
            <a:extLst>
              <a:ext uri="{FF2B5EF4-FFF2-40B4-BE49-F238E27FC236}">
                <a16:creationId xmlns:a16="http://schemas.microsoft.com/office/drawing/2014/main" id="{CD4E7993-8715-B846-9793-EC11E8629496}"/>
              </a:ext>
            </a:extLst>
          </p:cNvPr>
          <p:cNvSpPr txBox="1"/>
          <p:nvPr/>
        </p:nvSpPr>
        <p:spPr>
          <a:xfrm>
            <a:off x="9900047" y="6322219"/>
            <a:ext cx="364202" cy="287130"/>
          </a:xfrm>
          <a:prstGeom prst="rect">
            <a:avLst/>
          </a:prstGeom>
          <a:noFill/>
        </p:spPr>
        <p:txBody>
          <a:bodyPr wrap="none" rtlCol="0">
            <a:spAutoFit/>
          </a:bodyPr>
          <a:lstStyle/>
          <a:p>
            <a:r>
              <a:rPr lang="en-US" sz="1266" dirty="0">
                <a:solidFill>
                  <a:schemeClr val="tx1"/>
                </a:solidFill>
              </a:rPr>
              <a:t>10</a:t>
            </a:r>
          </a:p>
        </p:txBody>
      </p:sp>
      <p:pic>
        <p:nvPicPr>
          <p:cNvPr id="5" name="Picture 4">
            <a:extLst>
              <a:ext uri="{FF2B5EF4-FFF2-40B4-BE49-F238E27FC236}">
                <a16:creationId xmlns:a16="http://schemas.microsoft.com/office/drawing/2014/main" id="{081C3B5D-6007-0C8B-2B2B-385B37620EFC}"/>
              </a:ext>
            </a:extLst>
          </p:cNvPr>
          <p:cNvPicPr>
            <a:picLocks noChangeAspect="1"/>
          </p:cNvPicPr>
          <p:nvPr/>
        </p:nvPicPr>
        <p:blipFill>
          <a:blip r:embed="rId2"/>
          <a:stretch>
            <a:fillRect/>
          </a:stretch>
        </p:blipFill>
        <p:spPr>
          <a:xfrm>
            <a:off x="4898306" y="1393031"/>
            <a:ext cx="5588324" cy="39983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5">
            <a:extLst>
              <a:ext uri="{FF2B5EF4-FFF2-40B4-BE49-F238E27FC236}">
                <a16:creationId xmlns:a16="http://schemas.microsoft.com/office/drawing/2014/main" id="{4039B72D-1468-AA41-AFE4-F7FB06C5E7B9}"/>
              </a:ext>
            </a:extLst>
          </p:cNvPr>
          <p:cNvSpPr txBox="1">
            <a:spLocks noChangeArrowheads="1"/>
          </p:cNvSpPr>
          <p:nvPr/>
        </p:nvSpPr>
        <p:spPr bwMode="auto">
          <a:xfrm>
            <a:off x="2131219" y="910828"/>
            <a:ext cx="7608094"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lstStyle>
            <a:lvl1pPr marL="317500"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1pPr>
            <a:lvl2pPr marL="493713" indent="-493713"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2pPr>
            <a:lvl3pPr marL="317500"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3pPr>
            <a:lvl4pPr marL="1179513" indent="-493713"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4pPr>
            <a:lvl5pPr marL="1624013" indent="-493713" algn="ctr">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5pPr>
            <a:lvl6pPr marL="2081213" indent="-493713" algn="ctr" eaLnBrk="0" fontAlgn="base" hangingPunct="0">
              <a:spcBef>
                <a:spcPct val="0"/>
              </a:spcBef>
              <a:spcAft>
                <a:spcPct val="0"/>
              </a:spcAft>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6pPr>
            <a:lvl7pPr marL="2538413" indent="-493713" algn="ctr" eaLnBrk="0" fontAlgn="base" hangingPunct="0">
              <a:spcBef>
                <a:spcPct val="0"/>
              </a:spcBef>
              <a:spcAft>
                <a:spcPct val="0"/>
              </a:spcAft>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7pPr>
            <a:lvl8pPr marL="2995613" indent="-493713" algn="ctr" eaLnBrk="0" fontAlgn="base" hangingPunct="0">
              <a:spcBef>
                <a:spcPct val="0"/>
              </a:spcBef>
              <a:spcAft>
                <a:spcPct val="0"/>
              </a:spcAft>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8pPr>
            <a:lvl9pPr marL="3452813" indent="-493713" algn="ctr" eaLnBrk="0" fontAlgn="base" hangingPunct="0">
              <a:spcBef>
                <a:spcPct val="0"/>
              </a:spcBef>
              <a:spcAft>
                <a:spcPct val="0"/>
              </a:spcAft>
              <a:buChar char="»"/>
              <a:defRPr sz="3600">
                <a:solidFill>
                  <a:schemeClr val="tx1"/>
                </a:solidFill>
                <a:latin typeface="Gill Sans" panose="020B0502020104020203" pitchFamily="34" charset="-79"/>
                <a:ea typeface="MS PGothic" panose="020B0600070205080204" pitchFamily="34" charset="-128"/>
                <a:sym typeface="Gill Sans" panose="020B0502020104020203" pitchFamily="34" charset="-79"/>
              </a:defRPr>
            </a:lvl9pPr>
          </a:lstStyle>
          <a:p>
            <a:pPr eaLnBrk="1" hangingPunct="1">
              <a:buClr>
                <a:srgbClr val="FFFFFF"/>
              </a:buClr>
              <a:buFont typeface="Gill Sans" panose="020B0502020104020203" pitchFamily="34" charset="-79"/>
              <a:buNone/>
            </a:pPr>
            <a:r>
              <a:rPr lang="pl-PL" altLang="en-US" sz="3094" dirty="0"/>
              <a:t>AIRS </a:t>
            </a:r>
            <a:r>
              <a:rPr lang="pl-PL" altLang="en-US" sz="3094" dirty="0" err="1"/>
              <a:t>winds</a:t>
            </a:r>
            <a:r>
              <a:rPr lang="pl-PL" altLang="en-US" sz="3094" dirty="0"/>
              <a:t> </a:t>
            </a:r>
            <a:r>
              <a:rPr lang="pl-PL" altLang="en-US" sz="3094" dirty="0" err="1"/>
              <a:t>preliminary</a:t>
            </a:r>
            <a:r>
              <a:rPr lang="pl-PL" altLang="en-US" sz="3094" dirty="0"/>
              <a:t> </a:t>
            </a:r>
            <a:r>
              <a:rPr lang="pl-PL" altLang="en-US" sz="3094" dirty="0" err="1"/>
              <a:t>evaluation</a:t>
            </a:r>
            <a:endParaRPr lang="pl-PL" altLang="en-US" sz="3094" dirty="0"/>
          </a:p>
          <a:p>
            <a:pPr lvl="2" eaLnBrk="1" hangingPunct="1">
              <a:buClr>
                <a:srgbClr val="FFFFFF"/>
              </a:buClr>
              <a:buFont typeface="Gill Sans" panose="020B0502020104020203" pitchFamily="34" charset="-79"/>
              <a:buNone/>
            </a:pPr>
            <a:r>
              <a:rPr lang="en-US" altLang="en-US" sz="2250" dirty="0"/>
              <a:t>NASA/GMAO in 2015</a:t>
            </a:r>
          </a:p>
          <a:p>
            <a:pPr eaLnBrk="1" hangingPunct="1">
              <a:buClr>
                <a:srgbClr val="FFFFFF"/>
              </a:buClr>
              <a:buFont typeface="Gill Sans" panose="020B0502020104020203" pitchFamily="34" charset="-79"/>
              <a:buNone/>
            </a:pPr>
            <a:endParaRPr lang="pl-PL" altLang="en-US" sz="3094" dirty="0"/>
          </a:p>
        </p:txBody>
      </p:sp>
      <p:pic>
        <p:nvPicPr>
          <p:cNvPr id="25603" name="Picture 6" descr="C:\Users\wrmccart\Dropbox\frost\nh-mean-stddev.airsmodis.png">
            <a:extLst>
              <a:ext uri="{FF2B5EF4-FFF2-40B4-BE49-F238E27FC236}">
                <a16:creationId xmlns:a16="http://schemas.microsoft.com/office/drawing/2014/main" id="{2EFAB950-B857-BB49-B060-61595C5BFF1E}"/>
              </a:ext>
            </a:extLst>
          </p:cNvPr>
          <p:cNvPicPr>
            <a:picLocks noChangeAspect="1"/>
          </p:cNvPicPr>
          <p:nvPr/>
        </p:nvPicPr>
        <p:blipFill>
          <a:blip r:embed="rId2">
            <a:extLst>
              <a:ext uri="{28A0092B-C50C-407E-A947-70E740481C1C}">
                <a14:useLocalDpi xmlns:a14="http://schemas.microsoft.com/office/drawing/2010/main" val="0"/>
              </a:ext>
            </a:extLst>
          </a:blip>
          <a:srcRect b="6303"/>
          <a:stretch>
            <a:fillRect/>
          </a:stretch>
        </p:blipFill>
        <p:spPr bwMode="auto">
          <a:xfrm>
            <a:off x="5078016" y="1814959"/>
            <a:ext cx="5141268" cy="31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F955AFA1-9570-D84C-A636-966863FB3FD9}"/>
              </a:ext>
            </a:extLst>
          </p:cNvPr>
          <p:cNvSpPr>
            <a:spLocks noChangeArrowheads="1"/>
          </p:cNvSpPr>
          <p:nvPr/>
        </p:nvSpPr>
        <p:spPr bwMode="auto">
          <a:xfrm>
            <a:off x="4810125" y="5625703"/>
            <a:ext cx="5612309" cy="642938"/>
          </a:xfrm>
          <a:prstGeom prst="rect">
            <a:avLst/>
          </a:prstGeom>
          <a:noFill/>
          <a:ln>
            <a:noFill/>
          </a:ln>
          <a:effectLst/>
        </p:spPr>
        <p:txBody>
          <a:bodyPr anchor="ctr"/>
          <a:lstStyle/>
          <a:p>
            <a:pPr algn="ctr">
              <a:lnSpc>
                <a:spcPct val="80000"/>
              </a:lnSpc>
              <a:defRPr/>
            </a:pPr>
            <a:r>
              <a:rPr lang="en-US" sz="1969" dirty="0">
                <a:solidFill>
                  <a:schemeClr val="tx1"/>
                </a:solidFill>
                <a:latin typeface="Gill Sans" charset="0"/>
                <a:ea typeface="HG Mincho Light J" charset="0"/>
                <a:cs typeface="ＭＳ Ｐゴシック" charset="0"/>
                <a:sym typeface="Gill Sans" charset="0"/>
              </a:rPr>
              <a:t>Observation Departures: </a:t>
            </a:r>
            <a:r>
              <a:rPr lang="en-US" sz="1969" dirty="0">
                <a:solidFill>
                  <a:schemeClr val="tx1"/>
                </a:solidFill>
                <a:latin typeface="+mn-lt"/>
                <a:ea typeface="HG Mincho Light J" charset="0"/>
                <a:cs typeface="ＭＳ Ｐゴシック" charset="0"/>
                <a:sym typeface="Gill Sans" charset="0"/>
              </a:rPr>
              <a:t>Mean and standard deviation (ms</a:t>
            </a:r>
            <a:r>
              <a:rPr lang="en-US" sz="1969" baseline="30000" dirty="0">
                <a:solidFill>
                  <a:schemeClr val="tx1"/>
                </a:solidFill>
                <a:latin typeface="+mn-lt"/>
                <a:ea typeface="HG Mincho Light J" charset="0"/>
                <a:cs typeface="ＭＳ Ｐゴシック" charset="0"/>
                <a:sym typeface="Gill Sans" charset="0"/>
              </a:rPr>
              <a:t>-1</a:t>
            </a:r>
            <a:r>
              <a:rPr lang="en-US" sz="1969" dirty="0">
                <a:solidFill>
                  <a:schemeClr val="tx1"/>
                </a:solidFill>
                <a:latin typeface="+mn-lt"/>
                <a:ea typeface="HG Mincho Light J" charset="0"/>
                <a:cs typeface="ＭＳ Ｐゴシック" charset="0"/>
                <a:sym typeface="Gill Sans" charset="0"/>
              </a:rPr>
              <a:t>) for AIRS (red) and MODIS (black) water vapor winds May to July 2015</a:t>
            </a:r>
          </a:p>
        </p:txBody>
      </p:sp>
      <p:sp>
        <p:nvSpPr>
          <p:cNvPr id="25605" name="TextBox 5">
            <a:extLst>
              <a:ext uri="{FF2B5EF4-FFF2-40B4-BE49-F238E27FC236}">
                <a16:creationId xmlns:a16="http://schemas.microsoft.com/office/drawing/2014/main" id="{8AA0C22D-3D71-8348-87BB-06310174A943}"/>
              </a:ext>
            </a:extLst>
          </p:cNvPr>
          <p:cNvSpPr txBox="1">
            <a:spLocks noChangeArrowheads="1"/>
          </p:cNvSpPr>
          <p:nvPr/>
        </p:nvSpPr>
        <p:spPr bwMode="auto">
          <a:xfrm>
            <a:off x="2131219" y="1982391"/>
            <a:ext cx="2767087" cy="294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r>
              <a:rPr lang="en-US" altLang="en-US" sz="1969">
                <a:solidFill>
                  <a:schemeClr val="tx1"/>
                </a:solidFill>
              </a:rPr>
              <a:t>AIRS retrieval winds show similar bias and standard deviation as MODIS polar winds, when compared to the model background.</a:t>
            </a:r>
          </a:p>
        </p:txBody>
      </p:sp>
      <p:sp>
        <p:nvSpPr>
          <p:cNvPr id="7" name="TextBox 6">
            <a:extLst>
              <a:ext uri="{FF2B5EF4-FFF2-40B4-BE49-F238E27FC236}">
                <a16:creationId xmlns:a16="http://schemas.microsoft.com/office/drawing/2014/main" id="{04F19BF4-2F91-734F-896B-3D42455F0809}"/>
              </a:ext>
            </a:extLst>
          </p:cNvPr>
          <p:cNvSpPr txBox="1"/>
          <p:nvPr/>
        </p:nvSpPr>
        <p:spPr>
          <a:xfrm>
            <a:off x="9900047" y="6322219"/>
            <a:ext cx="364202" cy="287130"/>
          </a:xfrm>
          <a:prstGeom prst="rect">
            <a:avLst/>
          </a:prstGeom>
          <a:noFill/>
        </p:spPr>
        <p:txBody>
          <a:bodyPr wrap="none" rtlCol="0">
            <a:spAutoFit/>
          </a:bodyPr>
          <a:lstStyle/>
          <a:p>
            <a:r>
              <a:rPr lang="en-US" sz="1266" dirty="0">
                <a:solidFill>
                  <a:schemeClr val="tx1"/>
                </a:solidFill>
              </a:rPr>
              <a:t>11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CD9A082B-40B5-D40F-1EC3-8DDEEBC60C94}"/>
              </a:ext>
            </a:extLst>
          </p:cNvPr>
          <p:cNvSpPr txBox="1">
            <a:spLocks noChangeArrowheads="1"/>
          </p:cNvSpPr>
          <p:nvPr/>
        </p:nvSpPr>
        <p:spPr bwMode="auto">
          <a:xfrm>
            <a:off x="2131219" y="428625"/>
            <a:ext cx="7608094" cy="482203"/>
          </a:xfrm>
          <a:prstGeom prst="rect">
            <a:avLst/>
          </a:prstGeom>
          <a:noFill/>
          <a:ln>
            <a:noFill/>
          </a:ln>
          <a:effectLst/>
        </p:spPr>
        <p:txBody>
          <a:bodyPr lIns="35719" tIns="35719" rIns="35719" bIns="35719" anchor="ctr"/>
          <a:lstStyle>
            <a:lvl1pPr marL="506413" indent="-493713" algn="l" rtl="0" eaLnBrk="0" fontAlgn="base" hangingPunct="0">
              <a:spcBef>
                <a:spcPts val="3800"/>
              </a:spcBef>
              <a:spcAft>
                <a:spcPct val="0"/>
              </a:spcAft>
              <a:buClr>
                <a:srgbClr val="FFFFFF"/>
              </a:buClr>
              <a:buSzPct val="171000"/>
              <a:buFont typeface="Gill Sans" charset="0"/>
              <a:buChar char="•"/>
              <a:defRPr sz="3200">
                <a:solidFill>
                  <a:schemeClr val="tx1"/>
                </a:solidFill>
                <a:latin typeface="+mn-lt"/>
                <a:ea typeface="+mn-ea"/>
                <a:cs typeface="+mn-cs"/>
                <a:sym typeface="Gill Sans" charset="0"/>
              </a:defRPr>
            </a:lvl1pPr>
            <a:lvl2pPr marL="493713" indent="-493713" algn="l" rtl="0" eaLnBrk="0" fontAlgn="base" hangingPunct="0">
              <a:spcBef>
                <a:spcPts val="3800"/>
              </a:spcBef>
              <a:spcAft>
                <a:spcPct val="0"/>
              </a:spcAft>
              <a:buClr>
                <a:srgbClr val="FFFFFF"/>
              </a:buClr>
              <a:buSzPct val="171000"/>
              <a:buFont typeface="Gill Sans" charset="0"/>
              <a:buChar char="•"/>
              <a:defRPr sz="3200">
                <a:solidFill>
                  <a:schemeClr val="tx1"/>
                </a:solidFill>
                <a:latin typeface="+mn-lt"/>
                <a:sym typeface="Gill Sans" charset="0"/>
              </a:defRPr>
            </a:lvl2pPr>
            <a:lvl3pPr marL="735013" indent="-493713" algn="l" rtl="0" eaLnBrk="0" fontAlgn="base" hangingPunct="0">
              <a:spcBef>
                <a:spcPts val="3800"/>
              </a:spcBef>
              <a:spcAft>
                <a:spcPct val="0"/>
              </a:spcAft>
              <a:buClr>
                <a:srgbClr val="FFFFFF"/>
              </a:buClr>
              <a:buSzPct val="171000"/>
              <a:buFont typeface="Gill Sans" charset="0"/>
              <a:buChar char="•"/>
              <a:defRPr sz="3200">
                <a:solidFill>
                  <a:schemeClr val="tx1"/>
                </a:solidFill>
                <a:latin typeface="+mn-lt"/>
                <a:sym typeface="Gill Sans" charset="0"/>
              </a:defRPr>
            </a:lvl3pPr>
            <a:lvl4pPr marL="1179513" indent="-493713" algn="l" rtl="0" eaLnBrk="0" fontAlgn="base" hangingPunct="0">
              <a:spcBef>
                <a:spcPts val="3800"/>
              </a:spcBef>
              <a:spcAft>
                <a:spcPct val="0"/>
              </a:spcAft>
              <a:buClr>
                <a:srgbClr val="FFFFFF"/>
              </a:buClr>
              <a:buSzPct val="171000"/>
              <a:buFont typeface="Gill Sans" charset="0"/>
              <a:buChar char="•"/>
              <a:defRPr sz="3200">
                <a:solidFill>
                  <a:schemeClr val="tx1"/>
                </a:solidFill>
                <a:latin typeface="+mn-lt"/>
                <a:sym typeface="Gill Sans" charset="0"/>
              </a:defRPr>
            </a:lvl4pPr>
            <a:lvl5pPr marL="1624013" indent="-493713" algn="l" rtl="0" eaLnBrk="0" fontAlgn="base" hangingPunct="0">
              <a:spcBef>
                <a:spcPts val="3800"/>
              </a:spcBef>
              <a:spcAft>
                <a:spcPct val="0"/>
              </a:spcAft>
              <a:buClr>
                <a:srgbClr val="FFFFFF"/>
              </a:buClr>
              <a:buSzPct val="171000"/>
              <a:buFont typeface="Gill Sans" charset="0"/>
              <a:buChar char="•"/>
              <a:defRPr sz="3200">
                <a:solidFill>
                  <a:schemeClr val="tx1"/>
                </a:solidFill>
                <a:latin typeface="+mn-lt"/>
                <a:sym typeface="Gill Sans" charset="0"/>
              </a:defRPr>
            </a:lvl5pPr>
            <a:lvl6pPr marL="2081213" indent="-493713" algn="l" rtl="0" fontAlgn="base">
              <a:spcBef>
                <a:spcPts val="3800"/>
              </a:spcBef>
              <a:spcAft>
                <a:spcPct val="0"/>
              </a:spcAft>
              <a:buClr>
                <a:srgbClr val="FFFFFF"/>
              </a:buClr>
              <a:buSzPct val="171000"/>
              <a:buFont typeface="Gill Sans" charset="0"/>
              <a:buChar char="•"/>
              <a:defRPr sz="3200">
                <a:solidFill>
                  <a:schemeClr val="tx1"/>
                </a:solidFill>
                <a:latin typeface="+mn-lt"/>
                <a:sym typeface="Gill Sans" charset="0"/>
              </a:defRPr>
            </a:lvl6pPr>
            <a:lvl7pPr marL="2538413" indent="-493713" algn="l" rtl="0" fontAlgn="base">
              <a:spcBef>
                <a:spcPts val="3800"/>
              </a:spcBef>
              <a:spcAft>
                <a:spcPct val="0"/>
              </a:spcAft>
              <a:buClr>
                <a:srgbClr val="FFFFFF"/>
              </a:buClr>
              <a:buSzPct val="171000"/>
              <a:buFont typeface="Gill Sans" charset="0"/>
              <a:buChar char="•"/>
              <a:defRPr sz="3200">
                <a:solidFill>
                  <a:schemeClr val="tx1"/>
                </a:solidFill>
                <a:latin typeface="+mn-lt"/>
                <a:sym typeface="Gill Sans" charset="0"/>
              </a:defRPr>
            </a:lvl7pPr>
            <a:lvl8pPr marL="2995613" indent="-493713" algn="l" rtl="0" fontAlgn="base">
              <a:spcBef>
                <a:spcPts val="3800"/>
              </a:spcBef>
              <a:spcAft>
                <a:spcPct val="0"/>
              </a:spcAft>
              <a:buClr>
                <a:srgbClr val="FFFFFF"/>
              </a:buClr>
              <a:buSzPct val="171000"/>
              <a:buFont typeface="Gill Sans" charset="0"/>
              <a:buChar char="•"/>
              <a:defRPr sz="3200">
                <a:solidFill>
                  <a:schemeClr val="tx1"/>
                </a:solidFill>
                <a:latin typeface="+mn-lt"/>
                <a:sym typeface="Gill Sans" charset="0"/>
              </a:defRPr>
            </a:lvl8pPr>
            <a:lvl9pPr marL="3452813" indent="-493713" algn="l" rtl="0" fontAlgn="base">
              <a:spcBef>
                <a:spcPts val="3800"/>
              </a:spcBef>
              <a:spcAft>
                <a:spcPct val="0"/>
              </a:spcAft>
              <a:buClr>
                <a:srgbClr val="FFFFFF"/>
              </a:buClr>
              <a:buSzPct val="171000"/>
              <a:buFont typeface="Gill Sans" charset="0"/>
              <a:buChar char="•"/>
              <a:defRPr sz="3200">
                <a:solidFill>
                  <a:schemeClr val="tx1"/>
                </a:solidFill>
                <a:latin typeface="+mn-lt"/>
                <a:sym typeface="Gill Sans" charset="0"/>
              </a:defRPr>
            </a:lvl9pPr>
          </a:lstStyle>
          <a:p>
            <a:pPr marL="223234" indent="0" algn="ctr" eaLnBrk="1" hangingPunct="1">
              <a:buSzPct val="100000"/>
              <a:buNone/>
              <a:defRPr/>
            </a:pPr>
            <a:r>
              <a:rPr lang="pl-PL" sz="3094" dirty="0"/>
              <a:t>Model </a:t>
            </a:r>
            <a:r>
              <a:rPr lang="pl-PL" sz="3094" dirty="0" err="1"/>
              <a:t>Experiments</a:t>
            </a:r>
            <a:endParaRPr lang="en-US" sz="3094" dirty="0"/>
          </a:p>
        </p:txBody>
      </p:sp>
      <p:sp>
        <p:nvSpPr>
          <p:cNvPr id="26627" name="TextBox 5">
            <a:extLst>
              <a:ext uri="{FF2B5EF4-FFF2-40B4-BE49-F238E27FC236}">
                <a16:creationId xmlns:a16="http://schemas.microsoft.com/office/drawing/2014/main" id="{41F24A6A-5877-5968-AA81-209E7CE6D8A4}"/>
              </a:ext>
            </a:extLst>
          </p:cNvPr>
          <p:cNvSpPr txBox="1">
            <a:spLocks noChangeArrowheads="1"/>
          </p:cNvSpPr>
          <p:nvPr/>
        </p:nvSpPr>
        <p:spPr bwMode="auto">
          <a:xfrm>
            <a:off x="1916907" y="1339453"/>
            <a:ext cx="8030021"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485900" indent="-5715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2114550" indent="-74295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lvl="2" eaLnBrk="1" hangingPunct="1">
              <a:buFont typeface="Arial" panose="020B0604020202020204" pitchFamily="34" charset="0"/>
              <a:buChar char="•"/>
            </a:pPr>
            <a:r>
              <a:rPr lang="en-US" altLang="en-US" sz="2250">
                <a:solidFill>
                  <a:schemeClr val="tx1"/>
                </a:solidFill>
              </a:rPr>
              <a:t>GEOS-5 Forecast System (reduced resolution)</a:t>
            </a:r>
          </a:p>
          <a:p>
            <a:pPr lvl="3" eaLnBrk="1" hangingPunct="1">
              <a:buFont typeface="Arial" panose="020B0604020202020204" pitchFamily="34" charset="0"/>
              <a:buChar char="•"/>
            </a:pPr>
            <a:r>
              <a:rPr lang="en-US" altLang="en-US" sz="2250">
                <a:solidFill>
                  <a:schemeClr val="tx1"/>
                </a:solidFill>
              </a:rPr>
              <a:t>GEOS-5 AGCM + GSI analysis (~½° L72)</a:t>
            </a:r>
          </a:p>
          <a:p>
            <a:pPr lvl="3" eaLnBrk="1" hangingPunct="1">
              <a:buFont typeface="Arial" panose="020B0604020202020204" pitchFamily="34" charset="0"/>
              <a:buChar char="•"/>
            </a:pPr>
            <a:r>
              <a:rPr lang="en-US" altLang="en-US" sz="2250">
                <a:solidFill>
                  <a:schemeClr val="tx1"/>
                </a:solidFill>
              </a:rPr>
              <a:t>3DVar</a:t>
            </a:r>
          </a:p>
          <a:p>
            <a:pPr lvl="3" eaLnBrk="1" hangingPunct="1">
              <a:buFont typeface="Arial" panose="020B0604020202020204" pitchFamily="34" charset="0"/>
              <a:buChar char="•"/>
            </a:pPr>
            <a:r>
              <a:rPr lang="en-US" altLang="en-US" sz="2250">
                <a:solidFill>
                  <a:schemeClr val="tx1"/>
                </a:solidFill>
              </a:rPr>
              <a:t>6-h assimilation cycle</a:t>
            </a:r>
          </a:p>
          <a:p>
            <a:pPr lvl="3" eaLnBrk="1" hangingPunct="1">
              <a:buFont typeface="Arial" panose="020B0604020202020204" pitchFamily="34" charset="0"/>
              <a:buChar char="•"/>
            </a:pPr>
            <a:r>
              <a:rPr lang="en-US" altLang="en-US" sz="2250">
                <a:solidFill>
                  <a:schemeClr val="tx1"/>
                </a:solidFill>
              </a:rPr>
              <a:t>7-day forecasts, adjoint-based 24h obs</a:t>
            </a:r>
          </a:p>
          <a:p>
            <a:pPr lvl="3" eaLnBrk="1" hangingPunct="1">
              <a:buFont typeface="Arial" panose="020B0604020202020204" pitchFamily="34" charset="0"/>
              <a:buChar char="•"/>
            </a:pPr>
            <a:r>
              <a:rPr lang="en-US" altLang="en-US" sz="2250">
                <a:solidFill>
                  <a:schemeClr val="tx1"/>
                </a:solidFill>
              </a:rPr>
              <a:t>Impacts at 00z (dry energy norm, sfc-150 hPa)</a:t>
            </a:r>
          </a:p>
          <a:p>
            <a:pPr lvl="2" eaLnBrk="1" hangingPunct="1">
              <a:buFont typeface="Arial" panose="020B0604020202020204" pitchFamily="34" charset="0"/>
              <a:buChar char="•"/>
            </a:pPr>
            <a:endParaRPr lang="en-US" altLang="en-US" sz="2250">
              <a:solidFill>
                <a:schemeClr val="tx1"/>
              </a:solidFill>
            </a:endParaRPr>
          </a:p>
          <a:p>
            <a:pPr lvl="2" eaLnBrk="1" hangingPunct="1">
              <a:buFont typeface="Arial" panose="020B0604020202020204" pitchFamily="34" charset="0"/>
              <a:buChar char="•"/>
            </a:pPr>
            <a:r>
              <a:rPr lang="en-US" altLang="en-US" sz="2250">
                <a:solidFill>
                  <a:schemeClr val="tx1"/>
                </a:solidFill>
              </a:rPr>
              <a:t>Dates: 14 June – 31 July 2012</a:t>
            </a:r>
          </a:p>
          <a:p>
            <a:pPr lvl="2" eaLnBrk="1" hangingPunct="1">
              <a:buFont typeface="Arial" panose="020B0604020202020204" pitchFamily="34" charset="0"/>
              <a:buChar char="•"/>
            </a:pPr>
            <a:endParaRPr lang="en-US" altLang="en-US" sz="2250">
              <a:solidFill>
                <a:schemeClr val="tx1"/>
              </a:solidFill>
            </a:endParaRPr>
          </a:p>
          <a:p>
            <a:pPr lvl="2" eaLnBrk="1" hangingPunct="1">
              <a:buFont typeface="Arial" panose="020B0604020202020204" pitchFamily="34" charset="0"/>
              <a:buChar char="•"/>
            </a:pPr>
            <a:r>
              <a:rPr lang="en-US" altLang="en-US" sz="2250">
                <a:solidFill>
                  <a:schemeClr val="tx1"/>
                </a:solidFill>
              </a:rPr>
              <a:t>Experiments</a:t>
            </a:r>
          </a:p>
          <a:p>
            <a:pPr lvl="3" eaLnBrk="1" hangingPunct="1">
              <a:buFont typeface="Gill Sans" panose="020B0502020104020203" pitchFamily="34" charset="-79"/>
              <a:buAutoNum type="arabicPeriod"/>
            </a:pPr>
            <a:r>
              <a:rPr lang="en-US" altLang="en-US" sz="2250">
                <a:solidFill>
                  <a:schemeClr val="tx1"/>
                </a:solidFill>
              </a:rPr>
              <a:t>Control</a:t>
            </a:r>
          </a:p>
          <a:p>
            <a:pPr lvl="3" eaLnBrk="1" hangingPunct="1">
              <a:buFont typeface="Gill Sans" panose="020B0502020104020203" pitchFamily="34" charset="-79"/>
              <a:buAutoNum type="arabicPeriod"/>
            </a:pPr>
            <a:r>
              <a:rPr lang="en-US" altLang="en-US" sz="2250">
                <a:solidFill>
                  <a:schemeClr val="tx1"/>
                </a:solidFill>
              </a:rPr>
              <a:t>+ AIRS winds</a:t>
            </a:r>
          </a:p>
          <a:p>
            <a:pPr lvl="3" eaLnBrk="1" hangingPunct="1">
              <a:buFont typeface="Gill Sans" panose="020B0502020104020203" pitchFamily="34" charset="-79"/>
              <a:buAutoNum type="arabicPeriod"/>
            </a:pPr>
            <a:r>
              <a:rPr lang="en-US" altLang="en-US" sz="2250">
                <a:solidFill>
                  <a:schemeClr val="tx1"/>
                </a:solidFill>
              </a:rPr>
              <a:t>+ AIRS winds   - MODIS WV winds</a:t>
            </a:r>
          </a:p>
          <a:p>
            <a:pPr lvl="3" eaLnBrk="1" hangingPunct="1">
              <a:buFont typeface="Gill Sans" panose="020B0502020104020203" pitchFamily="34" charset="-79"/>
              <a:buAutoNum type="arabicPeriod"/>
            </a:pPr>
            <a:r>
              <a:rPr lang="en-US" altLang="en-US" sz="2250">
                <a:solidFill>
                  <a:schemeClr val="tx1"/>
                </a:solidFill>
              </a:rPr>
              <a:t>- AIRS winds    - MODIS all winds</a:t>
            </a:r>
            <a:endParaRPr lang="pl-PL" altLang="en-US" sz="225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id="{0A67EAF0-B127-22D1-5E6B-F2B5776AB693}"/>
              </a:ext>
            </a:extLst>
          </p:cNvPr>
          <p:cNvSpPr>
            <a:spLocks noGrp="1" noChangeArrowheads="1"/>
          </p:cNvSpPr>
          <p:nvPr/>
        </p:nvSpPr>
        <p:spPr bwMode="auto">
          <a:xfrm>
            <a:off x="2291953" y="375047"/>
            <a:ext cx="7072313" cy="7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r>
              <a:rPr lang="en-US" altLang="en-US" sz="3094">
                <a:solidFill>
                  <a:schemeClr val="tx1"/>
                </a:solidFill>
              </a:rPr>
              <a:t>Impact per observation</a:t>
            </a:r>
          </a:p>
        </p:txBody>
      </p:sp>
      <p:sp>
        <p:nvSpPr>
          <p:cNvPr id="11" name="Rectangle 7">
            <a:extLst>
              <a:ext uri="{FF2B5EF4-FFF2-40B4-BE49-F238E27FC236}">
                <a16:creationId xmlns:a16="http://schemas.microsoft.com/office/drawing/2014/main" id="{5C47AC03-A586-8473-D7FE-6F114BE85A19}"/>
              </a:ext>
            </a:extLst>
          </p:cNvPr>
          <p:cNvSpPr>
            <a:spLocks noChangeArrowheads="1"/>
          </p:cNvSpPr>
          <p:nvPr/>
        </p:nvSpPr>
        <p:spPr bwMode="auto">
          <a:xfrm>
            <a:off x="3042047" y="5572125"/>
            <a:ext cx="5732859" cy="670843"/>
          </a:xfrm>
          <a:prstGeom prst="rect">
            <a:avLst/>
          </a:prstGeom>
          <a:noFill/>
          <a:ln>
            <a:noFill/>
          </a:ln>
          <a:effectLst/>
        </p:spPr>
        <p:txBody>
          <a:bodyPr anchor="ctr"/>
          <a:lstStyle>
            <a:lvl1pPr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lnSpc>
                <a:spcPct val="80000"/>
              </a:lnSpc>
            </a:pPr>
            <a:r>
              <a:rPr lang="pl-PL" altLang="en-US" sz="1969">
                <a:solidFill>
                  <a:schemeClr val="tx1"/>
                </a:solidFill>
                <a:ea typeface="HG Mincho Light J" charset="0"/>
                <a:cs typeface="MS PGothic" panose="020B0600070205080204" pitchFamily="34" charset="-128"/>
              </a:rPr>
              <a:t>1 – 24 July 2012   00 UTC</a:t>
            </a:r>
            <a:endParaRPr lang="en-US" altLang="en-US" sz="1969">
              <a:solidFill>
                <a:schemeClr val="tx1"/>
              </a:solidFill>
              <a:ea typeface="HG Mincho Light J" charset="0"/>
              <a:cs typeface="MS PGothic" panose="020B0600070205080204" pitchFamily="34" charset="-128"/>
            </a:endParaRPr>
          </a:p>
        </p:txBody>
      </p:sp>
      <p:pic>
        <p:nvPicPr>
          <p:cNvPr id="27652" name="Picture 1" descr="summary_ex2+n.hem+impact_per_ob.png">
            <a:extLst>
              <a:ext uri="{FF2B5EF4-FFF2-40B4-BE49-F238E27FC236}">
                <a16:creationId xmlns:a16="http://schemas.microsoft.com/office/drawing/2014/main" id="{AD7C0673-9B69-11E6-3BE1-157B181DD9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1339453"/>
            <a:ext cx="5679281" cy="400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Oval 2">
            <a:extLst>
              <a:ext uri="{FF2B5EF4-FFF2-40B4-BE49-F238E27FC236}">
                <a16:creationId xmlns:a16="http://schemas.microsoft.com/office/drawing/2014/main" id="{C6E7B50F-C564-C94D-5D1D-CE35EAF394B9}"/>
              </a:ext>
            </a:extLst>
          </p:cNvPr>
          <p:cNvSpPr>
            <a:spLocks noChangeArrowheads="1"/>
          </p:cNvSpPr>
          <p:nvPr/>
        </p:nvSpPr>
        <p:spPr bwMode="auto">
          <a:xfrm>
            <a:off x="3095625" y="2411015"/>
            <a:ext cx="1017984" cy="2143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eaLnBrk="1" hangingPunct="1"/>
            <a:endParaRPr lang="en-US" altLang="en-US" sz="844"/>
          </a:p>
        </p:txBody>
      </p:sp>
      <p:sp>
        <p:nvSpPr>
          <p:cNvPr id="27654" name="Oval 9">
            <a:extLst>
              <a:ext uri="{FF2B5EF4-FFF2-40B4-BE49-F238E27FC236}">
                <a16:creationId xmlns:a16="http://schemas.microsoft.com/office/drawing/2014/main" id="{17DDA343-03AA-D52E-DBF5-87665C365D75}"/>
              </a:ext>
            </a:extLst>
          </p:cNvPr>
          <p:cNvSpPr>
            <a:spLocks noChangeArrowheads="1"/>
          </p:cNvSpPr>
          <p:nvPr/>
        </p:nvSpPr>
        <p:spPr bwMode="auto">
          <a:xfrm>
            <a:off x="3095625" y="4768453"/>
            <a:ext cx="1017984" cy="2143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eaLnBrk="1" hangingPunct="1"/>
            <a:endParaRPr lang="en-US" altLang="en-US" sz="844"/>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12593035-742A-4549-DC69-9DE574B94CA1}"/>
              </a:ext>
            </a:extLst>
          </p:cNvPr>
          <p:cNvSpPr>
            <a:spLocks noGrp="1" noChangeArrowheads="1"/>
          </p:cNvSpPr>
          <p:nvPr/>
        </p:nvSpPr>
        <p:spPr bwMode="auto">
          <a:xfrm>
            <a:off x="2291953" y="375047"/>
            <a:ext cx="7072313" cy="7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r>
              <a:rPr lang="en-US" altLang="en-US" sz="3094">
                <a:solidFill>
                  <a:schemeClr val="tx1"/>
                </a:solidFill>
              </a:rPr>
              <a:t>GEOS-5 Forecast Impact:   ACC</a:t>
            </a:r>
          </a:p>
          <a:p>
            <a:pPr algn="ctr" eaLnBrk="1" hangingPunct="1"/>
            <a:r>
              <a:rPr lang="en-US" altLang="en-US" sz="2531">
                <a:solidFill>
                  <a:schemeClr val="tx1"/>
                </a:solidFill>
              </a:rPr>
              <a:t>Two experiments</a:t>
            </a:r>
          </a:p>
        </p:txBody>
      </p:sp>
      <p:sp>
        <p:nvSpPr>
          <p:cNvPr id="11" name="Rectangle 7">
            <a:extLst>
              <a:ext uri="{FF2B5EF4-FFF2-40B4-BE49-F238E27FC236}">
                <a16:creationId xmlns:a16="http://schemas.microsoft.com/office/drawing/2014/main" id="{6B25D528-D775-A40A-4C0E-61356B89E591}"/>
              </a:ext>
            </a:extLst>
          </p:cNvPr>
          <p:cNvSpPr>
            <a:spLocks noChangeArrowheads="1"/>
          </p:cNvSpPr>
          <p:nvPr/>
        </p:nvSpPr>
        <p:spPr bwMode="auto">
          <a:xfrm>
            <a:off x="5988844" y="5625703"/>
            <a:ext cx="4018359" cy="670843"/>
          </a:xfrm>
          <a:prstGeom prst="rect">
            <a:avLst/>
          </a:prstGeom>
          <a:noFill/>
          <a:ln>
            <a:noFill/>
          </a:ln>
          <a:effectLst/>
        </p:spPr>
        <p:txBody>
          <a:bodyPr anchor="ctr"/>
          <a:lstStyle>
            <a:lvl1pPr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lnSpc>
                <a:spcPct val="80000"/>
              </a:lnSpc>
            </a:pPr>
            <a:r>
              <a:rPr lang="pl-PL" altLang="en-US" sz="1969">
                <a:solidFill>
                  <a:schemeClr val="tx1"/>
                </a:solidFill>
                <a:ea typeface="HG Mincho Light J" charset="0"/>
                <a:cs typeface="MS PGothic" panose="020B0600070205080204" pitchFamily="34" charset="-128"/>
              </a:rPr>
              <a:t>500 hPa Northern Hemisphere</a:t>
            </a:r>
          </a:p>
          <a:p>
            <a:pPr algn="ctr" eaLnBrk="1" hangingPunct="1">
              <a:lnSpc>
                <a:spcPct val="80000"/>
              </a:lnSpc>
            </a:pPr>
            <a:r>
              <a:rPr lang="pl-PL" altLang="en-US" sz="1969">
                <a:solidFill>
                  <a:schemeClr val="tx1"/>
                </a:solidFill>
                <a:ea typeface="HG Mincho Light J" charset="0"/>
                <a:cs typeface="MS PGothic" panose="020B0600070205080204" pitchFamily="34" charset="-128"/>
              </a:rPr>
              <a:t>1 – 24 July 2012   00 UTC</a:t>
            </a:r>
          </a:p>
        </p:txBody>
      </p:sp>
      <p:pic>
        <p:nvPicPr>
          <p:cNvPr id="28676" name="Picture 6">
            <a:extLst>
              <a:ext uri="{FF2B5EF4-FFF2-40B4-BE49-F238E27FC236}">
                <a16:creationId xmlns:a16="http://schemas.microsoft.com/office/drawing/2014/main" id="{7D1B0DDC-9466-162F-E4A3-C3C6BE05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48" r="6329"/>
          <a:stretch>
            <a:fillRect/>
          </a:stretch>
        </p:blipFill>
        <p:spPr bwMode="auto">
          <a:xfrm>
            <a:off x="5613797" y="1393031"/>
            <a:ext cx="476845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23">
            <a:extLst>
              <a:ext uri="{FF2B5EF4-FFF2-40B4-BE49-F238E27FC236}">
                <a16:creationId xmlns:a16="http://schemas.microsoft.com/office/drawing/2014/main" id="{68D18A62-07CE-2BD3-2DE6-42186191AD6E}"/>
              </a:ext>
            </a:extLst>
          </p:cNvPr>
          <p:cNvSpPr txBox="1">
            <a:spLocks noChangeArrowheads="1"/>
          </p:cNvSpPr>
          <p:nvPr/>
        </p:nvSpPr>
        <p:spPr bwMode="auto">
          <a:xfrm>
            <a:off x="1863328" y="1125141"/>
            <a:ext cx="3589734"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71" tIns="32136" rIns="64271" bIns="32136"/>
          <a:lstStyle/>
          <a:p>
            <a:pPr algn="ctr">
              <a:defRPr/>
            </a:pPr>
            <a:endParaRPr lang="en-US" sz="703" dirty="0">
              <a:latin typeface="Gill Sans" charset="0"/>
              <a:ea typeface="MS PGothic" charset="0"/>
              <a:cs typeface="MS PGothic" charset="0"/>
              <a:sym typeface="Gill Sans" charset="0"/>
            </a:endParaRPr>
          </a:p>
          <a:p>
            <a:pPr algn="just">
              <a:defRPr/>
            </a:pPr>
            <a:endParaRPr lang="en-US" sz="1687" dirty="0">
              <a:latin typeface="Arial" pitchFamily="34" charset="0"/>
              <a:ea typeface="MS PGothic" charset="0"/>
              <a:cs typeface="Arial" pitchFamily="34" charset="0"/>
              <a:sym typeface="Gill Sans" charset="0"/>
            </a:endParaRPr>
          </a:p>
          <a:p>
            <a:pPr algn="just">
              <a:defRPr/>
            </a:pPr>
            <a:r>
              <a:rPr lang="en-US" sz="1687" dirty="0">
                <a:latin typeface="Arial" pitchFamily="34" charset="0"/>
                <a:ea typeface="MS PGothic" charset="0"/>
                <a:cs typeface="Arial" pitchFamily="34" charset="0"/>
                <a:sym typeface="Gill Sans" charset="0"/>
              </a:rPr>
              <a:t>Control in black. </a:t>
            </a:r>
          </a:p>
          <a:p>
            <a:pPr algn="just">
              <a:defRPr/>
            </a:pPr>
            <a:endParaRPr lang="en-US" sz="1687" dirty="0">
              <a:latin typeface="Arial" pitchFamily="34" charset="0"/>
              <a:ea typeface="MS PGothic" charset="0"/>
              <a:cs typeface="Arial" pitchFamily="34" charset="0"/>
              <a:sym typeface="Gill Sans" charset="0"/>
            </a:endParaRPr>
          </a:p>
          <a:p>
            <a:pPr algn="just">
              <a:defRPr/>
            </a:pPr>
            <a:r>
              <a:rPr lang="en-US" sz="1687" dirty="0">
                <a:latin typeface="Arial" pitchFamily="34" charset="0"/>
                <a:ea typeface="MS PGothic" charset="0"/>
                <a:cs typeface="Arial" pitchFamily="34" charset="0"/>
                <a:sym typeface="Gill Sans" charset="0"/>
              </a:rPr>
              <a:t>Red: </a:t>
            </a:r>
            <a:r>
              <a:rPr lang="en-US" sz="1687" dirty="0">
                <a:solidFill>
                  <a:schemeClr val="accent2"/>
                </a:solidFill>
                <a:latin typeface="Arial" pitchFamily="34" charset="0"/>
                <a:ea typeface="MS PGothic" charset="0"/>
                <a:cs typeface="Arial" pitchFamily="34" charset="0"/>
                <a:sym typeface="Gill Sans" charset="0"/>
              </a:rPr>
              <a:t>Addition</a:t>
            </a:r>
            <a:r>
              <a:rPr lang="en-US" sz="1687" dirty="0">
                <a:latin typeface="Arial" pitchFamily="34" charset="0"/>
                <a:ea typeface="MS PGothic" charset="0"/>
                <a:cs typeface="Arial" pitchFamily="34" charset="0"/>
                <a:sym typeface="Gill Sans" charset="0"/>
              </a:rPr>
              <a:t> of AIRS AMVs. Slight improvement after Day 4 (not statistically significant).</a:t>
            </a:r>
          </a:p>
          <a:p>
            <a:pPr algn="just">
              <a:defRPr/>
            </a:pPr>
            <a:endParaRPr lang="en-US" sz="1687" dirty="0">
              <a:latin typeface="Arial" pitchFamily="34" charset="0"/>
              <a:ea typeface="MS PGothic" charset="0"/>
              <a:cs typeface="Arial" pitchFamily="34" charset="0"/>
              <a:sym typeface="Gill Sans" charset="0"/>
            </a:endParaRPr>
          </a:p>
          <a:p>
            <a:pPr algn="just">
              <a:defRPr/>
            </a:pPr>
            <a:r>
              <a:rPr lang="en-US" sz="1687" dirty="0">
                <a:latin typeface="Arial" pitchFamily="34" charset="0"/>
                <a:ea typeface="MS PGothic" charset="0"/>
                <a:cs typeface="Arial" pitchFamily="34" charset="0"/>
                <a:sym typeface="Gill Sans" charset="0"/>
              </a:rPr>
              <a:t>Blue: </a:t>
            </a:r>
            <a:r>
              <a:rPr lang="en-US" sz="1687" dirty="0">
                <a:solidFill>
                  <a:schemeClr val="accent2"/>
                </a:solidFill>
                <a:latin typeface="Arial" pitchFamily="34" charset="0"/>
                <a:ea typeface="MS PGothic" charset="0"/>
                <a:cs typeface="Arial" pitchFamily="34" charset="0"/>
                <a:sym typeface="Gill Sans" charset="0"/>
              </a:rPr>
              <a:t>Removal</a:t>
            </a:r>
            <a:r>
              <a:rPr lang="en-US" sz="1687" dirty="0">
                <a:latin typeface="Arial" pitchFamily="34" charset="0"/>
                <a:ea typeface="MS PGothic" charset="0"/>
                <a:cs typeface="Arial" pitchFamily="34" charset="0"/>
                <a:sym typeface="Gill Sans" charset="0"/>
              </a:rPr>
              <a:t> of the MODIS AMVs decreases ACC score:</a:t>
            </a:r>
          </a:p>
          <a:p>
            <a:pPr marL="241093" indent="-241093" algn="just">
              <a:buFont typeface="Arial"/>
              <a:buChar char="•"/>
              <a:defRPr/>
            </a:pPr>
            <a:r>
              <a:rPr lang="en-US" sz="1687" dirty="0">
                <a:latin typeface="Arial" pitchFamily="34" charset="0"/>
                <a:ea typeface="MS PGothic" charset="0"/>
                <a:cs typeface="Arial" pitchFamily="34" charset="0"/>
                <a:sym typeface="Gill Sans" charset="0"/>
              </a:rPr>
              <a:t>AIRS AMVs </a:t>
            </a:r>
            <a:r>
              <a:rPr lang="en-US" sz="1687" dirty="0">
                <a:solidFill>
                  <a:schemeClr val="accent2"/>
                </a:solidFill>
                <a:latin typeface="Arial" pitchFamily="34" charset="0"/>
                <a:ea typeface="MS PGothic" charset="0"/>
                <a:cs typeface="Arial" pitchFamily="34" charset="0"/>
                <a:sym typeface="Gill Sans" charset="0"/>
              </a:rPr>
              <a:t>can not offset loss </a:t>
            </a:r>
            <a:r>
              <a:rPr lang="en-US" sz="1687" dirty="0">
                <a:latin typeface="Arial" pitchFamily="34" charset="0"/>
                <a:ea typeface="MS PGothic" charset="0"/>
                <a:cs typeface="Arial" pitchFamily="34" charset="0"/>
                <a:sym typeface="Gill Sans" charset="0"/>
              </a:rPr>
              <a:t>of MODIS AMVs </a:t>
            </a:r>
          </a:p>
          <a:p>
            <a:pPr marL="241093" indent="-241093" algn="just">
              <a:buFont typeface="Arial"/>
              <a:buChar char="•"/>
              <a:defRPr/>
            </a:pPr>
            <a:r>
              <a:rPr lang="en-US" sz="1687" dirty="0">
                <a:latin typeface="Arial" pitchFamily="34" charset="0"/>
                <a:ea typeface="MS PGothic" charset="0"/>
                <a:cs typeface="Arial" pitchFamily="34" charset="0"/>
                <a:sym typeface="Gill Sans" charset="0"/>
              </a:rPr>
              <a:t>AIRS AMVs </a:t>
            </a:r>
            <a:r>
              <a:rPr lang="en-US" sz="1687" dirty="0">
                <a:solidFill>
                  <a:schemeClr val="accent2"/>
                </a:solidFill>
                <a:latin typeface="Arial" pitchFamily="34" charset="0"/>
                <a:ea typeface="MS PGothic" charset="0"/>
                <a:cs typeface="Arial" pitchFamily="34" charset="0"/>
                <a:sym typeface="Gill Sans" charset="0"/>
              </a:rPr>
              <a:t>complement </a:t>
            </a:r>
            <a:r>
              <a:rPr lang="en-US" sz="1687" dirty="0">
                <a:latin typeface="Arial" pitchFamily="34" charset="0"/>
                <a:ea typeface="MS PGothic" charset="0"/>
                <a:cs typeface="Arial" pitchFamily="34" charset="0"/>
                <a:sym typeface="Gill Sans" charset="0"/>
              </a:rPr>
              <a:t>the MODIS AMVs</a:t>
            </a:r>
          </a:p>
          <a:p>
            <a:pPr marL="241093" indent="-241093" algn="just">
              <a:buFont typeface="Arial"/>
              <a:buChar char="•"/>
              <a:defRPr/>
            </a:pPr>
            <a:r>
              <a:rPr lang="en-US" sz="1687" dirty="0">
                <a:latin typeface="Arial" pitchFamily="34" charset="0"/>
                <a:ea typeface="MS PGothic" charset="0"/>
                <a:cs typeface="Arial" pitchFamily="34" charset="0"/>
                <a:sym typeface="Gill Sans" charset="0"/>
              </a:rPr>
              <a:t>AIRS AMVs are in </a:t>
            </a:r>
            <a:r>
              <a:rPr lang="en-US" sz="1687" dirty="0">
                <a:solidFill>
                  <a:schemeClr val="accent2"/>
                </a:solidFill>
                <a:latin typeface="Arial" pitchFamily="34" charset="0"/>
                <a:ea typeface="MS PGothic" charset="0"/>
                <a:cs typeface="Arial" pitchFamily="34" charset="0"/>
                <a:sym typeface="Gill Sans" charset="0"/>
              </a:rPr>
              <a:t>clear sky or above cloud</a:t>
            </a:r>
            <a:r>
              <a:rPr lang="en-US" sz="1687" dirty="0">
                <a:solidFill>
                  <a:srgbClr val="FFFF00"/>
                </a:solidFill>
                <a:latin typeface="Arial" pitchFamily="34" charset="0"/>
                <a:ea typeface="MS PGothic" charset="0"/>
                <a:cs typeface="Arial" pitchFamily="34" charset="0"/>
                <a:sym typeface="Gill Sans" charset="0"/>
              </a:rPr>
              <a:t> </a:t>
            </a:r>
            <a:r>
              <a:rPr lang="en-US" sz="1687" dirty="0">
                <a:latin typeface="Arial" pitchFamily="34" charset="0"/>
                <a:ea typeface="MS PGothic" charset="0"/>
                <a:cs typeface="Arial" pitchFamily="34" charset="0"/>
                <a:sym typeface="Gill Sans" charset="0"/>
              </a:rPr>
              <a:t>regions; MODIS AMVs include cloud-tracked features.</a:t>
            </a:r>
          </a:p>
          <a:p>
            <a:pPr algn="just">
              <a:defRPr/>
            </a:pPr>
            <a:endParaRPr lang="en-US" sz="1687" dirty="0">
              <a:latin typeface="Arial" pitchFamily="34" charset="0"/>
              <a:ea typeface="MS PGothic" charset="0"/>
              <a:cs typeface="Arial" pitchFamily="34" charset="0"/>
              <a:sym typeface="Gill Sans" charset="0"/>
            </a:endParaRPr>
          </a:p>
          <a:p>
            <a:pPr algn="just">
              <a:defRPr/>
            </a:pPr>
            <a:endParaRPr lang="en-US" sz="1687" dirty="0">
              <a:latin typeface="Arial" pitchFamily="34" charset="0"/>
              <a:ea typeface="MS PGothic" charset="0"/>
              <a:cs typeface="Arial" pitchFamily="34" charset="0"/>
              <a:sym typeface="Gill Sans"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EAE3B86E-886F-4B35-46ED-4931D99C2B97}"/>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92ACBE1A-E012-0F89-16DB-47BA2AAC37BD}"/>
              </a:ext>
            </a:extLst>
          </p:cNvPr>
          <p:cNvSpPr txBox="1">
            <a:spLocks noGrp="1"/>
          </p:cNvSpPr>
          <p:nvPr>
            <p:ph type="title"/>
          </p:nvPr>
        </p:nvSpPr>
        <p:spPr>
          <a:xfrm>
            <a:off x="973183" y="219828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dirty="0"/>
              <a:t>Comparison of AIRS AMVs to Aeolus:</a:t>
            </a:r>
            <a:br>
              <a:rPr lang="en-US" dirty="0"/>
            </a:br>
            <a:r>
              <a:rPr lang="en-US" dirty="0"/>
              <a:t>Intercomparison and to ERA5 Reanalysis</a:t>
            </a:r>
          </a:p>
        </p:txBody>
      </p:sp>
    </p:spTree>
    <p:extLst>
      <p:ext uri="{BB962C8B-B14F-4D97-AF65-F5344CB8AC3E}">
        <p14:creationId xmlns:p14="http://schemas.microsoft.com/office/powerpoint/2010/main" val="3208494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FD4A8-3426-F2CC-190F-1ED5BCF09BEE}"/>
            </a:ext>
          </a:extLst>
        </p:cNvPr>
        <p:cNvGrpSpPr/>
        <p:nvPr/>
      </p:nvGrpSpPr>
      <p:grpSpPr>
        <a:xfrm>
          <a:off x="0" y="0"/>
          <a:ext cx="0" cy="0"/>
          <a:chOff x="0" y="0"/>
          <a:chExt cx="0" cy="0"/>
        </a:xfrm>
      </p:grpSpPr>
      <p:sp>
        <p:nvSpPr>
          <p:cNvPr id="16385" name="TextBox 14">
            <a:extLst>
              <a:ext uri="{FF2B5EF4-FFF2-40B4-BE49-F238E27FC236}">
                <a16:creationId xmlns:a16="http://schemas.microsoft.com/office/drawing/2014/main" id="{F48F1A61-718C-CDBC-53B2-E4543B28CFC2}"/>
              </a:ext>
            </a:extLst>
          </p:cNvPr>
          <p:cNvSpPr txBox="1">
            <a:spLocks noChangeArrowheads="1"/>
          </p:cNvSpPr>
          <p:nvPr/>
        </p:nvSpPr>
        <p:spPr bwMode="auto">
          <a:xfrm>
            <a:off x="1809750" y="1305232"/>
            <a:ext cx="8572500" cy="276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a:spcBef>
                <a:spcPts val="1266"/>
              </a:spcBef>
              <a:buNone/>
            </a:pPr>
            <a:r>
              <a:rPr lang="en-US" altLang="en-US" sz="2531" u="sng" dirty="0"/>
              <a:t>Decadal Survey recommends a 3D tropospheric wind mission</a:t>
            </a:r>
          </a:p>
          <a:p>
            <a:pPr lvl="1" algn="l">
              <a:spcBef>
                <a:spcPts val="1266"/>
              </a:spcBef>
            </a:pPr>
            <a:r>
              <a:rPr lang="en-US" altLang="en-US" sz="2531" dirty="0">
                <a:solidFill>
                  <a:schemeClr val="accent2"/>
                </a:solidFill>
              </a:rPr>
              <a:t>Using a space-based LIDAR instrument and/or </a:t>
            </a:r>
            <a:r>
              <a:rPr lang="en-US" altLang="en-US" sz="2531" dirty="0"/>
              <a:t>the use of hyperspectral infrared measurements.</a:t>
            </a:r>
          </a:p>
          <a:p>
            <a:pPr lvl="1" algn="l">
              <a:spcBef>
                <a:spcPts val="1266"/>
              </a:spcBef>
            </a:pPr>
            <a:r>
              <a:rPr lang="en-US" altLang="en-US" sz="2531" i="1" dirty="0"/>
              <a:t>The combination of lidar winds and AMV winds might also provide some advantages where one is used to calibrate the other.</a:t>
            </a:r>
          </a:p>
        </p:txBody>
      </p:sp>
      <p:sp>
        <p:nvSpPr>
          <p:cNvPr id="16386" name="Rectangle 5">
            <a:extLst>
              <a:ext uri="{FF2B5EF4-FFF2-40B4-BE49-F238E27FC236}">
                <a16:creationId xmlns:a16="http://schemas.microsoft.com/office/drawing/2014/main" id="{2A0782D9-0184-A6BB-A652-60B43318BFF4}"/>
              </a:ext>
            </a:extLst>
          </p:cNvPr>
          <p:cNvSpPr txBox="1">
            <a:spLocks noChangeArrowheads="1"/>
          </p:cNvSpPr>
          <p:nvPr/>
        </p:nvSpPr>
        <p:spPr bwMode="auto">
          <a:xfrm>
            <a:off x="2131219" y="428625"/>
            <a:ext cx="7608094" cy="123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lstStyle>
            <a:lvl1pPr marL="31750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1pPr>
            <a:lvl2pPr marL="493713" indent="-493713"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2pPr>
            <a:lvl3pPr marL="735013" indent="-493713"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179513" indent="-493713"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4pPr>
            <a:lvl5pPr marL="1624013" indent="-493713"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081213" indent="-493713"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538413" indent="-493713"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7pPr>
            <a:lvl8pPr marL="2995613" indent="-493713"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452813" indent="-493713"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spcBef>
                <a:spcPts val="141"/>
              </a:spcBef>
              <a:buClr>
                <a:srgbClr val="FFFFFF"/>
              </a:buClr>
              <a:buNone/>
            </a:pPr>
            <a:r>
              <a:rPr lang="en-US" altLang="en-US" sz="2812" dirty="0"/>
              <a:t>Comparison of IR sounder winds to Aeolus</a:t>
            </a:r>
          </a:p>
          <a:p>
            <a:pPr eaLnBrk="1" hangingPunct="1">
              <a:buClr>
                <a:srgbClr val="FFFFFF"/>
              </a:buClr>
              <a:buFont typeface="Gill Sans" panose="020B0502020104020203" pitchFamily="34" charset="-79"/>
              <a:buNone/>
            </a:pPr>
            <a:endParaRPr lang="en-US" altLang="en-US" sz="1406" u="sng" dirty="0"/>
          </a:p>
        </p:txBody>
      </p:sp>
      <p:grpSp>
        <p:nvGrpSpPr>
          <p:cNvPr id="3" name="Group 2">
            <a:extLst>
              <a:ext uri="{FF2B5EF4-FFF2-40B4-BE49-F238E27FC236}">
                <a16:creationId xmlns:a16="http://schemas.microsoft.com/office/drawing/2014/main" id="{0ED58DAC-4486-2988-447E-EB49E8CAD361}"/>
              </a:ext>
            </a:extLst>
          </p:cNvPr>
          <p:cNvGrpSpPr>
            <a:grpSpLocks noChangeAspect="1"/>
          </p:cNvGrpSpPr>
          <p:nvPr/>
        </p:nvGrpSpPr>
        <p:grpSpPr>
          <a:xfrm>
            <a:off x="2586761" y="4290213"/>
            <a:ext cx="7461275" cy="1975650"/>
            <a:chOff x="3104555" y="4763988"/>
            <a:chExt cx="5661422" cy="1499072"/>
          </a:xfrm>
        </p:grpSpPr>
        <p:pic>
          <p:nvPicPr>
            <p:cNvPr id="16387" name="Picture 2">
              <a:extLst>
                <a:ext uri="{FF2B5EF4-FFF2-40B4-BE49-F238E27FC236}">
                  <a16:creationId xmlns:a16="http://schemas.microsoft.com/office/drawing/2014/main" id="{013D32A3-94C0-8ECE-0039-83445C1FB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555" y="5631285"/>
              <a:ext cx="5661422" cy="6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a:extLst>
                <a:ext uri="{FF2B5EF4-FFF2-40B4-BE49-F238E27FC236}">
                  <a16:creationId xmlns:a16="http://schemas.microsoft.com/office/drawing/2014/main" id="{EDBD48D8-9010-F55D-74FF-AD2AAE8B8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555" y="4763988"/>
              <a:ext cx="5644679" cy="84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a:extLst>
              <a:ext uri="{FF2B5EF4-FFF2-40B4-BE49-F238E27FC236}">
                <a16:creationId xmlns:a16="http://schemas.microsoft.com/office/drawing/2014/main" id="{21D0CD99-3BE0-D8BE-8B46-9ED0281135D6}"/>
              </a:ext>
            </a:extLst>
          </p:cNvPr>
          <p:cNvSpPr>
            <a:spLocks noGrp="1"/>
          </p:cNvSpPr>
          <p:nvPr>
            <p:ph type="sldNum" sz="quarter" idx="10"/>
          </p:nvPr>
        </p:nvSpPr>
        <p:spPr/>
        <p:txBody>
          <a:bodyPr/>
          <a:lstStyle/>
          <a:p>
            <a:pPr>
              <a:defRPr/>
            </a:pPr>
            <a:fld id="{33CCBD0B-54B4-E34C-BD30-927CC77F220C}" type="slidenum">
              <a:rPr lang="en-US"/>
              <a:pPr>
                <a:defRPr/>
              </a:pPr>
              <a:t>19</a:t>
            </a:fld>
            <a:endParaRPr lang="en-US"/>
          </a:p>
        </p:txBody>
      </p:sp>
    </p:spTree>
    <p:extLst>
      <p:ext uri="{BB962C8B-B14F-4D97-AF65-F5344CB8AC3E}">
        <p14:creationId xmlns:p14="http://schemas.microsoft.com/office/powerpoint/2010/main" val="67007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514FD274-6D33-418F-C84D-D06FA78D85ED}"/>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6621A58C-63AE-2B86-EE1B-4DBA3CAE7223}"/>
              </a:ext>
            </a:extLst>
          </p:cNvPr>
          <p:cNvSpPr txBox="1">
            <a:spLocks noGrp="1"/>
          </p:cNvSpPr>
          <p:nvPr>
            <p:ph type="title"/>
          </p:nvPr>
        </p:nvSpPr>
        <p:spPr>
          <a:xfrm>
            <a:off x="820783" y="864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dirty="0">
                <a:latin typeface="Calibri"/>
                <a:ea typeface="Calibri"/>
                <a:cs typeface="Calibri"/>
                <a:sym typeface="Calibri"/>
              </a:rPr>
              <a:t>Acknowledgements</a:t>
            </a:r>
            <a:endParaRPr dirty="0"/>
          </a:p>
        </p:txBody>
      </p:sp>
      <p:sp>
        <p:nvSpPr>
          <p:cNvPr id="100" name="Google Shape;100;p2">
            <a:extLst>
              <a:ext uri="{FF2B5EF4-FFF2-40B4-BE49-F238E27FC236}">
                <a16:creationId xmlns:a16="http://schemas.microsoft.com/office/drawing/2014/main" id="{1EFC0F44-CA89-2B71-CDFB-A17AB2D0EE42}"/>
              </a:ext>
            </a:extLst>
          </p:cNvPr>
          <p:cNvSpPr txBox="1">
            <a:spLocks noGrp="1"/>
          </p:cNvSpPr>
          <p:nvPr>
            <p:ph type="body" idx="1"/>
          </p:nvPr>
        </p:nvSpPr>
        <p:spPr>
          <a:xfrm>
            <a:off x="794657" y="1128939"/>
            <a:ext cx="10515600" cy="27572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dirty="0"/>
              <a:t>Sharon </a:t>
            </a:r>
            <a:r>
              <a:rPr lang="en-US" dirty="0" err="1"/>
              <a:t>Nebuda</a:t>
            </a:r>
            <a:r>
              <a:rPr lang="en-US" dirty="0"/>
              <a:t>, Dave Stettner, Dagmar </a:t>
            </a:r>
            <a:r>
              <a:rPr lang="en-US" dirty="0" err="1"/>
              <a:t>Merkova</a:t>
            </a:r>
            <a:r>
              <a:rPr lang="en-US" dirty="0"/>
              <a:t>, Chris Velden, Jeff Key, Tim Olander, Brett Hoover, Marek </a:t>
            </a:r>
            <a:r>
              <a:rPr lang="en-US" dirty="0" err="1"/>
              <a:t>Rogal</a:t>
            </a:r>
            <a:r>
              <a:rPr lang="en-US" dirty="0"/>
              <a:t>, </a:t>
            </a:r>
            <a:r>
              <a:rPr lang="en-US" dirty="0" err="1"/>
              <a:t>Régis</a:t>
            </a:r>
            <a:r>
              <a:rPr lang="en-US" dirty="0"/>
              <a:t> Borde, Anne Sophie </a:t>
            </a:r>
            <a:r>
              <a:rPr lang="en-US" dirty="0" err="1"/>
              <a:t>Daloz</a:t>
            </a:r>
            <a:r>
              <a:rPr lang="en-US" dirty="0"/>
              <a:t>, Sophia Reiner, Paul Scudder, Derek Posselt, Andrea Lang, Randy Pauley, Will McCarty, Sid </a:t>
            </a:r>
            <a:r>
              <a:rPr lang="en-US" dirty="0" err="1"/>
              <a:t>Boukabara</a:t>
            </a:r>
            <a:r>
              <a:rPr lang="en-US" dirty="0"/>
              <a:t>, Kevin Garrett, Hong Zhang, Chia Moeller, Scot </a:t>
            </a:r>
            <a:r>
              <a:rPr lang="en-US" dirty="0" err="1"/>
              <a:t>Rafkin</a:t>
            </a:r>
            <a:r>
              <a:rPr lang="en-US" dirty="0"/>
              <a:t>, Kevin </a:t>
            </a:r>
            <a:r>
              <a:rPr lang="en-US" dirty="0" err="1"/>
              <a:t>Maschhoff</a:t>
            </a:r>
            <a:r>
              <a:rPr lang="en-US" dirty="0"/>
              <a:t>, Elisabeth Weisz, Paul Menzel, Tom Rink, T.J. Vandal, Satya </a:t>
            </a:r>
            <a:r>
              <a:rPr lang="en-US" dirty="0" err="1"/>
              <a:t>Kalluri</a:t>
            </a:r>
            <a:r>
              <a:rPr lang="en-US" dirty="0"/>
              <a:t>, Jaime Daniels, Andy </a:t>
            </a:r>
            <a:r>
              <a:rPr lang="en-US" dirty="0" err="1"/>
              <a:t>Heidinger</a:t>
            </a:r>
            <a:endParaRPr lang="en-US" dirty="0"/>
          </a:p>
          <a:p>
            <a:pPr marL="0" lvl="0" indent="0" algn="l" rtl="0">
              <a:lnSpc>
                <a:spcPct val="90000"/>
              </a:lnSpc>
              <a:spcBef>
                <a:spcPts val="0"/>
              </a:spcBef>
              <a:spcAft>
                <a:spcPts val="0"/>
              </a:spcAft>
              <a:buClr>
                <a:schemeClr val="dk1"/>
              </a:buClr>
              <a:buSzPts val="2400"/>
              <a:buNone/>
            </a:pPr>
            <a:endParaRPr lang="en-US" dirty="0"/>
          </a:p>
          <a:p>
            <a:pPr marL="0" lvl="0" indent="0" algn="l" rtl="0">
              <a:lnSpc>
                <a:spcPct val="90000"/>
              </a:lnSpc>
              <a:spcBef>
                <a:spcPts val="0"/>
              </a:spcBef>
              <a:spcAft>
                <a:spcPts val="0"/>
              </a:spcAft>
              <a:buClr>
                <a:schemeClr val="dk1"/>
              </a:buClr>
              <a:buSzPts val="2400"/>
              <a:buNone/>
            </a:pPr>
            <a:endParaRPr dirty="0"/>
          </a:p>
        </p:txBody>
      </p:sp>
      <p:sp>
        <p:nvSpPr>
          <p:cNvPr id="2" name="Google Shape;99;p2">
            <a:extLst>
              <a:ext uri="{FF2B5EF4-FFF2-40B4-BE49-F238E27FC236}">
                <a16:creationId xmlns:a16="http://schemas.microsoft.com/office/drawing/2014/main" id="{4FD546E4-C0AF-5790-3F80-8F6852760EED}"/>
              </a:ext>
            </a:extLst>
          </p:cNvPr>
          <p:cNvSpPr txBox="1">
            <a:spLocks/>
          </p:cNvSpPr>
          <p:nvPr/>
        </p:nvSpPr>
        <p:spPr>
          <a:xfrm>
            <a:off x="838200" y="4066965"/>
            <a:ext cx="10515600" cy="83410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060"/>
              </a:buClr>
              <a:buSzPts val="1800"/>
              <a:buFont typeface="Calibri"/>
              <a:buNone/>
              <a:defRPr sz="4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dirty="0"/>
              <a:t>Funding</a:t>
            </a:r>
          </a:p>
        </p:txBody>
      </p:sp>
      <p:sp>
        <p:nvSpPr>
          <p:cNvPr id="3" name="Google Shape;100;p2">
            <a:extLst>
              <a:ext uri="{FF2B5EF4-FFF2-40B4-BE49-F238E27FC236}">
                <a16:creationId xmlns:a16="http://schemas.microsoft.com/office/drawing/2014/main" id="{DDAF6C90-592C-CC7D-20B4-39778CA8D874}"/>
              </a:ext>
            </a:extLst>
          </p:cNvPr>
          <p:cNvSpPr txBox="1">
            <a:spLocks/>
          </p:cNvSpPr>
          <p:nvPr/>
        </p:nvSpPr>
        <p:spPr>
          <a:xfrm>
            <a:off x="838200" y="4901066"/>
            <a:ext cx="10515600" cy="14116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buFont typeface="Arial"/>
              <a:buNone/>
            </a:pPr>
            <a:r>
              <a:rPr lang="en-US" dirty="0"/>
              <a:t>NOAA NA15NES4320001</a:t>
            </a:r>
          </a:p>
          <a:p>
            <a:pPr marL="0" indent="0">
              <a:spcBef>
                <a:spcPts val="0"/>
              </a:spcBef>
              <a:buSzPts val="2400"/>
              <a:buFont typeface="Arial"/>
              <a:buNone/>
            </a:pPr>
            <a:r>
              <a:rPr lang="en-US" dirty="0"/>
              <a:t>NASA ROSES NNX11AE97G; NNX14AI77G; 80NSSC18K0984</a:t>
            </a:r>
          </a:p>
          <a:p>
            <a:pPr marL="0" indent="0">
              <a:spcBef>
                <a:spcPts val="0"/>
              </a:spcBef>
              <a:buSzPts val="2400"/>
              <a:buFont typeface="Arial"/>
              <a:buNone/>
            </a:pPr>
            <a:r>
              <a:rPr lang="en-US" dirty="0"/>
              <a:t>SSEC Internal</a:t>
            </a:r>
          </a:p>
          <a:p>
            <a:pPr marL="0" indent="0">
              <a:spcBef>
                <a:spcPts val="0"/>
              </a:spcBef>
              <a:buSzPts val="2400"/>
              <a:buFont typeface="Arial"/>
              <a:buNone/>
            </a:pPr>
            <a:endParaRPr lang="en-US" dirty="0"/>
          </a:p>
          <a:p>
            <a:pPr marL="0" indent="0">
              <a:spcBef>
                <a:spcPts val="0"/>
              </a:spcBef>
              <a:buSzPts val="2400"/>
              <a:buFont typeface="Arial"/>
              <a:buNone/>
            </a:pPr>
            <a:endParaRPr lang="en-US" dirty="0"/>
          </a:p>
        </p:txBody>
      </p:sp>
    </p:spTree>
    <p:extLst>
      <p:ext uri="{BB962C8B-B14F-4D97-AF65-F5344CB8AC3E}">
        <p14:creationId xmlns:p14="http://schemas.microsoft.com/office/powerpoint/2010/main" val="2559545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960" y="30957"/>
            <a:ext cx="8200657" cy="1014363"/>
          </a:xfrm>
        </p:spPr>
        <p:txBody>
          <a:bodyPr/>
          <a:lstStyle/>
          <a:p>
            <a:pPr algn="ctr"/>
            <a:r>
              <a:rPr lang="en-US" sz="4640" dirty="0"/>
              <a:t>Aeolus vs AIRS</a:t>
            </a:r>
            <a:endParaRPr lang="en-US" sz="4640" dirty="0">
              <a:solidFill>
                <a:srgbClr val="FFFF00"/>
              </a:solidFill>
            </a:endParaRPr>
          </a:p>
        </p:txBody>
      </p:sp>
      <p:sp>
        <p:nvSpPr>
          <p:cNvPr id="4" name="Text Placeholder 3"/>
          <p:cNvSpPr>
            <a:spLocks noGrp="1"/>
          </p:cNvSpPr>
          <p:nvPr>
            <p:ph type="body" idx="1"/>
          </p:nvPr>
        </p:nvSpPr>
        <p:spPr>
          <a:xfrm>
            <a:off x="1265719" y="5660977"/>
            <a:ext cx="3742912" cy="535675"/>
          </a:xfrm>
        </p:spPr>
        <p:txBody>
          <a:bodyPr/>
          <a:lstStyle/>
          <a:p>
            <a:pPr marL="50798" indent="0" algn="ctr">
              <a:buNone/>
            </a:pPr>
            <a:r>
              <a:rPr lang="en-US" b="1" dirty="0">
                <a:solidFill>
                  <a:schemeClr val="tx1"/>
                </a:solidFill>
              </a:rPr>
              <a:t>Aeolus</a:t>
            </a:r>
            <a:endParaRPr lang="en-US" dirty="0">
              <a:solidFill>
                <a:schemeClr val="tx1"/>
              </a:solidFill>
            </a:endParaRPr>
          </a:p>
          <a:p>
            <a:pPr marL="50798" indent="0">
              <a:buNone/>
            </a:pPr>
            <a:endParaRPr lang="en-US" dirty="0">
              <a:solidFill>
                <a:schemeClr val="tx1"/>
              </a:solidFill>
            </a:endParaRPr>
          </a:p>
        </p:txBody>
      </p:sp>
      <p:sp>
        <p:nvSpPr>
          <p:cNvPr id="5" name="Text Placeholder 4"/>
          <p:cNvSpPr>
            <a:spLocks noGrp="1"/>
          </p:cNvSpPr>
          <p:nvPr>
            <p:ph type="body" idx="3"/>
          </p:nvPr>
        </p:nvSpPr>
        <p:spPr>
          <a:xfrm>
            <a:off x="6449705" y="5685430"/>
            <a:ext cx="3742912" cy="486770"/>
          </a:xfrm>
        </p:spPr>
        <p:txBody>
          <a:bodyPr/>
          <a:lstStyle/>
          <a:p>
            <a:pPr marL="50798" indent="0" algn="ctr">
              <a:buNone/>
            </a:pPr>
            <a:r>
              <a:rPr lang="en-US" sz="2600" b="1" dirty="0">
                <a:solidFill>
                  <a:schemeClr val="tx1"/>
                </a:solidFill>
              </a:rPr>
              <a:t>AIRS</a:t>
            </a:r>
            <a:endParaRPr lang="en-US" sz="2600" dirty="0">
              <a:solidFill>
                <a:schemeClr val="tx1"/>
              </a:solidFill>
            </a:endParaRPr>
          </a:p>
        </p:txBody>
      </p:sp>
      <p:pic>
        <p:nvPicPr>
          <p:cNvPr id="6" name="Picture 5" descr="A close up of text on a white background&#10;&#10;Description automatically generated">
            <a:extLst>
              <a:ext uri="{FF2B5EF4-FFF2-40B4-BE49-F238E27FC236}">
                <a16:creationId xmlns:a16="http://schemas.microsoft.com/office/drawing/2014/main" id="{FC81A9CF-0FEA-2A4C-8F00-0E6AB3102A56}"/>
              </a:ext>
            </a:extLst>
          </p:cNvPr>
          <p:cNvPicPr>
            <a:picLocks noChangeAspect="1"/>
          </p:cNvPicPr>
          <p:nvPr/>
        </p:nvPicPr>
        <p:blipFill rotWithShape="1">
          <a:blip r:embed="rId3"/>
          <a:srcRect t="4987" r="7275"/>
          <a:stretch/>
        </p:blipFill>
        <p:spPr>
          <a:xfrm>
            <a:off x="1483433" y="1224169"/>
            <a:ext cx="3126326" cy="4233507"/>
          </a:xfrm>
          <a:prstGeom prst="rect">
            <a:avLst/>
          </a:prstGeom>
        </p:spPr>
      </p:pic>
      <p:pic>
        <p:nvPicPr>
          <p:cNvPr id="3" name="Picture 2">
            <a:extLst>
              <a:ext uri="{FF2B5EF4-FFF2-40B4-BE49-F238E27FC236}">
                <a16:creationId xmlns:a16="http://schemas.microsoft.com/office/drawing/2014/main" id="{8E4DEB1F-7BC1-A544-AEE5-882F5040E1D8}"/>
              </a:ext>
            </a:extLst>
          </p:cNvPr>
          <p:cNvPicPr>
            <a:picLocks noChangeAspect="1"/>
          </p:cNvPicPr>
          <p:nvPr/>
        </p:nvPicPr>
        <p:blipFill>
          <a:blip r:embed="rId4"/>
          <a:stretch>
            <a:fillRect/>
          </a:stretch>
        </p:blipFill>
        <p:spPr>
          <a:xfrm>
            <a:off x="6449705" y="1224169"/>
            <a:ext cx="4134396" cy="2544961"/>
          </a:xfrm>
          <a:prstGeom prst="rect">
            <a:avLst/>
          </a:prstGeom>
        </p:spPr>
      </p:pic>
      <p:sp>
        <p:nvSpPr>
          <p:cNvPr id="10" name="Text Placeholder 4">
            <a:extLst>
              <a:ext uri="{FF2B5EF4-FFF2-40B4-BE49-F238E27FC236}">
                <a16:creationId xmlns:a16="http://schemas.microsoft.com/office/drawing/2014/main" id="{DAF929F5-6C1D-404A-952B-C7D1755CB093}"/>
              </a:ext>
            </a:extLst>
          </p:cNvPr>
          <p:cNvSpPr txBox="1">
            <a:spLocks/>
          </p:cNvSpPr>
          <p:nvPr/>
        </p:nvSpPr>
        <p:spPr>
          <a:xfrm>
            <a:off x="6449705" y="3684866"/>
            <a:ext cx="3877108" cy="2000564"/>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42900" algn="l" rtl="0">
              <a:lnSpc>
                <a:spcPct val="100000"/>
              </a:lnSpc>
              <a:spcBef>
                <a:spcPts val="360"/>
              </a:spcBef>
              <a:spcAft>
                <a:spcPts val="0"/>
              </a:spcAft>
              <a:buClr>
                <a:srgbClr val="07336F"/>
              </a:buClr>
              <a:buSzPts val="1800"/>
              <a:buFont typeface="Arial"/>
              <a:buChar char="•"/>
              <a:defRPr sz="1600" b="0" i="0" u="none" strike="noStrike" cap="none">
                <a:solidFill>
                  <a:srgbClr val="07336F"/>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50798" indent="0" algn="ctr">
              <a:buNone/>
            </a:pPr>
            <a:r>
              <a:rPr lang="pl-PL" sz="1800" dirty="0" err="1">
                <a:solidFill>
                  <a:schemeClr val="tx1"/>
                </a:solidFill>
                <a:ea typeface="HG Mincho Light J" charset="0"/>
                <a:cs typeface="ＭＳ Ｐゴシック" charset="0"/>
                <a:sym typeface="Gill Sans" charset="0"/>
              </a:rPr>
              <a:t>Atmospheric</a:t>
            </a:r>
            <a:r>
              <a:rPr lang="pl-PL" sz="1800" dirty="0">
                <a:solidFill>
                  <a:schemeClr val="tx1"/>
                </a:solidFill>
                <a:ea typeface="HG Mincho Light J" charset="0"/>
                <a:cs typeface="ＭＳ Ｐゴシック" charset="0"/>
                <a:sym typeface="Gill Sans" charset="0"/>
              </a:rPr>
              <a:t> </a:t>
            </a:r>
            <a:r>
              <a:rPr lang="pl-PL" sz="1800" dirty="0" err="1">
                <a:solidFill>
                  <a:schemeClr val="tx1"/>
                </a:solidFill>
                <a:ea typeface="HG Mincho Light J" charset="0"/>
                <a:cs typeface="ＭＳ Ｐゴシック" charset="0"/>
                <a:sym typeface="Gill Sans" charset="0"/>
              </a:rPr>
              <a:t>Infrared</a:t>
            </a:r>
            <a:r>
              <a:rPr lang="pl-PL" sz="1800" dirty="0">
                <a:solidFill>
                  <a:schemeClr val="tx1"/>
                </a:solidFill>
                <a:ea typeface="HG Mincho Light J" charset="0"/>
                <a:cs typeface="ＭＳ Ｐゴシック" charset="0"/>
                <a:sym typeface="Gill Sans" charset="0"/>
              </a:rPr>
              <a:t> </a:t>
            </a:r>
            <a:r>
              <a:rPr lang="pl-PL" sz="1800" dirty="0" err="1">
                <a:solidFill>
                  <a:schemeClr val="tx1"/>
                </a:solidFill>
                <a:ea typeface="HG Mincho Light J" charset="0"/>
                <a:cs typeface="ＭＳ Ｐゴシック" charset="0"/>
                <a:sym typeface="Gill Sans" charset="0"/>
              </a:rPr>
              <a:t>Sounder</a:t>
            </a:r>
            <a:r>
              <a:rPr lang="pl-PL" sz="1800" dirty="0">
                <a:solidFill>
                  <a:schemeClr val="tx1"/>
                </a:solidFill>
                <a:ea typeface="HG Mincho Light J" charset="0"/>
                <a:cs typeface="ＭＳ Ｐゴシック" charset="0"/>
                <a:sym typeface="Gill Sans" charset="0"/>
              </a:rPr>
              <a:t> (AIRS)</a:t>
            </a:r>
          </a:p>
          <a:p>
            <a:pPr marL="50798" indent="0" algn="ctr">
              <a:buNone/>
            </a:pPr>
            <a:r>
              <a:rPr lang="pl-PL" sz="1800" dirty="0" err="1">
                <a:solidFill>
                  <a:schemeClr val="tx1"/>
                </a:solidFill>
                <a:ea typeface="HG Mincho Light J" charset="0"/>
                <a:cs typeface="ＭＳ Ｐゴシック" charset="0"/>
                <a:sym typeface="Gill Sans" charset="0"/>
              </a:rPr>
              <a:t>Hyperspectral</a:t>
            </a:r>
            <a:r>
              <a:rPr lang="pl-PL" sz="1800" dirty="0">
                <a:solidFill>
                  <a:schemeClr val="tx1"/>
                </a:solidFill>
                <a:ea typeface="HG Mincho Light J" charset="0"/>
                <a:cs typeface="ＭＳ Ｐゴシック" charset="0"/>
                <a:sym typeface="Gill Sans" charset="0"/>
              </a:rPr>
              <a:t> </a:t>
            </a:r>
            <a:r>
              <a:rPr lang="pl-PL" sz="1800" dirty="0" err="1">
                <a:solidFill>
                  <a:schemeClr val="tx1"/>
                </a:solidFill>
                <a:ea typeface="HG Mincho Light J" charset="0"/>
                <a:cs typeface="ＭＳ Ｐゴシック" charset="0"/>
                <a:sym typeface="Gill Sans" charset="0"/>
              </a:rPr>
              <a:t>Infrared</a:t>
            </a:r>
            <a:r>
              <a:rPr lang="pl-PL" sz="1800" dirty="0">
                <a:solidFill>
                  <a:schemeClr val="tx1"/>
                </a:solidFill>
                <a:ea typeface="HG Mincho Light J" charset="0"/>
                <a:cs typeface="ＭＳ Ｐゴシック" charset="0"/>
                <a:sym typeface="Gill Sans" charset="0"/>
              </a:rPr>
              <a:t> instrument</a:t>
            </a:r>
          </a:p>
          <a:p>
            <a:pPr marL="50798" indent="0" algn="ctr">
              <a:buNone/>
            </a:pPr>
            <a:r>
              <a:rPr lang="pl-PL" sz="1800" dirty="0">
                <a:solidFill>
                  <a:schemeClr val="tx1"/>
                </a:solidFill>
                <a:ea typeface="HG Mincho Light J" charset="0"/>
                <a:cs typeface="ＭＳ Ｐゴシック" charset="0"/>
                <a:sym typeface="Gill Sans" charset="0"/>
              </a:rPr>
              <a:t>2378 </a:t>
            </a:r>
            <a:r>
              <a:rPr lang="pl-PL" sz="1800" dirty="0" err="1">
                <a:solidFill>
                  <a:schemeClr val="tx1"/>
                </a:solidFill>
                <a:ea typeface="HG Mincho Light J" charset="0"/>
                <a:cs typeface="ＭＳ Ｐゴシック" charset="0"/>
                <a:sym typeface="Gill Sans" charset="0"/>
              </a:rPr>
              <a:t>Channels</a:t>
            </a:r>
            <a:endParaRPr lang="pl-PL" sz="1800" dirty="0">
              <a:solidFill>
                <a:schemeClr val="tx1"/>
              </a:solidFill>
              <a:ea typeface="HG Mincho Light J" charset="0"/>
              <a:cs typeface="ＭＳ Ｐゴシック" charset="0"/>
              <a:sym typeface="Gill Sans" charset="0"/>
            </a:endParaRPr>
          </a:p>
          <a:p>
            <a:pPr marL="50798" indent="0" algn="ctr">
              <a:buNone/>
            </a:pPr>
            <a:r>
              <a:rPr lang="pl-PL" sz="1800" dirty="0" err="1">
                <a:solidFill>
                  <a:schemeClr val="tx1"/>
                </a:solidFill>
                <a:ea typeface="HG Mincho Light J" charset="0"/>
                <a:cs typeface="ＭＳ Ｐゴシック" charset="0"/>
                <a:sym typeface="Gill Sans" charset="0"/>
              </a:rPr>
              <a:t>Results</a:t>
            </a:r>
            <a:r>
              <a:rPr lang="pl-PL" sz="1800" dirty="0">
                <a:solidFill>
                  <a:schemeClr val="tx1"/>
                </a:solidFill>
                <a:ea typeface="HG Mincho Light J" charset="0"/>
                <a:cs typeface="ＭＳ Ｐゴシック" charset="0"/>
                <a:sym typeface="Gill Sans" charset="0"/>
              </a:rPr>
              <a:t> in </a:t>
            </a:r>
            <a:r>
              <a:rPr lang="pl-PL" sz="1800" dirty="0" err="1">
                <a:solidFill>
                  <a:schemeClr val="tx1"/>
                </a:solidFill>
                <a:ea typeface="HG Mincho Light J" charset="0"/>
                <a:cs typeface="ＭＳ Ｐゴシック" charset="0"/>
                <a:sym typeface="Gill Sans" charset="0"/>
              </a:rPr>
              <a:t>vertical</a:t>
            </a:r>
            <a:r>
              <a:rPr lang="pl-PL" sz="1800" dirty="0">
                <a:solidFill>
                  <a:schemeClr val="tx1"/>
                </a:solidFill>
                <a:ea typeface="HG Mincho Light J" charset="0"/>
                <a:cs typeface="ＭＳ Ｐゴシック" charset="0"/>
                <a:sym typeface="Gill Sans" charset="0"/>
              </a:rPr>
              <a:t> </a:t>
            </a:r>
            <a:r>
              <a:rPr lang="pl-PL" sz="1800" dirty="0" err="1">
                <a:solidFill>
                  <a:schemeClr val="tx1"/>
                </a:solidFill>
                <a:ea typeface="HG Mincho Light J" charset="0"/>
                <a:cs typeface="ＭＳ Ｐゴシック" charset="0"/>
                <a:sym typeface="Gill Sans" charset="0"/>
              </a:rPr>
              <a:t>profiles</a:t>
            </a:r>
            <a:r>
              <a:rPr lang="pl-PL" sz="1800" dirty="0">
                <a:solidFill>
                  <a:schemeClr val="tx1"/>
                </a:solidFill>
                <a:ea typeface="HG Mincho Light J" charset="0"/>
                <a:cs typeface="ＭＳ Ｐゴシック" charset="0"/>
                <a:sym typeface="Gill Sans" charset="0"/>
              </a:rPr>
              <a:t> of </a:t>
            </a:r>
            <a:r>
              <a:rPr lang="pl-PL" sz="1800" dirty="0" err="1">
                <a:solidFill>
                  <a:schemeClr val="tx1"/>
                </a:solidFill>
                <a:ea typeface="HG Mincho Light J" charset="0"/>
                <a:cs typeface="ＭＳ Ｐゴシック" charset="0"/>
                <a:sym typeface="Gill Sans" charset="0"/>
              </a:rPr>
              <a:t>temperature</a:t>
            </a:r>
            <a:r>
              <a:rPr lang="pl-PL" sz="1800" dirty="0">
                <a:solidFill>
                  <a:schemeClr val="tx1"/>
                </a:solidFill>
                <a:ea typeface="HG Mincho Light J" charset="0"/>
                <a:cs typeface="ＭＳ Ｐゴシック" charset="0"/>
                <a:sym typeface="Gill Sans" charset="0"/>
              </a:rPr>
              <a:t>, </a:t>
            </a:r>
            <a:r>
              <a:rPr lang="pl-PL" sz="1800" dirty="0" err="1">
                <a:solidFill>
                  <a:schemeClr val="tx1"/>
                </a:solidFill>
                <a:ea typeface="HG Mincho Light J" charset="0"/>
                <a:cs typeface="ＭＳ Ｐゴシック" charset="0"/>
                <a:sym typeface="Gill Sans" charset="0"/>
              </a:rPr>
              <a:t>humidity</a:t>
            </a:r>
            <a:r>
              <a:rPr lang="pl-PL" sz="1800" dirty="0">
                <a:solidFill>
                  <a:schemeClr val="tx1"/>
                </a:solidFill>
                <a:ea typeface="HG Mincho Light J" charset="0"/>
                <a:cs typeface="ＭＳ Ｐゴシック" charset="0"/>
                <a:sym typeface="Gill Sans" charset="0"/>
              </a:rPr>
              <a:t>, </a:t>
            </a:r>
            <a:r>
              <a:rPr lang="pl-PL" sz="1800" dirty="0" err="1">
                <a:solidFill>
                  <a:schemeClr val="tx1"/>
                </a:solidFill>
                <a:ea typeface="HG Mincho Light J" charset="0"/>
                <a:cs typeface="ＭＳ Ｐゴシック" charset="0"/>
                <a:sym typeface="Gill Sans" charset="0"/>
              </a:rPr>
              <a:t>ozone</a:t>
            </a:r>
            <a:r>
              <a:rPr lang="pl-PL" sz="1800" dirty="0">
                <a:solidFill>
                  <a:schemeClr val="tx1"/>
                </a:solidFill>
                <a:ea typeface="HG Mincho Light J" charset="0"/>
                <a:cs typeface="ＭＳ Ｐゴシック" charset="0"/>
                <a:sym typeface="Gill Sans" charset="0"/>
              </a:rPr>
              <a:t> in the </a:t>
            </a:r>
            <a:r>
              <a:rPr lang="pl-PL" sz="1800" dirty="0" err="1">
                <a:solidFill>
                  <a:schemeClr val="tx1"/>
                </a:solidFill>
                <a:ea typeface="HG Mincho Light J" charset="0"/>
                <a:cs typeface="ＭＳ Ｐゴシック" charset="0"/>
                <a:sym typeface="Gill Sans" charset="0"/>
              </a:rPr>
              <a:t>troposphere</a:t>
            </a:r>
            <a:r>
              <a:rPr lang="pl-PL" sz="1800" dirty="0">
                <a:solidFill>
                  <a:schemeClr val="tx1"/>
                </a:solidFill>
                <a:ea typeface="HG Mincho Light J" charset="0"/>
                <a:cs typeface="ＭＳ Ｐゴシック" charset="0"/>
                <a:sym typeface="Gill Sans" charset="0"/>
              </a:rPr>
              <a:t> and </a:t>
            </a:r>
            <a:r>
              <a:rPr lang="pl-PL" sz="1800" dirty="0" err="1">
                <a:solidFill>
                  <a:schemeClr val="tx1"/>
                </a:solidFill>
                <a:ea typeface="HG Mincho Light J" charset="0"/>
                <a:cs typeface="ＭＳ Ｐゴシック" charset="0"/>
                <a:sym typeface="Gill Sans" charset="0"/>
              </a:rPr>
              <a:t>stratosphere</a:t>
            </a:r>
            <a:endParaRPr lang="pl-PL" sz="1800" dirty="0">
              <a:solidFill>
                <a:schemeClr val="tx1"/>
              </a:solidFill>
              <a:ea typeface="HG Mincho Light J" charset="0"/>
              <a:cs typeface="ＭＳ Ｐゴシック" charset="0"/>
              <a:sym typeface="Gill Sans" charset="0"/>
            </a:endParaRPr>
          </a:p>
          <a:p>
            <a:pPr marL="50798" indent="0" algn="ctr">
              <a:buNone/>
            </a:pPr>
            <a:endParaRPr lang="pl-PL" sz="1800" dirty="0">
              <a:solidFill>
                <a:schemeClr val="tx1"/>
              </a:solidFill>
              <a:ea typeface="HG Mincho Light J" charset="0"/>
              <a:cs typeface="ＭＳ Ｐゴシック" charset="0"/>
              <a:sym typeface="Gill Sans" charset="0"/>
            </a:endParaRPr>
          </a:p>
          <a:p>
            <a:pPr marL="50798" indent="0" algn="ctr">
              <a:buNone/>
            </a:pPr>
            <a:endParaRPr lang="pl-PL" sz="1800" dirty="0">
              <a:solidFill>
                <a:schemeClr val="tx1"/>
              </a:solidFill>
              <a:ea typeface="HG Mincho Light J" charset="0"/>
              <a:cs typeface="ＭＳ Ｐゴシック" charset="0"/>
              <a:sym typeface="Gill Sans" charset="0"/>
            </a:endParaRPr>
          </a:p>
          <a:p>
            <a:pPr marL="50798" indent="0" algn="ctr">
              <a:buNone/>
            </a:pPr>
            <a:endParaRPr lang="en-US" sz="1800" dirty="0"/>
          </a:p>
        </p:txBody>
      </p:sp>
      <p:sp>
        <p:nvSpPr>
          <p:cNvPr id="16" name="Slide Number Placeholder 12">
            <a:extLst>
              <a:ext uri="{FF2B5EF4-FFF2-40B4-BE49-F238E27FC236}">
                <a16:creationId xmlns:a16="http://schemas.microsoft.com/office/drawing/2014/main" id="{B94517A1-D28D-784C-B575-896A6D619FAD}"/>
              </a:ext>
            </a:extLst>
          </p:cNvPr>
          <p:cNvSpPr txBox="1">
            <a:spLocks/>
          </p:cNvSpPr>
          <p:nvPr/>
        </p:nvSpPr>
        <p:spPr>
          <a:xfrm>
            <a:off x="9119981" y="63690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F77309A-1A6A-D34A-BCA5-9BEDA0D487BF}" type="slidenum">
              <a:rPr lang="en-US" sz="1400" smtClean="0">
                <a:solidFill>
                  <a:schemeClr val="bg1">
                    <a:lumMod val="50000"/>
                  </a:schemeClr>
                </a:solidFill>
              </a:rPr>
              <a:pPr algn="r"/>
              <a:t>20</a:t>
            </a:fld>
            <a:endParaRPr lang="en-US" sz="1400" dirty="0">
              <a:solidFill>
                <a:schemeClr val="bg1">
                  <a:lumMod val="50000"/>
                </a:schemeClr>
              </a:solidFill>
            </a:endParaRPr>
          </a:p>
        </p:txBody>
      </p:sp>
      <p:sp>
        <p:nvSpPr>
          <p:cNvPr id="13" name="Footer Placeholder 3">
            <a:extLst>
              <a:ext uri="{FF2B5EF4-FFF2-40B4-BE49-F238E27FC236}">
                <a16:creationId xmlns:a16="http://schemas.microsoft.com/office/drawing/2014/main" id="{19A41782-74D8-8D40-8960-A17E94749C19}"/>
              </a:ext>
            </a:extLst>
          </p:cNvPr>
          <p:cNvSpPr txBox="1">
            <a:spLocks/>
          </p:cNvSpPr>
          <p:nvPr/>
        </p:nvSpPr>
        <p:spPr>
          <a:xfrm>
            <a:off x="3072019" y="6356350"/>
            <a:ext cx="59386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898989"/>
                </a:solidFill>
                <a:latin typeface="Calibri" panose="020F0502020204030204" pitchFamily="34" charset="0"/>
              </a:rPr>
              <a:t>15</a:t>
            </a:r>
            <a:r>
              <a:rPr lang="en-US" sz="1200" baseline="30000" dirty="0">
                <a:solidFill>
                  <a:srgbClr val="898989"/>
                </a:solidFill>
                <a:latin typeface="Calibri" panose="020F0502020204030204" pitchFamily="34" charset="0"/>
              </a:rPr>
              <a:t>th</a:t>
            </a:r>
            <a:r>
              <a:rPr lang="en-US" sz="1200" dirty="0">
                <a:solidFill>
                  <a:srgbClr val="898989"/>
                </a:solidFill>
                <a:latin typeface="Calibri" panose="020F0502020204030204" pitchFamily="34" charset="0"/>
              </a:rPr>
              <a:t> International Winds Workshop: 12-16 April 2021</a:t>
            </a:r>
            <a:endParaRPr lang="en-US" sz="1200" dirty="0"/>
          </a:p>
        </p:txBody>
      </p:sp>
    </p:spTree>
    <p:extLst>
      <p:ext uri="{BB962C8B-B14F-4D97-AF65-F5344CB8AC3E}">
        <p14:creationId xmlns:p14="http://schemas.microsoft.com/office/powerpoint/2010/main" val="318859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154DF-2A54-01AE-BB4E-1049561E3E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3F0D83A-6048-09D2-045E-B9E61E742186}"/>
              </a:ext>
            </a:extLst>
          </p:cNvPr>
          <p:cNvSpPr txBox="1"/>
          <p:nvPr/>
        </p:nvSpPr>
        <p:spPr>
          <a:xfrm>
            <a:off x="8825948" y="-1888435"/>
            <a:ext cx="184731" cy="369332"/>
          </a:xfrm>
          <a:prstGeom prst="rect">
            <a:avLst/>
          </a:prstGeom>
          <a:noFill/>
        </p:spPr>
        <p:txBody>
          <a:bodyPr wrap="none" rtlCol="0">
            <a:spAutoFit/>
          </a:bodyPr>
          <a:lstStyle/>
          <a:p>
            <a:endParaRPr lang="en-US"/>
          </a:p>
        </p:txBody>
      </p:sp>
      <p:sp>
        <p:nvSpPr>
          <p:cNvPr id="13" name="Slide Number Placeholder 12">
            <a:extLst>
              <a:ext uri="{FF2B5EF4-FFF2-40B4-BE49-F238E27FC236}">
                <a16:creationId xmlns:a16="http://schemas.microsoft.com/office/drawing/2014/main" id="{5BD3C4C7-FF33-92BD-B349-42080137C39F}"/>
              </a:ext>
            </a:extLst>
          </p:cNvPr>
          <p:cNvSpPr>
            <a:spLocks noGrp="1"/>
          </p:cNvSpPr>
          <p:nvPr>
            <p:ph type="sldNum" sz="quarter" idx="12"/>
          </p:nvPr>
        </p:nvSpPr>
        <p:spPr>
          <a:xfrm>
            <a:off x="9119981" y="6369050"/>
            <a:ext cx="2743200" cy="365125"/>
          </a:xfrm>
        </p:spPr>
        <p:txBody>
          <a:bodyPr/>
          <a:lstStyle/>
          <a:p>
            <a:fld id="{7F77309A-1A6A-D34A-BCA5-9BEDA0D487BF}" type="slidenum">
              <a:rPr lang="en-US" smtClean="0"/>
              <a:t>21</a:t>
            </a:fld>
            <a:endParaRPr lang="en-US" dirty="0"/>
          </a:p>
        </p:txBody>
      </p:sp>
      <p:sp>
        <p:nvSpPr>
          <p:cNvPr id="14" name="Title 1">
            <a:extLst>
              <a:ext uri="{FF2B5EF4-FFF2-40B4-BE49-F238E27FC236}">
                <a16:creationId xmlns:a16="http://schemas.microsoft.com/office/drawing/2014/main" id="{E3C86B39-02A4-90BB-3B05-B1B65ABD6DD4}"/>
              </a:ext>
            </a:extLst>
          </p:cNvPr>
          <p:cNvSpPr>
            <a:spLocks noGrp="1"/>
          </p:cNvSpPr>
          <p:nvPr>
            <p:ph type="title"/>
          </p:nvPr>
        </p:nvSpPr>
        <p:spPr>
          <a:xfrm>
            <a:off x="642257" y="104378"/>
            <a:ext cx="10735737" cy="640080"/>
          </a:xfrm>
        </p:spPr>
        <p:txBody>
          <a:bodyPr>
            <a:normAutofit fontScale="90000"/>
          </a:bodyPr>
          <a:lstStyle/>
          <a:p>
            <a:pPr algn="ctr"/>
            <a:r>
              <a:rPr lang="en-US" altLang="en-US" dirty="0">
                <a:latin typeface="Gill Sans" panose="020B0502020104020203" pitchFamily="34" charset="-79"/>
                <a:cs typeface="Gill Sans" panose="020B0502020104020203" pitchFamily="34" charset="-79"/>
              </a:rPr>
              <a:t>Aeolus vs AIRS winds</a:t>
            </a:r>
            <a:endParaRPr lang="en-US" dirty="0">
              <a:latin typeface="Gill Sans" panose="020B0502020104020203" pitchFamily="34" charset="-79"/>
              <a:cs typeface="Gill Sans" panose="020B0502020104020203" pitchFamily="34" charset="-79"/>
            </a:endParaRPr>
          </a:p>
        </p:txBody>
      </p:sp>
      <p:sp>
        <p:nvSpPr>
          <p:cNvPr id="16" name="TextBox 15">
            <a:extLst>
              <a:ext uri="{FF2B5EF4-FFF2-40B4-BE49-F238E27FC236}">
                <a16:creationId xmlns:a16="http://schemas.microsoft.com/office/drawing/2014/main" id="{C176489F-A1D8-A72C-335E-FF95711F13CB}"/>
              </a:ext>
            </a:extLst>
          </p:cNvPr>
          <p:cNvSpPr txBox="1"/>
          <p:nvPr/>
        </p:nvSpPr>
        <p:spPr>
          <a:xfrm>
            <a:off x="282911" y="4098821"/>
            <a:ext cx="5432088" cy="1894686"/>
          </a:xfrm>
          <a:prstGeom prst="rect">
            <a:avLst/>
          </a:prstGeom>
          <a:solidFill>
            <a:schemeClr val="accent2">
              <a:lumMod val="20000"/>
              <a:lumOff val="80000"/>
            </a:schemeClr>
          </a:solidFill>
          <a:ln>
            <a:solidFill>
              <a:schemeClr val="tx1"/>
            </a:solidFill>
          </a:ln>
        </p:spPr>
        <p:txBody>
          <a:bodyPr wrap="square" rtlCol="0">
            <a:spAutoFit/>
          </a:bodyPr>
          <a:lstStyle/>
          <a:p>
            <a:pPr lvl="0" algn="ctr" defTabSz="457200">
              <a:lnSpc>
                <a:spcPct val="80000"/>
              </a:lnSpc>
              <a:defRPr/>
            </a:pPr>
            <a:br>
              <a:rPr lang="pl-PL" sz="1600" dirty="0">
                <a:solidFill>
                  <a:srgbClr val="283030"/>
                </a:solidFill>
                <a:ea typeface="HG Mincho Light J" charset="0"/>
                <a:cs typeface="ＭＳ Ｐゴシック" charset="0"/>
                <a:sym typeface="Gill Sans" charset="0"/>
              </a:rPr>
            </a:br>
            <a:r>
              <a:rPr lang="pl-PL" u="sng" dirty="0" err="1">
                <a:solidFill>
                  <a:srgbClr val="283030"/>
                </a:solidFill>
                <a:ea typeface="HG Mincho Light J" charset="0"/>
                <a:cs typeface="ＭＳ Ｐゴシック" charset="0"/>
                <a:sym typeface="Gill Sans" charset="0"/>
              </a:rPr>
              <a:t>Account</a:t>
            </a:r>
            <a:r>
              <a:rPr lang="pl-PL" u="sng" dirty="0">
                <a:solidFill>
                  <a:srgbClr val="283030"/>
                </a:solidFill>
                <a:ea typeface="HG Mincho Light J" charset="0"/>
                <a:cs typeface="ＭＳ Ｐゴシック" charset="0"/>
                <a:sym typeface="Gill Sans" charset="0"/>
              </a:rPr>
              <a:t> for </a:t>
            </a:r>
            <a:r>
              <a:rPr lang="pl-PL" u="sng" dirty="0" err="1">
                <a:solidFill>
                  <a:srgbClr val="283030"/>
                </a:solidFill>
                <a:ea typeface="HG Mincho Light J" charset="0"/>
                <a:cs typeface="ＭＳ Ｐゴシック" charset="0"/>
                <a:sym typeface="Gill Sans" charset="0"/>
              </a:rPr>
              <a:t>differences</a:t>
            </a:r>
            <a:endParaRPr lang="pl-PL" sz="1600" u="sng" dirty="0">
              <a:solidFill>
                <a:srgbClr val="283030"/>
              </a:solidFill>
              <a:ea typeface="HG Mincho Light J" charset="0"/>
              <a:cs typeface="ＭＳ Ｐゴシック" charset="0"/>
              <a:sym typeface="Gill Sans" charset="0"/>
            </a:endParaRPr>
          </a:p>
          <a:p>
            <a:pPr lvl="0" defTabSz="457200">
              <a:lnSpc>
                <a:spcPct val="80000"/>
              </a:lnSpc>
              <a:defRPr/>
            </a:pPr>
            <a:endParaRPr lang="pl-PL" sz="1600" dirty="0">
              <a:solidFill>
                <a:srgbClr val="283030"/>
              </a:solidFill>
              <a:ea typeface="HG Mincho Light J" charset="0"/>
              <a:cs typeface="ＭＳ Ｐゴシック" charset="0"/>
              <a:sym typeface="Gill Sans" charset="0"/>
            </a:endParaRPr>
          </a:p>
          <a:p>
            <a:pPr lvl="0" defTabSz="457200">
              <a:lnSpc>
                <a:spcPct val="80000"/>
              </a:lnSpc>
              <a:defRPr/>
            </a:pPr>
            <a:r>
              <a:rPr lang="pl-PL" sz="1600" dirty="0">
                <a:solidFill>
                  <a:srgbClr val="283030"/>
                </a:solidFill>
                <a:ea typeface="HG Mincho Light J" charset="0"/>
                <a:cs typeface="ＭＳ Ｐゴシック" charset="0"/>
                <a:sym typeface="Gill Sans" charset="0"/>
              </a:rPr>
              <a:t>Total wind from AIRS </a:t>
            </a:r>
            <a:r>
              <a:rPr lang="pl-PL" sz="1600" dirty="0" err="1">
                <a:solidFill>
                  <a:srgbClr val="283030"/>
                </a:solidFill>
                <a:ea typeface="HG Mincho Light J" charset="0"/>
                <a:cs typeface="ＭＳ Ｐゴシック" charset="0"/>
                <a:sym typeface="Gill Sans" charset="0"/>
              </a:rPr>
              <a:t>AMVs</a:t>
            </a:r>
            <a:r>
              <a:rPr lang="pl-PL" sz="1600" dirty="0">
                <a:solidFill>
                  <a:srgbClr val="283030"/>
                </a:solidFill>
                <a:ea typeface="HG Mincho Light J" charset="0"/>
                <a:cs typeface="ＭＳ Ｐゴシック" charset="0"/>
                <a:sym typeface="Gill Sans" charset="0"/>
              </a:rPr>
              <a:t> was </a:t>
            </a:r>
            <a:r>
              <a:rPr lang="pl-PL" sz="1600" dirty="0" err="1">
                <a:solidFill>
                  <a:srgbClr val="283030"/>
                </a:solidFill>
                <a:ea typeface="HG Mincho Light J" charset="0"/>
                <a:cs typeface="ＭＳ Ｐゴシック" charset="0"/>
                <a:sym typeface="Gill Sans" charset="0"/>
              </a:rPr>
              <a:t>adjusted</a:t>
            </a:r>
            <a:r>
              <a:rPr lang="pl-PL" sz="1600" dirty="0">
                <a:solidFill>
                  <a:srgbClr val="283030"/>
                </a:solidFill>
                <a:ea typeface="HG Mincho Light J" charset="0"/>
                <a:cs typeface="ＭＳ Ｐゴシック" charset="0"/>
                <a:sym typeface="Gill Sans" charset="0"/>
              </a:rPr>
              <a:t> to </a:t>
            </a:r>
            <a:r>
              <a:rPr lang="pl-PL" sz="1600" dirty="0" err="1">
                <a:solidFill>
                  <a:srgbClr val="283030"/>
                </a:solidFill>
                <a:ea typeface="HG Mincho Light J" charset="0"/>
                <a:cs typeface="ＭＳ Ｐゴシック" charset="0"/>
                <a:sym typeface="Gill Sans" charset="0"/>
              </a:rPr>
              <a:t>equivalent</a:t>
            </a:r>
            <a:r>
              <a:rPr lang="pl-PL" sz="1600" dirty="0">
                <a:solidFill>
                  <a:srgbClr val="283030"/>
                </a:solidFill>
                <a:ea typeface="HG Mincho Light J" charset="0"/>
                <a:cs typeface="ＭＳ Ｐゴシック" charset="0"/>
                <a:sym typeface="Gill Sans" charset="0"/>
              </a:rPr>
              <a:t> HLOS wind (</a:t>
            </a:r>
            <a:r>
              <a:rPr lang="pl-PL" sz="1600" dirty="0" err="1">
                <a:solidFill>
                  <a:srgbClr val="283030"/>
                </a:solidFill>
                <a:ea typeface="HG Mincho Light J" charset="0"/>
                <a:cs typeface="ＭＳ Ｐゴシック" charset="0"/>
                <a:sym typeface="Gill Sans" charset="0"/>
              </a:rPr>
              <a:t>used</a:t>
            </a:r>
            <a:r>
              <a:rPr lang="pl-PL" sz="1600" dirty="0">
                <a:solidFill>
                  <a:srgbClr val="283030"/>
                </a:solidFill>
                <a:ea typeface="HG Mincho Light J" charset="0"/>
                <a:cs typeface="ＭＳ Ｐゴシック" charset="0"/>
                <a:sym typeface="Gill Sans" charset="0"/>
              </a:rPr>
              <a:t> </a:t>
            </a:r>
            <a:r>
              <a:rPr lang="pl-PL" sz="1600" dirty="0" err="1">
                <a:solidFill>
                  <a:srgbClr val="283030"/>
                </a:solidFill>
                <a:ea typeface="HG Mincho Light J" charset="0"/>
                <a:cs typeface="ＭＳ Ｐゴシック" charset="0"/>
                <a:sym typeface="Gill Sans" charset="0"/>
              </a:rPr>
              <a:t>viewing</a:t>
            </a:r>
            <a:r>
              <a:rPr lang="pl-PL" sz="1600" dirty="0">
                <a:solidFill>
                  <a:srgbClr val="283030"/>
                </a:solidFill>
                <a:ea typeface="HG Mincho Light J" charset="0"/>
                <a:cs typeface="ＭＳ Ｐゴシック" charset="0"/>
                <a:sym typeface="Gill Sans" charset="0"/>
              </a:rPr>
              <a:t> </a:t>
            </a:r>
            <a:r>
              <a:rPr lang="pl-PL" sz="1600" dirty="0" err="1">
                <a:solidFill>
                  <a:srgbClr val="283030"/>
                </a:solidFill>
                <a:ea typeface="HG Mincho Light J" charset="0"/>
                <a:cs typeface="ＭＳ Ｐゴシック" charset="0"/>
                <a:sym typeface="Gill Sans" charset="0"/>
              </a:rPr>
              <a:t>angle</a:t>
            </a:r>
            <a:r>
              <a:rPr lang="pl-PL" sz="1600" dirty="0">
                <a:solidFill>
                  <a:srgbClr val="283030"/>
                </a:solidFill>
                <a:ea typeface="HG Mincho Light J" charset="0"/>
                <a:cs typeface="ＭＳ Ｐゴシック" charset="0"/>
                <a:sym typeface="Gill Sans" charset="0"/>
              </a:rPr>
              <a:t> from co-</a:t>
            </a:r>
            <a:r>
              <a:rPr lang="pl-PL" sz="1600" dirty="0" err="1">
                <a:solidFill>
                  <a:srgbClr val="283030"/>
                </a:solidFill>
                <a:ea typeface="HG Mincho Light J" charset="0"/>
                <a:cs typeface="ＭＳ Ｐゴシック" charset="0"/>
                <a:sym typeface="Gill Sans" charset="0"/>
              </a:rPr>
              <a:t>located</a:t>
            </a:r>
            <a:r>
              <a:rPr lang="pl-PL" sz="1600" dirty="0">
                <a:solidFill>
                  <a:srgbClr val="283030"/>
                </a:solidFill>
                <a:ea typeface="HG Mincho Light J" charset="0"/>
                <a:cs typeface="ＭＳ Ｐゴシック" charset="0"/>
                <a:sym typeface="Gill Sans" charset="0"/>
              </a:rPr>
              <a:t> </a:t>
            </a:r>
            <a:r>
              <a:rPr lang="pl-PL" sz="1600" dirty="0" err="1">
                <a:solidFill>
                  <a:srgbClr val="283030"/>
                </a:solidFill>
                <a:ea typeface="HG Mincho Light J" charset="0"/>
                <a:cs typeface="ＭＳ Ｐゴシック" charset="0"/>
                <a:sym typeface="Gill Sans" charset="0"/>
              </a:rPr>
              <a:t>Aeolus</a:t>
            </a:r>
            <a:r>
              <a:rPr lang="pl-PL" sz="1600" dirty="0">
                <a:solidFill>
                  <a:srgbClr val="283030"/>
                </a:solidFill>
                <a:ea typeface="HG Mincho Light J" charset="0"/>
                <a:cs typeface="ＭＳ Ｐゴシック" charset="0"/>
                <a:sym typeface="Gill Sans" charset="0"/>
              </a:rPr>
              <a:t> </a:t>
            </a:r>
            <a:r>
              <a:rPr lang="pl-PL" sz="1600" dirty="0" err="1">
                <a:solidFill>
                  <a:srgbClr val="283030"/>
                </a:solidFill>
                <a:ea typeface="HG Mincho Light J" charset="0"/>
                <a:cs typeface="ＭＳ Ｐゴシック" charset="0"/>
                <a:sym typeface="Gill Sans" charset="0"/>
              </a:rPr>
              <a:t>winds</a:t>
            </a:r>
            <a:r>
              <a:rPr lang="pl-PL" sz="1600" dirty="0">
                <a:solidFill>
                  <a:srgbClr val="283030"/>
                </a:solidFill>
                <a:ea typeface="HG Mincho Light J" charset="0"/>
                <a:cs typeface="ＭＳ Ｐゴシック" charset="0"/>
                <a:sym typeface="Gill Sans" charset="0"/>
              </a:rPr>
              <a:t>)</a:t>
            </a:r>
          </a:p>
          <a:p>
            <a:pPr lvl="0" defTabSz="457200">
              <a:lnSpc>
                <a:spcPct val="80000"/>
              </a:lnSpc>
              <a:defRPr/>
            </a:pPr>
            <a:endParaRPr lang="pl-PL" sz="1600" dirty="0">
              <a:solidFill>
                <a:srgbClr val="283030"/>
              </a:solidFill>
              <a:ea typeface="HG Mincho Light J" charset="0"/>
              <a:cs typeface="ＭＳ Ｐゴシック" charset="0"/>
              <a:sym typeface="Gill Sans" charset="0"/>
            </a:endParaRPr>
          </a:p>
          <a:p>
            <a:pPr lvl="0" defTabSz="457200">
              <a:lnSpc>
                <a:spcPct val="80000"/>
              </a:lnSpc>
              <a:defRPr/>
            </a:pPr>
            <a:r>
              <a:rPr lang="pl-PL" sz="1600" dirty="0">
                <a:solidFill>
                  <a:srgbClr val="283030"/>
                </a:solidFill>
                <a:ea typeface="HG Mincho Light J" charset="0"/>
                <a:cs typeface="ＭＳ Ｐゴシック" charset="0"/>
                <a:sym typeface="Gill Sans" charset="0"/>
              </a:rPr>
              <a:t>For </a:t>
            </a:r>
            <a:r>
              <a:rPr lang="pl-PL" sz="1600" dirty="0" err="1">
                <a:solidFill>
                  <a:srgbClr val="283030"/>
                </a:solidFill>
                <a:ea typeface="HG Mincho Light J" charset="0"/>
                <a:cs typeface="ＭＳ Ｐゴシック" charset="0"/>
                <a:sym typeface="Gill Sans" charset="0"/>
              </a:rPr>
              <a:t>each</a:t>
            </a:r>
            <a:r>
              <a:rPr lang="pl-PL" sz="1600" dirty="0">
                <a:solidFill>
                  <a:srgbClr val="283030"/>
                </a:solidFill>
                <a:ea typeface="HG Mincho Light J" charset="0"/>
                <a:cs typeface="ＭＳ Ｐゴシック" charset="0"/>
                <a:sym typeface="Gill Sans" charset="0"/>
              </a:rPr>
              <a:t> AIRS AMV, co-</a:t>
            </a:r>
            <a:r>
              <a:rPr lang="pl-PL" sz="1600" dirty="0" err="1">
                <a:solidFill>
                  <a:srgbClr val="283030"/>
                </a:solidFill>
                <a:ea typeface="HG Mincho Light J" charset="0"/>
                <a:cs typeface="ＭＳ Ｐゴシック" charset="0"/>
                <a:sym typeface="Gill Sans" charset="0"/>
              </a:rPr>
              <a:t>located</a:t>
            </a:r>
            <a:r>
              <a:rPr lang="pl-PL" sz="1600" dirty="0">
                <a:solidFill>
                  <a:srgbClr val="283030"/>
                </a:solidFill>
                <a:ea typeface="HG Mincho Light J" charset="0"/>
                <a:cs typeface="ＭＳ Ｐゴシック" charset="0"/>
                <a:sym typeface="Gill Sans" charset="0"/>
              </a:rPr>
              <a:t> </a:t>
            </a:r>
            <a:r>
              <a:rPr lang="pl-PL" sz="1600" dirty="0" err="1">
                <a:solidFill>
                  <a:srgbClr val="283030"/>
                </a:solidFill>
                <a:ea typeface="HG Mincho Light J" charset="0"/>
                <a:cs typeface="ＭＳ Ｐゴシック" charset="0"/>
                <a:sym typeface="Gill Sans" charset="0"/>
              </a:rPr>
              <a:t>Aeolus</a:t>
            </a:r>
            <a:r>
              <a:rPr lang="pl-PL" sz="1600" dirty="0">
                <a:solidFill>
                  <a:srgbClr val="283030"/>
                </a:solidFill>
                <a:ea typeface="HG Mincho Light J" charset="0"/>
                <a:cs typeface="ＭＳ Ｐゴシック" charset="0"/>
                <a:sym typeface="Gill Sans" charset="0"/>
              </a:rPr>
              <a:t> </a:t>
            </a:r>
            <a:r>
              <a:rPr lang="pl-PL" sz="1600" dirty="0" err="1">
                <a:solidFill>
                  <a:srgbClr val="283030"/>
                </a:solidFill>
                <a:ea typeface="HG Mincho Light J" charset="0"/>
                <a:cs typeface="ＭＳ Ｐゴシック" charset="0"/>
                <a:sym typeface="Gill Sans" charset="0"/>
              </a:rPr>
              <a:t>winds</a:t>
            </a:r>
            <a:r>
              <a:rPr lang="pl-PL" sz="1600" dirty="0">
                <a:solidFill>
                  <a:srgbClr val="283030"/>
                </a:solidFill>
                <a:ea typeface="HG Mincho Light J" charset="0"/>
                <a:cs typeface="ＭＳ Ｐゴシック" charset="0"/>
                <a:sym typeface="Gill Sans" charset="0"/>
              </a:rPr>
              <a:t> </a:t>
            </a:r>
            <a:r>
              <a:rPr lang="pl-PL" sz="1600" dirty="0" err="1">
                <a:solidFill>
                  <a:srgbClr val="283030"/>
                </a:solidFill>
                <a:ea typeface="HG Mincho Light J" charset="0"/>
                <a:cs typeface="ＭＳ Ｐゴシック" charset="0"/>
                <a:sym typeface="Gill Sans" charset="0"/>
              </a:rPr>
              <a:t>were</a:t>
            </a:r>
            <a:r>
              <a:rPr lang="pl-PL" sz="1600" dirty="0">
                <a:solidFill>
                  <a:srgbClr val="283030"/>
                </a:solidFill>
                <a:ea typeface="HG Mincho Light J" charset="0"/>
                <a:cs typeface="ＭＳ Ｐゴシック" charset="0"/>
                <a:sym typeface="Gill Sans" charset="0"/>
              </a:rPr>
              <a:t> super-</a:t>
            </a:r>
            <a:r>
              <a:rPr lang="pl-PL" sz="1600" dirty="0" err="1">
                <a:solidFill>
                  <a:srgbClr val="283030"/>
                </a:solidFill>
                <a:ea typeface="HG Mincho Light J" charset="0"/>
                <a:cs typeface="ＭＳ Ｐゴシック" charset="0"/>
                <a:sym typeface="Gill Sans" charset="0"/>
              </a:rPr>
              <a:t>obbed</a:t>
            </a:r>
            <a:r>
              <a:rPr lang="pl-PL" sz="1600" dirty="0">
                <a:solidFill>
                  <a:srgbClr val="283030"/>
                </a:solidFill>
                <a:ea typeface="HG Mincho Light J" charset="0"/>
                <a:cs typeface="ＭＳ Ｐゴシック" charset="0"/>
                <a:sym typeface="Gill Sans" charset="0"/>
              </a:rPr>
              <a:t> in </a:t>
            </a:r>
            <a:r>
              <a:rPr lang="pl-PL" sz="1600" dirty="0" err="1">
                <a:solidFill>
                  <a:srgbClr val="283030"/>
                </a:solidFill>
                <a:ea typeface="HG Mincho Light J" charset="0"/>
                <a:cs typeface="ＭＳ Ｐゴシック" charset="0"/>
                <a:sym typeface="Gill Sans" charset="0"/>
              </a:rPr>
              <a:t>space</a:t>
            </a:r>
            <a:r>
              <a:rPr lang="pl-PL" sz="1600" dirty="0">
                <a:solidFill>
                  <a:srgbClr val="283030"/>
                </a:solidFill>
                <a:ea typeface="HG Mincho Light J" charset="0"/>
                <a:cs typeface="ＭＳ Ｐゴシック" charset="0"/>
                <a:sym typeface="Gill Sans" charset="0"/>
              </a:rPr>
              <a:t> and </a:t>
            </a:r>
            <a:r>
              <a:rPr lang="pl-PL" sz="1600" dirty="0" err="1">
                <a:solidFill>
                  <a:srgbClr val="283030"/>
                </a:solidFill>
                <a:ea typeface="HG Mincho Light J" charset="0"/>
                <a:cs typeface="ＭＳ Ｐゴシック" charset="0"/>
                <a:sym typeface="Gill Sans" charset="0"/>
              </a:rPr>
              <a:t>time</a:t>
            </a:r>
            <a:endParaRPr lang="pl-PL" sz="1600" dirty="0">
              <a:solidFill>
                <a:srgbClr val="283030"/>
              </a:solidFill>
              <a:ea typeface="HG Mincho Light J" charset="0"/>
              <a:cs typeface="ＭＳ Ｐゴシック" charset="0"/>
              <a:sym typeface="Gill Sans" charset="0"/>
            </a:endParaRPr>
          </a:p>
          <a:p>
            <a:pPr lvl="0" defTabSz="457200">
              <a:lnSpc>
                <a:spcPct val="80000"/>
              </a:lnSpc>
              <a:defRPr/>
            </a:pPr>
            <a:endParaRPr lang="pl-PL" sz="1600" dirty="0" err="1">
              <a:solidFill>
                <a:srgbClr val="283030"/>
              </a:solidFill>
              <a:ea typeface="HG Mincho Light J" charset="0"/>
              <a:cs typeface="ＭＳ Ｐゴシック" charset="0"/>
              <a:sym typeface="Gill Sans" charset="0"/>
            </a:endParaRPr>
          </a:p>
        </p:txBody>
      </p:sp>
      <p:graphicFrame>
        <p:nvGraphicFramePr>
          <p:cNvPr id="20" name="Table 7">
            <a:extLst>
              <a:ext uri="{FF2B5EF4-FFF2-40B4-BE49-F238E27FC236}">
                <a16:creationId xmlns:a16="http://schemas.microsoft.com/office/drawing/2014/main" id="{523D8B2D-21E4-3E48-E407-C5FCBC71806D}"/>
              </a:ext>
            </a:extLst>
          </p:cNvPr>
          <p:cNvGraphicFramePr>
            <a:graphicFrameLocks noGrp="1"/>
          </p:cNvGraphicFramePr>
          <p:nvPr/>
        </p:nvGraphicFramePr>
        <p:xfrm>
          <a:off x="282911" y="1367556"/>
          <a:ext cx="5432088" cy="2296160"/>
        </p:xfrm>
        <a:graphic>
          <a:graphicData uri="http://schemas.openxmlformats.org/drawingml/2006/table">
            <a:tbl>
              <a:tblPr firstRow="1" bandRow="1">
                <a:tableStyleId>{5C22544A-7EE6-4342-B048-85BDC9FD1C3A}</a:tableStyleId>
              </a:tblPr>
              <a:tblGrid>
                <a:gridCol w="2911536">
                  <a:extLst>
                    <a:ext uri="{9D8B030D-6E8A-4147-A177-3AD203B41FA5}">
                      <a16:colId xmlns:a16="http://schemas.microsoft.com/office/drawing/2014/main" val="1582168794"/>
                    </a:ext>
                  </a:extLst>
                </a:gridCol>
                <a:gridCol w="2520552">
                  <a:extLst>
                    <a:ext uri="{9D8B030D-6E8A-4147-A177-3AD203B41FA5}">
                      <a16:colId xmlns:a16="http://schemas.microsoft.com/office/drawing/2014/main" val="97277871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AIRS retrieval winds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Aeolus Rayleigh clear-sky</a:t>
                      </a:r>
                    </a:p>
                  </a:txBody>
                  <a:tcPr/>
                </a:tc>
                <a:extLst>
                  <a:ext uri="{0D108BD9-81ED-4DB2-BD59-A6C34878D82A}">
                    <a16:rowId xmlns:a16="http://schemas.microsoft.com/office/drawing/2014/main" val="4171458302"/>
                  </a:ext>
                </a:extLst>
              </a:tr>
              <a:tr h="370840">
                <a:tc>
                  <a:txBody>
                    <a:bodyPr/>
                    <a:lstStyle/>
                    <a:p>
                      <a:pPr algn="ctr"/>
                      <a:r>
                        <a:rPr lang="en-US" sz="1400" b="1" dirty="0"/>
                        <a:t>Humidity feature tracking</a:t>
                      </a:r>
                    </a:p>
                  </a:txBody>
                  <a:tcPr/>
                </a:tc>
                <a:tc>
                  <a:txBody>
                    <a:bodyPr/>
                    <a:lstStyle/>
                    <a:p>
                      <a:pPr algn="ctr"/>
                      <a:r>
                        <a:rPr lang="en-US" sz="1400" b="1" dirty="0"/>
                        <a:t>Molecular motion using Doppler Lidar</a:t>
                      </a:r>
                    </a:p>
                  </a:txBody>
                  <a:tcPr/>
                </a:tc>
                <a:extLst>
                  <a:ext uri="{0D108BD9-81ED-4DB2-BD59-A6C34878D82A}">
                    <a16:rowId xmlns:a16="http://schemas.microsoft.com/office/drawing/2014/main" val="3670336382"/>
                  </a:ext>
                </a:extLst>
              </a:tr>
              <a:tr h="370840">
                <a:tc>
                  <a:txBody>
                    <a:bodyPr/>
                    <a:lstStyle/>
                    <a:p>
                      <a:pPr algn="ctr"/>
                      <a:r>
                        <a:rPr lang="en-US" sz="1400" b="1" dirty="0"/>
                        <a:t>Total wind</a:t>
                      </a:r>
                    </a:p>
                  </a:txBody>
                  <a:tcPr/>
                </a:tc>
                <a:tc>
                  <a:txBody>
                    <a:bodyPr/>
                    <a:lstStyle/>
                    <a:p>
                      <a:pPr algn="ctr"/>
                      <a:r>
                        <a:rPr lang="en-US" sz="1400" b="1" dirty="0"/>
                        <a:t>Horizontal Line of Sight (HLOS) wind component</a:t>
                      </a:r>
                    </a:p>
                  </a:txBody>
                  <a:tcPr/>
                </a:tc>
                <a:extLst>
                  <a:ext uri="{0D108BD9-81ED-4DB2-BD59-A6C34878D82A}">
                    <a16:rowId xmlns:a16="http://schemas.microsoft.com/office/drawing/2014/main" val="875082155"/>
                  </a:ext>
                </a:extLst>
              </a:tr>
              <a:tr h="370840">
                <a:tc>
                  <a:txBody>
                    <a:bodyPr/>
                    <a:lstStyle/>
                    <a:p>
                      <a:pPr algn="ctr"/>
                      <a:r>
                        <a:rPr lang="en-US" sz="1400" b="1" dirty="0"/>
                        <a:t>Better spatial coverage</a:t>
                      </a:r>
                    </a:p>
                  </a:txBody>
                  <a:tcPr/>
                </a:tc>
                <a:tc>
                  <a:txBody>
                    <a:bodyPr/>
                    <a:lstStyle/>
                    <a:p>
                      <a:pPr algn="ctr"/>
                      <a:r>
                        <a:rPr lang="en-US" sz="1400" b="1" dirty="0"/>
                        <a:t>Better vertical resolution</a:t>
                      </a:r>
                    </a:p>
                  </a:txBody>
                  <a:tcPr/>
                </a:tc>
                <a:extLst>
                  <a:ext uri="{0D108BD9-81ED-4DB2-BD59-A6C34878D82A}">
                    <a16:rowId xmlns:a16="http://schemas.microsoft.com/office/drawing/2014/main" val="1430105564"/>
                  </a:ext>
                </a:extLst>
              </a:tr>
              <a:tr h="370840">
                <a:tc>
                  <a:txBody>
                    <a:bodyPr/>
                    <a:lstStyle/>
                    <a:p>
                      <a:pPr algn="ctr"/>
                      <a:r>
                        <a:rPr lang="en-US" sz="1400" b="1" dirty="0"/>
                        <a:t>Average motion </a:t>
                      </a:r>
                      <a:br>
                        <a:rPr lang="en-US" sz="1400" b="1" dirty="0"/>
                      </a:br>
                      <a:r>
                        <a:rPr lang="en-US" sz="1400" b="1" dirty="0"/>
                        <a:t>spanning 200 minutes</a:t>
                      </a:r>
                    </a:p>
                  </a:txBody>
                  <a:tcPr/>
                </a:tc>
                <a:tc>
                  <a:txBody>
                    <a:bodyPr/>
                    <a:lstStyle/>
                    <a:p>
                      <a:pPr algn="ctr"/>
                      <a:r>
                        <a:rPr lang="en-US" sz="1400" b="1" dirty="0"/>
                        <a:t>Near instantaneous</a:t>
                      </a:r>
                    </a:p>
                  </a:txBody>
                  <a:tcPr/>
                </a:tc>
                <a:extLst>
                  <a:ext uri="{0D108BD9-81ED-4DB2-BD59-A6C34878D82A}">
                    <a16:rowId xmlns:a16="http://schemas.microsoft.com/office/drawing/2014/main" val="2974922291"/>
                  </a:ext>
                </a:extLst>
              </a:tr>
            </a:tbl>
          </a:graphicData>
        </a:graphic>
      </p:graphicFrame>
      <p:cxnSp>
        <p:nvCxnSpPr>
          <p:cNvPr id="5" name="Straight Connector 4">
            <a:extLst>
              <a:ext uri="{FF2B5EF4-FFF2-40B4-BE49-F238E27FC236}">
                <a16:creationId xmlns:a16="http://schemas.microsoft.com/office/drawing/2014/main" id="{6908E8F2-5FE6-8581-CA60-8213A1F84A3D}"/>
              </a:ext>
            </a:extLst>
          </p:cNvPr>
          <p:cNvCxnSpPr>
            <a:cxnSpLocks/>
          </p:cNvCxnSpPr>
          <p:nvPr/>
        </p:nvCxnSpPr>
        <p:spPr>
          <a:xfrm>
            <a:off x="5908949" y="1415793"/>
            <a:ext cx="0" cy="45777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91AC145A-1A70-11BE-45F5-7C24E1BA9F1A}"/>
              </a:ext>
            </a:extLst>
          </p:cNvPr>
          <p:cNvSpPr>
            <a:spLocks noGrp="1"/>
          </p:cNvSpPr>
          <p:nvPr>
            <p:ph idx="1"/>
          </p:nvPr>
        </p:nvSpPr>
        <p:spPr>
          <a:xfrm>
            <a:off x="6201285" y="1367557"/>
            <a:ext cx="5432081" cy="2565400"/>
          </a:xfrm>
          <a:solidFill>
            <a:schemeClr val="bg1"/>
          </a:solidFill>
          <a:ln w="12700">
            <a:solidFill>
              <a:schemeClr val="tx1"/>
            </a:solidFill>
          </a:ln>
        </p:spPr>
        <p:txBody>
          <a:bodyPr>
            <a:normAutofit fontScale="77500" lnSpcReduction="20000"/>
          </a:bodyPr>
          <a:lstStyle/>
          <a:p>
            <a:pPr marL="0" indent="0" algn="ctr">
              <a:buNone/>
            </a:pPr>
            <a:r>
              <a:rPr lang="en-US" u="sng" dirty="0"/>
              <a:t>Comparisons</a:t>
            </a:r>
            <a:endParaRPr lang="en-US" sz="2400" dirty="0"/>
          </a:p>
          <a:p>
            <a:r>
              <a:rPr lang="en-US" sz="2400" dirty="0"/>
              <a:t>August through September 2019</a:t>
            </a:r>
          </a:p>
          <a:p>
            <a:pPr algn="l"/>
            <a:r>
              <a:rPr lang="en-US" sz="2400" dirty="0"/>
              <a:t>Only polar regions</a:t>
            </a:r>
          </a:p>
          <a:p>
            <a:pPr algn="l"/>
            <a:r>
              <a:rPr lang="en-US" sz="2400" dirty="0"/>
              <a:t>Intercomparison</a:t>
            </a:r>
          </a:p>
          <a:p>
            <a:pPr algn="l"/>
            <a:r>
              <a:rPr lang="en-US" sz="2400" dirty="0"/>
              <a:t>Each compared to rawinsondes</a:t>
            </a:r>
          </a:p>
          <a:p>
            <a:pPr algn="l"/>
            <a:r>
              <a:rPr lang="en-US" sz="2400" dirty="0"/>
              <a:t>Co-located compared to ERA5 reanalysis</a:t>
            </a:r>
          </a:p>
          <a:p>
            <a:pPr algn="l"/>
            <a:r>
              <a:rPr lang="en-US" sz="2400" dirty="0"/>
              <a:t>Aeolus: Reprocessed and ESA-recommended QC</a:t>
            </a:r>
          </a:p>
          <a:p>
            <a:pPr lvl="1"/>
            <a:endParaRPr lang="en-US" dirty="0"/>
          </a:p>
          <a:p>
            <a:pPr lvl="1"/>
            <a:endParaRPr lang="en-US" dirty="0"/>
          </a:p>
        </p:txBody>
      </p:sp>
      <p:sp>
        <p:nvSpPr>
          <p:cNvPr id="31" name="Content Placeholder 2">
            <a:extLst>
              <a:ext uri="{FF2B5EF4-FFF2-40B4-BE49-F238E27FC236}">
                <a16:creationId xmlns:a16="http://schemas.microsoft.com/office/drawing/2014/main" id="{6A32115B-7FE2-371D-0BF5-ECACFAF22031}"/>
              </a:ext>
            </a:extLst>
          </p:cNvPr>
          <p:cNvSpPr txBox="1">
            <a:spLocks/>
          </p:cNvSpPr>
          <p:nvPr/>
        </p:nvSpPr>
        <p:spPr>
          <a:xfrm>
            <a:off x="6201285" y="4105418"/>
            <a:ext cx="5432081" cy="1963430"/>
          </a:xfrm>
          <a:prstGeom prst="rect">
            <a:avLst/>
          </a:prstGeom>
          <a:solidFill>
            <a:schemeClr val="bg1"/>
          </a:solidFill>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u="sng" dirty="0"/>
              <a:t>Co-location</a:t>
            </a:r>
            <a:endParaRPr lang="en-US" sz="1800" dirty="0"/>
          </a:p>
          <a:p>
            <a:pPr>
              <a:lnSpc>
                <a:spcPct val="70000"/>
              </a:lnSpc>
            </a:pPr>
            <a:r>
              <a:rPr lang="en-US" sz="1700" dirty="0"/>
              <a:t>Within 100 km (150 km for rawinsondes)</a:t>
            </a:r>
          </a:p>
          <a:p>
            <a:pPr>
              <a:lnSpc>
                <a:spcPct val="70000"/>
              </a:lnSpc>
            </a:pPr>
            <a:r>
              <a:rPr lang="en-US" sz="1700" dirty="0"/>
              <a:t>+/- 90 minutes (+/- 60 min. for rawinsondes)</a:t>
            </a:r>
          </a:p>
          <a:p>
            <a:pPr>
              <a:lnSpc>
                <a:spcPct val="70000"/>
              </a:lnSpc>
            </a:pPr>
            <a:r>
              <a:rPr lang="en-US" sz="1700" dirty="0"/>
              <a:t>+/- .04 difference in log10 pressures (approx. height)</a:t>
            </a:r>
          </a:p>
          <a:p>
            <a:pPr lvl="1">
              <a:lnSpc>
                <a:spcPct val="70000"/>
              </a:lnSpc>
            </a:pPr>
            <a:r>
              <a:rPr lang="en-US" sz="1600" dirty="0"/>
              <a:t>+/- 60 hPa at 700 hPa</a:t>
            </a:r>
          </a:p>
          <a:p>
            <a:pPr lvl="1">
              <a:lnSpc>
                <a:spcPct val="70000"/>
              </a:lnSpc>
            </a:pPr>
            <a:r>
              <a:rPr lang="en-US" sz="1600" dirty="0"/>
              <a:t>+/- 20 hPa at 200 hPa</a:t>
            </a:r>
          </a:p>
        </p:txBody>
      </p:sp>
      <p:sp>
        <p:nvSpPr>
          <p:cNvPr id="15" name="Footer Placeholder 3">
            <a:extLst>
              <a:ext uri="{FF2B5EF4-FFF2-40B4-BE49-F238E27FC236}">
                <a16:creationId xmlns:a16="http://schemas.microsoft.com/office/drawing/2014/main" id="{3082A0C2-327A-E61E-5938-1F725461B3A3}"/>
              </a:ext>
            </a:extLst>
          </p:cNvPr>
          <p:cNvSpPr>
            <a:spLocks noGrp="1"/>
          </p:cNvSpPr>
          <p:nvPr>
            <p:ph type="ftr" sz="quarter" idx="11"/>
          </p:nvPr>
        </p:nvSpPr>
        <p:spPr>
          <a:xfrm>
            <a:off x="3072019" y="6356350"/>
            <a:ext cx="5938659" cy="365125"/>
          </a:xfrm>
        </p:spPr>
        <p:txBody>
          <a:bodyPr/>
          <a:lstStyle/>
          <a:p>
            <a:r>
              <a:rPr lang="en-US" dirty="0"/>
              <a:t>15</a:t>
            </a:r>
            <a:r>
              <a:rPr lang="en-US" baseline="30000" dirty="0"/>
              <a:t>th</a:t>
            </a:r>
            <a:r>
              <a:rPr lang="en-US" dirty="0"/>
              <a:t> International Winds Workshop: 12-16 April 2021</a:t>
            </a:r>
          </a:p>
        </p:txBody>
      </p:sp>
    </p:spTree>
    <p:extLst>
      <p:ext uri="{BB962C8B-B14F-4D97-AF65-F5344CB8AC3E}">
        <p14:creationId xmlns:p14="http://schemas.microsoft.com/office/powerpoint/2010/main" val="2772749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scatter chart&#10;&#10;Description automatically generated">
            <a:extLst>
              <a:ext uri="{FF2B5EF4-FFF2-40B4-BE49-F238E27FC236}">
                <a16:creationId xmlns:a16="http://schemas.microsoft.com/office/drawing/2014/main" id="{319AAB42-5D9D-F146-81B2-3139ABB574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9528" y="1003391"/>
            <a:ext cx="5406420" cy="4923102"/>
          </a:xfrm>
          <a:prstGeom prst="rect">
            <a:avLst/>
          </a:prstGeom>
        </p:spPr>
      </p:pic>
      <p:sp>
        <p:nvSpPr>
          <p:cNvPr id="9" name="TextBox 8">
            <a:extLst>
              <a:ext uri="{FF2B5EF4-FFF2-40B4-BE49-F238E27FC236}">
                <a16:creationId xmlns:a16="http://schemas.microsoft.com/office/drawing/2014/main" id="{E8CC9DFA-F12C-BB41-A5E4-06481B8DB17D}"/>
              </a:ext>
            </a:extLst>
          </p:cNvPr>
          <p:cNvSpPr txBox="1"/>
          <p:nvPr/>
        </p:nvSpPr>
        <p:spPr>
          <a:xfrm>
            <a:off x="8825948" y="-1888435"/>
            <a:ext cx="184731" cy="369332"/>
          </a:xfrm>
          <a:prstGeom prst="rect">
            <a:avLst/>
          </a:prstGeom>
          <a:noFill/>
        </p:spPr>
        <p:txBody>
          <a:bodyPr wrap="none" rtlCol="0">
            <a:spAutoFit/>
          </a:bodyPr>
          <a:lstStyle/>
          <a:p>
            <a:endParaRPr lang="en-US"/>
          </a:p>
        </p:txBody>
      </p:sp>
      <p:sp>
        <p:nvSpPr>
          <p:cNvPr id="13" name="Slide Number Placeholder 12">
            <a:extLst>
              <a:ext uri="{FF2B5EF4-FFF2-40B4-BE49-F238E27FC236}">
                <a16:creationId xmlns:a16="http://schemas.microsoft.com/office/drawing/2014/main" id="{2C3EF9E9-79FE-634F-AA87-6F1F6D17DCF6}"/>
              </a:ext>
            </a:extLst>
          </p:cNvPr>
          <p:cNvSpPr>
            <a:spLocks noGrp="1"/>
          </p:cNvSpPr>
          <p:nvPr>
            <p:ph type="sldNum" sz="quarter" idx="12"/>
          </p:nvPr>
        </p:nvSpPr>
        <p:spPr>
          <a:xfrm>
            <a:off x="9119981" y="6369050"/>
            <a:ext cx="2743200" cy="365125"/>
          </a:xfrm>
        </p:spPr>
        <p:txBody>
          <a:bodyPr/>
          <a:lstStyle/>
          <a:p>
            <a:fld id="{7F77309A-1A6A-D34A-BCA5-9BEDA0D487BF}" type="slidenum">
              <a:rPr lang="en-US" smtClean="0"/>
              <a:t>22</a:t>
            </a:fld>
            <a:endParaRPr lang="en-US" dirty="0"/>
          </a:p>
        </p:txBody>
      </p:sp>
      <p:sp>
        <p:nvSpPr>
          <p:cNvPr id="14" name="Rectangle 5">
            <a:extLst>
              <a:ext uri="{FF2B5EF4-FFF2-40B4-BE49-F238E27FC236}">
                <a16:creationId xmlns:a16="http://schemas.microsoft.com/office/drawing/2014/main" id="{56130040-DBB4-E648-9594-9E988201D498}"/>
              </a:ext>
            </a:extLst>
          </p:cNvPr>
          <p:cNvSpPr txBox="1">
            <a:spLocks noChangeArrowheads="1"/>
          </p:cNvSpPr>
          <p:nvPr/>
        </p:nvSpPr>
        <p:spPr bwMode="auto">
          <a:xfrm>
            <a:off x="598715" y="227134"/>
            <a:ext cx="10809514" cy="77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lstStyle>
            <a:lvl1pPr marL="31750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1pPr>
            <a:lvl2pPr marL="493713" indent="-493713"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2pPr>
            <a:lvl3pPr marL="735013" indent="-493713"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179513" indent="-493713"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4pPr>
            <a:lvl5pPr marL="1624013" indent="-493713"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081213" indent="-493713"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538413" indent="-493713"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7pPr>
            <a:lvl8pPr marL="2995613" indent="-493713"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452813" indent="-493713"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marL="0">
              <a:buClr>
                <a:srgbClr val="FFFFFF"/>
              </a:buClr>
              <a:buNone/>
            </a:pPr>
            <a:r>
              <a:rPr lang="en-US" altLang="en-US" sz="3200" dirty="0"/>
              <a:t>Aeolus vs AIRS Winds</a:t>
            </a:r>
          </a:p>
          <a:p>
            <a:pPr marL="0">
              <a:buClr>
                <a:srgbClr val="FFFFFF"/>
              </a:buClr>
              <a:buNone/>
            </a:pPr>
            <a:r>
              <a:rPr lang="en-US" altLang="en-US" sz="1800" dirty="0"/>
              <a:t>HLOS Wind Speed</a:t>
            </a:r>
            <a:endParaRPr lang="pl-PL" altLang="en-US" sz="1800" dirty="0"/>
          </a:p>
        </p:txBody>
      </p:sp>
      <p:sp>
        <p:nvSpPr>
          <p:cNvPr id="16" name="TextBox 15">
            <a:extLst>
              <a:ext uri="{FF2B5EF4-FFF2-40B4-BE49-F238E27FC236}">
                <a16:creationId xmlns:a16="http://schemas.microsoft.com/office/drawing/2014/main" id="{A1ECD8E1-2C1E-BB4F-AE52-B4B45E6A8DE0}"/>
              </a:ext>
            </a:extLst>
          </p:cNvPr>
          <p:cNvSpPr txBox="1"/>
          <p:nvPr/>
        </p:nvSpPr>
        <p:spPr>
          <a:xfrm>
            <a:off x="4184749" y="1811094"/>
            <a:ext cx="1314784" cy="646331"/>
          </a:xfrm>
          <a:prstGeom prst="rect">
            <a:avLst/>
          </a:prstGeom>
          <a:solidFill>
            <a:schemeClr val="bg1"/>
          </a:solidFill>
          <a:ln w="25400">
            <a:solidFill>
              <a:schemeClr val="tx1"/>
            </a:solidFill>
          </a:ln>
        </p:spPr>
        <p:txBody>
          <a:bodyPr wrap="none" rtlCol="0">
            <a:spAutoFit/>
          </a:bodyPr>
          <a:lstStyle/>
          <a:p>
            <a:r>
              <a:rPr lang="en-US" dirty="0"/>
              <a:t>N = 137,431</a:t>
            </a:r>
          </a:p>
          <a:p>
            <a:r>
              <a:rPr lang="en-US" dirty="0"/>
              <a:t>r  = 0.91</a:t>
            </a:r>
          </a:p>
        </p:txBody>
      </p:sp>
      <p:sp>
        <p:nvSpPr>
          <p:cNvPr id="3" name="TextBox 2">
            <a:extLst>
              <a:ext uri="{FF2B5EF4-FFF2-40B4-BE49-F238E27FC236}">
                <a16:creationId xmlns:a16="http://schemas.microsoft.com/office/drawing/2014/main" id="{BF9D9634-0AE4-4935-5CE5-5DBB0A0E0B67}"/>
              </a:ext>
            </a:extLst>
          </p:cNvPr>
          <p:cNvSpPr txBox="1"/>
          <p:nvPr/>
        </p:nvSpPr>
        <p:spPr>
          <a:xfrm>
            <a:off x="2502880" y="5926493"/>
            <a:ext cx="7988701" cy="646331"/>
          </a:xfrm>
          <a:prstGeom prst="rect">
            <a:avLst/>
          </a:prstGeom>
          <a:noFill/>
        </p:spPr>
        <p:txBody>
          <a:bodyPr wrap="square" rtlCol="0">
            <a:spAutoFit/>
          </a:bodyPr>
          <a:lstStyle/>
          <a:p>
            <a:r>
              <a:rPr lang="en-US" sz="1800" b="1" dirty="0">
                <a:solidFill>
                  <a:srgbClr val="000000"/>
                </a:solidFill>
                <a:effectLst/>
                <a:latin typeface="Times New Roman" panose="02020603050405020304" pitchFamily="18" charset="0"/>
                <a:ea typeface="MS Mincho" panose="02020609040205080304" pitchFamily="49" charset="-128"/>
              </a:rPr>
              <a:t>Density plot of Aeolus HLOS wind speed vs all AIRS HLOS-equivalent wind speed for August through September 2019.</a:t>
            </a:r>
            <a:endParaRPr lang="en-US" dirty="0"/>
          </a:p>
        </p:txBody>
      </p:sp>
    </p:spTree>
    <p:extLst>
      <p:ext uri="{BB962C8B-B14F-4D97-AF65-F5344CB8AC3E}">
        <p14:creationId xmlns:p14="http://schemas.microsoft.com/office/powerpoint/2010/main" val="275470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FBF-4299-E9FB-B812-FAE10C4D0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8BC36-F509-E8C6-E3B4-130A9B1711BC}"/>
              </a:ext>
            </a:extLst>
          </p:cNvPr>
          <p:cNvSpPr>
            <a:spLocks noGrp="1"/>
          </p:cNvSpPr>
          <p:nvPr>
            <p:ph type="title"/>
          </p:nvPr>
        </p:nvSpPr>
        <p:spPr>
          <a:xfrm>
            <a:off x="2416969" y="0"/>
            <a:ext cx="7358063" cy="1125141"/>
          </a:xfrm>
        </p:spPr>
        <p:txBody>
          <a:bodyPr>
            <a:normAutofit/>
          </a:bodyPr>
          <a:lstStyle/>
          <a:p>
            <a:pPr algn="ctr"/>
            <a:r>
              <a:rPr lang="en-US" sz="5062" dirty="0"/>
              <a:t>Comparisons to ERA5</a:t>
            </a:r>
          </a:p>
        </p:txBody>
      </p:sp>
      <p:sp>
        <p:nvSpPr>
          <p:cNvPr id="5" name="Content Placeholder 2">
            <a:extLst>
              <a:ext uri="{FF2B5EF4-FFF2-40B4-BE49-F238E27FC236}">
                <a16:creationId xmlns:a16="http://schemas.microsoft.com/office/drawing/2014/main" id="{302FD08C-59E1-B7AC-24CB-83FF36672577}"/>
              </a:ext>
            </a:extLst>
          </p:cNvPr>
          <p:cNvSpPr txBox="1">
            <a:spLocks/>
          </p:cNvSpPr>
          <p:nvPr/>
        </p:nvSpPr>
        <p:spPr>
          <a:xfrm>
            <a:off x="2571274" y="1394884"/>
            <a:ext cx="7358063" cy="14324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Aeolus Rayleigh and AIRS 3D winds compared to ERA5 for 10 days in summer of 2019</a:t>
            </a:r>
          </a:p>
          <a:p>
            <a:pPr marL="0" indent="0" algn="ctr">
              <a:buNone/>
            </a:pPr>
            <a:r>
              <a:rPr lang="en-US" dirty="0"/>
              <a:t>Results in ~36,000 AIRS/Aeolus co-locations</a:t>
            </a:r>
          </a:p>
          <a:p>
            <a:pPr lvl="1"/>
            <a:endParaRPr lang="en-US" dirty="0"/>
          </a:p>
          <a:p>
            <a:endParaRPr lang="en-US" dirty="0"/>
          </a:p>
          <a:p>
            <a:pPr lvl="1"/>
            <a:endParaRPr lang="en-US" dirty="0"/>
          </a:p>
        </p:txBody>
      </p:sp>
      <p:graphicFrame>
        <p:nvGraphicFramePr>
          <p:cNvPr id="10" name="Content Placeholder 5">
            <a:extLst>
              <a:ext uri="{FF2B5EF4-FFF2-40B4-BE49-F238E27FC236}">
                <a16:creationId xmlns:a16="http://schemas.microsoft.com/office/drawing/2014/main" id="{4AA59463-6040-D2EC-4B7B-2438486C0C9E}"/>
              </a:ext>
            </a:extLst>
          </p:cNvPr>
          <p:cNvGraphicFramePr>
            <a:graphicFrameLocks noGrp="1"/>
          </p:cNvGraphicFramePr>
          <p:nvPr>
            <p:ph idx="1"/>
          </p:nvPr>
        </p:nvGraphicFramePr>
        <p:xfrm>
          <a:off x="3458775" y="3097092"/>
          <a:ext cx="5274449" cy="1978047"/>
        </p:xfrm>
        <a:graphic>
          <a:graphicData uri="http://schemas.openxmlformats.org/drawingml/2006/table">
            <a:tbl>
              <a:tblPr firstRow="1" bandRow="1">
                <a:tableStyleId>{5C22544A-7EE6-4342-B048-85BDC9FD1C3A}</a:tableStyleId>
              </a:tblPr>
              <a:tblGrid>
                <a:gridCol w="1728135">
                  <a:extLst>
                    <a:ext uri="{9D8B030D-6E8A-4147-A177-3AD203B41FA5}">
                      <a16:colId xmlns:a16="http://schemas.microsoft.com/office/drawing/2014/main" val="3744501212"/>
                    </a:ext>
                  </a:extLst>
                </a:gridCol>
                <a:gridCol w="1728135">
                  <a:extLst>
                    <a:ext uri="{9D8B030D-6E8A-4147-A177-3AD203B41FA5}">
                      <a16:colId xmlns:a16="http://schemas.microsoft.com/office/drawing/2014/main" val="2635715458"/>
                    </a:ext>
                  </a:extLst>
                </a:gridCol>
                <a:gridCol w="1818179">
                  <a:extLst>
                    <a:ext uri="{9D8B030D-6E8A-4147-A177-3AD203B41FA5}">
                      <a16:colId xmlns:a16="http://schemas.microsoft.com/office/drawing/2014/main" val="1271541706"/>
                    </a:ext>
                  </a:extLst>
                </a:gridCol>
              </a:tblGrid>
              <a:tr h="445989">
                <a:tc>
                  <a:txBody>
                    <a:bodyPr/>
                    <a:lstStyle/>
                    <a:p>
                      <a:pPr algn="ctr"/>
                      <a:endParaRPr lang="en-US" sz="1800" dirty="0">
                        <a:solidFill>
                          <a:schemeClr val="tx1"/>
                        </a:solidFill>
                      </a:endParaRPr>
                    </a:p>
                  </a:txBody>
                  <a:tcPr/>
                </a:tc>
                <a:tc>
                  <a:txBody>
                    <a:bodyPr/>
                    <a:lstStyle/>
                    <a:p>
                      <a:pPr algn="ctr"/>
                      <a:r>
                        <a:rPr lang="en-US" sz="1800" dirty="0">
                          <a:solidFill>
                            <a:schemeClr val="bg2"/>
                          </a:solidFill>
                        </a:rPr>
                        <a:t>AIRS vs ERA5</a:t>
                      </a:r>
                    </a:p>
                  </a:txBody>
                  <a:tcPr/>
                </a:tc>
                <a:tc>
                  <a:txBody>
                    <a:bodyPr/>
                    <a:lstStyle/>
                    <a:p>
                      <a:pPr algn="ctr"/>
                      <a:r>
                        <a:rPr lang="en-US" sz="1800" dirty="0">
                          <a:solidFill>
                            <a:schemeClr val="bg2"/>
                          </a:solidFill>
                        </a:rPr>
                        <a:t>Aeolus vs ERA5</a:t>
                      </a:r>
                    </a:p>
                  </a:txBody>
                  <a:tcPr/>
                </a:tc>
                <a:extLst>
                  <a:ext uri="{0D108BD9-81ED-4DB2-BD59-A6C34878D82A}">
                    <a16:rowId xmlns:a16="http://schemas.microsoft.com/office/drawing/2014/main" val="3380450061"/>
                  </a:ext>
                </a:extLst>
              </a:tr>
              <a:tr h="445989">
                <a:tc>
                  <a:txBody>
                    <a:bodyPr/>
                    <a:lstStyle/>
                    <a:p>
                      <a:pPr algn="ctr"/>
                      <a:r>
                        <a:rPr lang="en-US" sz="1800" dirty="0">
                          <a:solidFill>
                            <a:schemeClr val="tx1"/>
                          </a:solidFill>
                        </a:rPr>
                        <a:t>Bias</a:t>
                      </a:r>
                    </a:p>
                  </a:txBody>
                  <a:tcPr/>
                </a:tc>
                <a:tc>
                  <a:txBody>
                    <a:bodyPr/>
                    <a:lstStyle/>
                    <a:p>
                      <a:pPr algn="ctr"/>
                      <a:r>
                        <a:rPr lang="en-US" sz="1800" dirty="0">
                          <a:solidFill>
                            <a:schemeClr val="tx1"/>
                          </a:solidFill>
                        </a:rPr>
                        <a:t>+0.02 ms</a:t>
                      </a:r>
                      <a:r>
                        <a:rPr lang="en-US" sz="1800" baseline="30000" dirty="0">
                          <a:solidFill>
                            <a:schemeClr val="tx1"/>
                          </a:solidFill>
                        </a:rPr>
                        <a:t>-1</a:t>
                      </a:r>
                    </a:p>
                  </a:txBody>
                  <a:tcPr/>
                </a:tc>
                <a:tc>
                  <a:txBody>
                    <a:bodyPr/>
                    <a:lstStyle/>
                    <a:p>
                      <a:pPr algn="ctr"/>
                      <a:r>
                        <a:rPr lang="en-US" sz="1800" dirty="0">
                          <a:solidFill>
                            <a:schemeClr val="tx1"/>
                          </a:solidFill>
                        </a:rPr>
                        <a:t>+0.17 ms</a:t>
                      </a:r>
                      <a:r>
                        <a:rPr lang="en-US" sz="1800" baseline="30000" dirty="0">
                          <a:solidFill>
                            <a:schemeClr val="tx1"/>
                          </a:solidFill>
                        </a:rPr>
                        <a:t>-1</a:t>
                      </a:r>
                    </a:p>
                  </a:txBody>
                  <a:tcPr/>
                </a:tc>
                <a:extLst>
                  <a:ext uri="{0D108BD9-81ED-4DB2-BD59-A6C34878D82A}">
                    <a16:rowId xmlns:a16="http://schemas.microsoft.com/office/drawing/2014/main" val="596162573"/>
                  </a:ext>
                </a:extLst>
              </a:tr>
              <a:tr h="445989">
                <a:tc>
                  <a:txBody>
                    <a:bodyPr/>
                    <a:lstStyle/>
                    <a:p>
                      <a:pPr algn="ctr"/>
                      <a:r>
                        <a:rPr lang="en-US" sz="1800" dirty="0">
                          <a:solidFill>
                            <a:schemeClr val="tx1"/>
                          </a:solidFill>
                        </a:rPr>
                        <a:t>RMSE</a:t>
                      </a:r>
                    </a:p>
                  </a:txBody>
                  <a:tcPr/>
                </a:tc>
                <a:tc>
                  <a:txBody>
                    <a:bodyPr/>
                    <a:lstStyle/>
                    <a:p>
                      <a:pPr algn="ctr"/>
                      <a:r>
                        <a:rPr lang="en-US" sz="1800" dirty="0">
                          <a:solidFill>
                            <a:schemeClr val="tx1"/>
                          </a:solidFill>
                        </a:rPr>
                        <a:t>4.57 ms</a:t>
                      </a:r>
                      <a:r>
                        <a:rPr lang="en-US" sz="1800" baseline="30000" dirty="0">
                          <a:solidFill>
                            <a:schemeClr val="tx1"/>
                          </a:solidFill>
                        </a:rPr>
                        <a:t>-1</a:t>
                      </a:r>
                    </a:p>
                  </a:txBody>
                  <a:tcPr/>
                </a:tc>
                <a:tc>
                  <a:txBody>
                    <a:bodyPr/>
                    <a:lstStyle/>
                    <a:p>
                      <a:pPr algn="ctr"/>
                      <a:r>
                        <a:rPr lang="en-US" sz="1800" dirty="0">
                          <a:solidFill>
                            <a:schemeClr val="tx1"/>
                          </a:solidFill>
                        </a:rPr>
                        <a:t>4.52 ms</a:t>
                      </a:r>
                      <a:r>
                        <a:rPr lang="en-US" sz="1800" baseline="30000" dirty="0">
                          <a:solidFill>
                            <a:schemeClr val="tx1"/>
                          </a:solidFill>
                        </a:rPr>
                        <a:t>-1</a:t>
                      </a:r>
                    </a:p>
                  </a:txBody>
                  <a:tcPr/>
                </a:tc>
                <a:extLst>
                  <a:ext uri="{0D108BD9-81ED-4DB2-BD59-A6C34878D82A}">
                    <a16:rowId xmlns:a16="http://schemas.microsoft.com/office/drawing/2014/main" val="577182994"/>
                  </a:ext>
                </a:extLst>
              </a:tr>
              <a:tr h="445989">
                <a:tc>
                  <a:txBody>
                    <a:bodyPr/>
                    <a:lstStyle/>
                    <a:p>
                      <a:pPr algn="ctr"/>
                      <a:r>
                        <a:rPr lang="en-US" sz="1800" dirty="0">
                          <a:solidFill>
                            <a:schemeClr val="tx1"/>
                          </a:solidFill>
                        </a:rPr>
                        <a:t>Correlation</a:t>
                      </a:r>
                    </a:p>
                  </a:txBody>
                  <a:tcPr/>
                </a:tc>
                <a:tc>
                  <a:txBody>
                    <a:bodyPr/>
                    <a:lstStyle/>
                    <a:p>
                      <a:pPr algn="ctr"/>
                      <a:r>
                        <a:rPr lang="en-US" sz="1800" dirty="0">
                          <a:solidFill>
                            <a:schemeClr val="tx1"/>
                          </a:solidFill>
                        </a:rPr>
                        <a:t>0.95</a:t>
                      </a:r>
                    </a:p>
                  </a:txBody>
                  <a:tcPr/>
                </a:tc>
                <a:tc>
                  <a:txBody>
                    <a:bodyPr/>
                    <a:lstStyle/>
                    <a:p>
                      <a:pPr algn="ctr"/>
                      <a:r>
                        <a:rPr lang="en-US" sz="1800" dirty="0">
                          <a:solidFill>
                            <a:schemeClr val="tx1"/>
                          </a:solidFill>
                        </a:rPr>
                        <a:t>0.95</a:t>
                      </a:r>
                    </a:p>
                  </a:txBody>
                  <a:tcPr/>
                </a:tc>
                <a:extLst>
                  <a:ext uri="{0D108BD9-81ED-4DB2-BD59-A6C34878D82A}">
                    <a16:rowId xmlns:a16="http://schemas.microsoft.com/office/drawing/2014/main" val="2715960492"/>
                  </a:ext>
                </a:extLst>
              </a:tr>
            </a:tbl>
          </a:graphicData>
        </a:graphic>
      </p:graphicFrame>
    </p:spTree>
    <p:extLst>
      <p:ext uri="{BB962C8B-B14F-4D97-AF65-F5344CB8AC3E}">
        <p14:creationId xmlns:p14="http://schemas.microsoft.com/office/powerpoint/2010/main" val="1553976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228FC-E85C-2A37-8FCA-87C0181891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23D5D-B40A-8466-ADB2-30336A69CA99}"/>
              </a:ext>
            </a:extLst>
          </p:cNvPr>
          <p:cNvSpPr>
            <a:spLocks noGrp="1"/>
          </p:cNvSpPr>
          <p:nvPr>
            <p:ph type="title"/>
          </p:nvPr>
        </p:nvSpPr>
        <p:spPr>
          <a:xfrm>
            <a:off x="2416969" y="0"/>
            <a:ext cx="7358063" cy="857250"/>
          </a:xfrm>
        </p:spPr>
        <p:txBody>
          <a:bodyPr>
            <a:normAutofit/>
          </a:bodyPr>
          <a:lstStyle/>
          <a:p>
            <a:pPr algn="ctr"/>
            <a:r>
              <a:rPr lang="en-US" sz="5062" dirty="0"/>
              <a:t>Comparisons to ERA5</a:t>
            </a:r>
          </a:p>
        </p:txBody>
      </p:sp>
      <p:sp>
        <p:nvSpPr>
          <p:cNvPr id="7" name="TextBox 5">
            <a:extLst>
              <a:ext uri="{FF2B5EF4-FFF2-40B4-BE49-F238E27FC236}">
                <a16:creationId xmlns:a16="http://schemas.microsoft.com/office/drawing/2014/main" id="{CEF20A82-3F50-E304-040D-113F0D65564A}"/>
              </a:ext>
            </a:extLst>
          </p:cNvPr>
          <p:cNvSpPr txBox="1">
            <a:spLocks noChangeArrowheads="1"/>
          </p:cNvSpPr>
          <p:nvPr/>
        </p:nvSpPr>
        <p:spPr bwMode="auto">
          <a:xfrm>
            <a:off x="114300" y="2589544"/>
            <a:ext cx="3166110" cy="1477328"/>
          </a:xfrm>
          <a:prstGeom prst="rect">
            <a:avLst/>
          </a:prstGeom>
          <a:solidFill>
            <a:schemeClr val="bg1"/>
          </a:solidFill>
          <a:ln>
            <a:noFill/>
          </a:ln>
        </p:spPr>
        <p:txBody>
          <a:bodyPr wrap="square">
            <a:spAutoFit/>
          </a:bodyPr>
          <a:lstStyle>
            <a:lvl1pPr marL="457200" indent="-457200">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marL="0" indent="0" algn="ctr" eaLnBrk="1" hangingPunct="1"/>
            <a:r>
              <a:rPr lang="en-US" altLang="en-US" sz="2250" dirty="0">
                <a:solidFill>
                  <a:schemeClr val="tx1"/>
                </a:solidFill>
              </a:rPr>
              <a:t>AIRS and Aeolus have similar bias and RMSE throughout the entire profile</a:t>
            </a:r>
          </a:p>
        </p:txBody>
      </p:sp>
      <p:pic>
        <p:nvPicPr>
          <p:cNvPr id="8" name="Picture 7">
            <a:extLst>
              <a:ext uri="{FF2B5EF4-FFF2-40B4-BE49-F238E27FC236}">
                <a16:creationId xmlns:a16="http://schemas.microsoft.com/office/drawing/2014/main" id="{E08DB4D9-3391-1C78-7393-9B62A24F7D66}"/>
              </a:ext>
            </a:extLst>
          </p:cNvPr>
          <p:cNvPicPr>
            <a:picLocks noChangeAspect="1"/>
          </p:cNvPicPr>
          <p:nvPr/>
        </p:nvPicPr>
        <p:blipFill rotWithShape="1">
          <a:blip r:embed="rId2"/>
          <a:srcRect l="27243" r="6577"/>
          <a:stretch/>
        </p:blipFill>
        <p:spPr>
          <a:xfrm>
            <a:off x="3486151" y="982070"/>
            <a:ext cx="5853154" cy="5053880"/>
          </a:xfrm>
          <a:prstGeom prst="rect">
            <a:avLst/>
          </a:prstGeom>
        </p:spPr>
      </p:pic>
      <p:sp>
        <p:nvSpPr>
          <p:cNvPr id="10" name="TextBox 9">
            <a:extLst>
              <a:ext uri="{FF2B5EF4-FFF2-40B4-BE49-F238E27FC236}">
                <a16:creationId xmlns:a16="http://schemas.microsoft.com/office/drawing/2014/main" id="{39FCD396-E9DA-55AB-6226-D07E6DC09CEB}"/>
              </a:ext>
            </a:extLst>
          </p:cNvPr>
          <p:cNvSpPr txBox="1"/>
          <p:nvPr/>
        </p:nvSpPr>
        <p:spPr>
          <a:xfrm>
            <a:off x="3586867" y="6035950"/>
            <a:ext cx="5853154"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FF"/>
                </a:solidFill>
                <a:effectLst/>
                <a:uLnTx/>
                <a:uFillTx/>
                <a:latin typeface="Arial"/>
                <a:ea typeface="+mn-ea"/>
                <a:cs typeface="+mn-cs"/>
              </a:rPr>
              <a:t>AIRS</a:t>
            </a:r>
            <a:r>
              <a:rPr kumimoji="0" lang="en-US" sz="1400" i="0" u="none" strike="noStrike" kern="1200" cap="none" spc="0" normalizeH="0" baseline="0" noProof="0" dirty="0">
                <a:ln>
                  <a:noFill/>
                </a:ln>
                <a:solidFill>
                  <a:srgbClr val="283030"/>
                </a:solidFill>
                <a:effectLst/>
                <a:uLnTx/>
                <a:uFillTx/>
                <a:latin typeface="Arial"/>
                <a:ea typeface="+mn-ea"/>
                <a:cs typeface="+mn-cs"/>
              </a:rPr>
              <a:t> and </a:t>
            </a:r>
            <a:r>
              <a:rPr kumimoji="0" lang="en-US" sz="1400" i="0" u="none" strike="noStrike" kern="1200" cap="none" spc="0" normalizeH="0" baseline="0" noProof="0" dirty="0">
                <a:ln>
                  <a:noFill/>
                </a:ln>
                <a:solidFill>
                  <a:srgbClr val="FF0000"/>
                </a:solidFill>
                <a:effectLst/>
                <a:uLnTx/>
                <a:uFillTx/>
                <a:latin typeface="Arial"/>
                <a:ea typeface="+mn-ea"/>
                <a:cs typeface="+mn-cs"/>
              </a:rPr>
              <a:t>Aeolus</a:t>
            </a:r>
            <a:r>
              <a:rPr kumimoji="0" lang="en-US" sz="1400" i="0" u="none" strike="noStrike" kern="1200" cap="none" spc="0" normalizeH="0" baseline="0" noProof="0" dirty="0">
                <a:ln>
                  <a:noFill/>
                </a:ln>
                <a:solidFill>
                  <a:srgbClr val="283030"/>
                </a:solidFill>
                <a:effectLst/>
                <a:uLnTx/>
                <a:uFillTx/>
                <a:latin typeface="Arial"/>
                <a:ea typeface="+mn-ea"/>
                <a:cs typeface="+mn-cs"/>
              </a:rPr>
              <a:t> </a:t>
            </a:r>
            <a:r>
              <a:rPr lang="en-US" sz="1400" dirty="0">
                <a:solidFill>
                  <a:srgbClr val="283030"/>
                </a:solidFill>
                <a:latin typeface="Arial"/>
              </a:rPr>
              <a:t>w</a:t>
            </a:r>
            <a:r>
              <a:rPr kumimoji="0" lang="en-US" sz="1400" i="0" u="none" strike="noStrike" kern="1200" cap="none" spc="0" normalizeH="0" baseline="0" noProof="0" dirty="0" err="1">
                <a:ln>
                  <a:noFill/>
                </a:ln>
                <a:solidFill>
                  <a:srgbClr val="283030"/>
                </a:solidFill>
                <a:effectLst/>
                <a:uLnTx/>
                <a:uFillTx/>
                <a:latin typeface="Arial"/>
                <a:ea typeface="+mn-ea"/>
                <a:cs typeface="+mn-cs"/>
              </a:rPr>
              <a:t>ind</a:t>
            </a:r>
            <a:r>
              <a:rPr kumimoji="0" lang="en-US" sz="1400" i="0" u="none" strike="noStrike" kern="1200" cap="none" spc="0" normalizeH="0" baseline="0" noProof="0" dirty="0">
                <a:ln>
                  <a:noFill/>
                </a:ln>
                <a:solidFill>
                  <a:srgbClr val="283030"/>
                </a:solidFill>
                <a:effectLst/>
                <a:uLnTx/>
                <a:uFillTx/>
                <a:latin typeface="Arial"/>
                <a:ea typeface="+mn-ea"/>
                <a:cs typeface="+mn-cs"/>
              </a:rPr>
              <a:t> speed bias (dashed) and RMSD (solid) compared to ERA5</a:t>
            </a:r>
          </a:p>
        </p:txBody>
      </p:sp>
    </p:spTree>
    <p:extLst>
      <p:ext uri="{BB962C8B-B14F-4D97-AF65-F5344CB8AC3E}">
        <p14:creationId xmlns:p14="http://schemas.microsoft.com/office/powerpoint/2010/main" val="4120503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1D5EEF1C-02F9-67C9-3250-35DCD89A2605}"/>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9ACF2247-99A7-7541-20B3-BDAE40D97B31}"/>
              </a:ext>
            </a:extLst>
          </p:cNvPr>
          <p:cNvSpPr txBox="1">
            <a:spLocks noGrp="1"/>
          </p:cNvSpPr>
          <p:nvPr>
            <p:ph type="title"/>
          </p:nvPr>
        </p:nvSpPr>
        <p:spPr>
          <a:xfrm>
            <a:off x="973183" y="219828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dirty="0"/>
              <a:t>CrIS, IASI, ATMS Retrieval Winds</a:t>
            </a:r>
          </a:p>
        </p:txBody>
      </p:sp>
    </p:spTree>
    <p:extLst>
      <p:ext uri="{BB962C8B-B14F-4D97-AF65-F5344CB8AC3E}">
        <p14:creationId xmlns:p14="http://schemas.microsoft.com/office/powerpoint/2010/main" val="1686604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514" y="279031"/>
            <a:ext cx="9500973" cy="493079"/>
          </a:xfrm>
        </p:spPr>
        <p:txBody>
          <a:bodyPr>
            <a:noAutofit/>
          </a:bodyPr>
          <a:lstStyle/>
          <a:p>
            <a:pPr algn="ctr"/>
            <a:r>
              <a:rPr lang="en-US" sz="3200" dirty="0">
                <a:solidFill>
                  <a:schemeClr val="tx1"/>
                </a:solidFill>
              </a:rPr>
              <a:t>Retrieval AMVs</a:t>
            </a:r>
          </a:p>
        </p:txBody>
      </p:sp>
      <p:pic>
        <p:nvPicPr>
          <p:cNvPr id="3" name="Picture 2" descr="Chart&#10;&#10;Description automatically generated">
            <a:extLst>
              <a:ext uri="{FF2B5EF4-FFF2-40B4-BE49-F238E27FC236}">
                <a16:creationId xmlns:a16="http://schemas.microsoft.com/office/drawing/2014/main" id="{EC275A23-E4C0-B217-BDC1-B7B98A0D7285}"/>
              </a:ext>
            </a:extLst>
          </p:cNvPr>
          <p:cNvPicPr>
            <a:picLocks noChangeAspect="1"/>
          </p:cNvPicPr>
          <p:nvPr/>
        </p:nvPicPr>
        <p:blipFill>
          <a:blip r:embed="rId2"/>
          <a:stretch>
            <a:fillRect/>
          </a:stretch>
        </p:blipFill>
        <p:spPr>
          <a:xfrm>
            <a:off x="415862" y="1089658"/>
            <a:ext cx="3602083" cy="3602083"/>
          </a:xfrm>
          <a:prstGeom prst="rect">
            <a:avLst/>
          </a:prstGeom>
        </p:spPr>
      </p:pic>
      <p:pic>
        <p:nvPicPr>
          <p:cNvPr id="4" name="Picture 3">
            <a:extLst>
              <a:ext uri="{FF2B5EF4-FFF2-40B4-BE49-F238E27FC236}">
                <a16:creationId xmlns:a16="http://schemas.microsoft.com/office/drawing/2014/main" id="{64135698-1BC1-5C61-D5E5-E176A2D06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94958" y="1089658"/>
            <a:ext cx="3602083" cy="3602083"/>
          </a:xfrm>
          <a:prstGeom prst="rect">
            <a:avLst/>
          </a:prstGeom>
          <a:ln>
            <a:solidFill>
              <a:schemeClr val="tx1"/>
            </a:solidFill>
          </a:ln>
        </p:spPr>
      </p:pic>
      <p:pic>
        <p:nvPicPr>
          <p:cNvPr id="6" name="Content Placeholder 8" descr="A picture containing map&#10;&#10;Description automatically generated">
            <a:extLst>
              <a:ext uri="{FF2B5EF4-FFF2-40B4-BE49-F238E27FC236}">
                <a16:creationId xmlns:a16="http://schemas.microsoft.com/office/drawing/2014/main" id="{1CE9689D-5602-5646-BA0A-0582FD11A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054" y="1089658"/>
            <a:ext cx="3602083" cy="3602083"/>
          </a:xfrm>
          <a:prstGeom prst="rect">
            <a:avLst/>
          </a:prstGeom>
        </p:spPr>
      </p:pic>
      <p:sp>
        <p:nvSpPr>
          <p:cNvPr id="7" name="TextBox 6">
            <a:extLst>
              <a:ext uri="{FF2B5EF4-FFF2-40B4-BE49-F238E27FC236}">
                <a16:creationId xmlns:a16="http://schemas.microsoft.com/office/drawing/2014/main" id="{D5867075-D49D-6C88-CFAA-EF1E9B20D452}"/>
              </a:ext>
            </a:extLst>
          </p:cNvPr>
          <p:cNvSpPr txBox="1"/>
          <p:nvPr/>
        </p:nvSpPr>
        <p:spPr>
          <a:xfrm>
            <a:off x="1574114" y="4887685"/>
            <a:ext cx="1005403" cy="584775"/>
          </a:xfrm>
          <a:prstGeom prst="rect">
            <a:avLst/>
          </a:prstGeom>
          <a:noFill/>
        </p:spPr>
        <p:txBody>
          <a:bodyPr wrap="none" rtlCol="0">
            <a:spAutoFit/>
          </a:bodyPr>
          <a:lstStyle/>
          <a:p>
            <a:r>
              <a:rPr lang="en-US" sz="3200" dirty="0"/>
              <a:t>CrIS</a:t>
            </a:r>
          </a:p>
        </p:txBody>
      </p:sp>
      <p:sp>
        <p:nvSpPr>
          <p:cNvPr id="8" name="TextBox 7">
            <a:extLst>
              <a:ext uri="{FF2B5EF4-FFF2-40B4-BE49-F238E27FC236}">
                <a16:creationId xmlns:a16="http://schemas.microsoft.com/office/drawing/2014/main" id="{95B18BF9-68AC-48F4-BF5C-FFC23B89B5C4}"/>
              </a:ext>
            </a:extLst>
          </p:cNvPr>
          <p:cNvSpPr txBox="1"/>
          <p:nvPr/>
        </p:nvSpPr>
        <p:spPr>
          <a:xfrm>
            <a:off x="5593297" y="4887685"/>
            <a:ext cx="960519" cy="584775"/>
          </a:xfrm>
          <a:prstGeom prst="rect">
            <a:avLst/>
          </a:prstGeom>
          <a:noFill/>
        </p:spPr>
        <p:txBody>
          <a:bodyPr wrap="none" rtlCol="0">
            <a:spAutoFit/>
          </a:bodyPr>
          <a:lstStyle/>
          <a:p>
            <a:r>
              <a:rPr lang="en-US" sz="3200" dirty="0"/>
              <a:t>IASI</a:t>
            </a:r>
          </a:p>
        </p:txBody>
      </p:sp>
      <p:sp>
        <p:nvSpPr>
          <p:cNvPr id="9" name="TextBox 8">
            <a:extLst>
              <a:ext uri="{FF2B5EF4-FFF2-40B4-BE49-F238E27FC236}">
                <a16:creationId xmlns:a16="http://schemas.microsoft.com/office/drawing/2014/main" id="{EE9675E7-5339-884A-3821-C1EF4985866B}"/>
              </a:ext>
            </a:extLst>
          </p:cNvPr>
          <p:cNvSpPr txBox="1"/>
          <p:nvPr/>
        </p:nvSpPr>
        <p:spPr>
          <a:xfrm>
            <a:off x="9524669" y="4887684"/>
            <a:ext cx="1483098" cy="1077218"/>
          </a:xfrm>
          <a:prstGeom prst="rect">
            <a:avLst/>
          </a:prstGeom>
          <a:noFill/>
        </p:spPr>
        <p:txBody>
          <a:bodyPr wrap="none" rtlCol="0">
            <a:spAutoFit/>
          </a:bodyPr>
          <a:lstStyle/>
          <a:p>
            <a:r>
              <a:rPr lang="en-US" sz="3200" dirty="0"/>
              <a:t>ATMS</a:t>
            </a:r>
          </a:p>
          <a:p>
            <a:r>
              <a:rPr lang="en-US" sz="3200" dirty="0"/>
              <a:t>(MIRS)</a:t>
            </a:r>
          </a:p>
        </p:txBody>
      </p:sp>
    </p:spTree>
    <p:extLst>
      <p:ext uri="{BB962C8B-B14F-4D97-AF65-F5344CB8AC3E}">
        <p14:creationId xmlns:p14="http://schemas.microsoft.com/office/powerpoint/2010/main" val="3159398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E2B9D-C195-71D5-22C7-47F822F0F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F9E08-F984-7D94-601F-B75296DB8790}"/>
              </a:ext>
            </a:extLst>
          </p:cNvPr>
          <p:cNvSpPr>
            <a:spLocks noGrp="1"/>
          </p:cNvSpPr>
          <p:nvPr>
            <p:ph type="title"/>
          </p:nvPr>
        </p:nvSpPr>
        <p:spPr>
          <a:xfrm>
            <a:off x="1345514" y="279031"/>
            <a:ext cx="9500973" cy="493079"/>
          </a:xfrm>
        </p:spPr>
        <p:txBody>
          <a:bodyPr>
            <a:noAutofit/>
          </a:bodyPr>
          <a:lstStyle/>
          <a:p>
            <a:pPr algn="ctr"/>
            <a:r>
              <a:rPr lang="en-US" sz="3200" dirty="0">
                <a:solidFill>
                  <a:schemeClr val="tx1"/>
                </a:solidFill>
              </a:rPr>
              <a:t>Comparison of MIRS, AIRS, CrIS AMVs to ERA5</a:t>
            </a:r>
          </a:p>
        </p:txBody>
      </p:sp>
      <p:sp>
        <p:nvSpPr>
          <p:cNvPr id="5" name="Rectangle 3">
            <a:extLst>
              <a:ext uri="{FF2B5EF4-FFF2-40B4-BE49-F238E27FC236}">
                <a16:creationId xmlns:a16="http://schemas.microsoft.com/office/drawing/2014/main" id="{3F10D189-2F0C-8B6C-E80B-F9C7129B8F55}"/>
              </a:ext>
            </a:extLst>
          </p:cNvPr>
          <p:cNvSpPr txBox="1">
            <a:spLocks noChangeArrowheads="1"/>
          </p:cNvSpPr>
          <p:nvPr/>
        </p:nvSpPr>
        <p:spPr>
          <a:xfrm>
            <a:off x="391887" y="5682154"/>
            <a:ext cx="5551713" cy="10778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50000"/>
              </a:spcBef>
              <a:buNone/>
            </a:pPr>
            <a:r>
              <a:rPr lang="en-US" dirty="0">
                <a:ea typeface="ＭＳ Ｐゴシック" charset="0"/>
                <a:cs typeface="ＭＳ Ｐゴシック" charset="0"/>
              </a:rPr>
              <a:t>A vertical profile of the speed difference bias (dashed) and RMSD (solid) between MIRS (ATMS), AIRS, CrIS and the ERA5 reanalysis for March 1, 11, 21, 31 in 2020.</a:t>
            </a:r>
            <a:endParaRPr lang="en-US" altLang="en-US" sz="1400" dirty="0"/>
          </a:p>
        </p:txBody>
      </p:sp>
      <p:pic>
        <p:nvPicPr>
          <p:cNvPr id="3" name="Picture 2" descr="Chart, line chart&#10;&#10;Description automatically generated">
            <a:extLst>
              <a:ext uri="{FF2B5EF4-FFF2-40B4-BE49-F238E27FC236}">
                <a16:creationId xmlns:a16="http://schemas.microsoft.com/office/drawing/2014/main" id="{4AF91646-F4C1-ADB7-6C77-1A561F08826C}"/>
              </a:ext>
            </a:extLst>
          </p:cNvPr>
          <p:cNvPicPr>
            <a:picLocks noChangeAspect="1"/>
          </p:cNvPicPr>
          <p:nvPr/>
        </p:nvPicPr>
        <p:blipFill rotWithShape="1">
          <a:blip r:embed="rId2"/>
          <a:srcRect l="7493" t="3971" r="7558" b="5041"/>
          <a:stretch/>
        </p:blipFill>
        <p:spPr bwMode="auto">
          <a:xfrm>
            <a:off x="391887" y="847537"/>
            <a:ext cx="5630560" cy="4673599"/>
          </a:xfrm>
          <a:prstGeom prst="rect">
            <a:avLst/>
          </a:prstGeom>
          <a:ln>
            <a:noFill/>
          </a:ln>
          <a:extLst>
            <a:ext uri="{53640926-AAD7-44D8-BBD7-CCE9431645EC}">
              <a14:shadowObscured xmlns:a14="http://schemas.microsoft.com/office/drawing/2010/main"/>
            </a:ext>
          </a:extLst>
        </p:spPr>
      </p:pic>
      <p:pic>
        <p:nvPicPr>
          <p:cNvPr id="8" name="Picture 7" descr="Chart&#10;&#10;Description automatically generated">
            <a:extLst>
              <a:ext uri="{FF2B5EF4-FFF2-40B4-BE49-F238E27FC236}">
                <a16:creationId xmlns:a16="http://schemas.microsoft.com/office/drawing/2014/main" id="{4ADECEF4-B126-115A-64EC-C2D1ED6C2CBA}"/>
              </a:ext>
            </a:extLst>
          </p:cNvPr>
          <p:cNvPicPr>
            <a:picLocks noChangeAspect="1"/>
          </p:cNvPicPr>
          <p:nvPr/>
        </p:nvPicPr>
        <p:blipFill rotWithShape="1">
          <a:blip r:embed="rId3"/>
          <a:srcRect l="3746" r="6890"/>
          <a:stretch/>
        </p:blipFill>
        <p:spPr bwMode="auto">
          <a:xfrm>
            <a:off x="6169555" y="2083563"/>
            <a:ext cx="2623820" cy="2201545"/>
          </a:xfrm>
          <a:prstGeom prst="rect">
            <a:avLst/>
          </a:prstGeom>
          <a:ln>
            <a:noFill/>
          </a:ln>
          <a:extLst>
            <a:ext uri="{53640926-AAD7-44D8-BBD7-CCE9431645EC}">
              <a14:shadowObscured xmlns:a14="http://schemas.microsoft.com/office/drawing/2010/main"/>
            </a:ext>
          </a:extLst>
        </p:spPr>
      </p:pic>
      <p:pic>
        <p:nvPicPr>
          <p:cNvPr id="9" name="Picture 8" descr="Chart, surface chart&#10;&#10;Description automatically generated">
            <a:extLst>
              <a:ext uri="{FF2B5EF4-FFF2-40B4-BE49-F238E27FC236}">
                <a16:creationId xmlns:a16="http://schemas.microsoft.com/office/drawing/2014/main" id="{55608651-C5A9-D704-15EE-10FEE14CEB04}"/>
              </a:ext>
            </a:extLst>
          </p:cNvPr>
          <p:cNvPicPr>
            <a:picLocks noChangeAspect="1"/>
          </p:cNvPicPr>
          <p:nvPr/>
        </p:nvPicPr>
        <p:blipFill rotWithShape="1">
          <a:blip r:embed="rId4"/>
          <a:srcRect l="3345" r="6488"/>
          <a:stretch/>
        </p:blipFill>
        <p:spPr bwMode="auto">
          <a:xfrm>
            <a:off x="8940483" y="2116199"/>
            <a:ext cx="2671445" cy="2221865"/>
          </a:xfrm>
          <a:prstGeom prst="rect">
            <a:avLst/>
          </a:prstGeom>
          <a:ln>
            <a:noFill/>
          </a:ln>
          <a:extLst>
            <a:ext uri="{53640926-AAD7-44D8-BBD7-CCE9431645EC}">
              <a14:shadowObscured xmlns:a14="http://schemas.microsoft.com/office/drawing/2010/main"/>
            </a:ext>
          </a:extLst>
        </p:spPr>
      </p:pic>
      <p:sp>
        <p:nvSpPr>
          <p:cNvPr id="11" name="Rectangle 3">
            <a:extLst>
              <a:ext uri="{FF2B5EF4-FFF2-40B4-BE49-F238E27FC236}">
                <a16:creationId xmlns:a16="http://schemas.microsoft.com/office/drawing/2014/main" id="{9DFCFB4E-1CB3-D4DE-600C-E402BAF0A701}"/>
              </a:ext>
            </a:extLst>
          </p:cNvPr>
          <p:cNvSpPr txBox="1">
            <a:spLocks noChangeArrowheads="1"/>
          </p:cNvSpPr>
          <p:nvPr/>
        </p:nvSpPr>
        <p:spPr>
          <a:xfrm>
            <a:off x="6169555" y="5682154"/>
            <a:ext cx="5941367" cy="10778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50000"/>
              </a:spcBef>
              <a:buNone/>
            </a:pPr>
            <a:r>
              <a:rPr lang="en-US" dirty="0">
                <a:ea typeface="ＭＳ Ｐゴシック" charset="0"/>
                <a:cs typeface="ＭＳ Ｐゴシック" charset="0"/>
              </a:rPr>
              <a:t>A vertical profile of the observation count by pressure level for CrIS (left) and MIRS (right) for March 1, 11, 21, 31 in 2020; from co-location to the ERA5.</a:t>
            </a:r>
            <a:endParaRPr lang="en-US" altLang="en-US" sz="1400" dirty="0"/>
          </a:p>
        </p:txBody>
      </p:sp>
    </p:spTree>
    <p:extLst>
      <p:ext uri="{BB962C8B-B14F-4D97-AF65-F5344CB8AC3E}">
        <p14:creationId xmlns:p14="http://schemas.microsoft.com/office/powerpoint/2010/main" val="1619694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E14118A7-4821-696B-3EF2-397F11149A1D}"/>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8528EEDF-CC9A-8EA4-41E9-629D08406ABD}"/>
              </a:ext>
            </a:extLst>
          </p:cNvPr>
          <p:cNvSpPr txBox="1">
            <a:spLocks noGrp="1"/>
          </p:cNvSpPr>
          <p:nvPr>
            <p:ph type="title"/>
          </p:nvPr>
        </p:nvSpPr>
        <p:spPr>
          <a:xfrm>
            <a:off x="973183" y="219828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dirty="0"/>
              <a:t>Multi-satellite CrIS Retrieval Winds</a:t>
            </a:r>
          </a:p>
        </p:txBody>
      </p:sp>
    </p:spTree>
    <p:extLst>
      <p:ext uri="{BB962C8B-B14F-4D97-AF65-F5344CB8AC3E}">
        <p14:creationId xmlns:p14="http://schemas.microsoft.com/office/powerpoint/2010/main" val="4072230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0177B-681F-D6F2-8149-929AE737D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2519E-D274-E621-5797-2081224655A4}"/>
              </a:ext>
            </a:extLst>
          </p:cNvPr>
          <p:cNvSpPr>
            <a:spLocks noGrp="1"/>
          </p:cNvSpPr>
          <p:nvPr>
            <p:ph type="title"/>
          </p:nvPr>
        </p:nvSpPr>
        <p:spPr>
          <a:xfrm>
            <a:off x="1345514" y="279031"/>
            <a:ext cx="9500973" cy="493079"/>
          </a:xfrm>
        </p:spPr>
        <p:txBody>
          <a:bodyPr>
            <a:noAutofit/>
          </a:bodyPr>
          <a:lstStyle/>
          <a:p>
            <a:pPr algn="ctr"/>
            <a:r>
              <a:rPr lang="en-US" sz="3200" dirty="0">
                <a:solidFill>
                  <a:schemeClr val="tx1"/>
                </a:solidFill>
              </a:rPr>
              <a:t>Satellite triad CrIS AMVs</a:t>
            </a:r>
          </a:p>
        </p:txBody>
      </p:sp>
      <p:sp>
        <p:nvSpPr>
          <p:cNvPr id="5" name="Rectangle 3">
            <a:extLst>
              <a:ext uri="{FF2B5EF4-FFF2-40B4-BE49-F238E27FC236}">
                <a16:creationId xmlns:a16="http://schemas.microsoft.com/office/drawing/2014/main" id="{5143F226-A238-342F-583A-263F103EB392}"/>
              </a:ext>
            </a:extLst>
          </p:cNvPr>
          <p:cNvSpPr txBox="1">
            <a:spLocks noChangeArrowheads="1"/>
          </p:cNvSpPr>
          <p:nvPr/>
        </p:nvSpPr>
        <p:spPr>
          <a:xfrm>
            <a:off x="1" y="1447610"/>
            <a:ext cx="5941367" cy="467359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50000"/>
              </a:spcBef>
              <a:buNone/>
            </a:pPr>
            <a:r>
              <a:rPr lang="en-US" sz="2000" dirty="0">
                <a:ea typeface="ＭＳ Ｐゴシック" charset="0"/>
                <a:cs typeface="ＭＳ Ｐゴシック" charset="0"/>
              </a:rPr>
              <a:t>Derive AMVs from humidity fields using single field of view (SFOV) CrIS retrievals, from a satellite triad:</a:t>
            </a:r>
          </a:p>
          <a:p>
            <a:pPr>
              <a:spcBef>
                <a:spcPct val="50000"/>
              </a:spcBef>
            </a:pPr>
            <a:r>
              <a:rPr lang="en-US" altLang="en-US" sz="2000" dirty="0">
                <a:ea typeface="ＭＳ Ｐゴシック" charset="0"/>
              </a:rPr>
              <a:t>Satellite triad (S-NPP, NOAA-21, NOAA-20) results in coverage at all latitudes</a:t>
            </a:r>
          </a:p>
          <a:p>
            <a:pPr>
              <a:spcBef>
                <a:spcPct val="50000"/>
              </a:spcBef>
            </a:pPr>
            <a:r>
              <a:rPr lang="en-US" altLang="en-US" sz="2000" dirty="0">
                <a:ea typeface="ＭＳ Ｐゴシック" charset="0"/>
              </a:rPr>
              <a:t>Example on the right showing the 3 passes, separated by ~25 minutes each, with AMVs overlaid</a:t>
            </a:r>
          </a:p>
          <a:p>
            <a:pPr>
              <a:spcBef>
                <a:spcPct val="50000"/>
              </a:spcBef>
            </a:pPr>
            <a:r>
              <a:rPr lang="en-US" altLang="en-US" sz="2000" dirty="0">
                <a:ea typeface="ＭＳ Ｐゴシック" charset="0"/>
              </a:rPr>
              <a:t>The dark areas are clouds, which need to be masked out</a:t>
            </a:r>
            <a:endParaRPr lang="en-US" altLang="en-US" sz="2000" dirty="0"/>
          </a:p>
          <a:p>
            <a:pPr lvl="1">
              <a:lnSpc>
                <a:spcPct val="80000"/>
              </a:lnSpc>
              <a:spcBef>
                <a:spcPct val="50000"/>
              </a:spcBef>
            </a:pPr>
            <a:endParaRPr lang="en-US" altLang="en-US" sz="1800" dirty="0"/>
          </a:p>
        </p:txBody>
      </p:sp>
      <p:pic>
        <p:nvPicPr>
          <p:cNvPr id="10" name="Picture 9" descr="A screen shot of a satellite&#10;&#10;Description automatically generated">
            <a:extLst>
              <a:ext uri="{FF2B5EF4-FFF2-40B4-BE49-F238E27FC236}">
                <a16:creationId xmlns:a16="http://schemas.microsoft.com/office/drawing/2014/main" id="{286ECD01-3F0D-1C55-5B87-E333412513F4}"/>
              </a:ext>
            </a:extLst>
          </p:cNvPr>
          <p:cNvPicPr>
            <a:picLocks noChangeAspect="1"/>
          </p:cNvPicPr>
          <p:nvPr/>
        </p:nvPicPr>
        <p:blipFill>
          <a:blip r:embed="rId2"/>
          <a:stretch>
            <a:fillRect/>
          </a:stretch>
        </p:blipFill>
        <p:spPr>
          <a:xfrm>
            <a:off x="6096000" y="1574209"/>
            <a:ext cx="5520267" cy="4673600"/>
          </a:xfrm>
          <a:prstGeom prst="rect">
            <a:avLst/>
          </a:prstGeom>
        </p:spPr>
      </p:pic>
      <p:pic>
        <p:nvPicPr>
          <p:cNvPr id="12" name="Picture 11" descr="A screen shot of a satellite&#10;&#10;Description automatically generated">
            <a:extLst>
              <a:ext uri="{FF2B5EF4-FFF2-40B4-BE49-F238E27FC236}">
                <a16:creationId xmlns:a16="http://schemas.microsoft.com/office/drawing/2014/main" id="{D240190D-12BB-AB3A-DDAE-ECF55C36015A}"/>
              </a:ext>
            </a:extLst>
          </p:cNvPr>
          <p:cNvPicPr>
            <a:picLocks noChangeAspect="1"/>
          </p:cNvPicPr>
          <p:nvPr/>
        </p:nvPicPr>
        <p:blipFill>
          <a:blip r:embed="rId3"/>
          <a:stretch>
            <a:fillRect/>
          </a:stretch>
        </p:blipFill>
        <p:spPr>
          <a:xfrm>
            <a:off x="6096000" y="1574209"/>
            <a:ext cx="5520267" cy="4673600"/>
          </a:xfrm>
          <a:prstGeom prst="rect">
            <a:avLst/>
          </a:prstGeom>
        </p:spPr>
      </p:pic>
      <p:sp>
        <p:nvSpPr>
          <p:cNvPr id="13" name="TextBox 12">
            <a:extLst>
              <a:ext uri="{FF2B5EF4-FFF2-40B4-BE49-F238E27FC236}">
                <a16:creationId xmlns:a16="http://schemas.microsoft.com/office/drawing/2014/main" id="{5AE0ECC2-0DF5-ABA4-FC65-41040152C751}"/>
              </a:ext>
            </a:extLst>
          </p:cNvPr>
          <p:cNvSpPr txBox="1"/>
          <p:nvPr/>
        </p:nvSpPr>
        <p:spPr>
          <a:xfrm>
            <a:off x="150829" y="5761617"/>
            <a:ext cx="5663168" cy="954107"/>
          </a:xfrm>
          <a:prstGeom prst="rect">
            <a:avLst/>
          </a:prstGeom>
          <a:noFill/>
          <a:ln>
            <a:solidFill>
              <a:schemeClr val="bg1"/>
            </a:solidFill>
          </a:ln>
        </p:spPr>
        <p:txBody>
          <a:bodyPr wrap="square" rtlCol="0">
            <a:spAutoFit/>
          </a:bodyPr>
          <a:lstStyle/>
          <a:p>
            <a:pPr algn="ctr"/>
            <a:r>
              <a:rPr lang="en-US" dirty="0">
                <a:solidFill>
                  <a:schemeClr val="tx1"/>
                </a:solidFill>
              </a:rPr>
              <a:t>“CIMSS Research Toward Determining Global Three Dimensional Winds by Tracking Features In Temporal Sequences of Polar Weather Satellite Humidity and Ozone Retrievals FY23” </a:t>
            </a:r>
            <a:br>
              <a:rPr lang="en-US" dirty="0">
                <a:solidFill>
                  <a:schemeClr val="tx1"/>
                </a:solidFill>
              </a:rPr>
            </a:br>
            <a:r>
              <a:rPr lang="en-US" dirty="0">
                <a:solidFill>
                  <a:schemeClr val="tx1"/>
                </a:solidFill>
              </a:rPr>
              <a:t>NOAA POC: Satya </a:t>
            </a:r>
            <a:r>
              <a:rPr lang="en-US" dirty="0" err="1">
                <a:solidFill>
                  <a:schemeClr val="tx1"/>
                </a:solidFill>
              </a:rPr>
              <a:t>Kalluri</a:t>
            </a:r>
            <a:r>
              <a:rPr lang="en-US" dirty="0">
                <a:solidFill>
                  <a:schemeClr val="tx1"/>
                </a:solidFill>
              </a:rPr>
              <a:t> </a:t>
            </a:r>
          </a:p>
        </p:txBody>
      </p:sp>
    </p:spTree>
    <p:extLst>
      <p:ext uri="{BB962C8B-B14F-4D97-AF65-F5344CB8AC3E}">
        <p14:creationId xmlns:p14="http://schemas.microsoft.com/office/powerpoint/2010/main" val="234974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54955946-8847-1DE5-3316-457E34F78FD4}"/>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BA642EC7-1F05-ED90-5AC7-D8D36FA593C5}"/>
              </a:ext>
            </a:extLst>
          </p:cNvPr>
          <p:cNvSpPr txBox="1">
            <a:spLocks noGrp="1"/>
          </p:cNvSpPr>
          <p:nvPr>
            <p:ph type="title"/>
          </p:nvPr>
        </p:nvSpPr>
        <p:spPr>
          <a:xfrm>
            <a:off x="820783" y="864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latin typeface="Calibri"/>
                <a:ea typeface="Calibri"/>
                <a:cs typeface="Calibri"/>
                <a:sym typeface="Calibri"/>
              </a:rPr>
              <a:t>Outline</a:t>
            </a:r>
            <a:endParaRPr lang="en-US" dirty="0"/>
          </a:p>
        </p:txBody>
      </p:sp>
      <p:sp>
        <p:nvSpPr>
          <p:cNvPr id="100" name="Google Shape;100;p2">
            <a:extLst>
              <a:ext uri="{FF2B5EF4-FFF2-40B4-BE49-F238E27FC236}">
                <a16:creationId xmlns:a16="http://schemas.microsoft.com/office/drawing/2014/main" id="{9F040DFC-24A6-205D-C9FC-109BC63AC948}"/>
              </a:ext>
            </a:extLst>
          </p:cNvPr>
          <p:cNvSpPr txBox="1">
            <a:spLocks noGrp="1"/>
          </p:cNvSpPr>
          <p:nvPr>
            <p:ph type="body" idx="1"/>
          </p:nvPr>
        </p:nvSpPr>
        <p:spPr>
          <a:xfrm>
            <a:off x="794657" y="1128939"/>
            <a:ext cx="10515600" cy="516300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dirty="0"/>
              <a:t>Background: 3D winds from hyperspectral sounders</a:t>
            </a:r>
          </a:p>
          <a:p>
            <a:pPr marL="685800" lvl="1" indent="-228600">
              <a:spcBef>
                <a:spcPts val="0"/>
              </a:spcBef>
              <a:buSzPts val="2400"/>
            </a:pPr>
            <a:r>
              <a:rPr lang="en-US" sz="2000" dirty="0"/>
              <a:t>Based on heritage code for geostationary and polar orbiting satellite-derived winds from imagers (e.g., GOES GVAR, MODIS, AVHRR)</a:t>
            </a:r>
          </a:p>
          <a:p>
            <a:pPr marL="228600" lvl="0" indent="-228600" algn="l" rtl="0">
              <a:lnSpc>
                <a:spcPct val="90000"/>
              </a:lnSpc>
              <a:spcBef>
                <a:spcPts val="0"/>
              </a:spcBef>
              <a:spcAft>
                <a:spcPts val="0"/>
              </a:spcAft>
              <a:buClr>
                <a:schemeClr val="dk1"/>
              </a:buClr>
              <a:buSzPts val="2400"/>
              <a:buChar char="•"/>
            </a:pPr>
            <a:r>
              <a:rPr lang="en-US" sz="2400" dirty="0"/>
              <a:t>AIRS</a:t>
            </a:r>
          </a:p>
          <a:p>
            <a:pPr marL="685800" lvl="1" indent="-228600">
              <a:spcBef>
                <a:spcPts val="0"/>
              </a:spcBef>
              <a:buSzPts val="2400"/>
            </a:pPr>
            <a:r>
              <a:rPr lang="en-US" sz="2000" dirty="0"/>
              <a:t>Model impact</a:t>
            </a:r>
          </a:p>
          <a:p>
            <a:pPr marL="685800" lvl="1" indent="-228600">
              <a:spcBef>
                <a:spcPts val="0"/>
              </a:spcBef>
              <a:buSzPts val="2400"/>
            </a:pPr>
            <a:r>
              <a:rPr lang="en-US" sz="2000" dirty="0"/>
              <a:t>Comparison to Aeolus</a:t>
            </a:r>
          </a:p>
          <a:p>
            <a:pPr marL="228600" indent="-228600">
              <a:spcBef>
                <a:spcPts val="0"/>
              </a:spcBef>
              <a:buSzPts val="2400"/>
            </a:pPr>
            <a:r>
              <a:rPr lang="en-US" sz="2400" dirty="0"/>
              <a:t>IASI, ATMS (MiRS)</a:t>
            </a:r>
            <a:endParaRPr lang="en-US" sz="2000" dirty="0"/>
          </a:p>
          <a:p>
            <a:pPr marL="228600" lvl="0" indent="-228600" algn="l" rtl="0">
              <a:lnSpc>
                <a:spcPct val="90000"/>
              </a:lnSpc>
              <a:spcBef>
                <a:spcPts val="0"/>
              </a:spcBef>
              <a:spcAft>
                <a:spcPts val="0"/>
              </a:spcAft>
              <a:buClr>
                <a:schemeClr val="dk1"/>
              </a:buClr>
              <a:buSzPts val="2400"/>
              <a:buChar char="•"/>
            </a:pPr>
            <a:r>
              <a:rPr lang="en-US" sz="2400" dirty="0"/>
              <a:t>CrIS</a:t>
            </a:r>
          </a:p>
          <a:p>
            <a:pPr marL="685800" lvl="1" indent="-228600">
              <a:spcBef>
                <a:spcPts val="0"/>
              </a:spcBef>
              <a:buSzPts val="2400"/>
            </a:pPr>
            <a:r>
              <a:rPr lang="en-US" sz="2000" dirty="0"/>
              <a:t>Single, two, three satellites</a:t>
            </a:r>
          </a:p>
          <a:p>
            <a:pPr marL="685800" lvl="1" indent="-228600">
              <a:spcBef>
                <a:spcPts val="0"/>
              </a:spcBef>
              <a:buSzPts val="2400"/>
            </a:pPr>
            <a:r>
              <a:rPr lang="en-US" sz="2000" dirty="0"/>
              <a:t>Deep learning/optical flow</a:t>
            </a:r>
          </a:p>
          <a:p>
            <a:pPr marL="228600" lvl="0" indent="-228600" algn="l" rtl="0">
              <a:lnSpc>
                <a:spcPct val="90000"/>
              </a:lnSpc>
              <a:spcBef>
                <a:spcPts val="0"/>
              </a:spcBef>
              <a:spcAft>
                <a:spcPts val="0"/>
              </a:spcAft>
              <a:buClr>
                <a:schemeClr val="dk1"/>
              </a:buClr>
              <a:buSzPts val="2400"/>
              <a:buChar char="•"/>
            </a:pPr>
            <a:r>
              <a:rPr lang="en-US" sz="2400" dirty="0"/>
              <a:t>NASA Earth Venture proposals (not funded)</a:t>
            </a:r>
          </a:p>
          <a:p>
            <a:pPr marL="685800" lvl="1" indent="-228600">
              <a:spcBef>
                <a:spcPts val="0"/>
              </a:spcBef>
              <a:buSzPts val="2400"/>
            </a:pPr>
            <a:r>
              <a:rPr lang="en-US" sz="2000" dirty="0"/>
              <a:t>WHISPER</a:t>
            </a:r>
          </a:p>
          <a:p>
            <a:pPr marL="685800" lvl="1" indent="-228600">
              <a:spcBef>
                <a:spcPts val="0"/>
              </a:spcBef>
              <a:buSzPts val="2400"/>
            </a:pPr>
            <a:r>
              <a:rPr lang="en-US" sz="2000" dirty="0"/>
              <a:t>MISTiC Winds</a:t>
            </a:r>
          </a:p>
          <a:p>
            <a:pPr marL="685800" lvl="1" indent="-228600">
              <a:spcBef>
                <a:spcPts val="0"/>
              </a:spcBef>
              <a:buSzPts val="2400"/>
            </a:pPr>
            <a:r>
              <a:rPr lang="en-US" sz="2000" dirty="0" err="1"/>
              <a:t>Windmapper</a:t>
            </a:r>
            <a:endParaRPr lang="en-US" sz="2000" dirty="0"/>
          </a:p>
          <a:p>
            <a:pPr marL="228600" lvl="0" indent="-228600" algn="l" rtl="0">
              <a:lnSpc>
                <a:spcPct val="90000"/>
              </a:lnSpc>
              <a:spcBef>
                <a:spcPts val="0"/>
              </a:spcBef>
              <a:spcAft>
                <a:spcPts val="0"/>
              </a:spcAft>
              <a:buClr>
                <a:schemeClr val="dk1"/>
              </a:buClr>
              <a:buSzPts val="2400"/>
              <a:buChar char="•"/>
            </a:pPr>
            <a:r>
              <a:rPr lang="en-US" sz="2400" dirty="0"/>
              <a:t>Simulated winds</a:t>
            </a:r>
          </a:p>
          <a:p>
            <a:pPr marL="685800" lvl="1" indent="-228600">
              <a:spcBef>
                <a:spcPts val="0"/>
              </a:spcBef>
              <a:buSzPts val="2400"/>
            </a:pPr>
            <a:r>
              <a:rPr lang="en-US" dirty="0"/>
              <a:t>Nature run</a:t>
            </a:r>
          </a:p>
          <a:p>
            <a:pPr marL="685800" lvl="1" indent="-228600">
              <a:spcBef>
                <a:spcPts val="0"/>
              </a:spcBef>
              <a:buSzPts val="2400"/>
            </a:pPr>
            <a:r>
              <a:rPr lang="en-US" dirty="0"/>
              <a:t>OSSEs</a:t>
            </a:r>
          </a:p>
        </p:txBody>
      </p:sp>
    </p:spTree>
    <p:extLst>
      <p:ext uri="{BB962C8B-B14F-4D97-AF65-F5344CB8AC3E}">
        <p14:creationId xmlns:p14="http://schemas.microsoft.com/office/powerpoint/2010/main" val="3217770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0F800C61-6B26-1E99-67AC-3B509B4B264C}"/>
              </a:ext>
            </a:extLst>
          </p:cNvPr>
          <p:cNvSpPr txBox="1">
            <a:spLocks noChangeArrowheads="1"/>
          </p:cNvSpPr>
          <p:nvPr/>
        </p:nvSpPr>
        <p:spPr>
          <a:xfrm>
            <a:off x="401280" y="5733312"/>
            <a:ext cx="10650131" cy="104174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50000"/>
              </a:spcBef>
              <a:buNone/>
            </a:pPr>
            <a:r>
              <a:rPr lang="en-US" sz="2133" dirty="0">
                <a:ea typeface="ＭＳ Ｐゴシック" charset="0"/>
                <a:cs typeface="ＭＳ Ｐゴシック" charset="0"/>
              </a:rPr>
              <a:t>The 3 swaths (left) are color-coded as RGB; the resulting gray overlap region is where AMVs can be generated. The right panel shows the coverage for 2 swaths, which would double the AMV coverage.</a:t>
            </a:r>
            <a:endParaRPr lang="en-US" altLang="en-US" dirty="0"/>
          </a:p>
          <a:p>
            <a:pPr lvl="1">
              <a:lnSpc>
                <a:spcPct val="80000"/>
              </a:lnSpc>
              <a:spcBef>
                <a:spcPct val="50000"/>
              </a:spcBef>
            </a:pPr>
            <a:endParaRPr lang="en-US" altLang="en-US" sz="1800" dirty="0"/>
          </a:p>
        </p:txBody>
      </p:sp>
      <p:pic>
        <p:nvPicPr>
          <p:cNvPr id="4" name="Picture 3" descr="A screen shot of a satellite&#10;&#10;Description automatically generated">
            <a:extLst>
              <a:ext uri="{FF2B5EF4-FFF2-40B4-BE49-F238E27FC236}">
                <a16:creationId xmlns:a16="http://schemas.microsoft.com/office/drawing/2014/main" id="{B847BCA4-2651-F9CB-D3F8-197B134CBDA4}"/>
              </a:ext>
            </a:extLst>
          </p:cNvPr>
          <p:cNvPicPr>
            <a:picLocks noChangeAspect="1"/>
          </p:cNvPicPr>
          <p:nvPr/>
        </p:nvPicPr>
        <p:blipFill>
          <a:blip r:embed="rId2"/>
          <a:stretch>
            <a:fillRect/>
          </a:stretch>
        </p:blipFill>
        <p:spPr>
          <a:xfrm>
            <a:off x="401280" y="964609"/>
            <a:ext cx="5520267" cy="4673600"/>
          </a:xfrm>
          <a:prstGeom prst="rect">
            <a:avLst/>
          </a:prstGeom>
        </p:spPr>
      </p:pic>
      <p:pic>
        <p:nvPicPr>
          <p:cNvPr id="7" name="Picture 6" descr="A screen shot of a satellite&#10;&#10;Description automatically generated">
            <a:extLst>
              <a:ext uri="{FF2B5EF4-FFF2-40B4-BE49-F238E27FC236}">
                <a16:creationId xmlns:a16="http://schemas.microsoft.com/office/drawing/2014/main" id="{2D8E8405-9770-85F6-F866-46901136CF6C}"/>
              </a:ext>
            </a:extLst>
          </p:cNvPr>
          <p:cNvPicPr>
            <a:picLocks noChangeAspect="1"/>
          </p:cNvPicPr>
          <p:nvPr/>
        </p:nvPicPr>
        <p:blipFill>
          <a:blip r:embed="rId3"/>
          <a:stretch>
            <a:fillRect/>
          </a:stretch>
        </p:blipFill>
        <p:spPr>
          <a:xfrm>
            <a:off x="6096000" y="964609"/>
            <a:ext cx="5520267" cy="4673600"/>
          </a:xfrm>
          <a:prstGeom prst="rect">
            <a:avLst/>
          </a:prstGeom>
        </p:spPr>
      </p:pic>
      <p:sp>
        <p:nvSpPr>
          <p:cNvPr id="11" name="Title 1">
            <a:extLst>
              <a:ext uri="{FF2B5EF4-FFF2-40B4-BE49-F238E27FC236}">
                <a16:creationId xmlns:a16="http://schemas.microsoft.com/office/drawing/2014/main" id="{9D6EFB3A-1843-E96C-0F3E-352FACF18FFA}"/>
              </a:ext>
            </a:extLst>
          </p:cNvPr>
          <p:cNvSpPr txBox="1">
            <a:spLocks/>
          </p:cNvSpPr>
          <p:nvPr/>
        </p:nvSpPr>
        <p:spPr>
          <a:xfrm>
            <a:off x="1345514" y="279031"/>
            <a:ext cx="9500973" cy="493079"/>
          </a:xfrm>
          <a:prstGeom prst="rect">
            <a:avLst/>
          </a:prstGeom>
        </p:spPr>
        <p:txBody>
          <a:bodyPr vert="horz" lIns="121920" tIns="60960" rIns="121920" bIns="6096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dirty="0"/>
              <a:t>Satellite triad vs doublet CrIS overlap</a:t>
            </a:r>
          </a:p>
        </p:txBody>
      </p:sp>
    </p:spTree>
    <p:extLst>
      <p:ext uri="{BB962C8B-B14F-4D97-AF65-F5344CB8AC3E}">
        <p14:creationId xmlns:p14="http://schemas.microsoft.com/office/powerpoint/2010/main" val="37026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F9DD41DE-D959-A12A-C811-7EF094602A27}"/>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E91AEDDD-332A-61B4-44AE-75B8D8A657B6}"/>
              </a:ext>
            </a:extLst>
          </p:cNvPr>
          <p:cNvSpPr txBox="1">
            <a:spLocks noGrp="1"/>
          </p:cNvSpPr>
          <p:nvPr>
            <p:ph type="title"/>
          </p:nvPr>
        </p:nvSpPr>
        <p:spPr>
          <a:xfrm>
            <a:off x="973183" y="2198280"/>
            <a:ext cx="10515600" cy="299420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ts val="4400"/>
              <a:buFont typeface="Calibri"/>
              <a:buNone/>
            </a:pPr>
            <a:r>
              <a:rPr lang="en-US" dirty="0"/>
              <a:t>WindFlow: </a:t>
            </a:r>
            <a:br>
              <a:rPr lang="en-US" dirty="0"/>
            </a:br>
            <a:r>
              <a:rPr lang="en-US" dirty="0"/>
              <a:t>Deep Learning/Optical Flow AMV Generation</a:t>
            </a:r>
            <a:br>
              <a:rPr lang="en-US" dirty="0"/>
            </a:br>
            <a:br>
              <a:rPr lang="en-US" dirty="0"/>
            </a:br>
            <a:r>
              <a:rPr lang="en-US" dirty="0"/>
              <a:t>Application to Nature Run humidity grids and CrIS retrievals</a:t>
            </a:r>
          </a:p>
        </p:txBody>
      </p:sp>
    </p:spTree>
    <p:extLst>
      <p:ext uri="{BB962C8B-B14F-4D97-AF65-F5344CB8AC3E}">
        <p14:creationId xmlns:p14="http://schemas.microsoft.com/office/powerpoint/2010/main" val="407770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1217" y="686825"/>
            <a:ext cx="2231212" cy="524246"/>
          </a:xfrm>
          <a:prstGeom prst="rect">
            <a:avLst/>
          </a:prstGeom>
        </p:spPr>
        <p:txBody>
          <a:bodyPr spcFirstLastPara="1" vert="horz" wrap="square" lIns="0" tIns="12700" rIns="0" bIns="0" rtlCol="0" anchor="ctr" anchorCtr="0">
            <a:spAutoFit/>
          </a:bodyPr>
          <a:lstStyle/>
          <a:p>
            <a:pPr marL="12700">
              <a:spcBef>
                <a:spcPts val="100"/>
              </a:spcBef>
            </a:pPr>
            <a:r>
              <a:rPr sz="3600" b="0" spc="-145" dirty="0" err="1">
                <a:latin typeface="+mj-lt"/>
              </a:rPr>
              <a:t>W</a:t>
            </a:r>
            <a:r>
              <a:rPr sz="3600" b="0" spc="-35" dirty="0" err="1">
                <a:latin typeface="+mj-lt"/>
              </a:rPr>
              <a:t>i</a:t>
            </a:r>
            <a:r>
              <a:rPr sz="3600" b="0" spc="-115" dirty="0" err="1">
                <a:latin typeface="+mj-lt"/>
              </a:rPr>
              <a:t>nd</a:t>
            </a:r>
            <a:r>
              <a:rPr sz="3600" b="0" spc="-545" dirty="0" err="1">
                <a:latin typeface="+mj-lt"/>
              </a:rPr>
              <a:t>F</a:t>
            </a:r>
            <a:r>
              <a:rPr lang="en-US" sz="3600" b="0" spc="-545" dirty="0">
                <a:latin typeface="+mj-lt"/>
              </a:rPr>
              <a:t> </a:t>
            </a:r>
            <a:r>
              <a:rPr lang="en-US" sz="3600" b="0" spc="25" dirty="0">
                <a:latin typeface="+mj-lt"/>
              </a:rPr>
              <a:t>l</a:t>
            </a:r>
            <a:r>
              <a:rPr sz="3600" b="0" spc="-120" dirty="0">
                <a:latin typeface="+mj-lt"/>
              </a:rPr>
              <a:t>o</a:t>
            </a:r>
            <a:r>
              <a:rPr sz="3600" b="0" spc="-31" dirty="0">
                <a:latin typeface="+mj-lt"/>
              </a:rPr>
              <a:t>w</a:t>
            </a:r>
            <a:endParaRPr sz="3600" dirty="0">
              <a:latin typeface="+mj-lt"/>
            </a:endParaRPr>
          </a:p>
        </p:txBody>
      </p:sp>
      <p:sp>
        <p:nvSpPr>
          <p:cNvPr id="3" name="object 3"/>
          <p:cNvSpPr/>
          <p:nvPr/>
        </p:nvSpPr>
        <p:spPr>
          <a:xfrm>
            <a:off x="4936229" y="520061"/>
            <a:ext cx="6326327" cy="2793179"/>
          </a:xfrm>
          <a:prstGeom prst="rect">
            <a:avLst/>
          </a:prstGeom>
          <a:blipFill>
            <a:blip r:embed="rId2" cstate="print"/>
            <a:stretch>
              <a:fillRect/>
            </a:stretch>
          </a:blipFill>
        </p:spPr>
        <p:txBody>
          <a:bodyPr wrap="square" lIns="0" tIns="0" rIns="0" bIns="0" rtlCol="0"/>
          <a:lstStyle/>
          <a:p>
            <a:pPr defTabSz="914377"/>
            <a:endParaRPr sz="1800">
              <a:solidFill>
                <a:prstClr val="black"/>
              </a:solidFill>
              <a:latin typeface="Calibri"/>
            </a:endParaRPr>
          </a:p>
        </p:txBody>
      </p:sp>
      <p:sp>
        <p:nvSpPr>
          <p:cNvPr id="4" name="object 4"/>
          <p:cNvSpPr txBox="1"/>
          <p:nvPr/>
        </p:nvSpPr>
        <p:spPr>
          <a:xfrm>
            <a:off x="443305" y="1593209"/>
            <a:ext cx="4448811" cy="2370905"/>
          </a:xfrm>
          <a:prstGeom prst="rect">
            <a:avLst/>
          </a:prstGeom>
        </p:spPr>
        <p:txBody>
          <a:bodyPr vert="horz" wrap="square" lIns="0" tIns="12700" rIns="0" bIns="0" rtlCol="0">
            <a:spAutoFit/>
          </a:bodyPr>
          <a:lstStyle/>
          <a:p>
            <a:pPr marL="355591" indent="-342891" defTabSz="914377">
              <a:spcBef>
                <a:spcPts val="100"/>
              </a:spcBef>
              <a:buFont typeface="Courier New"/>
              <a:buChar char="o"/>
              <a:tabLst>
                <a:tab pos="355591" algn="l"/>
              </a:tabLst>
            </a:pPr>
            <a:r>
              <a:rPr sz="1800" spc="-105" dirty="0">
                <a:solidFill>
                  <a:prstClr val="black"/>
                </a:solidFill>
              </a:rPr>
              <a:t>ML </a:t>
            </a:r>
            <a:r>
              <a:rPr sz="1800" spc="-11" dirty="0">
                <a:solidFill>
                  <a:prstClr val="black"/>
                </a:solidFill>
              </a:rPr>
              <a:t>for </a:t>
            </a:r>
            <a:r>
              <a:rPr sz="1800" spc="-71" dirty="0">
                <a:solidFill>
                  <a:prstClr val="black"/>
                </a:solidFill>
              </a:rPr>
              <a:t>Atmospheric </a:t>
            </a:r>
            <a:r>
              <a:rPr sz="1800" spc="-5" dirty="0">
                <a:solidFill>
                  <a:prstClr val="black"/>
                </a:solidFill>
              </a:rPr>
              <a:t>Motion </a:t>
            </a:r>
            <a:r>
              <a:rPr sz="1800" spc="-100" dirty="0">
                <a:solidFill>
                  <a:prstClr val="black"/>
                </a:solidFill>
              </a:rPr>
              <a:t>Vectors</a:t>
            </a:r>
            <a:r>
              <a:rPr sz="1800" spc="-305" dirty="0">
                <a:solidFill>
                  <a:prstClr val="black"/>
                </a:solidFill>
              </a:rPr>
              <a:t> </a:t>
            </a:r>
            <a:r>
              <a:rPr sz="1800" spc="-115" dirty="0">
                <a:solidFill>
                  <a:prstClr val="black"/>
                </a:solidFill>
              </a:rPr>
              <a:t>(AMVs)</a:t>
            </a:r>
            <a:endParaRPr sz="1800" dirty="0">
              <a:solidFill>
                <a:prstClr val="black"/>
              </a:solidFill>
            </a:endParaRPr>
          </a:p>
          <a:p>
            <a:pPr defTabSz="914377">
              <a:spcBef>
                <a:spcPts val="55"/>
              </a:spcBef>
              <a:buFont typeface="Courier New"/>
              <a:buChar char="o"/>
            </a:pPr>
            <a:endParaRPr sz="1951" dirty="0">
              <a:solidFill>
                <a:prstClr val="black"/>
              </a:solidFill>
            </a:endParaRPr>
          </a:p>
          <a:p>
            <a:pPr marL="355591" marR="201290" indent="-342891" defTabSz="914377">
              <a:lnSpc>
                <a:spcPct val="106500"/>
              </a:lnSpc>
              <a:buFont typeface="Courier New"/>
              <a:buChar char="o"/>
              <a:tabLst>
                <a:tab pos="355591" algn="l"/>
              </a:tabLst>
            </a:pPr>
            <a:r>
              <a:rPr sz="1800" spc="-80" dirty="0">
                <a:solidFill>
                  <a:prstClr val="black"/>
                </a:solidFill>
              </a:rPr>
              <a:t>Extract </a:t>
            </a:r>
            <a:r>
              <a:rPr sz="1800" spc="-51" dirty="0">
                <a:solidFill>
                  <a:prstClr val="black"/>
                </a:solidFill>
              </a:rPr>
              <a:t>horizontal </a:t>
            </a:r>
            <a:r>
              <a:rPr sz="1800" spc="-20" dirty="0">
                <a:solidFill>
                  <a:prstClr val="black"/>
                </a:solidFill>
              </a:rPr>
              <a:t>motion from</a:t>
            </a:r>
            <a:r>
              <a:rPr sz="1800" spc="-251" dirty="0">
                <a:solidFill>
                  <a:prstClr val="black"/>
                </a:solidFill>
              </a:rPr>
              <a:t> </a:t>
            </a:r>
            <a:r>
              <a:rPr sz="1800" spc="-115" dirty="0">
                <a:solidFill>
                  <a:prstClr val="black"/>
                </a:solidFill>
              </a:rPr>
              <a:t>sequences  </a:t>
            </a:r>
            <a:r>
              <a:rPr sz="1800" spc="-5" dirty="0">
                <a:solidFill>
                  <a:prstClr val="black"/>
                </a:solidFill>
              </a:rPr>
              <a:t>of</a:t>
            </a:r>
            <a:r>
              <a:rPr sz="1800" spc="-100" dirty="0">
                <a:solidFill>
                  <a:prstClr val="black"/>
                </a:solidFill>
              </a:rPr>
              <a:t> </a:t>
            </a:r>
            <a:r>
              <a:rPr sz="1800" spc="-40" dirty="0">
                <a:solidFill>
                  <a:prstClr val="black"/>
                </a:solidFill>
              </a:rPr>
              <a:t>humidity.</a:t>
            </a:r>
            <a:endParaRPr sz="1800" dirty="0">
              <a:solidFill>
                <a:prstClr val="black"/>
              </a:solidFill>
            </a:endParaRPr>
          </a:p>
          <a:p>
            <a:pPr defTabSz="914377">
              <a:buFont typeface="Courier New"/>
              <a:buChar char="o"/>
            </a:pPr>
            <a:endParaRPr sz="2000" dirty="0">
              <a:solidFill>
                <a:prstClr val="black"/>
              </a:solidFill>
            </a:endParaRPr>
          </a:p>
          <a:p>
            <a:pPr marL="355591" marR="5080" indent="-342891" defTabSz="914377">
              <a:lnSpc>
                <a:spcPct val="106500"/>
              </a:lnSpc>
              <a:buFont typeface="Courier New"/>
              <a:buChar char="o"/>
              <a:tabLst>
                <a:tab pos="355591" algn="l"/>
              </a:tabLst>
            </a:pPr>
            <a:r>
              <a:rPr sz="1800" spc="-105" dirty="0">
                <a:solidFill>
                  <a:prstClr val="black"/>
                </a:solidFill>
              </a:rPr>
              <a:t>Learn </a:t>
            </a:r>
            <a:r>
              <a:rPr sz="1800" spc="-20" dirty="0">
                <a:solidFill>
                  <a:prstClr val="black"/>
                </a:solidFill>
              </a:rPr>
              <a:t>from </a:t>
            </a:r>
            <a:r>
              <a:rPr sz="1800" spc="-71" dirty="0">
                <a:solidFill>
                  <a:prstClr val="black"/>
                </a:solidFill>
              </a:rPr>
              <a:t>Numerical </a:t>
            </a:r>
            <a:r>
              <a:rPr sz="1800" spc="-51" dirty="0">
                <a:solidFill>
                  <a:prstClr val="black"/>
                </a:solidFill>
              </a:rPr>
              <a:t>weather </a:t>
            </a:r>
            <a:r>
              <a:rPr sz="1800" spc="-60" dirty="0">
                <a:solidFill>
                  <a:prstClr val="black"/>
                </a:solidFill>
              </a:rPr>
              <a:t>simulations  </a:t>
            </a:r>
            <a:r>
              <a:rPr sz="1800" spc="-55" dirty="0">
                <a:solidFill>
                  <a:prstClr val="black"/>
                </a:solidFill>
              </a:rPr>
              <a:t>which </a:t>
            </a:r>
            <a:r>
              <a:rPr sz="1800" spc="-85" dirty="0">
                <a:solidFill>
                  <a:prstClr val="black"/>
                </a:solidFill>
              </a:rPr>
              <a:t>are </a:t>
            </a:r>
            <a:r>
              <a:rPr sz="1800" spc="-40" dirty="0">
                <a:solidFill>
                  <a:prstClr val="black"/>
                </a:solidFill>
              </a:rPr>
              <a:t>widely </a:t>
            </a:r>
            <a:r>
              <a:rPr sz="1800" spc="-80" dirty="0">
                <a:solidFill>
                  <a:prstClr val="black"/>
                </a:solidFill>
              </a:rPr>
              <a:t>available </a:t>
            </a:r>
            <a:r>
              <a:rPr sz="1800" spc="-169" dirty="0">
                <a:solidFill>
                  <a:prstClr val="black"/>
                </a:solidFill>
              </a:rPr>
              <a:t>as </a:t>
            </a:r>
            <a:r>
              <a:rPr sz="1800" i="1" spc="-65" dirty="0">
                <a:solidFill>
                  <a:prstClr val="black"/>
                </a:solidFill>
              </a:rPr>
              <a:t>synthetic</a:t>
            </a:r>
            <a:r>
              <a:rPr sz="1800" i="1" spc="-160" dirty="0">
                <a:solidFill>
                  <a:prstClr val="black"/>
                </a:solidFill>
              </a:rPr>
              <a:t> </a:t>
            </a:r>
            <a:r>
              <a:rPr sz="1800" spc="-65" dirty="0">
                <a:solidFill>
                  <a:prstClr val="black"/>
                </a:solidFill>
              </a:rPr>
              <a:t>data.  </a:t>
            </a:r>
            <a:r>
              <a:rPr sz="1800" spc="-71" dirty="0">
                <a:solidFill>
                  <a:prstClr val="black"/>
                </a:solidFill>
              </a:rPr>
              <a:t>Apply </a:t>
            </a:r>
            <a:r>
              <a:rPr sz="1800" spc="15" dirty="0">
                <a:solidFill>
                  <a:prstClr val="black"/>
                </a:solidFill>
              </a:rPr>
              <a:t>to</a:t>
            </a:r>
            <a:r>
              <a:rPr sz="1800" spc="-125" dirty="0">
                <a:solidFill>
                  <a:prstClr val="black"/>
                </a:solidFill>
              </a:rPr>
              <a:t> </a:t>
            </a:r>
            <a:r>
              <a:rPr sz="1800" spc="-229" dirty="0">
                <a:solidFill>
                  <a:prstClr val="black"/>
                </a:solidFill>
              </a:rPr>
              <a:t>GEO.</a:t>
            </a:r>
            <a:endParaRPr sz="1800" dirty="0">
              <a:solidFill>
                <a:prstClr val="black"/>
              </a:solidFill>
            </a:endParaRPr>
          </a:p>
        </p:txBody>
      </p:sp>
      <p:sp>
        <p:nvSpPr>
          <p:cNvPr id="5" name="object 5"/>
          <p:cNvSpPr txBox="1"/>
          <p:nvPr/>
        </p:nvSpPr>
        <p:spPr>
          <a:xfrm>
            <a:off x="443307" y="4204330"/>
            <a:ext cx="4427855" cy="880369"/>
          </a:xfrm>
          <a:prstGeom prst="rect">
            <a:avLst/>
          </a:prstGeom>
        </p:spPr>
        <p:txBody>
          <a:bodyPr vert="horz" wrap="square" lIns="0" tIns="12700" rIns="0" bIns="0" rtlCol="0">
            <a:spAutoFit/>
          </a:bodyPr>
          <a:lstStyle/>
          <a:p>
            <a:pPr marL="355591" marR="5080" indent="-342891" defTabSz="914377">
              <a:lnSpc>
                <a:spcPct val="106500"/>
              </a:lnSpc>
              <a:spcBef>
                <a:spcPts val="100"/>
              </a:spcBef>
            </a:pPr>
            <a:r>
              <a:rPr sz="2700" baseline="1543" dirty="0">
                <a:solidFill>
                  <a:prstClr val="black"/>
                </a:solidFill>
                <a:latin typeface="Courier New"/>
                <a:cs typeface="Courier New"/>
              </a:rPr>
              <a:t>o </a:t>
            </a:r>
            <a:r>
              <a:rPr sz="1800" spc="-85" dirty="0">
                <a:solidFill>
                  <a:prstClr val="black"/>
                </a:solidFill>
              </a:rPr>
              <a:t>Flexible choice </a:t>
            </a:r>
            <a:r>
              <a:rPr sz="1800" spc="-5" dirty="0">
                <a:solidFill>
                  <a:prstClr val="black"/>
                </a:solidFill>
              </a:rPr>
              <a:t>of </a:t>
            </a:r>
            <a:r>
              <a:rPr sz="1800" spc="-45" dirty="0">
                <a:solidFill>
                  <a:prstClr val="black"/>
                </a:solidFill>
              </a:rPr>
              <a:t>optical </a:t>
            </a:r>
            <a:r>
              <a:rPr sz="1800" spc="-5" dirty="0">
                <a:solidFill>
                  <a:prstClr val="black"/>
                </a:solidFill>
              </a:rPr>
              <a:t>flow </a:t>
            </a:r>
            <a:r>
              <a:rPr sz="1800" spc="-60" dirty="0">
                <a:solidFill>
                  <a:prstClr val="black"/>
                </a:solidFill>
              </a:rPr>
              <a:t>architectures.  </a:t>
            </a:r>
            <a:r>
              <a:rPr sz="1800" spc="-115" dirty="0">
                <a:solidFill>
                  <a:prstClr val="black"/>
                </a:solidFill>
              </a:rPr>
              <a:t>Results </a:t>
            </a:r>
            <a:r>
              <a:rPr sz="1800" spc="-85" dirty="0">
                <a:solidFill>
                  <a:prstClr val="black"/>
                </a:solidFill>
              </a:rPr>
              <a:t>compare </a:t>
            </a:r>
            <a:r>
              <a:rPr sz="1800" spc="-20" dirty="0">
                <a:solidFill>
                  <a:prstClr val="black"/>
                </a:solidFill>
              </a:rPr>
              <a:t>four </a:t>
            </a:r>
            <a:r>
              <a:rPr sz="1800" spc="-55" dirty="0">
                <a:solidFill>
                  <a:prstClr val="black"/>
                </a:solidFill>
              </a:rPr>
              <a:t>networks </a:t>
            </a:r>
            <a:r>
              <a:rPr sz="1800" spc="-60" dirty="0">
                <a:solidFill>
                  <a:prstClr val="black"/>
                </a:solidFill>
              </a:rPr>
              <a:t>where </a:t>
            </a:r>
            <a:r>
              <a:rPr sz="1800" spc="-71" dirty="0">
                <a:solidFill>
                  <a:prstClr val="black"/>
                </a:solidFill>
              </a:rPr>
              <a:t>we  </a:t>
            </a:r>
            <a:r>
              <a:rPr sz="1800" spc="-45" dirty="0">
                <a:solidFill>
                  <a:prstClr val="black"/>
                </a:solidFill>
              </a:rPr>
              <a:t>found </a:t>
            </a:r>
            <a:r>
              <a:rPr sz="1800" spc="-251" dirty="0">
                <a:solidFill>
                  <a:prstClr val="black"/>
                </a:solidFill>
              </a:rPr>
              <a:t>RAFT </a:t>
            </a:r>
            <a:r>
              <a:rPr sz="1800" spc="15" dirty="0">
                <a:solidFill>
                  <a:prstClr val="black"/>
                </a:solidFill>
              </a:rPr>
              <a:t>to </a:t>
            </a:r>
            <a:r>
              <a:rPr sz="1800" spc="-85" dirty="0">
                <a:solidFill>
                  <a:prstClr val="black"/>
                </a:solidFill>
              </a:rPr>
              <a:t>be </a:t>
            </a:r>
            <a:r>
              <a:rPr sz="1800" spc="-20" dirty="0">
                <a:solidFill>
                  <a:prstClr val="black"/>
                </a:solidFill>
              </a:rPr>
              <a:t>the </a:t>
            </a:r>
            <a:r>
              <a:rPr sz="1800" spc="-71" dirty="0">
                <a:solidFill>
                  <a:prstClr val="black"/>
                </a:solidFill>
              </a:rPr>
              <a:t>best</a:t>
            </a:r>
            <a:r>
              <a:rPr sz="1800" spc="-200" dirty="0">
                <a:solidFill>
                  <a:prstClr val="black"/>
                </a:solidFill>
              </a:rPr>
              <a:t> </a:t>
            </a:r>
            <a:r>
              <a:rPr sz="1800" spc="-45" dirty="0">
                <a:solidFill>
                  <a:prstClr val="black"/>
                </a:solidFill>
              </a:rPr>
              <a:t>performing.</a:t>
            </a:r>
            <a:endParaRPr sz="1800">
              <a:solidFill>
                <a:prstClr val="black"/>
              </a:solidFill>
            </a:endParaRPr>
          </a:p>
        </p:txBody>
      </p:sp>
      <p:sp>
        <p:nvSpPr>
          <p:cNvPr id="6" name="object 6"/>
          <p:cNvSpPr txBox="1"/>
          <p:nvPr/>
        </p:nvSpPr>
        <p:spPr>
          <a:xfrm>
            <a:off x="417908" y="5390511"/>
            <a:ext cx="1922145" cy="289823"/>
          </a:xfrm>
          <a:prstGeom prst="rect">
            <a:avLst/>
          </a:prstGeom>
        </p:spPr>
        <p:txBody>
          <a:bodyPr vert="horz" wrap="square" lIns="0" tIns="12700" rIns="0" bIns="0" rtlCol="0">
            <a:spAutoFit/>
          </a:bodyPr>
          <a:lstStyle/>
          <a:p>
            <a:pPr marL="38099" defTabSz="914377">
              <a:spcBef>
                <a:spcPts val="100"/>
              </a:spcBef>
            </a:pPr>
            <a:r>
              <a:rPr sz="1800" i="1" spc="-185" dirty="0">
                <a:solidFill>
                  <a:prstClr val="black"/>
                </a:solidFill>
              </a:rPr>
              <a:t>Loss </a:t>
            </a:r>
            <a:r>
              <a:rPr sz="1800" spc="-155" dirty="0">
                <a:solidFill>
                  <a:prstClr val="black"/>
                </a:solidFill>
              </a:rPr>
              <a:t>=</a:t>
            </a:r>
            <a:r>
              <a:rPr sz="1800" spc="-40" dirty="0">
                <a:solidFill>
                  <a:prstClr val="black"/>
                </a:solidFill>
              </a:rPr>
              <a:t> </a:t>
            </a:r>
            <a:r>
              <a:rPr sz="1800" spc="15" dirty="0">
                <a:solidFill>
                  <a:prstClr val="black"/>
                </a:solidFill>
              </a:rPr>
              <a:t>||Y-F(I</a:t>
            </a:r>
            <a:r>
              <a:rPr sz="1800" spc="23" baseline="-25462" dirty="0">
                <a:solidFill>
                  <a:prstClr val="black"/>
                </a:solidFill>
              </a:rPr>
              <a:t>0</a:t>
            </a:r>
            <a:r>
              <a:rPr sz="1800" spc="15" dirty="0">
                <a:solidFill>
                  <a:prstClr val="black"/>
                </a:solidFill>
              </a:rPr>
              <a:t>,I</a:t>
            </a:r>
            <a:r>
              <a:rPr sz="1800" spc="23" baseline="-25462" dirty="0">
                <a:solidFill>
                  <a:prstClr val="black"/>
                </a:solidFill>
              </a:rPr>
              <a:t>1</a:t>
            </a:r>
            <a:r>
              <a:rPr sz="1800" spc="15" dirty="0">
                <a:solidFill>
                  <a:prstClr val="black"/>
                </a:solidFill>
              </a:rPr>
              <a:t>)||</a:t>
            </a:r>
            <a:r>
              <a:rPr sz="1800" spc="23" baseline="-25462" dirty="0">
                <a:solidFill>
                  <a:prstClr val="black"/>
                </a:solidFill>
              </a:rPr>
              <a:t>1</a:t>
            </a:r>
            <a:endParaRPr sz="1800" baseline="-25462">
              <a:solidFill>
                <a:prstClr val="black"/>
              </a:solidFill>
            </a:endParaRPr>
          </a:p>
        </p:txBody>
      </p:sp>
      <p:sp>
        <p:nvSpPr>
          <p:cNvPr id="7" name="object 7"/>
          <p:cNvSpPr/>
          <p:nvPr/>
        </p:nvSpPr>
        <p:spPr>
          <a:xfrm>
            <a:off x="7787147" y="3478453"/>
            <a:ext cx="358140" cy="427991"/>
          </a:xfrm>
          <a:custGeom>
            <a:avLst/>
            <a:gdLst/>
            <a:ahLst/>
            <a:cxnLst/>
            <a:rect l="l" t="t" r="r" b="b"/>
            <a:pathLst>
              <a:path w="358140" h="427989">
                <a:moveTo>
                  <a:pt x="0" y="248761"/>
                </a:moveTo>
                <a:lnTo>
                  <a:pt x="89467" y="248761"/>
                </a:lnTo>
                <a:lnTo>
                  <a:pt x="89467" y="0"/>
                </a:lnTo>
                <a:lnTo>
                  <a:pt x="268401" y="0"/>
                </a:lnTo>
                <a:lnTo>
                  <a:pt x="268401" y="248761"/>
                </a:lnTo>
                <a:lnTo>
                  <a:pt x="357867" y="248761"/>
                </a:lnTo>
                <a:lnTo>
                  <a:pt x="178933" y="427705"/>
                </a:lnTo>
                <a:lnTo>
                  <a:pt x="0" y="248761"/>
                </a:lnTo>
                <a:close/>
              </a:path>
            </a:pathLst>
          </a:custGeom>
          <a:ln w="12700">
            <a:solidFill>
              <a:srgbClr val="000000"/>
            </a:solidFill>
          </a:ln>
        </p:spPr>
        <p:txBody>
          <a:bodyPr wrap="square" lIns="0" tIns="0" rIns="0" bIns="0" rtlCol="0"/>
          <a:lstStyle/>
          <a:p>
            <a:pPr defTabSz="914377"/>
            <a:endParaRPr sz="1800">
              <a:solidFill>
                <a:prstClr val="black"/>
              </a:solidFill>
              <a:latin typeface="Calibri"/>
            </a:endParaRPr>
          </a:p>
        </p:txBody>
      </p:sp>
      <p:sp>
        <p:nvSpPr>
          <p:cNvPr id="8" name="object 8"/>
          <p:cNvSpPr txBox="1"/>
          <p:nvPr/>
        </p:nvSpPr>
        <p:spPr>
          <a:xfrm>
            <a:off x="5223827" y="4609107"/>
            <a:ext cx="1336040" cy="880369"/>
          </a:xfrm>
          <a:prstGeom prst="rect">
            <a:avLst/>
          </a:prstGeom>
        </p:spPr>
        <p:txBody>
          <a:bodyPr vert="horz" wrap="square" lIns="0" tIns="12700" rIns="0" bIns="0" rtlCol="0">
            <a:spAutoFit/>
          </a:bodyPr>
          <a:lstStyle/>
          <a:p>
            <a:pPr marL="12700" marR="5080" defTabSz="914377">
              <a:lnSpc>
                <a:spcPct val="106500"/>
              </a:lnSpc>
              <a:spcBef>
                <a:spcPts val="100"/>
              </a:spcBef>
            </a:pPr>
            <a:r>
              <a:rPr sz="1800" spc="-71" dirty="0">
                <a:solidFill>
                  <a:prstClr val="black"/>
                </a:solidFill>
              </a:rPr>
              <a:t>Apply </a:t>
            </a:r>
            <a:r>
              <a:rPr sz="1800" spc="15" dirty="0">
                <a:solidFill>
                  <a:prstClr val="black"/>
                </a:solidFill>
              </a:rPr>
              <a:t>to  </a:t>
            </a:r>
            <a:r>
              <a:rPr sz="1800" spc="-265" dirty="0">
                <a:solidFill>
                  <a:prstClr val="black"/>
                </a:solidFill>
              </a:rPr>
              <a:t>G</a:t>
            </a:r>
            <a:r>
              <a:rPr sz="1800" spc="-111" dirty="0">
                <a:solidFill>
                  <a:prstClr val="black"/>
                </a:solidFill>
              </a:rPr>
              <a:t>e</a:t>
            </a:r>
            <a:r>
              <a:rPr sz="1800" spc="-60" dirty="0">
                <a:solidFill>
                  <a:prstClr val="black"/>
                </a:solidFill>
              </a:rPr>
              <a:t>o</a:t>
            </a:r>
            <a:r>
              <a:rPr sz="1800" spc="-225" dirty="0">
                <a:solidFill>
                  <a:prstClr val="black"/>
                </a:solidFill>
              </a:rPr>
              <a:t>s</a:t>
            </a:r>
            <a:r>
              <a:rPr sz="1800" spc="75" dirty="0">
                <a:solidFill>
                  <a:prstClr val="black"/>
                </a:solidFill>
              </a:rPr>
              <a:t>t</a:t>
            </a:r>
            <a:r>
              <a:rPr sz="1800" spc="-160" dirty="0">
                <a:solidFill>
                  <a:prstClr val="black"/>
                </a:solidFill>
              </a:rPr>
              <a:t>a</a:t>
            </a:r>
            <a:r>
              <a:rPr sz="1800" spc="55" dirty="0">
                <a:solidFill>
                  <a:prstClr val="black"/>
                </a:solidFill>
              </a:rPr>
              <a:t>ti</a:t>
            </a:r>
            <a:r>
              <a:rPr sz="1800" spc="-60" dirty="0">
                <a:solidFill>
                  <a:prstClr val="black"/>
                </a:solidFill>
              </a:rPr>
              <a:t>on</a:t>
            </a:r>
            <a:r>
              <a:rPr sz="1800" spc="-71" dirty="0">
                <a:solidFill>
                  <a:prstClr val="black"/>
                </a:solidFill>
              </a:rPr>
              <a:t>a</a:t>
            </a:r>
            <a:r>
              <a:rPr sz="1800" spc="-40" dirty="0">
                <a:solidFill>
                  <a:prstClr val="black"/>
                </a:solidFill>
              </a:rPr>
              <a:t>r</a:t>
            </a:r>
            <a:r>
              <a:rPr sz="1800" spc="-60" dirty="0">
                <a:solidFill>
                  <a:prstClr val="black"/>
                </a:solidFill>
              </a:rPr>
              <a:t>y  </a:t>
            </a:r>
            <a:r>
              <a:rPr sz="1800" spc="-45" dirty="0">
                <a:solidFill>
                  <a:prstClr val="black"/>
                </a:solidFill>
              </a:rPr>
              <a:t>satellite</a:t>
            </a:r>
            <a:r>
              <a:rPr sz="1800" spc="-120" dirty="0">
                <a:solidFill>
                  <a:prstClr val="black"/>
                </a:solidFill>
              </a:rPr>
              <a:t> </a:t>
            </a:r>
            <a:r>
              <a:rPr sz="1800" spc="-65" dirty="0">
                <a:solidFill>
                  <a:prstClr val="black"/>
                </a:solidFill>
              </a:rPr>
              <a:t>data.</a:t>
            </a:r>
            <a:endParaRPr sz="1800">
              <a:solidFill>
                <a:prstClr val="black"/>
              </a:solidFill>
            </a:endParaRPr>
          </a:p>
        </p:txBody>
      </p:sp>
      <p:sp>
        <p:nvSpPr>
          <p:cNvPr id="9" name="object 9"/>
          <p:cNvSpPr/>
          <p:nvPr/>
        </p:nvSpPr>
        <p:spPr>
          <a:xfrm>
            <a:off x="6780291" y="3960821"/>
            <a:ext cx="5165317" cy="2264284"/>
          </a:xfrm>
          <a:prstGeom prst="rect">
            <a:avLst/>
          </a:prstGeom>
          <a:blipFill>
            <a:blip r:embed="rId3" cstate="print"/>
            <a:stretch>
              <a:fillRect/>
            </a:stretch>
          </a:blipFill>
        </p:spPr>
        <p:txBody>
          <a:bodyPr wrap="square" lIns="0" tIns="0" rIns="0" bIns="0" rtlCol="0"/>
          <a:lstStyle/>
          <a:p>
            <a:pPr defTabSz="914377"/>
            <a:endParaRPr sz="1800">
              <a:solidFill>
                <a:prstClr val="black"/>
              </a:solidFill>
              <a:latin typeface="Calibri"/>
            </a:endParaRPr>
          </a:p>
        </p:txBody>
      </p:sp>
      <p:sp>
        <p:nvSpPr>
          <p:cNvPr id="10" name="object 10"/>
          <p:cNvSpPr txBox="1"/>
          <p:nvPr/>
        </p:nvSpPr>
        <p:spPr>
          <a:xfrm>
            <a:off x="343668" y="6377317"/>
            <a:ext cx="11546205" cy="259045"/>
          </a:xfrm>
          <a:prstGeom prst="rect">
            <a:avLst/>
          </a:prstGeom>
        </p:spPr>
        <p:txBody>
          <a:bodyPr vert="horz" wrap="square" lIns="0" tIns="12700" rIns="0" bIns="0" rtlCol="0">
            <a:spAutoFit/>
          </a:bodyPr>
          <a:lstStyle/>
          <a:p>
            <a:pPr marL="12700" defTabSz="914377">
              <a:spcBef>
                <a:spcPts val="100"/>
              </a:spcBef>
            </a:pPr>
            <a:r>
              <a:rPr sz="1600" spc="-100" dirty="0">
                <a:solidFill>
                  <a:prstClr val="black"/>
                </a:solidFill>
              </a:rPr>
              <a:t>Vandal </a:t>
            </a:r>
            <a:r>
              <a:rPr sz="1600" spc="-11" dirty="0">
                <a:solidFill>
                  <a:prstClr val="black"/>
                </a:solidFill>
              </a:rPr>
              <a:t>et </a:t>
            </a:r>
            <a:r>
              <a:rPr sz="1600" spc="-55" dirty="0">
                <a:solidFill>
                  <a:prstClr val="black"/>
                </a:solidFill>
              </a:rPr>
              <a:t>al. </a:t>
            </a:r>
            <a:r>
              <a:rPr sz="1600" spc="-75" dirty="0">
                <a:solidFill>
                  <a:prstClr val="black"/>
                </a:solidFill>
              </a:rPr>
              <a:t>(2022) </a:t>
            </a:r>
            <a:r>
              <a:rPr sz="1600" spc="-80" dirty="0">
                <a:solidFill>
                  <a:prstClr val="black"/>
                </a:solidFill>
              </a:rPr>
              <a:t>”Dense Feature </a:t>
            </a:r>
            <a:r>
              <a:rPr sz="1600" spc="-105" dirty="0">
                <a:solidFill>
                  <a:prstClr val="black"/>
                </a:solidFill>
              </a:rPr>
              <a:t>Tracking </a:t>
            </a:r>
            <a:r>
              <a:rPr sz="1600" spc="-5" dirty="0">
                <a:solidFill>
                  <a:prstClr val="black"/>
                </a:solidFill>
              </a:rPr>
              <a:t>of </a:t>
            </a:r>
            <a:r>
              <a:rPr sz="1600" spc="-65" dirty="0">
                <a:solidFill>
                  <a:prstClr val="black"/>
                </a:solidFill>
              </a:rPr>
              <a:t>Atmospheric </a:t>
            </a:r>
            <a:r>
              <a:rPr sz="1600" spc="-75" dirty="0">
                <a:solidFill>
                  <a:prstClr val="black"/>
                </a:solidFill>
              </a:rPr>
              <a:t>Winds </a:t>
            </a:r>
            <a:r>
              <a:rPr sz="1600" spc="5" dirty="0">
                <a:solidFill>
                  <a:prstClr val="black"/>
                </a:solidFill>
              </a:rPr>
              <a:t>with </a:t>
            </a:r>
            <a:r>
              <a:rPr sz="1600" spc="-105" dirty="0">
                <a:solidFill>
                  <a:prstClr val="black"/>
                </a:solidFill>
              </a:rPr>
              <a:t>Deep </a:t>
            </a:r>
            <a:r>
              <a:rPr sz="1600" spc="-60" dirty="0">
                <a:solidFill>
                  <a:prstClr val="black"/>
                </a:solidFill>
              </a:rPr>
              <a:t>Optical </a:t>
            </a:r>
            <a:r>
              <a:rPr sz="1600" spc="-75" dirty="0">
                <a:solidFill>
                  <a:prstClr val="black"/>
                </a:solidFill>
              </a:rPr>
              <a:t>Flow.” </a:t>
            </a:r>
            <a:r>
              <a:rPr sz="1600" spc="-204" dirty="0">
                <a:solidFill>
                  <a:prstClr val="black"/>
                </a:solidFill>
              </a:rPr>
              <a:t>SIGKDD </a:t>
            </a:r>
            <a:r>
              <a:rPr sz="1600" spc="-95" dirty="0">
                <a:solidFill>
                  <a:prstClr val="black"/>
                </a:solidFill>
              </a:rPr>
              <a:t>Proceedings</a:t>
            </a:r>
            <a:endParaRPr sz="1600" dirty="0">
              <a:solidFill>
                <a:prstClr val="black"/>
              </a:solidFill>
            </a:endParaRPr>
          </a:p>
        </p:txBody>
      </p:sp>
      <p:sp>
        <p:nvSpPr>
          <p:cNvPr id="11" name="object 11"/>
          <p:cNvSpPr/>
          <p:nvPr/>
        </p:nvSpPr>
        <p:spPr>
          <a:xfrm>
            <a:off x="11277314" y="1"/>
            <a:ext cx="914685" cy="812563"/>
          </a:xfrm>
          <a:prstGeom prst="rect">
            <a:avLst/>
          </a:prstGeom>
          <a:blipFill>
            <a:blip r:embed="rId4" cstate="print"/>
            <a:stretch>
              <a:fillRect/>
            </a:stretch>
          </a:blipFill>
        </p:spPr>
        <p:txBody>
          <a:bodyPr wrap="square" lIns="0" tIns="0" rIns="0" bIns="0" rtlCol="0"/>
          <a:lstStyle/>
          <a:p>
            <a:pPr defTabSz="914377"/>
            <a:endParaRPr sz="1800">
              <a:solidFill>
                <a:prstClr val="black"/>
              </a:solidFill>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6D6CF-00B4-EF82-6067-98FB635B3048}"/>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E0B621F8-CBFD-5CBD-5C4E-BBB5F777081A}"/>
              </a:ext>
            </a:extLst>
          </p:cNvPr>
          <p:cNvSpPr txBox="1">
            <a:spLocks noChangeArrowheads="1"/>
          </p:cNvSpPr>
          <p:nvPr/>
        </p:nvSpPr>
        <p:spPr>
          <a:xfrm>
            <a:off x="401279" y="5519661"/>
            <a:ext cx="8318177" cy="104174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50000"/>
              </a:spcBef>
              <a:buNone/>
            </a:pPr>
            <a:r>
              <a:rPr lang="en-US" altLang="en-US" sz="2000" dirty="0">
                <a:solidFill>
                  <a:schemeClr val="accent2"/>
                </a:solidFill>
                <a:ea typeface="ＭＳ Ｐゴシック" charset="0"/>
              </a:rPr>
              <a:t>Above</a:t>
            </a:r>
            <a:r>
              <a:rPr lang="en-US" altLang="en-US" sz="2000" dirty="0">
                <a:ea typeface="ＭＳ Ｐゴシック" charset="0"/>
              </a:rPr>
              <a:t>: WindFlow trained with humidity fields from the GEOS-5 Nature Run (G5NR), applied to ECO1280 Nature Run grids</a:t>
            </a:r>
            <a:r>
              <a:rPr lang="en-US" altLang="en-US" sz="2133" dirty="0">
                <a:ea typeface="ＭＳ Ｐゴシック" charset="0"/>
              </a:rPr>
              <a:t>. </a:t>
            </a:r>
            <a:br>
              <a:rPr lang="en-US" altLang="en-US" sz="2133" dirty="0">
                <a:ea typeface="ＭＳ Ｐゴシック" charset="0"/>
              </a:rPr>
            </a:br>
            <a:r>
              <a:rPr lang="en-US" altLang="en-US" sz="2133" dirty="0">
                <a:solidFill>
                  <a:schemeClr val="accent2"/>
                </a:solidFill>
                <a:ea typeface="ＭＳ Ｐゴシック" charset="0"/>
              </a:rPr>
              <a:t>Right</a:t>
            </a:r>
            <a:r>
              <a:rPr lang="en-US" altLang="en-US" sz="2133" dirty="0">
                <a:ea typeface="ＭＳ Ｐゴシック" charset="0"/>
              </a:rPr>
              <a:t>: Derived U &amp; V wind vs truth (ECO1280 wind field).</a:t>
            </a:r>
            <a:endParaRPr lang="en-US" altLang="en-US" dirty="0"/>
          </a:p>
          <a:p>
            <a:pPr lvl="1">
              <a:lnSpc>
                <a:spcPct val="80000"/>
              </a:lnSpc>
              <a:spcBef>
                <a:spcPct val="50000"/>
              </a:spcBef>
            </a:pPr>
            <a:endParaRPr lang="en-US" altLang="en-US" sz="1800" dirty="0"/>
          </a:p>
        </p:txBody>
      </p:sp>
      <p:sp>
        <p:nvSpPr>
          <p:cNvPr id="11" name="Title 1">
            <a:extLst>
              <a:ext uri="{FF2B5EF4-FFF2-40B4-BE49-F238E27FC236}">
                <a16:creationId xmlns:a16="http://schemas.microsoft.com/office/drawing/2014/main" id="{C6C326A5-66C1-3DF1-3648-AFB305F39326}"/>
              </a:ext>
            </a:extLst>
          </p:cNvPr>
          <p:cNvSpPr txBox="1">
            <a:spLocks/>
          </p:cNvSpPr>
          <p:nvPr/>
        </p:nvSpPr>
        <p:spPr>
          <a:xfrm>
            <a:off x="1345514" y="279031"/>
            <a:ext cx="9500973" cy="493079"/>
          </a:xfrm>
          <a:prstGeom prst="rect">
            <a:avLst/>
          </a:prstGeom>
        </p:spPr>
        <p:txBody>
          <a:bodyPr vert="horz" lIns="121920" tIns="60960" rIns="121920" bIns="6096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dirty="0"/>
              <a:t>WindFlow AMVs from ECO1280 Nature Run</a:t>
            </a:r>
          </a:p>
        </p:txBody>
      </p:sp>
      <p:pic>
        <p:nvPicPr>
          <p:cNvPr id="3" name="Picture 2" descr="A map of the world&#10;&#10;AI-generated content may be incorrect.">
            <a:extLst>
              <a:ext uri="{FF2B5EF4-FFF2-40B4-BE49-F238E27FC236}">
                <a16:creationId xmlns:a16="http://schemas.microsoft.com/office/drawing/2014/main" id="{6379EA61-1E9F-C631-618F-B386507C1ED9}"/>
              </a:ext>
            </a:extLst>
          </p:cNvPr>
          <p:cNvPicPr>
            <a:picLocks noChangeAspect="1"/>
          </p:cNvPicPr>
          <p:nvPr/>
        </p:nvPicPr>
        <p:blipFill>
          <a:blip r:embed="rId2"/>
          <a:stretch>
            <a:fillRect/>
          </a:stretch>
        </p:blipFill>
        <p:spPr>
          <a:xfrm>
            <a:off x="401280" y="985761"/>
            <a:ext cx="7772400" cy="4533900"/>
          </a:xfrm>
          <a:prstGeom prst="rect">
            <a:avLst/>
          </a:prstGeom>
        </p:spPr>
      </p:pic>
      <p:pic>
        <p:nvPicPr>
          <p:cNvPr id="8" name="Content Placeholder 4">
            <a:extLst>
              <a:ext uri="{FF2B5EF4-FFF2-40B4-BE49-F238E27FC236}">
                <a16:creationId xmlns:a16="http://schemas.microsoft.com/office/drawing/2014/main" id="{6047484A-82AA-A87A-33F7-7131F9910CC4}"/>
              </a:ext>
            </a:extLst>
          </p:cNvPr>
          <p:cNvPicPr>
            <a:picLocks noChangeAspect="1"/>
          </p:cNvPicPr>
          <p:nvPr/>
        </p:nvPicPr>
        <p:blipFill>
          <a:blip r:embed="rId3"/>
          <a:stretch>
            <a:fillRect/>
          </a:stretch>
        </p:blipFill>
        <p:spPr>
          <a:xfrm>
            <a:off x="9038658" y="980607"/>
            <a:ext cx="2851444" cy="2838760"/>
          </a:xfrm>
          <a:prstGeom prst="rect">
            <a:avLst/>
          </a:prstGeom>
        </p:spPr>
      </p:pic>
      <p:pic>
        <p:nvPicPr>
          <p:cNvPr id="9" name="Picture 8">
            <a:extLst>
              <a:ext uri="{FF2B5EF4-FFF2-40B4-BE49-F238E27FC236}">
                <a16:creationId xmlns:a16="http://schemas.microsoft.com/office/drawing/2014/main" id="{B3304891-ECAB-51B3-38BC-F80F9C68F2A8}"/>
              </a:ext>
            </a:extLst>
          </p:cNvPr>
          <p:cNvPicPr>
            <a:picLocks noChangeAspect="1"/>
          </p:cNvPicPr>
          <p:nvPr/>
        </p:nvPicPr>
        <p:blipFill>
          <a:blip r:embed="rId4"/>
          <a:stretch>
            <a:fillRect/>
          </a:stretch>
        </p:blipFill>
        <p:spPr>
          <a:xfrm>
            <a:off x="9038658" y="3884155"/>
            <a:ext cx="2954783" cy="2973845"/>
          </a:xfrm>
          <a:prstGeom prst="rect">
            <a:avLst/>
          </a:prstGeom>
        </p:spPr>
      </p:pic>
    </p:spTree>
    <p:extLst>
      <p:ext uri="{BB962C8B-B14F-4D97-AF65-F5344CB8AC3E}">
        <p14:creationId xmlns:p14="http://schemas.microsoft.com/office/powerpoint/2010/main" val="3048181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514" y="279031"/>
            <a:ext cx="9500973" cy="493079"/>
          </a:xfrm>
        </p:spPr>
        <p:txBody>
          <a:bodyPr>
            <a:noAutofit/>
          </a:bodyPr>
          <a:lstStyle/>
          <a:p>
            <a:r>
              <a:rPr lang="en-US" sz="3200" dirty="0" err="1">
                <a:solidFill>
                  <a:schemeClr val="tx1"/>
                </a:solidFill>
              </a:rPr>
              <a:t>WindFlow</a:t>
            </a:r>
            <a:r>
              <a:rPr lang="en-US" sz="3200" dirty="0">
                <a:solidFill>
                  <a:schemeClr val="tx1"/>
                </a:solidFill>
              </a:rPr>
              <a:t>: Applied to CrIS humidity retrievals</a:t>
            </a:r>
          </a:p>
        </p:txBody>
      </p:sp>
      <p:sp>
        <p:nvSpPr>
          <p:cNvPr id="5" name="Rectangle 3">
            <a:extLst>
              <a:ext uri="{FF2B5EF4-FFF2-40B4-BE49-F238E27FC236}">
                <a16:creationId xmlns:a16="http://schemas.microsoft.com/office/drawing/2014/main" id="{0F800C61-6B26-1E99-67AC-3B509B4B264C}"/>
              </a:ext>
            </a:extLst>
          </p:cNvPr>
          <p:cNvSpPr txBox="1">
            <a:spLocks noChangeArrowheads="1"/>
          </p:cNvSpPr>
          <p:nvPr/>
        </p:nvSpPr>
        <p:spPr>
          <a:xfrm>
            <a:off x="170122" y="830233"/>
            <a:ext cx="5684237" cy="56580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60"/>
              </a:spcBef>
              <a:buNone/>
            </a:pPr>
            <a:endParaRPr lang="en-US" altLang="en-US" sz="1867" dirty="0">
              <a:solidFill>
                <a:srgbClr val="FFFF00"/>
              </a:solidFill>
              <a:ea typeface="ＭＳ Ｐゴシック" charset="0"/>
            </a:endParaRPr>
          </a:p>
          <a:p>
            <a:pPr marL="0" indent="0">
              <a:spcBef>
                <a:spcPts val="160"/>
              </a:spcBef>
              <a:buNone/>
            </a:pPr>
            <a:r>
              <a:rPr lang="en-US" altLang="en-US" dirty="0">
                <a:ea typeface="ＭＳ Ｐゴシック" charset="0"/>
              </a:rPr>
              <a:t>Used 2 months training of GEOS-5 Nature Run humidity grids</a:t>
            </a:r>
            <a:br>
              <a:rPr lang="en-US" altLang="en-US" dirty="0">
                <a:ea typeface="ＭＳ Ｐゴシック" charset="0"/>
              </a:rPr>
            </a:br>
            <a:endParaRPr lang="en-US" altLang="en-US" dirty="0">
              <a:ea typeface="ＭＳ Ｐゴシック" charset="0"/>
            </a:endParaRPr>
          </a:p>
          <a:p>
            <a:pPr marL="0" indent="0">
              <a:spcBef>
                <a:spcPts val="160"/>
              </a:spcBef>
              <a:buNone/>
            </a:pPr>
            <a:r>
              <a:rPr lang="en-US" altLang="en-US" dirty="0">
                <a:solidFill>
                  <a:schemeClr val="bg1"/>
                </a:solidFill>
              </a:rPr>
              <a:t>Adapted WindFlow to operate on humidity retrievals</a:t>
            </a:r>
          </a:p>
          <a:p>
            <a:pPr>
              <a:spcBef>
                <a:spcPts val="160"/>
              </a:spcBef>
            </a:pPr>
            <a:endParaRPr lang="en-US" altLang="en-US" dirty="0">
              <a:solidFill>
                <a:schemeClr val="bg1"/>
              </a:solidFill>
            </a:endParaRPr>
          </a:p>
          <a:p>
            <a:pPr lvl="1">
              <a:lnSpc>
                <a:spcPct val="80000"/>
              </a:lnSpc>
              <a:spcBef>
                <a:spcPct val="50000"/>
              </a:spcBef>
            </a:pPr>
            <a:endParaRPr lang="en-US" altLang="en-US" sz="1800" dirty="0">
              <a:solidFill>
                <a:schemeClr val="bg1"/>
              </a:solidFill>
            </a:endParaRPr>
          </a:p>
        </p:txBody>
      </p:sp>
      <p:pic>
        <p:nvPicPr>
          <p:cNvPr id="4" name="Picture 3" descr="A map of different colors&#10;&#10;Description automatically generated">
            <a:extLst>
              <a:ext uri="{FF2B5EF4-FFF2-40B4-BE49-F238E27FC236}">
                <a16:creationId xmlns:a16="http://schemas.microsoft.com/office/drawing/2014/main" id="{5E09C262-E97A-7050-69BF-C179E33CFA93}"/>
              </a:ext>
            </a:extLst>
          </p:cNvPr>
          <p:cNvPicPr>
            <a:picLocks noChangeAspect="1"/>
          </p:cNvPicPr>
          <p:nvPr/>
        </p:nvPicPr>
        <p:blipFill rotWithShape="1">
          <a:blip r:embed="rId2"/>
          <a:srcRect l="8038" t="16176" r="4194" b="17497"/>
          <a:stretch/>
        </p:blipFill>
        <p:spPr>
          <a:xfrm>
            <a:off x="170121" y="2108886"/>
            <a:ext cx="6019115" cy="4548661"/>
          </a:xfrm>
          <a:prstGeom prst="rect">
            <a:avLst/>
          </a:prstGeom>
        </p:spPr>
      </p:pic>
      <p:grpSp>
        <p:nvGrpSpPr>
          <p:cNvPr id="20" name="Group 19">
            <a:extLst>
              <a:ext uri="{FF2B5EF4-FFF2-40B4-BE49-F238E27FC236}">
                <a16:creationId xmlns:a16="http://schemas.microsoft.com/office/drawing/2014/main" id="{0A2A1203-183A-7BB5-6050-FECFDB0D1D66}"/>
              </a:ext>
            </a:extLst>
          </p:cNvPr>
          <p:cNvGrpSpPr/>
          <p:nvPr/>
        </p:nvGrpSpPr>
        <p:grpSpPr>
          <a:xfrm>
            <a:off x="2339545" y="943102"/>
            <a:ext cx="9116543" cy="5545156"/>
            <a:chOff x="1754658" y="707326"/>
            <a:chExt cx="6837407" cy="4158867"/>
          </a:xfrm>
        </p:grpSpPr>
        <p:pic>
          <p:nvPicPr>
            <p:cNvPr id="7" name="Picture 6" descr="A map of different colors&#10;&#10;Description automatically generated">
              <a:extLst>
                <a:ext uri="{FF2B5EF4-FFF2-40B4-BE49-F238E27FC236}">
                  <a16:creationId xmlns:a16="http://schemas.microsoft.com/office/drawing/2014/main" id="{E989D720-9F21-8B26-0EE7-7EBA44311F1A}"/>
                </a:ext>
              </a:extLst>
            </p:cNvPr>
            <p:cNvPicPr>
              <a:picLocks noChangeAspect="1"/>
            </p:cNvPicPr>
            <p:nvPr/>
          </p:nvPicPr>
          <p:blipFill rotWithShape="1">
            <a:blip r:embed="rId2"/>
            <a:srcRect l="36819" t="50249" r="45961" b="24315"/>
            <a:stretch/>
          </p:blipFill>
          <p:spPr>
            <a:xfrm>
              <a:off x="5776737" y="707326"/>
              <a:ext cx="2815328" cy="4158867"/>
            </a:xfrm>
            <a:prstGeom prst="rect">
              <a:avLst/>
            </a:prstGeom>
          </p:spPr>
        </p:pic>
        <p:cxnSp>
          <p:nvCxnSpPr>
            <p:cNvPr id="10" name="Straight Connector 9">
              <a:extLst>
                <a:ext uri="{FF2B5EF4-FFF2-40B4-BE49-F238E27FC236}">
                  <a16:creationId xmlns:a16="http://schemas.microsoft.com/office/drawing/2014/main" id="{9EE354A0-8ABA-691B-EF57-454585707251}"/>
                </a:ext>
              </a:extLst>
            </p:cNvPr>
            <p:cNvCxnSpPr>
              <a:cxnSpLocks/>
            </p:cNvCxnSpPr>
            <p:nvPr/>
          </p:nvCxnSpPr>
          <p:spPr>
            <a:xfrm flipV="1">
              <a:off x="1754659" y="799070"/>
              <a:ext cx="4539049" cy="2578444"/>
            </a:xfrm>
            <a:prstGeom prst="line">
              <a:avLst/>
            </a:prstGeom>
            <a:ln>
              <a:solidFill>
                <a:srgbClr val="FF40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EE045F2-0353-4F26-104B-A634574A001C}"/>
                </a:ext>
              </a:extLst>
            </p:cNvPr>
            <p:cNvCxnSpPr>
              <a:cxnSpLocks/>
            </p:cNvCxnSpPr>
            <p:nvPr/>
          </p:nvCxnSpPr>
          <p:spPr>
            <a:xfrm flipV="1">
              <a:off x="1754658" y="4436174"/>
              <a:ext cx="4410472" cy="84651"/>
            </a:xfrm>
            <a:prstGeom prst="line">
              <a:avLst/>
            </a:prstGeom>
            <a:ln>
              <a:solidFill>
                <a:srgbClr val="FF4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39119D8-4EF8-2063-C21D-0963B39C5222}"/>
                </a:ext>
              </a:extLst>
            </p:cNvPr>
            <p:cNvCxnSpPr>
              <a:cxnSpLocks/>
            </p:cNvCxnSpPr>
            <p:nvPr/>
          </p:nvCxnSpPr>
          <p:spPr>
            <a:xfrm flipV="1">
              <a:off x="2463241" y="1461155"/>
              <a:ext cx="5992602" cy="2092754"/>
            </a:xfrm>
            <a:prstGeom prst="line">
              <a:avLst/>
            </a:prstGeom>
            <a:ln>
              <a:solidFill>
                <a:srgbClr val="FF40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06A7D1E-C08F-FE83-3430-6B60987801BE}"/>
                </a:ext>
              </a:extLst>
            </p:cNvPr>
            <p:cNvCxnSpPr>
              <a:cxnSpLocks/>
            </p:cNvCxnSpPr>
            <p:nvPr/>
          </p:nvCxnSpPr>
          <p:spPr>
            <a:xfrm>
              <a:off x="2226424" y="4607678"/>
              <a:ext cx="5565773" cy="148688"/>
            </a:xfrm>
            <a:prstGeom prst="line">
              <a:avLst/>
            </a:prstGeom>
            <a:ln>
              <a:solidFill>
                <a:srgbClr val="FF40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1478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FT_3D_uv_winds.mov">
            <a:hlinkClick r:id="" action="ppaction://media"/>
            <a:extLst>
              <a:ext uri="{FF2B5EF4-FFF2-40B4-BE49-F238E27FC236}">
                <a16:creationId xmlns:a16="http://schemas.microsoft.com/office/drawing/2014/main" id="{7D46E513-8586-2EAB-19A5-23A5F02C8E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5887" y="798803"/>
            <a:ext cx="7850334" cy="5885026"/>
          </a:xfrm>
          <a:prstGeom prst="rect">
            <a:avLst/>
          </a:prstGeom>
        </p:spPr>
      </p:pic>
      <p:sp>
        <p:nvSpPr>
          <p:cNvPr id="3" name="Title 1">
            <a:extLst>
              <a:ext uri="{FF2B5EF4-FFF2-40B4-BE49-F238E27FC236}">
                <a16:creationId xmlns:a16="http://schemas.microsoft.com/office/drawing/2014/main" id="{F1BC7ED0-4337-5507-501F-BCC795554941}"/>
              </a:ext>
            </a:extLst>
          </p:cNvPr>
          <p:cNvSpPr txBox="1">
            <a:spLocks/>
          </p:cNvSpPr>
          <p:nvPr/>
        </p:nvSpPr>
        <p:spPr>
          <a:xfrm>
            <a:off x="1345513" y="152400"/>
            <a:ext cx="9500973" cy="49307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rPr>
              <a:t>WindFlow CrIS AMVs vertical levels near hurricane</a:t>
            </a:r>
          </a:p>
        </p:txBody>
      </p:sp>
    </p:spTree>
    <p:extLst>
      <p:ext uri="{BB962C8B-B14F-4D97-AF65-F5344CB8AC3E}">
        <p14:creationId xmlns:p14="http://schemas.microsoft.com/office/powerpoint/2010/main" val="227177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01E567A8-4D61-21B3-AB3A-BAA34B87D7D7}"/>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3901E717-A27E-AD05-9512-3E2598C3C4BE}"/>
              </a:ext>
            </a:extLst>
          </p:cNvPr>
          <p:cNvSpPr txBox="1">
            <a:spLocks noGrp="1"/>
          </p:cNvSpPr>
          <p:nvPr>
            <p:ph type="title"/>
          </p:nvPr>
        </p:nvSpPr>
        <p:spPr>
          <a:xfrm>
            <a:off x="315686" y="86451"/>
            <a:ext cx="113320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dirty="0">
                <a:latin typeface="Calibri"/>
                <a:ea typeface="Calibri"/>
                <a:cs typeface="Calibri"/>
                <a:sym typeface="Calibri"/>
              </a:rPr>
              <a:t>NASA Earth Venture Mission (EVM) Proposals</a:t>
            </a:r>
            <a:endParaRPr lang="en-US" dirty="0"/>
          </a:p>
        </p:txBody>
      </p:sp>
      <p:sp>
        <p:nvSpPr>
          <p:cNvPr id="100" name="Google Shape;100;p2">
            <a:extLst>
              <a:ext uri="{FF2B5EF4-FFF2-40B4-BE49-F238E27FC236}">
                <a16:creationId xmlns:a16="http://schemas.microsoft.com/office/drawing/2014/main" id="{6605387C-DA69-D873-D7CE-33D048A6F33F}"/>
              </a:ext>
            </a:extLst>
          </p:cNvPr>
          <p:cNvSpPr txBox="1">
            <a:spLocks noGrp="1"/>
          </p:cNvSpPr>
          <p:nvPr>
            <p:ph type="body" idx="1"/>
          </p:nvPr>
        </p:nvSpPr>
        <p:spPr>
          <a:xfrm>
            <a:off x="435430" y="1524000"/>
            <a:ext cx="11212284" cy="476794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dirty="0"/>
              <a:t>Participated in two EVM and one ESE proposals; none of these were selected </a:t>
            </a:r>
          </a:p>
          <a:p>
            <a:pPr marL="228600" lvl="0" indent="-228600" algn="l" rtl="0">
              <a:lnSpc>
                <a:spcPct val="90000"/>
              </a:lnSpc>
              <a:spcBef>
                <a:spcPts val="0"/>
              </a:spcBef>
              <a:spcAft>
                <a:spcPts val="0"/>
              </a:spcAft>
              <a:buClr>
                <a:schemeClr val="dk1"/>
              </a:buClr>
              <a:buSzPts val="2400"/>
              <a:buChar char="•"/>
            </a:pPr>
            <a:r>
              <a:rPr lang="en-US" dirty="0" err="1"/>
              <a:t>SmallSat</a:t>
            </a:r>
            <a:r>
              <a:rPr lang="en-US" dirty="0"/>
              <a:t> missions with mid-wave IR sounders</a:t>
            </a:r>
          </a:p>
          <a:p>
            <a:pPr marL="685800" lvl="1" indent="-228600">
              <a:spcBef>
                <a:spcPts val="0"/>
              </a:spcBef>
              <a:buSzPts val="2400"/>
            </a:pPr>
            <a:r>
              <a:rPr lang="en-US" dirty="0"/>
              <a:t>Triplet of satellites flying in formation for deriving winds</a:t>
            </a:r>
            <a:br>
              <a:rPr lang="en-US" dirty="0"/>
            </a:br>
            <a:endParaRPr lang="en-US" dirty="0"/>
          </a:p>
          <a:p>
            <a:pPr marL="228600" indent="-228600">
              <a:spcBef>
                <a:spcPts val="0"/>
              </a:spcBef>
              <a:buSzPts val="2400"/>
            </a:pPr>
            <a:r>
              <a:rPr lang="en-US" dirty="0">
                <a:solidFill>
                  <a:schemeClr val="accent2"/>
                </a:solidFill>
              </a:rPr>
              <a:t>WHISPER</a:t>
            </a:r>
            <a:r>
              <a:rPr lang="en-US" dirty="0"/>
              <a:t>: Winds Hyperspectral Infrared Sounding Polar Environmental Radiometer</a:t>
            </a:r>
          </a:p>
          <a:p>
            <a:pPr marL="228600" indent="-228600">
              <a:spcBef>
                <a:spcPts val="0"/>
              </a:spcBef>
              <a:buSzPts val="2400"/>
            </a:pPr>
            <a:r>
              <a:rPr lang="en-US" dirty="0">
                <a:solidFill>
                  <a:schemeClr val="accent2"/>
                </a:solidFill>
              </a:rPr>
              <a:t>MISTiC Winds</a:t>
            </a:r>
            <a:r>
              <a:rPr lang="en-US" dirty="0"/>
              <a:t>: </a:t>
            </a:r>
            <a:r>
              <a:rPr lang="en-US" dirty="0" err="1"/>
              <a:t>Midwave</a:t>
            </a:r>
            <a:r>
              <a:rPr lang="en-US" dirty="0"/>
              <a:t> Infrared Sounding of Temperature and humidity in a Constellation for Winds</a:t>
            </a:r>
          </a:p>
          <a:p>
            <a:pPr marL="228600" indent="-228600">
              <a:spcBef>
                <a:spcPts val="0"/>
              </a:spcBef>
              <a:buSzPts val="2400"/>
            </a:pPr>
            <a:r>
              <a:rPr lang="en-US" dirty="0" err="1">
                <a:solidFill>
                  <a:schemeClr val="accent2"/>
                </a:solidFill>
              </a:rPr>
              <a:t>WindMapper</a:t>
            </a:r>
            <a:endParaRPr lang="en-US" dirty="0">
              <a:solidFill>
                <a:schemeClr val="accent2"/>
              </a:solidFill>
            </a:endParaRPr>
          </a:p>
          <a:p>
            <a:pPr marL="228600" indent="-228600">
              <a:spcBef>
                <a:spcPts val="0"/>
              </a:spcBef>
              <a:buSzPts val="2400"/>
            </a:pPr>
            <a:endParaRPr lang="en-US" dirty="0">
              <a:solidFill>
                <a:schemeClr val="accent2"/>
              </a:solidFill>
            </a:endParaRPr>
          </a:p>
          <a:p>
            <a:pPr marL="228600" indent="-228600">
              <a:spcBef>
                <a:spcPts val="0"/>
              </a:spcBef>
              <a:buSzPts val="2400"/>
            </a:pPr>
            <a:r>
              <a:rPr lang="en-US" dirty="0">
                <a:solidFill>
                  <a:schemeClr val="tx1"/>
                </a:solidFill>
              </a:rPr>
              <a:t>Also participated in NOAA Broad Agency Announcement (BAA) studies</a:t>
            </a:r>
          </a:p>
          <a:p>
            <a:pPr marL="228600" indent="-228600">
              <a:spcBef>
                <a:spcPts val="0"/>
              </a:spcBef>
              <a:buSzPts val="2400"/>
            </a:pPr>
            <a:endParaRPr lang="en-US" dirty="0"/>
          </a:p>
          <a:p>
            <a:pPr marL="228600" indent="-228600">
              <a:spcBef>
                <a:spcPts val="0"/>
              </a:spcBef>
              <a:buSzPts val="2400"/>
            </a:pPr>
            <a:endParaRPr lang="en-US" dirty="0"/>
          </a:p>
        </p:txBody>
      </p:sp>
    </p:spTree>
    <p:extLst>
      <p:ext uri="{BB962C8B-B14F-4D97-AF65-F5344CB8AC3E}">
        <p14:creationId xmlns:p14="http://schemas.microsoft.com/office/powerpoint/2010/main" val="2993439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718458" y="2335439"/>
            <a:ext cx="10515600" cy="177936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ts val="4400"/>
              <a:buFont typeface="Calibri"/>
              <a:buNone/>
            </a:pPr>
            <a:r>
              <a:rPr lang="en-US" dirty="0">
                <a:latin typeface="Calibri"/>
                <a:ea typeface="Calibri"/>
                <a:cs typeface="Calibri"/>
                <a:sym typeface="Calibri"/>
              </a:rPr>
              <a:t>Simulated AMVs for future missions:</a:t>
            </a:r>
            <a:br>
              <a:rPr lang="en-US" dirty="0">
                <a:latin typeface="Calibri"/>
                <a:ea typeface="Calibri"/>
                <a:cs typeface="Calibri"/>
                <a:sym typeface="Calibri"/>
              </a:rPr>
            </a:br>
            <a:r>
              <a:rPr lang="en-US" dirty="0">
                <a:latin typeface="Calibri"/>
                <a:ea typeface="Calibri"/>
                <a:cs typeface="Calibri"/>
                <a:sym typeface="Calibri"/>
              </a:rPr>
              <a:t>OSSE studies </a:t>
            </a:r>
            <a:br>
              <a:rPr lang="en-US" dirty="0">
                <a:latin typeface="Calibri"/>
                <a:ea typeface="Calibri"/>
                <a:cs typeface="Calibri"/>
                <a:sym typeface="Calibri"/>
              </a:rPr>
            </a:b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A76F405B-1D41-C442-8886-1A0371564322}"/>
            </a:ext>
          </a:extLst>
        </p:cNvPr>
        <p:cNvGrpSpPr/>
        <p:nvPr/>
      </p:nvGrpSpPr>
      <p:grpSpPr>
        <a:xfrm>
          <a:off x="0" y="0"/>
          <a:ext cx="0" cy="0"/>
          <a:chOff x="0" y="0"/>
          <a:chExt cx="0" cy="0"/>
        </a:xfrm>
      </p:grpSpPr>
      <p:sp>
        <p:nvSpPr>
          <p:cNvPr id="106" name="Google Shape;106;p3">
            <a:extLst>
              <a:ext uri="{FF2B5EF4-FFF2-40B4-BE49-F238E27FC236}">
                <a16:creationId xmlns:a16="http://schemas.microsoft.com/office/drawing/2014/main" id="{D4F7062A-E5D5-45A1-28E8-627A4452D453}"/>
              </a:ext>
            </a:extLst>
          </p:cNvPr>
          <p:cNvSpPr txBox="1">
            <a:spLocks noGrp="1"/>
          </p:cNvSpPr>
          <p:nvPr>
            <p:ph type="title"/>
          </p:nvPr>
        </p:nvSpPr>
        <p:spPr>
          <a:xfrm>
            <a:off x="838200" y="365125"/>
            <a:ext cx="10515600" cy="17793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dirty="0">
                <a:latin typeface="Calibri"/>
                <a:ea typeface="Calibri"/>
                <a:cs typeface="Calibri"/>
                <a:sym typeface="Calibri"/>
              </a:rPr>
              <a:t>Satellite Configuration </a:t>
            </a:r>
            <a:endParaRPr dirty="0"/>
          </a:p>
        </p:txBody>
      </p:sp>
      <p:sp>
        <p:nvSpPr>
          <p:cNvPr id="107" name="Google Shape;107;p3">
            <a:extLst>
              <a:ext uri="{FF2B5EF4-FFF2-40B4-BE49-F238E27FC236}">
                <a16:creationId xmlns:a16="http://schemas.microsoft.com/office/drawing/2014/main" id="{D8F17DDF-0499-CB46-748B-EB8C5270A217}"/>
              </a:ext>
            </a:extLst>
          </p:cNvPr>
          <p:cNvSpPr txBox="1">
            <a:spLocks noGrp="1"/>
          </p:cNvSpPr>
          <p:nvPr>
            <p:ph type="body" idx="1"/>
          </p:nvPr>
        </p:nvSpPr>
        <p:spPr>
          <a:xfrm>
            <a:off x="838200" y="3192008"/>
            <a:ext cx="10515600" cy="269194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400"/>
              <a:buChar char="•"/>
            </a:pPr>
            <a:r>
              <a:rPr lang="en-US" sz="2400" dirty="0">
                <a:solidFill>
                  <a:srgbClr val="000000"/>
                </a:solidFill>
                <a:latin typeface="Calibri"/>
                <a:ea typeface="Calibri"/>
                <a:cs typeface="Calibri"/>
                <a:sym typeface="Calibri"/>
              </a:rPr>
              <a:t>A 3-satellite train in each orbit (orbits at 0530, 0930, 1330 local equator crossing time) .</a:t>
            </a:r>
            <a:endParaRPr dirty="0"/>
          </a:p>
          <a:p>
            <a:pPr marL="228600" lvl="0" indent="-228600" algn="l" rtl="0">
              <a:lnSpc>
                <a:spcPct val="90000"/>
              </a:lnSpc>
              <a:spcBef>
                <a:spcPts val="1000"/>
              </a:spcBef>
              <a:spcAft>
                <a:spcPts val="0"/>
              </a:spcAft>
              <a:buClr>
                <a:srgbClr val="000000"/>
              </a:buClr>
              <a:buSzPts val="2400"/>
              <a:buChar char="•"/>
            </a:pPr>
            <a:r>
              <a:rPr lang="en-US" sz="2400" dirty="0">
                <a:solidFill>
                  <a:srgbClr val="000000"/>
                </a:solidFill>
                <a:latin typeface="Calibri"/>
                <a:ea typeface="Calibri"/>
                <a:cs typeface="Calibri"/>
                <a:sym typeface="Calibri"/>
              </a:rPr>
              <a:t>Each satellite train (triplet) spaced no more than 15 minutes apart.</a:t>
            </a:r>
            <a:endParaRPr dirty="0"/>
          </a:p>
          <a:p>
            <a:pPr marL="228600" lvl="0" indent="-228600" algn="l" rtl="0">
              <a:lnSpc>
                <a:spcPct val="90000"/>
              </a:lnSpc>
              <a:spcBef>
                <a:spcPts val="1000"/>
              </a:spcBef>
              <a:spcAft>
                <a:spcPts val="0"/>
              </a:spcAft>
              <a:buClr>
                <a:srgbClr val="000000"/>
              </a:buClr>
              <a:buSzPts val="2400"/>
              <a:buChar char="•"/>
            </a:pPr>
            <a:r>
              <a:rPr lang="en-US" sz="2400" dirty="0">
                <a:solidFill>
                  <a:srgbClr val="000000"/>
                </a:solidFill>
                <a:latin typeface="Calibri"/>
                <a:ea typeface="Calibri"/>
                <a:cs typeface="Calibri"/>
                <a:sym typeface="Calibri"/>
              </a:rPr>
              <a:t>Winds are derived from a time-separated triplet of images (3 satellites with the same ground track). </a:t>
            </a:r>
            <a:endParaRPr dirty="0"/>
          </a:p>
          <a:p>
            <a:pPr marL="228600" lvl="0" indent="-76200" algn="l" rtl="0">
              <a:lnSpc>
                <a:spcPct val="90000"/>
              </a:lnSpc>
              <a:spcBef>
                <a:spcPts val="1000"/>
              </a:spcBef>
              <a:spcAft>
                <a:spcPts val="0"/>
              </a:spcAft>
              <a:buClr>
                <a:schemeClr val="dk1"/>
              </a:buClr>
              <a:buSzPts val="2400"/>
              <a:buNone/>
            </a:pPr>
            <a:endParaRPr sz="2400" dirty="0">
              <a:solidFill>
                <a:srgbClr val="000000"/>
              </a:solidFill>
              <a:latin typeface="Calibri"/>
              <a:ea typeface="Calibri"/>
              <a:cs typeface="Calibri"/>
              <a:sym typeface="Calibri"/>
            </a:endParaRPr>
          </a:p>
          <a:p>
            <a:pPr marL="228600" lvl="0" indent="-76200" algn="l" rtl="0">
              <a:lnSpc>
                <a:spcPct val="90000"/>
              </a:lnSpc>
              <a:spcBef>
                <a:spcPts val="1000"/>
              </a:spcBef>
              <a:spcAft>
                <a:spcPts val="0"/>
              </a:spcAft>
              <a:buClr>
                <a:schemeClr val="dk1"/>
              </a:buClr>
              <a:buSzPts val="2400"/>
              <a:buNone/>
            </a:pPr>
            <a:endParaRPr sz="2400" dirty="0"/>
          </a:p>
        </p:txBody>
      </p:sp>
    </p:spTree>
    <p:extLst>
      <p:ext uri="{BB962C8B-B14F-4D97-AF65-F5344CB8AC3E}">
        <p14:creationId xmlns:p14="http://schemas.microsoft.com/office/powerpoint/2010/main" val="1145560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p:nvPr/>
        </p:nvSpPr>
        <p:spPr>
          <a:xfrm>
            <a:off x="3072890" y="6368949"/>
            <a:ext cx="6261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6-hour time window; orbits of 3 satellite trains at 0530, 0930, 1330 local time</a:t>
            </a:r>
            <a:endParaRPr/>
          </a:p>
        </p:txBody>
      </p:sp>
      <p:grpSp>
        <p:nvGrpSpPr>
          <p:cNvPr id="114" name="Google Shape;114;p4"/>
          <p:cNvGrpSpPr/>
          <p:nvPr/>
        </p:nvGrpSpPr>
        <p:grpSpPr>
          <a:xfrm>
            <a:off x="1358900" y="1366649"/>
            <a:ext cx="9474200" cy="4737100"/>
            <a:chOff x="1358900" y="1403164"/>
            <a:chExt cx="9474200" cy="4737100"/>
          </a:xfrm>
        </p:grpSpPr>
        <p:pic>
          <p:nvPicPr>
            <p:cNvPr id="115" name="Google Shape;115;p4" descr="Background pattern&#10;&#10;Description automatically generated"/>
            <p:cNvPicPr preferRelativeResize="0"/>
            <p:nvPr/>
          </p:nvPicPr>
          <p:blipFill rotWithShape="1">
            <a:blip r:embed="rId3">
              <a:alphaModFix/>
            </a:blip>
            <a:srcRect/>
            <a:stretch/>
          </p:blipFill>
          <p:spPr>
            <a:xfrm>
              <a:off x="1358900" y="1403164"/>
              <a:ext cx="9474200" cy="4737100"/>
            </a:xfrm>
            <a:prstGeom prst="rect">
              <a:avLst/>
            </a:prstGeom>
            <a:noFill/>
            <a:ln>
              <a:noFill/>
            </a:ln>
          </p:spPr>
        </p:pic>
        <p:sp>
          <p:nvSpPr>
            <p:cNvPr id="116" name="Google Shape;116;p4"/>
            <p:cNvSpPr txBox="1"/>
            <p:nvPr/>
          </p:nvSpPr>
          <p:spPr>
            <a:xfrm>
              <a:off x="5621505" y="3521380"/>
              <a:ext cx="582211" cy="307777"/>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4B081"/>
                  </a:solidFill>
                  <a:latin typeface="Calibri"/>
                  <a:ea typeface="Calibri"/>
                  <a:cs typeface="Calibri"/>
                  <a:sym typeface="Calibri"/>
                </a:rPr>
                <a:t>0530</a:t>
              </a:r>
              <a:endParaRPr/>
            </a:p>
          </p:txBody>
        </p:sp>
        <p:sp>
          <p:nvSpPr>
            <p:cNvPr id="117" name="Google Shape;117;p4"/>
            <p:cNvSpPr txBox="1"/>
            <p:nvPr/>
          </p:nvSpPr>
          <p:spPr>
            <a:xfrm>
              <a:off x="7068323" y="3532646"/>
              <a:ext cx="582211" cy="307777"/>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A8D08C"/>
                  </a:solidFill>
                  <a:latin typeface="Calibri"/>
                  <a:ea typeface="Calibri"/>
                  <a:cs typeface="Calibri"/>
                  <a:sym typeface="Calibri"/>
                </a:rPr>
                <a:t>0930</a:t>
              </a:r>
              <a:endParaRPr/>
            </a:p>
          </p:txBody>
        </p:sp>
        <p:sp>
          <p:nvSpPr>
            <p:cNvPr id="118" name="Google Shape;118;p4"/>
            <p:cNvSpPr txBox="1"/>
            <p:nvPr/>
          </p:nvSpPr>
          <p:spPr>
            <a:xfrm>
              <a:off x="8505309" y="3521381"/>
              <a:ext cx="582211" cy="307777"/>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2"/>
                  </a:solidFill>
                  <a:latin typeface="Calibri"/>
                  <a:ea typeface="Calibri"/>
                  <a:cs typeface="Calibri"/>
                  <a:sym typeface="Calibri"/>
                </a:rPr>
                <a:t>1330</a:t>
              </a:r>
              <a:endParaRPr/>
            </a:p>
          </p:txBody>
        </p:sp>
      </p:grpSp>
      <p:sp>
        <p:nvSpPr>
          <p:cNvPr id="119" name="Google Shape;11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dirty="0">
                <a:latin typeface="Calibri"/>
                <a:ea typeface="Calibri"/>
                <a:cs typeface="Calibri"/>
                <a:sym typeface="Calibri"/>
              </a:rPr>
              <a:t>Satellite Configuration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65D41767-4DC7-EB14-5596-27B7B928A6C8}"/>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BA0D189E-2446-CAB1-6878-36ED052EF51D}"/>
              </a:ext>
            </a:extLst>
          </p:cNvPr>
          <p:cNvSpPr txBox="1">
            <a:spLocks noGrp="1"/>
          </p:cNvSpPr>
          <p:nvPr>
            <p:ph type="title"/>
          </p:nvPr>
        </p:nvSpPr>
        <p:spPr>
          <a:xfrm>
            <a:off x="973183" y="219828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dirty="0"/>
              <a:t>Heritage product: Polar winds from MODIS</a:t>
            </a:r>
          </a:p>
        </p:txBody>
      </p:sp>
    </p:spTree>
    <p:extLst>
      <p:ext uri="{BB962C8B-B14F-4D97-AF65-F5344CB8AC3E}">
        <p14:creationId xmlns:p14="http://schemas.microsoft.com/office/powerpoint/2010/main" val="2210159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909918" y="14100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sz="3600" dirty="0">
                <a:latin typeface="Calibri"/>
                <a:ea typeface="Calibri"/>
                <a:cs typeface="Calibri"/>
                <a:sym typeface="Calibri"/>
              </a:rPr>
              <a:t>Simulation of 3D Passive Winds: ECO1280 Nature Run </a:t>
            </a:r>
            <a:endParaRPr sz="3600" dirty="0">
              <a:latin typeface="Calibri"/>
              <a:ea typeface="Calibri"/>
              <a:cs typeface="Calibri"/>
              <a:sym typeface="Calibri"/>
            </a:endParaRPr>
          </a:p>
        </p:txBody>
      </p:sp>
      <p:sp>
        <p:nvSpPr>
          <p:cNvPr id="125" name="Google Shape;125;p5"/>
          <p:cNvSpPr txBox="1">
            <a:spLocks noGrp="1"/>
          </p:cNvSpPr>
          <p:nvPr>
            <p:ph type="body" idx="1"/>
          </p:nvPr>
        </p:nvSpPr>
        <p:spPr>
          <a:xfrm>
            <a:off x="703729" y="141810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Track humidity features in the ECMWF Cubic Octahedral (O1280) grid Nature Run (ECO1280)</a:t>
            </a:r>
            <a:endParaRPr/>
          </a:p>
          <a:p>
            <a:pPr marL="228600" lvl="0" indent="-228600" algn="l" rtl="0">
              <a:lnSpc>
                <a:spcPct val="90000"/>
              </a:lnSpc>
              <a:spcBef>
                <a:spcPts val="1000"/>
              </a:spcBef>
              <a:spcAft>
                <a:spcPts val="0"/>
              </a:spcAft>
              <a:buClr>
                <a:schemeClr val="dk1"/>
              </a:buClr>
              <a:buSzPts val="2400"/>
              <a:buChar char="•"/>
            </a:pPr>
            <a:r>
              <a:rPr lang="en-US" sz="2400"/>
              <a:t>Use time-separated triplet of images (Img1, Img2, Img3)</a:t>
            </a:r>
            <a:endParaRPr/>
          </a:p>
          <a:p>
            <a:pPr marL="228600" lvl="0" indent="-228600" algn="l" rtl="0">
              <a:lnSpc>
                <a:spcPct val="90000"/>
              </a:lnSpc>
              <a:spcBef>
                <a:spcPts val="1000"/>
              </a:spcBef>
              <a:spcAft>
                <a:spcPts val="0"/>
              </a:spcAft>
              <a:buClr>
                <a:schemeClr val="dk1"/>
              </a:buClr>
              <a:buSzPts val="2400"/>
              <a:buChar char="•"/>
            </a:pPr>
            <a:r>
              <a:rPr lang="en-US" sz="2400"/>
              <a:t>In the center image (Img2), identify potential targets (features) based on 2D humidity gradient</a:t>
            </a:r>
            <a:endParaRPr/>
          </a:p>
          <a:p>
            <a:pPr marL="228600" lvl="0" indent="-228600" algn="l" rtl="0">
              <a:lnSpc>
                <a:spcPct val="90000"/>
              </a:lnSpc>
              <a:spcBef>
                <a:spcPts val="1000"/>
              </a:spcBef>
              <a:spcAft>
                <a:spcPts val="0"/>
              </a:spcAft>
              <a:buClr>
                <a:schemeClr val="dk1"/>
              </a:buClr>
              <a:buSzPts val="2400"/>
              <a:buChar char="•"/>
            </a:pPr>
            <a:r>
              <a:rPr lang="en-US" sz="2400"/>
              <a:t>ECO1280 wind field is used as first guess for tracking features</a:t>
            </a:r>
            <a:endParaRPr/>
          </a:p>
          <a:p>
            <a:pPr marL="228600" lvl="0" indent="-228600" algn="l" rtl="0">
              <a:lnSpc>
                <a:spcPct val="90000"/>
              </a:lnSpc>
              <a:spcBef>
                <a:spcPts val="1000"/>
              </a:spcBef>
              <a:spcAft>
                <a:spcPts val="0"/>
              </a:spcAft>
              <a:buClr>
                <a:schemeClr val="dk1"/>
              </a:buClr>
              <a:buSzPts val="2400"/>
              <a:buChar char="•"/>
            </a:pPr>
            <a:r>
              <a:rPr lang="en-US" sz="2400"/>
              <a:t>For each target, produce 2 vectors:</a:t>
            </a:r>
            <a:endParaRPr/>
          </a:p>
          <a:p>
            <a:pPr marL="685800" lvl="1" indent="-228600" algn="l" rtl="0">
              <a:lnSpc>
                <a:spcPct val="90000"/>
              </a:lnSpc>
              <a:spcBef>
                <a:spcPts val="500"/>
              </a:spcBef>
              <a:spcAft>
                <a:spcPts val="0"/>
              </a:spcAft>
              <a:buClr>
                <a:schemeClr val="dk1"/>
              </a:buClr>
              <a:buSzPts val="2400"/>
              <a:buChar char="•"/>
            </a:pPr>
            <a:r>
              <a:rPr lang="en-US"/>
              <a:t>Img2 -&gt; Img1</a:t>
            </a:r>
            <a:endParaRPr/>
          </a:p>
          <a:p>
            <a:pPr marL="685800" lvl="1" indent="-228600" algn="l" rtl="0">
              <a:lnSpc>
                <a:spcPct val="90000"/>
              </a:lnSpc>
              <a:spcBef>
                <a:spcPts val="500"/>
              </a:spcBef>
              <a:spcAft>
                <a:spcPts val="0"/>
              </a:spcAft>
              <a:buClr>
                <a:schemeClr val="dk1"/>
              </a:buClr>
              <a:buSzPts val="2400"/>
              <a:buChar char="•"/>
            </a:pPr>
            <a:r>
              <a:rPr lang="en-US"/>
              <a:t>Img2 -&gt; Img3</a:t>
            </a:r>
            <a:endParaRPr/>
          </a:p>
          <a:p>
            <a:pPr marL="228600" lvl="0" indent="-228600" algn="l" rtl="0">
              <a:lnSpc>
                <a:spcPct val="90000"/>
              </a:lnSpc>
              <a:spcBef>
                <a:spcPts val="1000"/>
              </a:spcBef>
              <a:spcAft>
                <a:spcPts val="0"/>
              </a:spcAft>
              <a:buClr>
                <a:schemeClr val="dk1"/>
              </a:buClr>
              <a:buSzPts val="2400"/>
              <a:buChar char="•"/>
            </a:pPr>
            <a:r>
              <a:rPr lang="en-US" sz="2400"/>
              <a:t>Discard AMV if the u-component or v-component differs from ECO1280 wind field by more than 10 ms</a:t>
            </a:r>
            <a:r>
              <a:rPr lang="en-US" sz="2400" baseline="30000"/>
              <a:t>-1</a:t>
            </a:r>
            <a:endParaRPr/>
          </a:p>
          <a:p>
            <a:pPr marL="228600" lvl="0" indent="-228600" algn="l" rtl="0">
              <a:lnSpc>
                <a:spcPct val="90000"/>
              </a:lnSpc>
              <a:spcBef>
                <a:spcPts val="1000"/>
              </a:spcBef>
              <a:spcAft>
                <a:spcPts val="0"/>
              </a:spcAft>
              <a:buClr>
                <a:schemeClr val="dk1"/>
              </a:buClr>
              <a:buSzPts val="2400"/>
              <a:buChar char="•"/>
            </a:pPr>
            <a:r>
              <a:rPr lang="en-US" sz="2400"/>
              <a:t>Determine feature motion (average the 2 vectors)</a:t>
            </a:r>
            <a:endParaRPr/>
          </a:p>
          <a:p>
            <a:pPr marL="228600" lvl="0" indent="-228600" algn="l" rtl="0">
              <a:lnSpc>
                <a:spcPct val="90000"/>
              </a:lnSpc>
              <a:spcBef>
                <a:spcPts val="1000"/>
              </a:spcBef>
              <a:spcAft>
                <a:spcPts val="0"/>
              </a:spcAft>
              <a:buClr>
                <a:schemeClr val="dk1"/>
              </a:buClr>
              <a:buSzPts val="2400"/>
              <a:buChar char="•"/>
            </a:pPr>
            <a:r>
              <a:rPr lang="en-US" sz="2400"/>
              <a:t>Quality control</a:t>
            </a:r>
            <a:endParaRPr/>
          </a:p>
          <a:p>
            <a:pPr marL="228600" lvl="0" indent="-7620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838200" y="225084"/>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2060"/>
              </a:buClr>
              <a:buSzPts val="4400"/>
              <a:buFont typeface="Calibri"/>
              <a:buNone/>
            </a:pPr>
            <a:r>
              <a:rPr lang="en-US" sz="3200">
                <a:latin typeface="Calibri"/>
                <a:ea typeface="Calibri"/>
                <a:cs typeface="Calibri"/>
                <a:sym typeface="Calibri"/>
              </a:rPr>
              <a:t>N. Hemisphere Winds Derived from ECO1280 Nature Run</a:t>
            </a:r>
            <a:br>
              <a:rPr lang="en-US" sz="3200">
                <a:latin typeface="Calibri"/>
                <a:ea typeface="Calibri"/>
                <a:cs typeface="Calibri"/>
                <a:sym typeface="Calibri"/>
              </a:rPr>
            </a:br>
            <a:r>
              <a:rPr lang="en-US" sz="3200">
                <a:latin typeface="Calibri"/>
                <a:ea typeface="Calibri"/>
                <a:cs typeface="Calibri"/>
                <a:sym typeface="Calibri"/>
              </a:rPr>
              <a:t>Equator to 60 deg. latitude</a:t>
            </a:r>
            <a:endParaRPr/>
          </a:p>
        </p:txBody>
      </p:sp>
      <p:sp>
        <p:nvSpPr>
          <p:cNvPr id="132" name="Google Shape;132;p6"/>
          <p:cNvSpPr txBox="1"/>
          <p:nvPr/>
        </p:nvSpPr>
        <p:spPr>
          <a:xfrm>
            <a:off x="3227474" y="6026687"/>
            <a:ext cx="553549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0130 to 0430 UTC</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Color-coded by height: Low (yellow), Middle (cyan), High (magenta)</a:t>
            </a:r>
            <a:endParaRPr/>
          </a:p>
        </p:txBody>
      </p:sp>
      <p:pic>
        <p:nvPicPr>
          <p:cNvPr id="133" name="Google Shape;133;p6" descr="A map of a city&#10;&#10;Description automatically generated with low confidence"/>
          <p:cNvPicPr preferRelativeResize="0"/>
          <p:nvPr/>
        </p:nvPicPr>
        <p:blipFill rotWithShape="1">
          <a:blip r:embed="rId3">
            <a:alphaModFix/>
          </a:blip>
          <a:srcRect/>
          <a:stretch/>
        </p:blipFill>
        <p:spPr>
          <a:xfrm>
            <a:off x="457200" y="3196597"/>
            <a:ext cx="10972800" cy="2743200"/>
          </a:xfrm>
          <a:prstGeom prst="rect">
            <a:avLst/>
          </a:prstGeom>
          <a:noFill/>
          <a:ln>
            <a:noFill/>
          </a:ln>
        </p:spPr>
      </p:pic>
      <p:sp>
        <p:nvSpPr>
          <p:cNvPr id="134" name="Google Shape;134;p6"/>
          <p:cNvSpPr txBox="1"/>
          <p:nvPr/>
        </p:nvSpPr>
        <p:spPr>
          <a:xfrm>
            <a:off x="1582789" y="1612866"/>
            <a:ext cx="9215718" cy="1248903"/>
          </a:xfrm>
          <a:prstGeom prst="rect">
            <a:avLst/>
          </a:prstGeom>
          <a:noFill/>
          <a:ln>
            <a:noFill/>
          </a:ln>
        </p:spPr>
        <p:txBody>
          <a:bodyPr spcFirstLastPara="1" wrap="square" lIns="91425" tIns="45700" rIns="91425" bIns="45700" anchor="t" anchorCtr="0">
            <a:normAutofit/>
          </a:bodyPr>
          <a:lstStyle/>
          <a:p>
            <a:pPr marL="457200" marR="0" lvl="0" indent="-342900" algn="l" rtl="0">
              <a:lnSpc>
                <a:spcPct val="90000"/>
              </a:lnSpc>
              <a:spcBef>
                <a:spcPts val="1000"/>
              </a:spcBef>
              <a:spcAft>
                <a:spcPts val="0"/>
              </a:spcAft>
              <a:buClr>
                <a:schemeClr val="dk1"/>
              </a:buClr>
              <a:buSzPts val="1800"/>
              <a:buFont typeface="Arial"/>
              <a:buChar char="•"/>
            </a:pPr>
            <a:r>
              <a:rPr lang="en-US" sz="2400" b="0" i="0" u="none" strike="noStrike" cap="none">
                <a:solidFill>
                  <a:schemeClr val="dk1"/>
                </a:solidFill>
                <a:latin typeface="Calibri"/>
                <a:ea typeface="Calibri"/>
                <a:cs typeface="Calibri"/>
                <a:sym typeface="Calibri"/>
              </a:rPr>
              <a:t>All derived winds from Nature Run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8" descr="A screenshot of a map&#10;&#10;Description automatically generated with medium confidence"/>
          <p:cNvPicPr preferRelativeResize="0"/>
          <p:nvPr/>
        </p:nvPicPr>
        <p:blipFill rotWithShape="1">
          <a:blip r:embed="rId3">
            <a:alphaModFix/>
          </a:blip>
          <a:srcRect/>
          <a:stretch/>
        </p:blipFill>
        <p:spPr>
          <a:xfrm>
            <a:off x="457200" y="3200400"/>
            <a:ext cx="10972800" cy="2743200"/>
          </a:xfrm>
          <a:prstGeom prst="rect">
            <a:avLst/>
          </a:prstGeom>
          <a:noFill/>
          <a:ln>
            <a:noFill/>
          </a:ln>
        </p:spPr>
      </p:pic>
      <p:sp>
        <p:nvSpPr>
          <p:cNvPr id="148" name="Google Shape;148;p8"/>
          <p:cNvSpPr txBox="1"/>
          <p:nvPr/>
        </p:nvSpPr>
        <p:spPr>
          <a:xfrm>
            <a:off x="1582789" y="1612866"/>
            <a:ext cx="9215718" cy="1248903"/>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sz="2400" b="0" i="0" u="none" strike="noStrike" cap="none">
                <a:solidFill>
                  <a:schemeClr val="dk1"/>
                </a:solidFill>
                <a:latin typeface="Calibri"/>
                <a:ea typeface="Calibri"/>
                <a:cs typeface="Calibri"/>
                <a:sym typeface="Calibri"/>
              </a:rPr>
              <a:t>All derived winds from Nature Run; screened by clouds</a:t>
            </a:r>
            <a:endParaRPr/>
          </a:p>
          <a:p>
            <a:pPr marL="914400" marR="0" lvl="1" indent="-342900" algn="l" rtl="0">
              <a:lnSpc>
                <a:spcPct val="90000"/>
              </a:lnSpc>
              <a:spcBef>
                <a:spcPts val="500"/>
              </a:spcBef>
              <a:spcAft>
                <a:spcPts val="0"/>
              </a:spcAft>
              <a:buClr>
                <a:schemeClr val="dk1"/>
              </a:buClr>
              <a:buSzPts val="1800"/>
              <a:buFont typeface="Arial"/>
              <a:buChar char="•"/>
            </a:pPr>
            <a:r>
              <a:rPr lang="en-US" sz="2400" b="0" i="0" u="none" strike="noStrike" cap="none">
                <a:solidFill>
                  <a:schemeClr val="dk1"/>
                </a:solidFill>
                <a:latin typeface="Calibri"/>
                <a:ea typeface="Calibri"/>
                <a:cs typeface="Calibri"/>
                <a:sym typeface="Calibri"/>
              </a:rPr>
              <a:t>Note low-level </a:t>
            </a:r>
            <a:r>
              <a:rPr lang="en-US" sz="2400">
                <a:solidFill>
                  <a:schemeClr val="dk1"/>
                </a:solidFill>
                <a:latin typeface="Calibri"/>
                <a:ea typeface="Calibri"/>
                <a:cs typeface="Calibri"/>
                <a:sym typeface="Calibri"/>
              </a:rPr>
              <a:t>vectors</a:t>
            </a:r>
            <a:r>
              <a:rPr lang="en-US" sz="2400" b="0" i="0" u="none" strike="noStrike" cap="none">
                <a:solidFill>
                  <a:schemeClr val="dk1"/>
                </a:solidFill>
                <a:latin typeface="Calibri"/>
                <a:ea typeface="Calibri"/>
                <a:cs typeface="Calibri"/>
                <a:sym typeface="Calibri"/>
              </a:rPr>
              <a:t> (yellow) greatly reduced; mid-level (cyan) thinned</a:t>
            </a:r>
            <a:endParaRPr/>
          </a:p>
        </p:txBody>
      </p:sp>
      <p:sp>
        <p:nvSpPr>
          <p:cNvPr id="149" name="Google Shape;149;p8"/>
          <p:cNvSpPr txBox="1">
            <a:spLocks noGrp="1"/>
          </p:cNvSpPr>
          <p:nvPr>
            <p:ph type="title"/>
          </p:nvPr>
        </p:nvSpPr>
        <p:spPr>
          <a:xfrm>
            <a:off x="838200" y="22508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sz="3200">
                <a:latin typeface="Calibri"/>
                <a:ea typeface="Calibri"/>
                <a:cs typeface="Calibri"/>
                <a:sym typeface="Calibri"/>
              </a:rPr>
              <a:t>N. Hemisphere Winds Derived from ECO1280 Nature Run</a:t>
            </a:r>
            <a:br>
              <a:rPr lang="en-US" sz="3200">
                <a:latin typeface="Calibri"/>
                <a:ea typeface="Calibri"/>
                <a:cs typeface="Calibri"/>
                <a:sym typeface="Calibri"/>
              </a:rPr>
            </a:br>
            <a:r>
              <a:rPr lang="en-US" sz="3200">
                <a:latin typeface="Calibri"/>
                <a:ea typeface="Calibri"/>
                <a:cs typeface="Calibri"/>
                <a:sym typeface="Calibri"/>
              </a:rPr>
              <a:t>Equator to 60 deg. latitude</a:t>
            </a:r>
            <a:endParaRPr/>
          </a:p>
        </p:txBody>
      </p:sp>
      <p:sp>
        <p:nvSpPr>
          <p:cNvPr id="150" name="Google Shape;150;p8"/>
          <p:cNvSpPr txBox="1"/>
          <p:nvPr/>
        </p:nvSpPr>
        <p:spPr>
          <a:xfrm>
            <a:off x="3227474" y="6026687"/>
            <a:ext cx="553549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0130 to 0430 UTC</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Color-coded by height: Low (yellow), Middle (cyan), High (magenta)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0"/>
          <p:cNvSpPr txBox="1"/>
          <p:nvPr/>
        </p:nvSpPr>
        <p:spPr>
          <a:xfrm>
            <a:off x="3227474" y="6026687"/>
            <a:ext cx="553549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0130 to 0430 UTC</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Color-coded by height: Low (yellow), Middle (cyan), High (magenta)</a:t>
            </a:r>
            <a:endParaRPr/>
          </a:p>
        </p:txBody>
      </p:sp>
      <p:sp>
        <p:nvSpPr>
          <p:cNvPr id="164" name="Google Shape;164;p10"/>
          <p:cNvSpPr txBox="1"/>
          <p:nvPr/>
        </p:nvSpPr>
        <p:spPr>
          <a:xfrm>
            <a:off x="1582789" y="1612866"/>
            <a:ext cx="9215718" cy="1248903"/>
          </a:xfrm>
          <a:prstGeom prst="rect">
            <a:avLst/>
          </a:prstGeom>
          <a:noFill/>
          <a:ln>
            <a:noFill/>
          </a:ln>
        </p:spPr>
        <p:txBody>
          <a:bodyPr spcFirstLastPara="1" wrap="square" lIns="91425" tIns="45700" rIns="91425" bIns="45700" anchor="t" anchorCtr="0">
            <a:normAutofit fontScale="92500" lnSpcReduction="10000"/>
          </a:bodyPr>
          <a:lstStyle/>
          <a:p>
            <a:pPr marL="457200" marR="0" lvl="0" indent="-342900" algn="l" rtl="0">
              <a:lnSpc>
                <a:spcPct val="90000"/>
              </a:lnSpc>
              <a:spcBef>
                <a:spcPts val="1000"/>
              </a:spcBef>
              <a:spcAft>
                <a:spcPts val="0"/>
              </a:spcAft>
              <a:buClr>
                <a:schemeClr val="dk1"/>
              </a:buClr>
              <a:buSzPct val="81081"/>
              <a:buFont typeface="Arial"/>
              <a:buChar char="•"/>
            </a:pPr>
            <a:r>
              <a:rPr lang="en-US" sz="2400" b="0" i="0" u="none" strike="noStrike" cap="none">
                <a:solidFill>
                  <a:schemeClr val="dk1"/>
                </a:solidFill>
                <a:latin typeface="Calibri"/>
                <a:ea typeface="Calibri"/>
                <a:cs typeface="Calibri"/>
                <a:sym typeface="Calibri"/>
              </a:rPr>
              <a:t>All derived winds from Nature Run; screened by clouds</a:t>
            </a:r>
            <a:endParaRPr/>
          </a:p>
          <a:p>
            <a:pPr marL="914400" marR="0" lvl="1" indent="-342900" algn="l" rtl="0">
              <a:lnSpc>
                <a:spcPct val="90000"/>
              </a:lnSpc>
              <a:spcBef>
                <a:spcPts val="500"/>
              </a:spcBef>
              <a:spcAft>
                <a:spcPts val="0"/>
              </a:spcAft>
              <a:buClr>
                <a:schemeClr val="dk1"/>
              </a:buClr>
              <a:buSzPct val="97297"/>
              <a:buFont typeface="Arial"/>
              <a:buChar char="•"/>
            </a:pPr>
            <a:r>
              <a:rPr lang="en-US" sz="2000" b="0" i="0" u="none" strike="noStrike" cap="none">
                <a:solidFill>
                  <a:schemeClr val="dk1"/>
                </a:solidFill>
                <a:latin typeface="Calibri"/>
                <a:ea typeface="Calibri"/>
                <a:cs typeface="Calibri"/>
                <a:sym typeface="Calibri"/>
              </a:rPr>
              <a:t>Note low-level </a:t>
            </a:r>
            <a:r>
              <a:rPr lang="en-US" sz="2000">
                <a:solidFill>
                  <a:schemeClr val="dk1"/>
                </a:solidFill>
                <a:latin typeface="Calibri"/>
                <a:ea typeface="Calibri"/>
                <a:cs typeface="Calibri"/>
                <a:sym typeface="Calibri"/>
              </a:rPr>
              <a:t>vectors</a:t>
            </a:r>
            <a:r>
              <a:rPr lang="en-US" sz="2000" b="0" i="0" u="none" strike="noStrike" cap="none">
                <a:solidFill>
                  <a:schemeClr val="dk1"/>
                </a:solidFill>
                <a:latin typeface="Calibri"/>
                <a:ea typeface="Calibri"/>
                <a:cs typeface="Calibri"/>
                <a:sym typeface="Calibri"/>
              </a:rPr>
              <a:t> (yellow) greatly reduced; mid-level (cyan) thinned</a:t>
            </a:r>
            <a:endParaRPr/>
          </a:p>
          <a:p>
            <a:pPr marL="457200" marR="0" lvl="0" indent="-342900" algn="l" rtl="0">
              <a:lnSpc>
                <a:spcPct val="90000"/>
              </a:lnSpc>
              <a:spcBef>
                <a:spcPts val="1000"/>
              </a:spcBef>
              <a:spcAft>
                <a:spcPts val="0"/>
              </a:spcAft>
              <a:buClr>
                <a:schemeClr val="dk1"/>
              </a:buClr>
              <a:buSzPct val="81081"/>
              <a:buFont typeface="Arial"/>
              <a:buChar char="•"/>
            </a:pPr>
            <a:r>
              <a:rPr lang="en-US" sz="2400" b="0" i="0" u="none" strike="noStrike" cap="none">
                <a:solidFill>
                  <a:schemeClr val="dk1"/>
                </a:solidFill>
                <a:latin typeface="Calibri"/>
                <a:ea typeface="Calibri"/>
                <a:cs typeface="Calibri"/>
                <a:sym typeface="Calibri"/>
              </a:rPr>
              <a:t>Sampled by the three-satellite train configuration (3-hour time window)</a:t>
            </a:r>
            <a:endParaRPr/>
          </a:p>
        </p:txBody>
      </p:sp>
      <p:pic>
        <p:nvPicPr>
          <p:cNvPr id="165" name="Google Shape;165;p10" descr="A screenshot of a map&#10;&#10;Description automatically generated with medium confidence"/>
          <p:cNvPicPr preferRelativeResize="0"/>
          <p:nvPr/>
        </p:nvPicPr>
        <p:blipFill rotWithShape="1">
          <a:blip r:embed="rId3">
            <a:alphaModFix/>
          </a:blip>
          <a:srcRect/>
          <a:stretch/>
        </p:blipFill>
        <p:spPr>
          <a:xfrm>
            <a:off x="457200" y="3200400"/>
            <a:ext cx="10972800" cy="2743200"/>
          </a:xfrm>
          <a:prstGeom prst="rect">
            <a:avLst/>
          </a:prstGeom>
          <a:noFill/>
          <a:ln>
            <a:noFill/>
          </a:ln>
        </p:spPr>
      </p:pic>
      <p:sp>
        <p:nvSpPr>
          <p:cNvPr id="166" name="Google Shape;166;p10"/>
          <p:cNvSpPr txBox="1"/>
          <p:nvPr/>
        </p:nvSpPr>
        <p:spPr>
          <a:xfrm>
            <a:off x="838200" y="225084"/>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3200" b="1" i="0" u="none" strike="noStrike" cap="none">
                <a:solidFill>
                  <a:srgbClr val="002060"/>
                </a:solidFill>
                <a:latin typeface="Calibri"/>
                <a:ea typeface="Calibri"/>
                <a:cs typeface="Calibri"/>
                <a:sym typeface="Calibri"/>
              </a:rPr>
              <a:t>N. Hemisphere Winds Derived from ECO1280 Nature Run</a:t>
            </a:r>
            <a:br>
              <a:rPr lang="en-US" sz="3200" b="1" i="0" u="none" strike="noStrike" cap="none">
                <a:solidFill>
                  <a:srgbClr val="002060"/>
                </a:solidFill>
                <a:latin typeface="Calibri"/>
                <a:ea typeface="Calibri"/>
                <a:cs typeface="Calibri"/>
                <a:sym typeface="Calibri"/>
              </a:rPr>
            </a:br>
            <a:endParaRPr sz="3200" b="1" i="0" u="none" strike="noStrike" cap="none">
              <a:solidFill>
                <a:srgbClr val="00206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latin typeface="Calibri"/>
                <a:ea typeface="Calibri"/>
                <a:cs typeface="Calibri"/>
                <a:sym typeface="Calibri"/>
              </a:rPr>
              <a:t>Experimental Configuration</a:t>
            </a:r>
            <a:endParaRPr/>
          </a:p>
        </p:txBody>
      </p:sp>
      <p:graphicFrame>
        <p:nvGraphicFramePr>
          <p:cNvPr id="172" name="Google Shape;172;p11"/>
          <p:cNvGraphicFramePr/>
          <p:nvPr/>
        </p:nvGraphicFramePr>
        <p:xfrm>
          <a:off x="1057770" y="2048040"/>
          <a:ext cx="9559450" cy="1371630"/>
        </p:xfrm>
        <a:graphic>
          <a:graphicData uri="http://schemas.openxmlformats.org/drawingml/2006/table">
            <a:tbl>
              <a:tblPr firstRow="1" bandRow="1">
                <a:noFill/>
                <a:tableStyleId>{A1155014-F2E9-419A-8A5A-9EB8D8A19053}</a:tableStyleId>
              </a:tblPr>
              <a:tblGrid>
                <a:gridCol w="4779725">
                  <a:extLst>
                    <a:ext uri="{9D8B030D-6E8A-4147-A177-3AD203B41FA5}">
                      <a16:colId xmlns:a16="http://schemas.microsoft.com/office/drawing/2014/main" val="20000"/>
                    </a:ext>
                  </a:extLst>
                </a:gridCol>
                <a:gridCol w="4779725">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2400" u="none" strike="noStrike" cap="none"/>
                        <a:t>Experiment Name</a:t>
                      </a:r>
                      <a:endParaRPr/>
                    </a:p>
                  </a:txBody>
                  <a:tcPr marL="91450" marR="91450" marT="45725" marB="45725"/>
                </a:tc>
                <a:tc>
                  <a:txBody>
                    <a:bodyPr/>
                    <a:lstStyle/>
                    <a:p>
                      <a:pPr marL="0" marR="0" lvl="0" indent="0" algn="l" rtl="0">
                        <a:spcBef>
                          <a:spcPts val="0"/>
                        </a:spcBef>
                        <a:spcAft>
                          <a:spcPts val="0"/>
                        </a:spcAft>
                        <a:buNone/>
                      </a:pPr>
                      <a:r>
                        <a:rPr lang="en-US" sz="2400"/>
                        <a:t>Description </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b="1"/>
                        <a:t>Baseline </a:t>
                      </a:r>
                      <a:endParaRPr/>
                    </a:p>
                  </a:txBody>
                  <a:tcPr marL="91450" marR="91450" marT="45725" marB="45725"/>
                </a:tc>
                <a:tc>
                  <a:txBody>
                    <a:bodyPr/>
                    <a:lstStyle/>
                    <a:p>
                      <a:pPr marL="0" marR="0" lvl="0" indent="0" algn="l" rtl="0">
                        <a:spcBef>
                          <a:spcPts val="0"/>
                        </a:spcBef>
                        <a:spcAft>
                          <a:spcPts val="0"/>
                        </a:spcAft>
                        <a:buNone/>
                      </a:pPr>
                      <a:r>
                        <a:rPr lang="en-US" sz="2400"/>
                        <a:t>2020 observing system</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b="1"/>
                        <a:t>AMV</a:t>
                      </a:r>
                      <a:endParaRPr/>
                    </a:p>
                  </a:txBody>
                  <a:tcPr marL="91450" marR="91450" marT="45725" marB="45725"/>
                </a:tc>
                <a:tc>
                  <a:txBody>
                    <a:bodyPr/>
                    <a:lstStyle/>
                    <a:p>
                      <a:pPr marL="0" marR="0" lvl="0" indent="0" algn="l" rtl="0">
                        <a:spcBef>
                          <a:spcPts val="0"/>
                        </a:spcBef>
                        <a:spcAft>
                          <a:spcPts val="0"/>
                        </a:spcAft>
                        <a:buNone/>
                      </a:pPr>
                      <a:r>
                        <a:rPr lang="en-US" sz="2400"/>
                        <a:t>Baseline + 8 levels of AMVs</a:t>
                      </a:r>
                      <a:endParaRPr/>
                    </a:p>
                  </a:txBody>
                  <a:tcPr marL="91450" marR="91450" marT="45725" marB="45725"/>
                </a:tc>
                <a:extLst>
                  <a:ext uri="{0D108BD9-81ED-4DB2-BD59-A6C34878D82A}">
                    <a16:rowId xmlns:a16="http://schemas.microsoft.com/office/drawing/2014/main" val="10002"/>
                  </a:ext>
                </a:extLst>
              </a:tr>
            </a:tbl>
          </a:graphicData>
        </a:graphic>
      </p:graphicFrame>
      <p:sp>
        <p:nvSpPr>
          <p:cNvPr id="173" name="Google Shape;173;p11"/>
          <p:cNvSpPr txBox="1"/>
          <p:nvPr/>
        </p:nvSpPr>
        <p:spPr>
          <a:xfrm>
            <a:off x="1143000" y="3694198"/>
            <a:ext cx="10210800"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GFS V16.1.3 at reduced resolution</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GDAS (C192~50km) and GFS (C384~25km) </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128 vertical levels</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Hybrid 4DEvVar</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80 ensemble members</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Spin up period : 00z 1 June to 18z 14 June 2016</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Experiment period : 00z 15 June to 00z 31 July 2016</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latin typeface="Calibri"/>
                <a:ea typeface="Calibri"/>
                <a:cs typeface="Calibri"/>
                <a:sym typeface="Calibri"/>
              </a:rPr>
              <a:t>Assimilation Statistics </a:t>
            </a:r>
            <a:endParaRPr/>
          </a:p>
        </p:txBody>
      </p:sp>
      <p:pic>
        <p:nvPicPr>
          <p:cNvPr id="180" name="Google Shape;180;p12" descr="A graph of a graph&#10;&#10;Description automatically generated with medium confidence"/>
          <p:cNvPicPr preferRelativeResize="0"/>
          <p:nvPr/>
        </p:nvPicPr>
        <p:blipFill rotWithShape="1">
          <a:blip r:embed="rId3">
            <a:alphaModFix/>
          </a:blip>
          <a:srcRect/>
          <a:stretch/>
        </p:blipFill>
        <p:spPr>
          <a:xfrm>
            <a:off x="369027" y="3410753"/>
            <a:ext cx="4617720" cy="3078480"/>
          </a:xfrm>
          <a:prstGeom prst="rect">
            <a:avLst/>
          </a:prstGeom>
          <a:noFill/>
          <a:ln>
            <a:noFill/>
          </a:ln>
        </p:spPr>
      </p:pic>
      <p:pic>
        <p:nvPicPr>
          <p:cNvPr id="181" name="Google Shape;181;p12" descr="A graph with red lines&#10;&#10;Description automatically generated"/>
          <p:cNvPicPr preferRelativeResize="0"/>
          <p:nvPr/>
        </p:nvPicPr>
        <p:blipFill rotWithShape="1">
          <a:blip r:embed="rId4">
            <a:alphaModFix/>
          </a:blip>
          <a:srcRect/>
          <a:stretch/>
        </p:blipFill>
        <p:spPr>
          <a:xfrm>
            <a:off x="5177451" y="3410753"/>
            <a:ext cx="4617720" cy="3078480"/>
          </a:xfrm>
          <a:prstGeom prst="rect">
            <a:avLst/>
          </a:prstGeom>
          <a:noFill/>
          <a:ln>
            <a:noFill/>
          </a:ln>
        </p:spPr>
      </p:pic>
      <p:sp>
        <p:nvSpPr>
          <p:cNvPr id="182" name="Google Shape;182;p12"/>
          <p:cNvSpPr txBox="1"/>
          <p:nvPr/>
        </p:nvSpPr>
        <p:spPr>
          <a:xfrm>
            <a:off x="9535977" y="5153372"/>
            <a:ext cx="250075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O-B in dashed line</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O-A in solid line</a:t>
            </a:r>
            <a:endParaRPr/>
          </a:p>
        </p:txBody>
      </p:sp>
      <p:sp>
        <p:nvSpPr>
          <p:cNvPr id="183" name="Google Shape;183;p12"/>
          <p:cNvSpPr txBox="1"/>
          <p:nvPr/>
        </p:nvSpPr>
        <p:spPr>
          <a:xfrm>
            <a:off x="1121923" y="6262042"/>
            <a:ext cx="35433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u-component wind</a:t>
            </a:r>
            <a:endParaRPr/>
          </a:p>
        </p:txBody>
      </p:sp>
      <p:sp>
        <p:nvSpPr>
          <p:cNvPr id="184" name="Google Shape;184;p12"/>
          <p:cNvSpPr txBox="1"/>
          <p:nvPr/>
        </p:nvSpPr>
        <p:spPr>
          <a:xfrm>
            <a:off x="5682266" y="6258400"/>
            <a:ext cx="35433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v-component wind</a:t>
            </a:r>
            <a:endParaRPr/>
          </a:p>
        </p:txBody>
      </p:sp>
      <p:sp>
        <p:nvSpPr>
          <p:cNvPr id="185" name="Google Shape;185;p12"/>
          <p:cNvSpPr txBox="1"/>
          <p:nvPr/>
        </p:nvSpPr>
        <p:spPr>
          <a:xfrm>
            <a:off x="783088" y="1555258"/>
            <a:ext cx="5806556" cy="193899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Counts assimilated ~ 14,000 per assimilation cycle.</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U-component wind bias remains steady at ~ -0.05m/s</a:t>
            </a:r>
            <a:endParaRPr/>
          </a:p>
          <a:p>
            <a:pPr marL="285750" marR="0" lvl="0" indent="-13335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pic>
        <p:nvPicPr>
          <p:cNvPr id="186" name="Google Shape;186;p12" descr="A graph with red lines&#10;&#10;Description automatically generated"/>
          <p:cNvPicPr preferRelativeResize="0"/>
          <p:nvPr/>
        </p:nvPicPr>
        <p:blipFill rotWithShape="1">
          <a:blip r:embed="rId5">
            <a:alphaModFix/>
          </a:blip>
          <a:srcRect/>
          <a:stretch/>
        </p:blipFill>
        <p:spPr>
          <a:xfrm>
            <a:off x="7610126" y="479108"/>
            <a:ext cx="3230880" cy="2423160"/>
          </a:xfrm>
          <a:prstGeom prst="rect">
            <a:avLst/>
          </a:prstGeom>
          <a:noFill/>
          <a:ln>
            <a:noFill/>
          </a:ln>
        </p:spPr>
      </p:pic>
      <p:sp>
        <p:nvSpPr>
          <p:cNvPr id="187" name="Google Shape;187;p12"/>
          <p:cNvSpPr txBox="1"/>
          <p:nvPr/>
        </p:nvSpPr>
        <p:spPr>
          <a:xfrm>
            <a:off x="7453916" y="2970636"/>
            <a:ext cx="35433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Assimilated counts per cycle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a:spLocks noGrp="1"/>
          </p:cNvSpPr>
          <p:nvPr>
            <p:ph type="title"/>
          </p:nvPr>
        </p:nvSpPr>
        <p:spPr>
          <a:xfrm>
            <a:off x="838200" y="9264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latin typeface="Calibri"/>
                <a:ea typeface="Calibri"/>
                <a:cs typeface="Calibri"/>
                <a:sym typeface="Calibri"/>
              </a:rPr>
              <a:t>RMSE Cross section</a:t>
            </a:r>
            <a:endParaRPr/>
          </a:p>
        </p:txBody>
      </p:sp>
      <p:sp>
        <p:nvSpPr>
          <p:cNvPr id="254" name="Google Shape;254;p18"/>
          <p:cNvSpPr txBox="1"/>
          <p:nvPr/>
        </p:nvSpPr>
        <p:spPr>
          <a:xfrm>
            <a:off x="141514" y="2405743"/>
            <a:ext cx="94297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Vector Wind</a:t>
            </a:r>
            <a:endParaRPr/>
          </a:p>
        </p:txBody>
      </p:sp>
      <p:sp>
        <p:nvSpPr>
          <p:cNvPr id="255" name="Google Shape;255;p18"/>
          <p:cNvSpPr txBox="1"/>
          <p:nvPr/>
        </p:nvSpPr>
        <p:spPr>
          <a:xfrm>
            <a:off x="187600" y="5115263"/>
            <a:ext cx="94297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Temp</a:t>
            </a:r>
            <a:endParaRPr/>
          </a:p>
        </p:txBody>
      </p:sp>
      <p:grpSp>
        <p:nvGrpSpPr>
          <p:cNvPr id="256" name="Google Shape;256;p18"/>
          <p:cNvGrpSpPr/>
          <p:nvPr/>
        </p:nvGrpSpPr>
        <p:grpSpPr>
          <a:xfrm>
            <a:off x="1186543" y="1066800"/>
            <a:ext cx="3616961" cy="5719765"/>
            <a:chOff x="1186543" y="1066800"/>
            <a:chExt cx="3616961" cy="5719765"/>
          </a:xfrm>
        </p:grpSpPr>
        <p:sp>
          <p:nvSpPr>
            <p:cNvPr id="257" name="Google Shape;257;p18"/>
            <p:cNvSpPr txBox="1"/>
            <p:nvPr/>
          </p:nvSpPr>
          <p:spPr>
            <a:xfrm>
              <a:off x="1436914" y="1066800"/>
              <a:ext cx="310025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N. Hemisphere</a:t>
              </a:r>
              <a:endParaRPr/>
            </a:p>
          </p:txBody>
        </p:sp>
        <p:pic>
          <p:nvPicPr>
            <p:cNvPr id="258" name="Google Shape;258;p18" descr="A screenshot of a graph&#10;&#10;Description automatically generated"/>
            <p:cNvPicPr preferRelativeResize="0"/>
            <p:nvPr/>
          </p:nvPicPr>
          <p:blipFill rotWithShape="1">
            <a:blip r:embed="rId3">
              <a:alphaModFix/>
            </a:blip>
            <a:srcRect t="1905" b="24191"/>
            <a:stretch/>
          </p:blipFill>
          <p:spPr>
            <a:xfrm>
              <a:off x="1186543" y="1445623"/>
              <a:ext cx="3556000" cy="2628026"/>
            </a:xfrm>
            <a:prstGeom prst="rect">
              <a:avLst/>
            </a:prstGeom>
            <a:noFill/>
            <a:ln>
              <a:noFill/>
            </a:ln>
          </p:spPr>
        </p:pic>
        <p:pic>
          <p:nvPicPr>
            <p:cNvPr id="259" name="Google Shape;259;p18" descr="A screenshot of a graph&#10;&#10;Description automatically generated"/>
            <p:cNvPicPr preferRelativeResize="0"/>
            <p:nvPr/>
          </p:nvPicPr>
          <p:blipFill rotWithShape="1">
            <a:blip r:embed="rId4">
              <a:alphaModFix/>
            </a:blip>
            <a:srcRect t="1905" b="24062"/>
            <a:stretch/>
          </p:blipFill>
          <p:spPr>
            <a:xfrm>
              <a:off x="1247504" y="4153987"/>
              <a:ext cx="3556000" cy="2632578"/>
            </a:xfrm>
            <a:prstGeom prst="rect">
              <a:avLst/>
            </a:prstGeom>
            <a:noFill/>
            <a:ln>
              <a:noFill/>
            </a:ln>
          </p:spPr>
        </p:pic>
      </p:grpSp>
      <p:grpSp>
        <p:nvGrpSpPr>
          <p:cNvPr id="260" name="Google Shape;260;p18"/>
          <p:cNvGrpSpPr/>
          <p:nvPr/>
        </p:nvGrpSpPr>
        <p:grpSpPr>
          <a:xfrm>
            <a:off x="8397241" y="1072149"/>
            <a:ext cx="3564708" cy="5714381"/>
            <a:chOff x="4722223" y="1080858"/>
            <a:chExt cx="3564708" cy="5714381"/>
          </a:xfrm>
        </p:grpSpPr>
        <p:sp>
          <p:nvSpPr>
            <p:cNvPr id="261" name="Google Shape;261;p18"/>
            <p:cNvSpPr txBox="1"/>
            <p:nvPr/>
          </p:nvSpPr>
          <p:spPr>
            <a:xfrm>
              <a:off x="5016136" y="1080858"/>
              <a:ext cx="3048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S. Hemisphere</a:t>
              </a:r>
              <a:endParaRPr/>
            </a:p>
          </p:txBody>
        </p:sp>
        <p:pic>
          <p:nvPicPr>
            <p:cNvPr id="262" name="Google Shape;262;p18" descr="A screenshot of a graph&#10;&#10;Description automatically generated"/>
            <p:cNvPicPr preferRelativeResize="0"/>
            <p:nvPr/>
          </p:nvPicPr>
          <p:blipFill rotWithShape="1">
            <a:blip r:embed="rId5">
              <a:alphaModFix/>
            </a:blip>
            <a:srcRect t="2032" b="23427"/>
            <a:stretch/>
          </p:blipFill>
          <p:spPr>
            <a:xfrm>
              <a:off x="4730931" y="1445623"/>
              <a:ext cx="3556000" cy="2650642"/>
            </a:xfrm>
            <a:prstGeom prst="rect">
              <a:avLst/>
            </a:prstGeom>
            <a:noFill/>
            <a:ln>
              <a:noFill/>
            </a:ln>
          </p:spPr>
        </p:pic>
        <p:pic>
          <p:nvPicPr>
            <p:cNvPr id="263" name="Google Shape;263;p18" descr="A screenshot of a graph&#10;&#10;Description automatically generated"/>
            <p:cNvPicPr preferRelativeResize="0"/>
            <p:nvPr/>
          </p:nvPicPr>
          <p:blipFill rotWithShape="1">
            <a:blip r:embed="rId6">
              <a:alphaModFix/>
            </a:blip>
            <a:srcRect t="2159" b="23810"/>
            <a:stretch/>
          </p:blipFill>
          <p:spPr>
            <a:xfrm>
              <a:off x="4722223" y="4162697"/>
              <a:ext cx="3556000" cy="2632542"/>
            </a:xfrm>
            <a:prstGeom prst="rect">
              <a:avLst/>
            </a:prstGeom>
            <a:noFill/>
            <a:ln>
              <a:noFill/>
            </a:ln>
          </p:spPr>
        </p:pic>
      </p:grpSp>
      <p:grpSp>
        <p:nvGrpSpPr>
          <p:cNvPr id="264" name="Google Shape;264;p18"/>
          <p:cNvGrpSpPr/>
          <p:nvPr/>
        </p:nvGrpSpPr>
        <p:grpSpPr>
          <a:xfrm>
            <a:off x="4757057" y="1057589"/>
            <a:ext cx="3590834" cy="5733458"/>
            <a:chOff x="8371114" y="1048880"/>
            <a:chExt cx="3590834" cy="5733458"/>
          </a:xfrm>
        </p:grpSpPr>
        <p:sp>
          <p:nvSpPr>
            <p:cNvPr id="265" name="Google Shape;265;p18"/>
            <p:cNvSpPr txBox="1"/>
            <p:nvPr/>
          </p:nvSpPr>
          <p:spPr>
            <a:xfrm>
              <a:off x="9350742" y="1048880"/>
              <a:ext cx="16764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Tropics</a:t>
              </a:r>
              <a:endParaRPr/>
            </a:p>
          </p:txBody>
        </p:sp>
        <p:pic>
          <p:nvPicPr>
            <p:cNvPr id="266" name="Google Shape;266;p18" descr="A screenshot of a graph&#10;&#10;Description automatically generated"/>
            <p:cNvPicPr preferRelativeResize="0"/>
            <p:nvPr/>
          </p:nvPicPr>
          <p:blipFill rotWithShape="1">
            <a:blip r:embed="rId7">
              <a:alphaModFix/>
            </a:blip>
            <a:srcRect t="2448" b="23347"/>
            <a:stretch/>
          </p:blipFill>
          <p:spPr>
            <a:xfrm>
              <a:off x="8405948" y="1445623"/>
              <a:ext cx="3556000" cy="2638697"/>
            </a:xfrm>
            <a:prstGeom prst="rect">
              <a:avLst/>
            </a:prstGeom>
            <a:noFill/>
            <a:ln>
              <a:noFill/>
            </a:ln>
          </p:spPr>
        </p:pic>
        <p:pic>
          <p:nvPicPr>
            <p:cNvPr id="267" name="Google Shape;267;p18" descr="A screenshot of a graph&#10;&#10;Description automatically generated"/>
            <p:cNvPicPr preferRelativeResize="0"/>
            <p:nvPr/>
          </p:nvPicPr>
          <p:blipFill rotWithShape="1">
            <a:blip r:embed="rId8">
              <a:alphaModFix/>
            </a:blip>
            <a:srcRect t="2032" b="23809"/>
            <a:stretch/>
          </p:blipFill>
          <p:spPr>
            <a:xfrm>
              <a:off x="8371114" y="4145280"/>
              <a:ext cx="3556000" cy="2637058"/>
            </a:xfrm>
            <a:prstGeom prst="rect">
              <a:avLst/>
            </a:prstGeom>
            <a:noFill/>
            <a:ln>
              <a:noFill/>
            </a:ln>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9"/>
          <p:cNvSpPr txBox="1">
            <a:spLocks noGrp="1"/>
          </p:cNvSpPr>
          <p:nvPr>
            <p:ph type="title"/>
          </p:nvPr>
        </p:nvSpPr>
        <p:spPr>
          <a:xfrm>
            <a:off x="758741" y="14520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latin typeface="Calibri"/>
                <a:ea typeface="Calibri"/>
                <a:cs typeface="Calibri"/>
                <a:sym typeface="Calibri"/>
              </a:rPr>
              <a:t>Scorecard </a:t>
            </a:r>
            <a:endParaRPr/>
          </a:p>
        </p:txBody>
      </p:sp>
      <p:grpSp>
        <p:nvGrpSpPr>
          <p:cNvPr id="274" name="Google Shape;274;p19"/>
          <p:cNvGrpSpPr/>
          <p:nvPr/>
        </p:nvGrpSpPr>
        <p:grpSpPr>
          <a:xfrm>
            <a:off x="6254750" y="1297306"/>
            <a:ext cx="5636122" cy="5415489"/>
            <a:chOff x="146827" y="1382244"/>
            <a:chExt cx="5636122" cy="5415489"/>
          </a:xfrm>
        </p:grpSpPr>
        <p:pic>
          <p:nvPicPr>
            <p:cNvPr id="275" name="Google Shape;275;p19" descr="A screenshot of a computer&#10;&#10;Description automatically generated"/>
            <p:cNvPicPr preferRelativeResize="0"/>
            <p:nvPr/>
          </p:nvPicPr>
          <p:blipFill rotWithShape="1">
            <a:blip r:embed="rId3">
              <a:alphaModFix/>
            </a:blip>
            <a:srcRect l="1902" t="9589" r="43919" b="12560"/>
            <a:stretch/>
          </p:blipFill>
          <p:spPr>
            <a:xfrm>
              <a:off x="146827" y="2025727"/>
              <a:ext cx="5636122" cy="4772006"/>
            </a:xfrm>
            <a:prstGeom prst="rect">
              <a:avLst/>
            </a:prstGeom>
            <a:noFill/>
            <a:ln>
              <a:noFill/>
            </a:ln>
          </p:spPr>
        </p:pic>
        <p:sp>
          <p:nvSpPr>
            <p:cNvPr id="276" name="Google Shape;276;p19"/>
            <p:cNvSpPr txBox="1"/>
            <p:nvPr/>
          </p:nvSpPr>
          <p:spPr>
            <a:xfrm>
              <a:off x="1772649" y="1382244"/>
              <a:ext cx="3284607" cy="584775"/>
            </a:xfrm>
            <a:prstGeom prst="rect">
              <a:avLst/>
            </a:prstGeom>
            <a:solidFill>
              <a:srgbClr val="FFF2CC"/>
            </a:solidFill>
            <a:ln w="25400" cap="flat" cmpd="sng">
              <a:solidFill>
                <a:srgbClr val="C55A1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GFS Forecast verification conducted against GDAS (self analysis)</a:t>
              </a:r>
              <a:endParaRPr/>
            </a:p>
          </p:txBody>
        </p:sp>
      </p:grpSp>
      <p:pic>
        <p:nvPicPr>
          <p:cNvPr id="277" name="Google Shape;277;p19"/>
          <p:cNvPicPr preferRelativeResize="0"/>
          <p:nvPr/>
        </p:nvPicPr>
        <p:blipFill rotWithShape="1">
          <a:blip r:embed="rId4">
            <a:alphaModFix/>
          </a:blip>
          <a:srcRect l="1809" t="9476" r="80945" b="71273"/>
          <a:stretch/>
        </p:blipFill>
        <p:spPr>
          <a:xfrm>
            <a:off x="4859820" y="326965"/>
            <a:ext cx="2472360" cy="1552414"/>
          </a:xfrm>
          <a:prstGeom prst="rect">
            <a:avLst/>
          </a:prstGeom>
          <a:noFill/>
          <a:ln>
            <a:noFill/>
          </a:ln>
        </p:spPr>
      </p:pic>
      <p:grpSp>
        <p:nvGrpSpPr>
          <p:cNvPr id="278" name="Google Shape;278;p19"/>
          <p:cNvGrpSpPr/>
          <p:nvPr/>
        </p:nvGrpSpPr>
        <p:grpSpPr>
          <a:xfrm>
            <a:off x="42505" y="1294604"/>
            <a:ext cx="5569647" cy="5418191"/>
            <a:chOff x="6356687" y="1379542"/>
            <a:chExt cx="5569647" cy="5418191"/>
          </a:xfrm>
        </p:grpSpPr>
        <p:pic>
          <p:nvPicPr>
            <p:cNvPr id="279" name="Google Shape;279;p19" descr="A screenshot of a computer&#10;&#10;Description automatically generated"/>
            <p:cNvPicPr preferRelativeResize="0"/>
            <p:nvPr/>
          </p:nvPicPr>
          <p:blipFill rotWithShape="1">
            <a:blip r:embed="rId5">
              <a:alphaModFix/>
            </a:blip>
            <a:srcRect l="6006" t="11408" r="35088" b="9026"/>
            <a:stretch/>
          </p:blipFill>
          <p:spPr>
            <a:xfrm>
              <a:off x="6356687" y="2025727"/>
              <a:ext cx="5569647" cy="4772006"/>
            </a:xfrm>
            <a:prstGeom prst="rect">
              <a:avLst/>
            </a:prstGeom>
            <a:noFill/>
            <a:ln>
              <a:noFill/>
            </a:ln>
          </p:spPr>
        </p:pic>
        <p:sp>
          <p:nvSpPr>
            <p:cNvPr id="280" name="Google Shape;280;p19"/>
            <p:cNvSpPr txBox="1"/>
            <p:nvPr/>
          </p:nvSpPr>
          <p:spPr>
            <a:xfrm>
              <a:off x="7741820" y="1379542"/>
              <a:ext cx="2799458" cy="584775"/>
            </a:xfrm>
            <a:prstGeom prst="rect">
              <a:avLst/>
            </a:prstGeom>
            <a:solidFill>
              <a:srgbClr val="FFF2CC"/>
            </a:solidFill>
            <a:ln w="25400" cap="flat" cmpd="sng">
              <a:solidFill>
                <a:srgbClr val="C55A1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GFS Forecast verification conducted against nature run</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CF64942C-8546-6B9C-61E3-0000F816A1D4}"/>
            </a:ext>
          </a:extLst>
        </p:cNvPr>
        <p:cNvGrpSpPr/>
        <p:nvPr/>
      </p:nvGrpSpPr>
      <p:grpSpPr>
        <a:xfrm>
          <a:off x="0" y="0"/>
          <a:ext cx="0" cy="0"/>
          <a:chOff x="0" y="0"/>
          <a:chExt cx="0" cy="0"/>
        </a:xfrm>
      </p:grpSpPr>
      <p:sp>
        <p:nvSpPr>
          <p:cNvPr id="124" name="Google Shape;124;p5">
            <a:extLst>
              <a:ext uri="{FF2B5EF4-FFF2-40B4-BE49-F238E27FC236}">
                <a16:creationId xmlns:a16="http://schemas.microsoft.com/office/drawing/2014/main" id="{B2DFC0D1-F1CE-E5D0-2224-9114745F05D7}"/>
              </a:ext>
            </a:extLst>
          </p:cNvPr>
          <p:cNvSpPr txBox="1">
            <a:spLocks noGrp="1"/>
          </p:cNvSpPr>
          <p:nvPr>
            <p:ph type="title"/>
          </p:nvPr>
        </p:nvSpPr>
        <p:spPr>
          <a:xfrm>
            <a:off x="838200" y="612094"/>
            <a:ext cx="10515600" cy="1325563"/>
          </a:xfrm>
          <a:prstGeom prst="rect">
            <a:avLst/>
          </a:prstGeom>
          <a:noFill/>
          <a:ln>
            <a:noFill/>
          </a:ln>
        </p:spPr>
        <p:txBody>
          <a:bodyPr spcFirstLastPara="1" wrap="square" lIns="91425" tIns="45700" rIns="91425" bIns="45700" anchor="ctr" anchorCtr="0">
            <a:normAutofit/>
          </a:bodyPr>
          <a:lstStyle/>
          <a:p>
            <a:pPr algn="ctr">
              <a:buSzPts val="4400"/>
            </a:pPr>
            <a:r>
              <a:rPr lang="en-US" sz="4400" dirty="0"/>
              <a:t>Future</a:t>
            </a:r>
            <a:endParaRPr lang="en-US" dirty="0">
              <a:latin typeface="Calibri"/>
              <a:ea typeface="Calibri"/>
              <a:cs typeface="Calibri"/>
              <a:sym typeface="Calibri"/>
            </a:endParaRPr>
          </a:p>
        </p:txBody>
      </p:sp>
      <p:sp>
        <p:nvSpPr>
          <p:cNvPr id="125" name="Google Shape;125;p5">
            <a:extLst>
              <a:ext uri="{FF2B5EF4-FFF2-40B4-BE49-F238E27FC236}">
                <a16:creationId xmlns:a16="http://schemas.microsoft.com/office/drawing/2014/main" id="{CDD338EE-20D6-F3C2-5495-3254E69F66CC}"/>
              </a:ext>
            </a:extLst>
          </p:cNvPr>
          <p:cNvSpPr txBox="1">
            <a:spLocks noGrp="1"/>
          </p:cNvSpPr>
          <p:nvPr>
            <p:ph type="body" idx="1"/>
          </p:nvPr>
        </p:nvSpPr>
        <p:spPr>
          <a:xfrm>
            <a:off x="283028" y="1643742"/>
            <a:ext cx="5812972" cy="4996543"/>
          </a:xfrm>
          <a:prstGeom prst="rect">
            <a:avLst/>
          </a:prstGeom>
          <a:noFill/>
          <a:ln>
            <a:noFill/>
          </a:ln>
        </p:spPr>
        <p:txBody>
          <a:bodyPr spcFirstLastPara="1" wrap="square" lIns="91425" tIns="45700" rIns="91425" bIns="45700" anchor="t" anchorCtr="0">
            <a:noAutofit/>
          </a:bodyPr>
          <a:lstStyle/>
          <a:p>
            <a:pPr marL="495300">
              <a:buSzPts val="2400"/>
            </a:pPr>
            <a:r>
              <a:rPr lang="en-US" sz="2400" dirty="0"/>
              <a:t>Continuing advancing the use of WindFlow for both CrIS retrieval AMV generation and simulated AMVs for OSSEs.</a:t>
            </a:r>
          </a:p>
          <a:p>
            <a:pPr marL="952500" lvl="1">
              <a:buSzPts val="2400"/>
            </a:pPr>
            <a:r>
              <a:rPr lang="en-US" sz="2000" dirty="0"/>
              <a:t>Improving the quality control and thinning/super-observations for assimilation and simulated AMV coverage for future missions</a:t>
            </a:r>
          </a:p>
          <a:p>
            <a:pPr marL="952500" lvl="1">
              <a:buSzPts val="2400"/>
            </a:pPr>
            <a:r>
              <a:rPr lang="en-US" sz="2000" dirty="0"/>
              <a:t>Looking ahead to next generation geostationary sounder (GXS)</a:t>
            </a:r>
          </a:p>
          <a:p>
            <a:pPr marL="495300">
              <a:buSzPts val="2400"/>
            </a:pPr>
            <a:endParaRPr lang="en-US" sz="2400" dirty="0"/>
          </a:p>
          <a:p>
            <a:pPr marL="495300">
              <a:buSzPts val="2400"/>
            </a:pPr>
            <a:r>
              <a:rPr lang="en-US" sz="2400" dirty="0"/>
              <a:t>Pending proposal that evaluates the tracer effect of direct radiance assimilation vs AMV assimilation</a:t>
            </a:r>
          </a:p>
        </p:txBody>
      </p:sp>
      <p:pic>
        <p:nvPicPr>
          <p:cNvPr id="2" name="Content Placeholder 8">
            <a:extLst>
              <a:ext uri="{FF2B5EF4-FFF2-40B4-BE49-F238E27FC236}">
                <a16:creationId xmlns:a16="http://schemas.microsoft.com/office/drawing/2014/main" id="{585D052A-9899-4B5F-FBB7-728DAEDD8557}"/>
              </a:ext>
            </a:extLst>
          </p:cNvPr>
          <p:cNvPicPr>
            <a:picLocks noChangeAspect="1"/>
          </p:cNvPicPr>
          <p:nvPr/>
        </p:nvPicPr>
        <p:blipFill>
          <a:blip r:embed="rId3"/>
          <a:stretch>
            <a:fillRect/>
          </a:stretch>
        </p:blipFill>
        <p:spPr>
          <a:xfrm>
            <a:off x="5998029" y="1533306"/>
            <a:ext cx="6096000" cy="4040180"/>
          </a:xfrm>
          <a:prstGeom prst="rect">
            <a:avLst/>
          </a:prstGeom>
          <a:noFill/>
          <a:ln>
            <a:noFill/>
          </a:ln>
        </p:spPr>
      </p:pic>
      <p:sp>
        <p:nvSpPr>
          <p:cNvPr id="3" name="TextBox 2">
            <a:extLst>
              <a:ext uri="{FF2B5EF4-FFF2-40B4-BE49-F238E27FC236}">
                <a16:creationId xmlns:a16="http://schemas.microsoft.com/office/drawing/2014/main" id="{3C4C7890-0941-EB0C-F218-89135D0B6484}"/>
              </a:ext>
            </a:extLst>
          </p:cNvPr>
          <p:cNvSpPr txBox="1"/>
          <p:nvPr/>
        </p:nvSpPr>
        <p:spPr>
          <a:xfrm>
            <a:off x="6738257" y="5573486"/>
            <a:ext cx="4855029" cy="523220"/>
          </a:xfrm>
          <a:prstGeom prst="rect">
            <a:avLst/>
          </a:prstGeom>
          <a:noFill/>
        </p:spPr>
        <p:txBody>
          <a:bodyPr wrap="square" rtlCol="0">
            <a:spAutoFit/>
          </a:bodyPr>
          <a:lstStyle/>
          <a:p>
            <a:r>
              <a:rPr lang="en-US" dirty="0"/>
              <a:t>WindFlow AMVs (black) and truth (red) overlaid on the RMSD between the WindFlow and truth vectors.</a:t>
            </a:r>
          </a:p>
        </p:txBody>
      </p:sp>
    </p:spTree>
    <p:extLst>
      <p:ext uri="{BB962C8B-B14F-4D97-AF65-F5344CB8AC3E}">
        <p14:creationId xmlns:p14="http://schemas.microsoft.com/office/powerpoint/2010/main" val="3634479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1F200800-9B1D-2456-2D88-C1755D9437A8}"/>
            </a:ext>
          </a:extLst>
        </p:cNvPr>
        <p:cNvGrpSpPr/>
        <p:nvPr/>
      </p:nvGrpSpPr>
      <p:grpSpPr>
        <a:xfrm>
          <a:off x="0" y="0"/>
          <a:ext cx="0" cy="0"/>
          <a:chOff x="0" y="0"/>
          <a:chExt cx="0" cy="0"/>
        </a:xfrm>
      </p:grpSpPr>
      <p:sp>
        <p:nvSpPr>
          <p:cNvPr id="124" name="Google Shape;124;p5">
            <a:extLst>
              <a:ext uri="{FF2B5EF4-FFF2-40B4-BE49-F238E27FC236}">
                <a16:creationId xmlns:a16="http://schemas.microsoft.com/office/drawing/2014/main" id="{8326FB0B-897A-24D6-0D0B-13570C131355}"/>
              </a:ext>
            </a:extLst>
          </p:cNvPr>
          <p:cNvSpPr txBox="1">
            <a:spLocks noGrp="1"/>
          </p:cNvSpPr>
          <p:nvPr>
            <p:ph type="title"/>
          </p:nvPr>
        </p:nvSpPr>
        <p:spPr>
          <a:xfrm>
            <a:off x="838200" y="2103437"/>
            <a:ext cx="10515600" cy="1325563"/>
          </a:xfrm>
          <a:prstGeom prst="rect">
            <a:avLst/>
          </a:prstGeom>
          <a:noFill/>
          <a:ln>
            <a:noFill/>
          </a:ln>
        </p:spPr>
        <p:txBody>
          <a:bodyPr spcFirstLastPara="1" wrap="square" lIns="91425" tIns="45700" rIns="91425" bIns="45700" anchor="ctr" anchorCtr="0">
            <a:normAutofit/>
          </a:bodyPr>
          <a:lstStyle/>
          <a:p>
            <a:pPr algn="ctr">
              <a:buSzPts val="4400"/>
            </a:pPr>
            <a:r>
              <a:rPr lang="en-US" sz="4400" dirty="0"/>
              <a:t>Questions?</a:t>
            </a:r>
            <a:endParaRPr lang="en-US" dirty="0">
              <a:latin typeface="Calibri"/>
              <a:ea typeface="Calibri"/>
              <a:cs typeface="Calibri"/>
              <a:sym typeface="Calibri"/>
            </a:endParaRPr>
          </a:p>
        </p:txBody>
      </p:sp>
      <p:sp>
        <p:nvSpPr>
          <p:cNvPr id="125" name="Google Shape;125;p5">
            <a:extLst>
              <a:ext uri="{FF2B5EF4-FFF2-40B4-BE49-F238E27FC236}">
                <a16:creationId xmlns:a16="http://schemas.microsoft.com/office/drawing/2014/main" id="{AE11985F-7792-47CC-2AC2-F6696CFD3F63}"/>
              </a:ext>
            </a:extLst>
          </p:cNvPr>
          <p:cNvSpPr txBox="1">
            <a:spLocks noGrp="1"/>
          </p:cNvSpPr>
          <p:nvPr>
            <p:ph type="body" idx="1"/>
          </p:nvPr>
        </p:nvSpPr>
        <p:spPr>
          <a:xfrm>
            <a:off x="692844" y="3236019"/>
            <a:ext cx="10515600" cy="1248895"/>
          </a:xfrm>
          <a:prstGeom prst="rect">
            <a:avLst/>
          </a:prstGeom>
          <a:noFill/>
          <a:ln>
            <a:noFill/>
          </a:ln>
        </p:spPr>
        <p:txBody>
          <a:bodyPr spcFirstLastPara="1" wrap="square" lIns="91425" tIns="45700" rIns="91425" bIns="45700" anchor="t" anchorCtr="0">
            <a:noAutofit/>
          </a:bodyPr>
          <a:lstStyle/>
          <a:p>
            <a:pPr marL="228600" lvl="0" indent="-76200" algn="ctr" rtl="0">
              <a:lnSpc>
                <a:spcPct val="90000"/>
              </a:lnSpc>
              <a:spcBef>
                <a:spcPts val="1000"/>
              </a:spcBef>
              <a:spcAft>
                <a:spcPts val="0"/>
              </a:spcAft>
              <a:buClr>
                <a:schemeClr val="dk1"/>
              </a:buClr>
              <a:buSzPts val="2400"/>
              <a:buNone/>
            </a:pPr>
            <a:r>
              <a:rPr lang="en-US" sz="2400" dirty="0"/>
              <a:t>David Santek</a:t>
            </a:r>
          </a:p>
          <a:p>
            <a:pPr marL="228600" lvl="0" indent="-76200" algn="ctr" rtl="0">
              <a:lnSpc>
                <a:spcPct val="90000"/>
              </a:lnSpc>
              <a:spcBef>
                <a:spcPts val="1000"/>
              </a:spcBef>
              <a:spcAft>
                <a:spcPts val="0"/>
              </a:spcAft>
              <a:buClr>
                <a:schemeClr val="dk1"/>
              </a:buClr>
              <a:buSzPts val="2400"/>
              <a:buNone/>
            </a:pPr>
            <a:r>
              <a:rPr lang="en-US" sz="2400" dirty="0" err="1"/>
              <a:t>dasantek@wisc.edu</a:t>
            </a:r>
            <a:endParaRPr lang="en-US" sz="2400" dirty="0"/>
          </a:p>
        </p:txBody>
      </p:sp>
    </p:spTree>
    <p:extLst>
      <p:ext uri="{BB962C8B-B14F-4D97-AF65-F5344CB8AC3E}">
        <p14:creationId xmlns:p14="http://schemas.microsoft.com/office/powerpoint/2010/main" val="398740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8FFAEE3B-AB72-A6FB-6D39-ACFDB2743D62}"/>
              </a:ext>
            </a:extLst>
          </p:cNvPr>
          <p:cNvSpPr>
            <a:spLocks noGrp="1" noChangeArrowheads="1"/>
          </p:cNvSpPr>
          <p:nvPr/>
        </p:nvSpPr>
        <p:spPr bwMode="auto">
          <a:xfrm>
            <a:off x="1393370" y="375047"/>
            <a:ext cx="9096035" cy="7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r>
              <a:rPr lang="en-US" altLang="en-US" sz="3094" dirty="0">
                <a:solidFill>
                  <a:schemeClr val="tx1"/>
                </a:solidFill>
              </a:rPr>
              <a:t>Heritage: MODIS Satellite-derived </a:t>
            </a:r>
            <a:r>
              <a:rPr lang="pl-PL" altLang="en-US" sz="3094" dirty="0">
                <a:solidFill>
                  <a:schemeClr val="tx1"/>
                </a:solidFill>
              </a:rPr>
              <a:t>Polar </a:t>
            </a:r>
            <a:r>
              <a:rPr lang="en-US" altLang="en-US" sz="3094" dirty="0">
                <a:solidFill>
                  <a:schemeClr val="tx1"/>
                </a:solidFill>
              </a:rPr>
              <a:t>Winds</a:t>
            </a:r>
          </a:p>
        </p:txBody>
      </p:sp>
      <p:sp>
        <p:nvSpPr>
          <p:cNvPr id="16387" name="TextBox 5">
            <a:extLst>
              <a:ext uri="{FF2B5EF4-FFF2-40B4-BE49-F238E27FC236}">
                <a16:creationId xmlns:a16="http://schemas.microsoft.com/office/drawing/2014/main" id="{062BC983-FACA-304F-CA87-755CB576F6F1}"/>
              </a:ext>
            </a:extLst>
          </p:cNvPr>
          <p:cNvSpPr txBox="1">
            <a:spLocks noChangeArrowheads="1"/>
          </p:cNvSpPr>
          <p:nvPr/>
        </p:nvSpPr>
        <p:spPr bwMode="auto">
          <a:xfrm>
            <a:off x="1916906" y="5357813"/>
            <a:ext cx="8572500" cy="130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eaLnBrk="1" hangingPunct="1">
              <a:spcBef>
                <a:spcPts val="1266"/>
              </a:spcBef>
            </a:pPr>
            <a:r>
              <a:rPr lang="en-US" altLang="en-US" sz="1969" dirty="0">
                <a:solidFill>
                  <a:schemeClr val="tx1"/>
                </a:solidFill>
              </a:rPr>
              <a:t>Unlike geostationary satellites at lower latitudes, it is not be possible to obtain complete polar coverage at a snapshot in time. Winds must be derived for areas that are covered by three successive orbits</a:t>
            </a:r>
            <a:r>
              <a:rPr lang="pl-PL" altLang="en-US" sz="1969" dirty="0">
                <a:solidFill>
                  <a:schemeClr val="tx1"/>
                </a:solidFill>
              </a:rPr>
              <a:t>. </a:t>
            </a:r>
            <a:r>
              <a:rPr lang="en-US" altLang="en-US" sz="1969" dirty="0">
                <a:solidFill>
                  <a:schemeClr val="tx1"/>
                </a:solidFill>
              </a:rPr>
              <a:t>The gray area is the overlap between three orbits.</a:t>
            </a:r>
          </a:p>
        </p:txBody>
      </p:sp>
      <p:pic>
        <p:nvPicPr>
          <p:cNvPr id="16388" name="Picture 2">
            <a:extLst>
              <a:ext uri="{FF2B5EF4-FFF2-40B4-BE49-F238E27FC236}">
                <a16:creationId xmlns:a16="http://schemas.microsoft.com/office/drawing/2014/main" id="{CDAEACF1-B18D-BE46-818B-E7835C615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1285876"/>
            <a:ext cx="5250656" cy="397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EC8CD965-7119-BD97-84AE-F74ABA453904}"/>
              </a:ext>
            </a:extLst>
          </p:cNvPr>
          <p:cNvSpPr>
            <a:spLocks noGrp="1" noChangeArrowheads="1"/>
          </p:cNvSpPr>
          <p:nvPr/>
        </p:nvSpPr>
        <p:spPr bwMode="auto">
          <a:xfrm>
            <a:off x="3095625" y="375047"/>
            <a:ext cx="5765230" cy="7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r>
              <a:rPr lang="en-US" altLang="en-US" sz="3094">
                <a:solidFill>
                  <a:schemeClr val="tx1"/>
                </a:solidFill>
              </a:rPr>
              <a:t>One Day of Arctic Orbits</a:t>
            </a:r>
            <a:endParaRPr lang="en-US" altLang="en-US" sz="2531">
              <a:solidFill>
                <a:schemeClr val="tx1"/>
              </a:solidFill>
            </a:endParaRPr>
          </a:p>
        </p:txBody>
      </p:sp>
      <p:sp>
        <p:nvSpPr>
          <p:cNvPr id="17411" name="TextBox 5">
            <a:extLst>
              <a:ext uri="{FF2B5EF4-FFF2-40B4-BE49-F238E27FC236}">
                <a16:creationId xmlns:a16="http://schemas.microsoft.com/office/drawing/2014/main" id="{90834927-3E1D-88DA-6F7A-888D0AA7F4C6}"/>
              </a:ext>
            </a:extLst>
          </p:cNvPr>
          <p:cNvSpPr txBox="1">
            <a:spLocks noChangeArrowheads="1"/>
          </p:cNvSpPr>
          <p:nvPr/>
        </p:nvSpPr>
        <p:spPr bwMode="auto">
          <a:xfrm>
            <a:off x="1916906" y="6268641"/>
            <a:ext cx="8572500" cy="39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spcBef>
                <a:spcPts val="1266"/>
              </a:spcBef>
            </a:pPr>
            <a:r>
              <a:rPr lang="da-DK" altLang="en-US" sz="1969">
                <a:solidFill>
                  <a:schemeClr val="tx1"/>
                </a:solidFill>
              </a:rPr>
              <a:t>MODIS band 31 (11 μm)</a:t>
            </a:r>
          </a:p>
        </p:txBody>
      </p:sp>
      <p:pic>
        <p:nvPicPr>
          <p:cNvPr id="17412" name="Picture 11" descr="C:\Documents and Settings\daves\Desktop\Talks\nterrawinds.gif">
            <a:extLst>
              <a:ext uri="{FF2B5EF4-FFF2-40B4-BE49-F238E27FC236}">
                <a16:creationId xmlns:a16="http://schemas.microsoft.com/office/drawing/2014/main" id="{BDBACED7-EEA1-4A5F-C399-9CD18261A1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17094" y="1017984"/>
            <a:ext cx="51435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4D15AD63-8965-E975-D656-BAEC6FAB37E7}"/>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83CA6A22-2515-2733-1A8E-1E9528267D96}"/>
              </a:ext>
            </a:extLst>
          </p:cNvPr>
          <p:cNvSpPr txBox="1">
            <a:spLocks noGrp="1"/>
          </p:cNvSpPr>
          <p:nvPr>
            <p:ph type="title"/>
          </p:nvPr>
        </p:nvSpPr>
        <p:spPr>
          <a:xfrm>
            <a:off x="973183" y="2198280"/>
            <a:ext cx="10515600" cy="18076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ts val="4400"/>
              <a:buFont typeface="Calibri"/>
              <a:buNone/>
            </a:pPr>
            <a:r>
              <a:rPr lang="en-US" dirty="0"/>
              <a:t>3D AMVs product:</a:t>
            </a:r>
            <a:br>
              <a:rPr lang="en-US" dirty="0"/>
            </a:br>
            <a:r>
              <a:rPr lang="en-US" dirty="0"/>
              <a:t>Tracking humidity and ozone from AIRS retrievals</a:t>
            </a:r>
          </a:p>
        </p:txBody>
      </p:sp>
    </p:spTree>
    <p:extLst>
      <p:ext uri="{BB962C8B-B14F-4D97-AF65-F5344CB8AC3E}">
        <p14:creationId xmlns:p14="http://schemas.microsoft.com/office/powerpoint/2010/main" val="245390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4">
            <a:extLst>
              <a:ext uri="{FF2B5EF4-FFF2-40B4-BE49-F238E27FC236}">
                <a16:creationId xmlns:a16="http://schemas.microsoft.com/office/drawing/2014/main" id="{17491B9E-FFA3-9847-8941-BD7608A52788}"/>
              </a:ext>
            </a:extLst>
          </p:cNvPr>
          <p:cNvSpPr txBox="1">
            <a:spLocks noChangeArrowheads="1"/>
          </p:cNvSpPr>
          <p:nvPr/>
        </p:nvSpPr>
        <p:spPr bwMode="auto">
          <a:xfrm>
            <a:off x="760164" y="1178719"/>
            <a:ext cx="11005849" cy="165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algn="l">
              <a:spcBef>
                <a:spcPts val="1266"/>
              </a:spcBef>
              <a:buNone/>
            </a:pPr>
            <a:r>
              <a:rPr lang="en-US" altLang="en-US" sz="2531" dirty="0">
                <a:solidFill>
                  <a:schemeClr val="accent2"/>
                </a:solidFill>
              </a:rPr>
              <a:t>AIRS 3D winds:</a:t>
            </a:r>
            <a:r>
              <a:rPr lang="en-US" altLang="en-US" sz="2531" dirty="0"/>
              <a:t>  Winds derived from tracking moisture features (troposphere) and ozone gradients (stratosphere) on pressure surfaces from AIRS retrieved Single Field of View (SFOV) vertical profiles of temperature, humidity, and ozone in clear-sky and above cloud.</a:t>
            </a:r>
          </a:p>
        </p:txBody>
      </p:sp>
      <p:sp>
        <p:nvSpPr>
          <p:cNvPr id="2" name="Slide Number Placeholder 1">
            <a:extLst>
              <a:ext uri="{FF2B5EF4-FFF2-40B4-BE49-F238E27FC236}">
                <a16:creationId xmlns:a16="http://schemas.microsoft.com/office/drawing/2014/main" id="{306D0F84-1E8D-094C-8E90-A08B87DB6341}"/>
              </a:ext>
            </a:extLst>
          </p:cNvPr>
          <p:cNvSpPr>
            <a:spLocks noGrp="1"/>
          </p:cNvSpPr>
          <p:nvPr>
            <p:ph type="sldNum" sz="quarter" idx="10"/>
          </p:nvPr>
        </p:nvSpPr>
        <p:spPr/>
        <p:txBody>
          <a:bodyPr/>
          <a:lstStyle/>
          <a:p>
            <a:pPr>
              <a:defRPr/>
            </a:pPr>
            <a:fld id="{A00DC379-D4D6-4745-B03E-E66FD39203DD}" type="slidenum">
              <a:rPr lang="en-US"/>
              <a:pPr>
                <a:defRPr/>
              </a:pPr>
              <a:t>8</a:t>
            </a:fld>
            <a:endParaRPr lang="en-US"/>
          </a:p>
        </p:txBody>
      </p:sp>
      <p:sp>
        <p:nvSpPr>
          <p:cNvPr id="5" name="Title 1">
            <a:extLst>
              <a:ext uri="{FF2B5EF4-FFF2-40B4-BE49-F238E27FC236}">
                <a16:creationId xmlns:a16="http://schemas.microsoft.com/office/drawing/2014/main" id="{734D8823-2D4D-2040-81B1-1066F1307BEB}"/>
              </a:ext>
            </a:extLst>
          </p:cNvPr>
          <p:cNvSpPr>
            <a:spLocks noGrp="1"/>
          </p:cNvSpPr>
          <p:nvPr>
            <p:ph type="title"/>
          </p:nvPr>
        </p:nvSpPr>
        <p:spPr>
          <a:xfrm>
            <a:off x="1991960" y="30957"/>
            <a:ext cx="8200657" cy="1014363"/>
          </a:xfrm>
        </p:spPr>
        <p:txBody>
          <a:bodyPr/>
          <a:lstStyle/>
          <a:p>
            <a:pPr algn="ctr"/>
            <a:r>
              <a:rPr lang="en-US" sz="4640" dirty="0"/>
              <a:t>AIRS Retrievals</a:t>
            </a:r>
            <a:endParaRPr lang="en-US" sz="4640" dirty="0">
              <a:solidFill>
                <a:srgbClr val="FFFF00"/>
              </a:solidFill>
            </a:endParaRPr>
          </a:p>
        </p:txBody>
      </p:sp>
      <p:pic>
        <p:nvPicPr>
          <p:cNvPr id="7" name="Picture 6" descr="A close up of a map&#10;&#10;Description automatically generated">
            <a:extLst>
              <a:ext uri="{FF2B5EF4-FFF2-40B4-BE49-F238E27FC236}">
                <a16:creationId xmlns:a16="http://schemas.microsoft.com/office/drawing/2014/main" id="{BC2D53E2-E435-924D-86AD-D574C65E21AB}"/>
              </a:ext>
            </a:extLst>
          </p:cNvPr>
          <p:cNvPicPr>
            <a:picLocks noChangeAspect="1"/>
          </p:cNvPicPr>
          <p:nvPr/>
        </p:nvPicPr>
        <p:blipFill>
          <a:blip r:embed="rId2"/>
          <a:stretch>
            <a:fillRect/>
          </a:stretch>
        </p:blipFill>
        <p:spPr>
          <a:xfrm>
            <a:off x="4924941" y="4055402"/>
            <a:ext cx="6847387" cy="2448393"/>
          </a:xfrm>
          <a:prstGeom prst="rect">
            <a:avLst/>
          </a:prstGeom>
        </p:spPr>
      </p:pic>
      <p:sp>
        <p:nvSpPr>
          <p:cNvPr id="8" name="TextBox 7">
            <a:extLst>
              <a:ext uri="{FF2B5EF4-FFF2-40B4-BE49-F238E27FC236}">
                <a16:creationId xmlns:a16="http://schemas.microsoft.com/office/drawing/2014/main" id="{7888609F-7B8D-0D40-8A76-696F6D488345}"/>
              </a:ext>
            </a:extLst>
          </p:cNvPr>
          <p:cNvSpPr txBox="1"/>
          <p:nvPr/>
        </p:nvSpPr>
        <p:spPr>
          <a:xfrm>
            <a:off x="685799" y="4326790"/>
            <a:ext cx="4219460" cy="1477328"/>
          </a:xfrm>
          <a:prstGeom prst="rect">
            <a:avLst/>
          </a:prstGeom>
          <a:noFill/>
        </p:spPr>
        <p:txBody>
          <a:bodyPr wrap="square" rtlCol="0">
            <a:spAutoFit/>
          </a:bodyPr>
          <a:lstStyle/>
          <a:p>
            <a:r>
              <a:rPr lang="en-US" dirty="0"/>
              <a:t>Example temperature and dewpoint profiles for clear sky (</a:t>
            </a:r>
            <a:r>
              <a:rPr lang="en-US" b="1" dirty="0"/>
              <a:t>a</a:t>
            </a:r>
            <a:r>
              <a:rPr lang="en-US" dirty="0"/>
              <a:t>), above low cloud (</a:t>
            </a:r>
            <a:r>
              <a:rPr lang="en-US" b="1" dirty="0"/>
              <a:t>b</a:t>
            </a:r>
            <a:r>
              <a:rPr lang="en-US" dirty="0"/>
              <a:t>), above high cloud (</a:t>
            </a:r>
            <a:r>
              <a:rPr lang="en-US" b="1" dirty="0"/>
              <a:t>c</a:t>
            </a:r>
            <a:r>
              <a:rPr lang="en-US" dirty="0"/>
              <a:t>) as compared to the model background. Retrievals (black) and NCEP/GFS (magenta).</a:t>
            </a:r>
          </a:p>
        </p:txBody>
      </p:sp>
      <p:sp>
        <p:nvSpPr>
          <p:cNvPr id="9" name="Rounded Rectangle 8">
            <a:extLst>
              <a:ext uri="{FF2B5EF4-FFF2-40B4-BE49-F238E27FC236}">
                <a16:creationId xmlns:a16="http://schemas.microsoft.com/office/drawing/2014/main" id="{B861DB87-D82F-4A41-8B53-C9412C03320E}"/>
              </a:ext>
            </a:extLst>
          </p:cNvPr>
          <p:cNvSpPr/>
          <p:nvPr/>
        </p:nvSpPr>
        <p:spPr>
          <a:xfrm>
            <a:off x="506776" y="4039147"/>
            <a:ext cx="11480437" cy="2464648"/>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540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C:\home\daves\AIRSMODIS\MODIS_AIRS.JPG">
            <a:extLst>
              <a:ext uri="{FF2B5EF4-FFF2-40B4-BE49-F238E27FC236}">
                <a16:creationId xmlns:a16="http://schemas.microsoft.com/office/drawing/2014/main" id="{5FE6797F-3874-8176-E231-E96FED119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485" y="1660922"/>
            <a:ext cx="8455298" cy="391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5">
            <a:extLst>
              <a:ext uri="{FF2B5EF4-FFF2-40B4-BE49-F238E27FC236}">
                <a16:creationId xmlns:a16="http://schemas.microsoft.com/office/drawing/2014/main" id="{C0951BD0-E788-AB77-AF84-D3FAEE5C7454}"/>
              </a:ext>
            </a:extLst>
          </p:cNvPr>
          <p:cNvSpPr>
            <a:spLocks noGrp="1" noChangeArrowheads="1"/>
          </p:cNvSpPr>
          <p:nvPr/>
        </p:nvSpPr>
        <p:spPr bwMode="auto">
          <a:xfrm>
            <a:off x="3095625" y="375047"/>
            <a:ext cx="5765230" cy="7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defTabSz="457200" eaLnBrk="0" hangingPunct="0">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57200" eaLnBrk="0" fontAlgn="base" hangingPunct="0">
              <a:spcBef>
                <a:spcPct val="0"/>
              </a:spcBef>
              <a:spcAft>
                <a:spcPct val="0"/>
              </a:spcAft>
              <a:defRPr sz="1200">
                <a:solidFill>
                  <a:srgbClr val="FFFFFF"/>
                </a:solidFill>
                <a:latin typeface="Gill Sans" panose="020B0502020104020203" pitchFamily="34" charset="-79"/>
                <a:ea typeface="MS PGothic" panose="020B0600070205080204" pitchFamily="34" charset="-128"/>
                <a:sym typeface="Gill Sans" panose="020B0502020104020203" pitchFamily="34" charset="-79"/>
              </a:defRPr>
            </a:lvl9pPr>
          </a:lstStyle>
          <a:p>
            <a:pPr algn="ctr" eaLnBrk="1" hangingPunct="1"/>
            <a:r>
              <a:rPr lang="en-US" altLang="en-US" sz="3094">
                <a:solidFill>
                  <a:schemeClr val="tx1"/>
                </a:solidFill>
              </a:rPr>
              <a:t>Polar Winds Coverage</a:t>
            </a:r>
          </a:p>
          <a:p>
            <a:pPr algn="ctr" eaLnBrk="1" hangingPunct="1"/>
            <a:r>
              <a:rPr lang="en-US" altLang="en-US" sz="3094">
                <a:solidFill>
                  <a:schemeClr val="tx1"/>
                </a:solidFill>
              </a:rPr>
              <a:t>MODIS vs.  AIRS</a:t>
            </a:r>
          </a:p>
        </p:txBody>
      </p:sp>
      <p:cxnSp>
        <p:nvCxnSpPr>
          <p:cNvPr id="23556" name="Straight Connector 3">
            <a:extLst>
              <a:ext uri="{FF2B5EF4-FFF2-40B4-BE49-F238E27FC236}">
                <a16:creationId xmlns:a16="http://schemas.microsoft.com/office/drawing/2014/main" id="{789A5DF3-41BE-0A65-D51F-7C8BAA185B4E}"/>
              </a:ext>
            </a:extLst>
          </p:cNvPr>
          <p:cNvCxnSpPr>
            <a:cxnSpLocks noChangeShapeType="1"/>
          </p:cNvCxnSpPr>
          <p:nvPr/>
        </p:nvCxnSpPr>
        <p:spPr bwMode="auto">
          <a:xfrm flipV="1">
            <a:off x="2613422" y="3482578"/>
            <a:ext cx="1017984" cy="1500188"/>
          </a:xfrm>
          <a:prstGeom prst="line">
            <a:avLst/>
          </a:prstGeom>
          <a:noFill/>
          <a:ln w="38100">
            <a:solidFill>
              <a:srgbClr val="2F3946"/>
            </a:solidFill>
            <a:round/>
            <a:headEnd/>
            <a:tailEnd/>
          </a:ln>
          <a:extLst>
            <a:ext uri="{909E8E84-426E-40DD-AFC4-6F175D3DCCD1}">
              <a14:hiddenFill xmlns:a14="http://schemas.microsoft.com/office/drawing/2010/main">
                <a:noFill/>
              </a14:hiddenFill>
            </a:ext>
          </a:extLst>
        </p:spPr>
      </p:cxnSp>
      <p:cxnSp>
        <p:nvCxnSpPr>
          <p:cNvPr id="23557" name="Straight Connector 8">
            <a:extLst>
              <a:ext uri="{FF2B5EF4-FFF2-40B4-BE49-F238E27FC236}">
                <a16:creationId xmlns:a16="http://schemas.microsoft.com/office/drawing/2014/main" id="{296FB655-02B6-12BE-0B88-0A93482EF14C}"/>
              </a:ext>
            </a:extLst>
          </p:cNvPr>
          <p:cNvCxnSpPr>
            <a:cxnSpLocks noChangeShapeType="1"/>
          </p:cNvCxnSpPr>
          <p:nvPr/>
        </p:nvCxnSpPr>
        <p:spPr bwMode="auto">
          <a:xfrm flipV="1">
            <a:off x="4595812" y="2893219"/>
            <a:ext cx="1071563" cy="1768078"/>
          </a:xfrm>
          <a:prstGeom prst="line">
            <a:avLst/>
          </a:prstGeom>
          <a:noFill/>
          <a:ln w="38100">
            <a:solidFill>
              <a:srgbClr val="2F3946"/>
            </a:solidFill>
            <a:round/>
            <a:headEnd/>
            <a:tailEnd/>
          </a:ln>
          <a:extLst>
            <a:ext uri="{909E8E84-426E-40DD-AFC4-6F175D3DCCD1}">
              <a14:hiddenFill xmlns:a14="http://schemas.microsoft.com/office/drawing/2010/main">
                <a:noFill/>
              </a14:hiddenFill>
            </a:ext>
          </a:extLst>
        </p:spPr>
      </p:cxnSp>
      <p:cxnSp>
        <p:nvCxnSpPr>
          <p:cNvPr id="23558" name="Straight Connector 10">
            <a:extLst>
              <a:ext uri="{FF2B5EF4-FFF2-40B4-BE49-F238E27FC236}">
                <a16:creationId xmlns:a16="http://schemas.microsoft.com/office/drawing/2014/main" id="{B6878700-B5DA-9B0E-B595-D79F30224632}"/>
              </a:ext>
            </a:extLst>
          </p:cNvPr>
          <p:cNvCxnSpPr>
            <a:cxnSpLocks noChangeShapeType="1"/>
          </p:cNvCxnSpPr>
          <p:nvPr/>
        </p:nvCxnSpPr>
        <p:spPr bwMode="auto">
          <a:xfrm flipV="1">
            <a:off x="3631406" y="2893219"/>
            <a:ext cx="1982391" cy="589359"/>
          </a:xfrm>
          <a:prstGeom prst="line">
            <a:avLst/>
          </a:prstGeom>
          <a:noFill/>
          <a:ln w="38100">
            <a:solidFill>
              <a:srgbClr val="2F3946"/>
            </a:solidFill>
            <a:round/>
            <a:headEnd/>
            <a:tailEnd/>
          </a:ln>
          <a:extLst>
            <a:ext uri="{909E8E84-426E-40DD-AFC4-6F175D3DCCD1}">
              <a14:hiddenFill xmlns:a14="http://schemas.microsoft.com/office/drawing/2010/main">
                <a:noFill/>
              </a14:hiddenFill>
            </a:ext>
          </a:extLst>
        </p:spPr>
      </p:cxnSp>
      <p:cxnSp>
        <p:nvCxnSpPr>
          <p:cNvPr id="23559" name="Straight Connector 12">
            <a:extLst>
              <a:ext uri="{FF2B5EF4-FFF2-40B4-BE49-F238E27FC236}">
                <a16:creationId xmlns:a16="http://schemas.microsoft.com/office/drawing/2014/main" id="{BA1F6BAE-F0E0-6F4F-BFC1-4949579541EA}"/>
              </a:ext>
            </a:extLst>
          </p:cNvPr>
          <p:cNvCxnSpPr>
            <a:cxnSpLocks noChangeShapeType="1"/>
          </p:cNvCxnSpPr>
          <p:nvPr/>
        </p:nvCxnSpPr>
        <p:spPr bwMode="auto">
          <a:xfrm flipV="1">
            <a:off x="2613422" y="4661297"/>
            <a:ext cx="1982391" cy="375047"/>
          </a:xfrm>
          <a:prstGeom prst="line">
            <a:avLst/>
          </a:prstGeom>
          <a:noFill/>
          <a:ln w="38100">
            <a:solidFill>
              <a:srgbClr val="2F3946"/>
            </a:solidFill>
            <a:round/>
            <a:headEnd/>
            <a:tailEnd/>
          </a:ln>
          <a:extLst>
            <a:ext uri="{909E8E84-426E-40DD-AFC4-6F175D3DCCD1}">
              <a14:hiddenFill xmlns:a14="http://schemas.microsoft.com/office/drawing/2010/main">
                <a:noFill/>
              </a14:hiddenFill>
            </a:ext>
          </a:extLst>
        </p:spPr>
      </p:cxnSp>
      <p:cxnSp>
        <p:nvCxnSpPr>
          <p:cNvPr id="23560" name="Straight Connector 14">
            <a:extLst>
              <a:ext uri="{FF2B5EF4-FFF2-40B4-BE49-F238E27FC236}">
                <a16:creationId xmlns:a16="http://schemas.microsoft.com/office/drawing/2014/main" id="{8268FABC-1FEF-CBAC-D6A0-DF167AAD6109}"/>
              </a:ext>
            </a:extLst>
          </p:cNvPr>
          <p:cNvCxnSpPr>
            <a:cxnSpLocks noChangeShapeType="1"/>
          </p:cNvCxnSpPr>
          <p:nvPr/>
        </p:nvCxnSpPr>
        <p:spPr bwMode="auto">
          <a:xfrm flipV="1">
            <a:off x="7221140" y="4500562"/>
            <a:ext cx="1500188" cy="321469"/>
          </a:xfrm>
          <a:prstGeom prst="line">
            <a:avLst/>
          </a:prstGeom>
          <a:noFill/>
          <a:ln w="38100">
            <a:solidFill>
              <a:srgbClr val="2F3946"/>
            </a:solidFill>
            <a:round/>
            <a:headEnd/>
            <a:tailEnd/>
          </a:ln>
          <a:extLst>
            <a:ext uri="{909E8E84-426E-40DD-AFC4-6F175D3DCCD1}">
              <a14:hiddenFill xmlns:a14="http://schemas.microsoft.com/office/drawing/2010/main">
                <a:noFill/>
              </a14:hiddenFill>
            </a:ext>
          </a:extLst>
        </p:spPr>
      </p:cxnSp>
      <p:cxnSp>
        <p:nvCxnSpPr>
          <p:cNvPr id="23561" name="Straight Connector 19">
            <a:extLst>
              <a:ext uri="{FF2B5EF4-FFF2-40B4-BE49-F238E27FC236}">
                <a16:creationId xmlns:a16="http://schemas.microsoft.com/office/drawing/2014/main" id="{454E90CB-13FA-97E6-6D1B-0858B3892236}"/>
              </a:ext>
            </a:extLst>
          </p:cNvPr>
          <p:cNvCxnSpPr>
            <a:cxnSpLocks noChangeShapeType="1"/>
          </p:cNvCxnSpPr>
          <p:nvPr/>
        </p:nvCxnSpPr>
        <p:spPr bwMode="auto">
          <a:xfrm flipV="1">
            <a:off x="8024812" y="3214687"/>
            <a:ext cx="1500188" cy="321469"/>
          </a:xfrm>
          <a:prstGeom prst="line">
            <a:avLst/>
          </a:prstGeom>
          <a:noFill/>
          <a:ln w="38100">
            <a:solidFill>
              <a:srgbClr val="2F3946"/>
            </a:solidFill>
            <a:round/>
            <a:headEnd/>
            <a:tailEnd/>
          </a:ln>
          <a:extLst>
            <a:ext uri="{909E8E84-426E-40DD-AFC4-6F175D3DCCD1}">
              <a14:hiddenFill xmlns:a14="http://schemas.microsoft.com/office/drawing/2010/main">
                <a:noFill/>
              </a14:hiddenFill>
            </a:ext>
          </a:extLst>
        </p:spPr>
      </p:cxnSp>
      <p:cxnSp>
        <p:nvCxnSpPr>
          <p:cNvPr id="23562" name="Straight Connector 20">
            <a:extLst>
              <a:ext uri="{FF2B5EF4-FFF2-40B4-BE49-F238E27FC236}">
                <a16:creationId xmlns:a16="http://schemas.microsoft.com/office/drawing/2014/main" id="{67AE8A48-A7A1-6061-D1C5-BCAE59737C36}"/>
              </a:ext>
            </a:extLst>
          </p:cNvPr>
          <p:cNvCxnSpPr>
            <a:cxnSpLocks noChangeShapeType="1"/>
          </p:cNvCxnSpPr>
          <p:nvPr/>
        </p:nvCxnSpPr>
        <p:spPr bwMode="auto">
          <a:xfrm flipV="1">
            <a:off x="7221141" y="3536156"/>
            <a:ext cx="857250" cy="1232297"/>
          </a:xfrm>
          <a:prstGeom prst="line">
            <a:avLst/>
          </a:prstGeom>
          <a:noFill/>
          <a:ln w="38100">
            <a:solidFill>
              <a:srgbClr val="2F3946"/>
            </a:solidFill>
            <a:round/>
            <a:headEnd/>
            <a:tailEnd/>
          </a:ln>
          <a:extLst>
            <a:ext uri="{909E8E84-426E-40DD-AFC4-6F175D3DCCD1}">
              <a14:hiddenFill xmlns:a14="http://schemas.microsoft.com/office/drawing/2010/main">
                <a:noFill/>
              </a14:hiddenFill>
            </a:ext>
          </a:extLst>
        </p:spPr>
      </p:cxnSp>
      <p:cxnSp>
        <p:nvCxnSpPr>
          <p:cNvPr id="23563" name="Straight Connector 23">
            <a:extLst>
              <a:ext uri="{FF2B5EF4-FFF2-40B4-BE49-F238E27FC236}">
                <a16:creationId xmlns:a16="http://schemas.microsoft.com/office/drawing/2014/main" id="{54B2D8C5-187C-A90A-1DCF-44545A8CDE84}"/>
              </a:ext>
            </a:extLst>
          </p:cNvPr>
          <p:cNvCxnSpPr>
            <a:cxnSpLocks noChangeShapeType="1"/>
          </p:cNvCxnSpPr>
          <p:nvPr/>
        </p:nvCxnSpPr>
        <p:spPr bwMode="auto">
          <a:xfrm flipV="1">
            <a:off x="8667750" y="3214688"/>
            <a:ext cx="857250" cy="1339453"/>
          </a:xfrm>
          <a:prstGeom prst="line">
            <a:avLst/>
          </a:prstGeom>
          <a:noFill/>
          <a:ln w="38100">
            <a:solidFill>
              <a:srgbClr val="2F3946"/>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3049</TotalTime>
  <Words>2283</Words>
  <Application>Microsoft Macintosh PowerPoint</Application>
  <PresentationFormat>Widescreen</PresentationFormat>
  <Paragraphs>314</Paragraphs>
  <Slides>49</Slides>
  <Notes>27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ＭＳ Ｐゴシック</vt:lpstr>
      <vt:lpstr>Arial</vt:lpstr>
      <vt:lpstr>Calibri</vt:lpstr>
      <vt:lpstr>Courier New</vt:lpstr>
      <vt:lpstr>Gill Sans</vt:lpstr>
      <vt:lpstr>HG Mincho Light J</vt:lpstr>
      <vt:lpstr>Times New Roman</vt:lpstr>
      <vt:lpstr>Office Theme</vt:lpstr>
      <vt:lpstr>An Overview of 3D Wind Activities from Hyperspectral IR Sounders at CIMSS </vt:lpstr>
      <vt:lpstr>Acknowledgements</vt:lpstr>
      <vt:lpstr>Outline</vt:lpstr>
      <vt:lpstr>Heritage product: Polar winds from MODIS</vt:lpstr>
      <vt:lpstr>PowerPoint Presentation</vt:lpstr>
      <vt:lpstr>PowerPoint Presentation</vt:lpstr>
      <vt:lpstr>3D AMVs product: Tracking humidity and ozone from AIRS retrievals</vt:lpstr>
      <vt:lpstr>AIRS Retrievals</vt:lpstr>
      <vt:lpstr>PowerPoint Presentation</vt:lpstr>
      <vt:lpstr>PowerPoint Presentation</vt:lpstr>
      <vt:lpstr>PowerPoint Presentation</vt:lpstr>
      <vt:lpstr>AIRS Retrieval AMVs: GEOS-5 model assimilation and forecast impact</vt:lpstr>
      <vt:lpstr>PowerPoint Presentation</vt:lpstr>
      <vt:lpstr>PowerPoint Presentation</vt:lpstr>
      <vt:lpstr>PowerPoint Presentation</vt:lpstr>
      <vt:lpstr>PowerPoint Presentation</vt:lpstr>
      <vt:lpstr>PowerPoint Presentation</vt:lpstr>
      <vt:lpstr>Comparison of AIRS AMVs to Aeolus: Intercomparison and to ERA5 Reanalysis</vt:lpstr>
      <vt:lpstr>PowerPoint Presentation</vt:lpstr>
      <vt:lpstr>Aeolus vs AIRS</vt:lpstr>
      <vt:lpstr>Aeolus vs AIRS winds</vt:lpstr>
      <vt:lpstr>PowerPoint Presentation</vt:lpstr>
      <vt:lpstr>Comparisons to ERA5</vt:lpstr>
      <vt:lpstr>Comparisons to ERA5</vt:lpstr>
      <vt:lpstr>CrIS, IASI, ATMS Retrieval Winds</vt:lpstr>
      <vt:lpstr>Retrieval AMVs</vt:lpstr>
      <vt:lpstr>Comparison of MIRS, AIRS, CrIS AMVs to ERA5</vt:lpstr>
      <vt:lpstr>Multi-satellite CrIS Retrieval Winds</vt:lpstr>
      <vt:lpstr>Satellite triad CrIS AMVs</vt:lpstr>
      <vt:lpstr>PowerPoint Presentation</vt:lpstr>
      <vt:lpstr>WindFlow:  Deep Learning/Optical Flow AMV Generation  Application to Nature Run humidity grids and CrIS retrievals</vt:lpstr>
      <vt:lpstr>WindF low</vt:lpstr>
      <vt:lpstr>PowerPoint Presentation</vt:lpstr>
      <vt:lpstr>WindFlow: Applied to CrIS humidity retrievals</vt:lpstr>
      <vt:lpstr>PowerPoint Presentation</vt:lpstr>
      <vt:lpstr>NASA Earth Venture Mission (EVM) Proposals</vt:lpstr>
      <vt:lpstr>Simulated AMVs for future missions: OSSE studies  </vt:lpstr>
      <vt:lpstr>Satellite Configuration </vt:lpstr>
      <vt:lpstr>Satellite Configuration </vt:lpstr>
      <vt:lpstr>Simulation of 3D Passive Winds: ECO1280 Nature Run </vt:lpstr>
      <vt:lpstr>N. Hemisphere Winds Derived from ECO1280 Nature Run Equator to 60 deg. latitude</vt:lpstr>
      <vt:lpstr>N. Hemisphere Winds Derived from ECO1280 Nature Run Equator to 60 deg. latitude</vt:lpstr>
      <vt:lpstr>PowerPoint Presentation</vt:lpstr>
      <vt:lpstr>Experimental Configuration</vt:lpstr>
      <vt:lpstr>Assimilation Statistics </vt:lpstr>
      <vt:lpstr>RMSE Cross section</vt:lpstr>
      <vt:lpstr>Scorecard </vt:lpstr>
      <vt:lpstr>Future</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AGNES LIM</dc:creator>
  <cp:keywords/>
  <dc:description/>
  <cp:lastModifiedBy>Dave Santek</cp:lastModifiedBy>
  <cp:revision>25</cp:revision>
  <dcterms:created xsi:type="dcterms:W3CDTF">2023-12-14T16:12:10Z</dcterms:created>
  <dcterms:modified xsi:type="dcterms:W3CDTF">2025-02-19T18:34:15Z</dcterms:modified>
  <cp:category/>
</cp:coreProperties>
</file>