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64" r:id="rId2"/>
    <p:sldId id="265" r:id="rId3"/>
    <p:sldId id="314" r:id="rId4"/>
    <p:sldId id="303" r:id="rId5"/>
    <p:sldId id="284" r:id="rId6"/>
    <p:sldId id="267" r:id="rId7"/>
    <p:sldId id="347" r:id="rId8"/>
    <p:sldId id="315" r:id="rId9"/>
    <p:sldId id="316" r:id="rId10"/>
    <p:sldId id="317" r:id="rId11"/>
    <p:sldId id="270" r:id="rId12"/>
    <p:sldId id="318" r:id="rId13"/>
    <p:sldId id="320" r:id="rId14"/>
    <p:sldId id="325" r:id="rId15"/>
    <p:sldId id="326" r:id="rId16"/>
    <p:sldId id="327" r:id="rId17"/>
    <p:sldId id="328" r:id="rId18"/>
    <p:sldId id="321" r:id="rId19"/>
    <p:sldId id="322" r:id="rId20"/>
    <p:sldId id="332" r:id="rId21"/>
    <p:sldId id="333" r:id="rId22"/>
    <p:sldId id="329" r:id="rId23"/>
    <p:sldId id="330" r:id="rId24"/>
    <p:sldId id="331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8" r:id="rId35"/>
    <p:sldId id="344" r:id="rId36"/>
    <p:sldId id="346" r:id="rId37"/>
    <p:sldId id="345" r:id="rId38"/>
    <p:sldId id="324" r:id="rId39"/>
    <p:sldId id="343" r:id="rId4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C00"/>
    <a:srgbClr val="FF40FF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58"/>
  </p:normalViewPr>
  <p:slideViewPr>
    <p:cSldViewPr snapToGrid="0" snapToObjects="1">
      <p:cViewPr varScale="1">
        <p:scale>
          <a:sx n="155" d="100"/>
          <a:sy n="155" d="100"/>
        </p:scale>
        <p:origin x="848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B1232-168B-544F-9368-FFD6E15A5654}" type="datetimeFigureOut">
              <a:rPr lang="en-US" smtClean="0"/>
              <a:t>12/8/23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94DF2-A28B-AC4F-908E-B42DBE6C3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50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1004888"/>
            <a:ext cx="6100762" cy="3432175"/>
          </a:xfrm>
          <a:ln/>
        </p:spPr>
      </p:sp>
      <p:sp>
        <p:nvSpPr>
          <p:cNvPr id="18435" name="Text Box 1027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86313"/>
            <a:ext cx="5394325" cy="3814762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93" tIns="45796" rIns="91593" bIns="45796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08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217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373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Text Box 1027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57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603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746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Text Box 1027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955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Text Box 1027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003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Text Box 1027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23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0263" y="1008063"/>
            <a:ext cx="6100762" cy="3432175"/>
          </a:xfrm>
          <a:ln/>
        </p:spPr>
      </p:sp>
      <p:sp>
        <p:nvSpPr>
          <p:cNvPr id="24579" name="Text Box 1027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86313"/>
            <a:ext cx="5394325" cy="3814762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93" tIns="45796" rIns="91593" bIns="45796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18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83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80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749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36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59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91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5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6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43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2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85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68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82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60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12/8/23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84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>
                <a:lumMod val="85000"/>
                <a:lumOff val="15000"/>
              </a:schemeClr>
            </a:gs>
            <a:gs pos="100000">
              <a:schemeClr val="accent1">
                <a:lumMod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C5B00-79D7-2F49-96DA-9A6AE528637B}" type="datetimeFigureOut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5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375846" y="4268199"/>
            <a:ext cx="2392307" cy="20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6" rIns="68573" bIns="34286">
            <a:spAutoFit/>
          </a:bodyPr>
          <a:lstStyle>
            <a:lvl1pPr defTabSz="912813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912813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912813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912813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912813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912813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rgbClr val="6600CC"/>
              </a:buClr>
              <a:buFont typeface="Wingdings" charset="2"/>
              <a:defRPr sz="16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912813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rgbClr val="6600CC"/>
              </a:buClr>
              <a:buFont typeface="Wingdings" charset="2"/>
              <a:defRPr sz="16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912813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rgbClr val="6600CC"/>
              </a:buClr>
              <a:buFont typeface="Wingdings" charset="2"/>
              <a:defRPr sz="16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912813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rgbClr val="6600CC"/>
              </a:buClr>
              <a:buFont typeface="Wingdings" charset="2"/>
              <a:defRPr sz="16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x-none" sz="900" b="0" dirty="0">
                <a:solidFill>
                  <a:schemeClr val="bg1"/>
                </a:solidFill>
                <a:latin typeface="Calibri" charset="0"/>
              </a:rPr>
              <a:t>JPSS 2023 Science Seminars   11 December 2023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626562" y="2424848"/>
            <a:ext cx="6030720" cy="17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Helvetica" charset="0"/>
              </a:rPr>
              <a:t>David Santek</a:t>
            </a:r>
            <a:r>
              <a:rPr lang="en-US" sz="1600" baseline="30000" dirty="0">
                <a:latin typeface="Helvetica" charset="0"/>
              </a:rPr>
              <a:t>1</a:t>
            </a:r>
            <a:r>
              <a:rPr lang="en-US" sz="1600" dirty="0">
                <a:latin typeface="Helvetica" charset="0"/>
              </a:rPr>
              <a:t>, Jeff Key</a:t>
            </a:r>
            <a:r>
              <a:rPr lang="en-US" sz="1600" baseline="30000" dirty="0">
                <a:latin typeface="Helvetica" charset="0"/>
              </a:rPr>
              <a:t>2</a:t>
            </a:r>
            <a:r>
              <a:rPr lang="en-US" sz="1600" dirty="0">
                <a:latin typeface="Helvetica" charset="0"/>
              </a:rPr>
              <a:t>, Tim Olander</a:t>
            </a:r>
            <a:r>
              <a:rPr lang="en-US" sz="1600" baseline="30000" dirty="0">
                <a:latin typeface="Helvetica" charset="0"/>
              </a:rPr>
              <a:t>1</a:t>
            </a:r>
            <a:r>
              <a:rPr lang="en-US" sz="1600" dirty="0">
                <a:latin typeface="Helvetica" charset="0"/>
              </a:rPr>
              <a:t>, Dave Stettner</a:t>
            </a:r>
            <a:r>
              <a:rPr lang="en-US" sz="1600" baseline="30000" dirty="0">
                <a:latin typeface="Helvetica" charset="0"/>
              </a:rPr>
              <a:t>1</a:t>
            </a:r>
            <a:r>
              <a:rPr lang="en-US" sz="1600" dirty="0">
                <a:latin typeface="Helvetica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Helvetica" charset="0"/>
              </a:rPr>
              <a:t>Sharon Nebuda</a:t>
            </a:r>
            <a:r>
              <a:rPr lang="en-US" sz="1600" baseline="30000" dirty="0">
                <a:latin typeface="Helvetica" charset="0"/>
              </a:rPr>
              <a:t>1</a:t>
            </a:r>
            <a:r>
              <a:rPr lang="en-US" sz="1600" dirty="0">
                <a:latin typeface="Helvetica" charset="0"/>
              </a:rPr>
              <a:t>, Brett Hoover</a:t>
            </a:r>
            <a:r>
              <a:rPr lang="en-US" sz="1600" baseline="30000" dirty="0">
                <a:latin typeface="Helvetica" charset="0"/>
              </a:rPr>
              <a:t>3</a:t>
            </a:r>
            <a:r>
              <a:rPr lang="en-US" sz="1600" dirty="0">
                <a:latin typeface="Helvetica" charset="0"/>
              </a:rPr>
              <a:t>, Steve Wanzong</a:t>
            </a:r>
            <a:r>
              <a:rPr lang="en-US" sz="1600" baseline="30000" dirty="0">
                <a:latin typeface="Helvetica" charset="0"/>
              </a:rPr>
              <a:t>1</a:t>
            </a:r>
            <a:r>
              <a:rPr lang="en-US" sz="1600" dirty="0">
                <a:latin typeface="Helvetica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Helvetica" charset="0"/>
              </a:rPr>
              <a:t>Rich Dworak</a:t>
            </a:r>
            <a:r>
              <a:rPr lang="en-US" sz="1600" baseline="30000" dirty="0">
                <a:latin typeface="Helvetica" charset="0"/>
              </a:rPr>
              <a:t>1</a:t>
            </a:r>
            <a:r>
              <a:rPr lang="en-US" sz="1600" dirty="0">
                <a:latin typeface="Helvetica" charset="0"/>
              </a:rPr>
              <a:t>, Iliana Genkova</a:t>
            </a:r>
            <a:r>
              <a:rPr lang="en-US" sz="1600" baseline="30000" dirty="0">
                <a:latin typeface="Helvetica" charset="0"/>
              </a:rPr>
              <a:t>3</a:t>
            </a:r>
            <a:r>
              <a:rPr lang="en-US" sz="1600" dirty="0">
                <a:latin typeface="Helvetica" charset="0"/>
              </a:rPr>
              <a:t>, </a:t>
            </a:r>
            <a:r>
              <a:rPr lang="en-US" sz="1600" dirty="0" err="1">
                <a:latin typeface="Helvetica" charset="0"/>
              </a:rPr>
              <a:t>Régis</a:t>
            </a:r>
            <a:r>
              <a:rPr lang="en-US" sz="1600" dirty="0">
                <a:latin typeface="Helvetica" charset="0"/>
              </a:rPr>
              <a:t> Borde</a:t>
            </a:r>
            <a:r>
              <a:rPr lang="en-US" sz="1600" baseline="30000" dirty="0">
                <a:latin typeface="Helvetica" charset="0"/>
              </a:rPr>
              <a:t>4</a:t>
            </a:r>
            <a:endParaRPr lang="en-US" sz="1157" baseline="30000" dirty="0">
              <a:latin typeface="Helvetica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0" baseline="30000" dirty="0">
              <a:latin typeface="Helvetica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0" baseline="30000" dirty="0">
              <a:latin typeface="Helvetica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0" baseline="30000" dirty="0">
              <a:latin typeface="Helvetica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aseline="30000" dirty="0">
                <a:latin typeface="Helvetica" charset="0"/>
              </a:rPr>
              <a:t>1</a:t>
            </a:r>
            <a:r>
              <a:rPr lang="en-US" sz="1000" dirty="0">
                <a:latin typeface="Helvetica" charset="0"/>
              </a:rPr>
              <a:t>Cooperative Institute for Meteorological Satellite Studies, University of Wisconsin-Madison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aseline="30000" dirty="0">
                <a:latin typeface="Helvetica" charset="0"/>
              </a:rPr>
              <a:t>2</a:t>
            </a:r>
            <a:r>
              <a:rPr lang="en-US" sz="1000" dirty="0">
                <a:latin typeface="Helvetica" charset="0"/>
              </a:rPr>
              <a:t>NOAA/National Environmental Satellite, Data, and Information Service, Madison, WI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aseline="30000" dirty="0">
                <a:latin typeface="Helvetica" charset="0"/>
              </a:rPr>
              <a:t>3</a:t>
            </a:r>
            <a:r>
              <a:rPr lang="en-US" sz="1000" dirty="0">
                <a:latin typeface="Helvetica" charset="0"/>
              </a:rPr>
              <a:t>I.M. Systems Group (IMSG), Rockville, MD USA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aseline="30000" dirty="0">
                <a:latin typeface="Helvetica" charset="0"/>
              </a:rPr>
              <a:t>4</a:t>
            </a:r>
            <a:r>
              <a:rPr lang="en-US" sz="1000" dirty="0">
                <a:latin typeface="Helvetica" charset="0"/>
              </a:rPr>
              <a:t>EUMETSAT, Darmstadt, Germany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84" dirty="0">
              <a:latin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818" y="494563"/>
            <a:ext cx="8380207" cy="807905"/>
          </a:xfrm>
          <a:prstGeom prst="rect">
            <a:avLst/>
          </a:prstGeom>
          <a:solidFill>
            <a:srgbClr val="002850"/>
          </a:solidFill>
          <a:ln w="10000" cap="flat" cmpd="sng" algn="ctr">
            <a:solidFill>
              <a:srgbClr val="39639D"/>
            </a:solidFill>
            <a:prstDash val="solid"/>
          </a:ln>
          <a:effectLst>
            <a:softEdge rad="101600"/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p:spPr>
        <p:txBody>
          <a:bodyPr wrap="square" lIns="68573" tIns="34286" rIns="68573" bIns="34286">
            <a:spAutoFit/>
          </a:bodyPr>
          <a:lstStyle/>
          <a:p>
            <a:pPr algn="ctr" defTabSz="685729">
              <a:defRPr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cs typeface="HG Mincho Light J;MS Gothic;HG " charset="0"/>
              </a:rPr>
              <a:t>Demonstration and evaluation of global VIIRS tandem winds from S-NPP and NOAA-20</a:t>
            </a:r>
            <a:endParaRPr lang="en-US" sz="2400" kern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5035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69848" y="138511"/>
            <a:ext cx="6525612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Satellite Triad Overlap: </a:t>
            </a:r>
            <a:r>
              <a:rPr lang="en-GB" altLang="x-none" sz="2400" dirty="0" err="1">
                <a:solidFill>
                  <a:schemeClr val="bg1"/>
                </a:solidFill>
              </a:rPr>
              <a:t>Metop</a:t>
            </a:r>
            <a:r>
              <a:rPr lang="en-GB" altLang="x-none" sz="2400" dirty="0">
                <a:solidFill>
                  <a:schemeClr val="bg1"/>
                </a:solidFill>
              </a:rPr>
              <a:t>-A, -B, -C</a:t>
            </a:r>
          </a:p>
        </p:txBody>
      </p:sp>
      <p:sp>
        <p:nvSpPr>
          <p:cNvPr id="35843" name="Rectangle 1027"/>
          <p:cNvSpPr>
            <a:spLocks noChangeArrowheads="1"/>
          </p:cNvSpPr>
          <p:nvPr/>
        </p:nvSpPr>
        <p:spPr bwMode="auto">
          <a:xfrm>
            <a:off x="214377" y="1258859"/>
            <a:ext cx="412249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Three satellites in formation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6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Time separation approximately 1/3 of 100-minute orbit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600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35846" name="Rectangle 1032"/>
          <p:cNvSpPr>
            <a:spLocks noChangeArrowheads="1"/>
          </p:cNvSpPr>
          <p:nvPr/>
        </p:nvSpPr>
        <p:spPr bwMode="auto">
          <a:xfrm>
            <a:off x="4572000" y="4543122"/>
            <a:ext cx="37709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400" dirty="0" err="1">
                <a:latin typeface="Helvetica" charset="0"/>
              </a:rPr>
              <a:t>Metop</a:t>
            </a:r>
            <a:r>
              <a:rPr lang="en-US" altLang="x-none" sz="1400" dirty="0">
                <a:latin typeface="Helvetica" charset="0"/>
              </a:rPr>
              <a:t>-C (10:03 UTC), -B (10:36), -A (11:06) 29 March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4F444-5041-5A43-89F5-C8061C330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280" y="601587"/>
            <a:ext cx="3959323" cy="395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9539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8" y="184561"/>
            <a:ext cx="5509933" cy="369809"/>
          </a:xfrm>
        </p:spPr>
        <p:txBody>
          <a:bodyPr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VIIRS </a:t>
            </a:r>
            <a:r>
              <a:rPr lang="en-US" sz="2400" dirty="0">
                <a:solidFill>
                  <a:schemeClr val="bg1"/>
                </a:solidFill>
              </a:rPr>
              <a:t>Polar Winds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60774" y="1226651"/>
            <a:ext cx="4411226" cy="33212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Suomi National Polar-orbiting Partnership (S-NPP) satellite was </a:t>
            </a:r>
            <a:r>
              <a:rPr lang="en-GB" sz="1500" dirty="0">
                <a:solidFill>
                  <a:schemeClr val="bg1"/>
                </a:solidFill>
                <a:ea typeface="ＭＳ Ｐゴシック" charset="0"/>
              </a:rPr>
              <a:t>launched 28 October 2011.</a:t>
            </a:r>
            <a:endParaRPr lang="en-US" sz="15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500" dirty="0">
                <a:solidFill>
                  <a:schemeClr val="bg1"/>
                </a:solidFill>
              </a:rPr>
              <a:t>The “nested tracking” algorithm developed for GOES-R is used for a higher-quality product.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500" dirty="0">
                <a:solidFill>
                  <a:schemeClr val="bg1"/>
                </a:solidFill>
              </a:rPr>
              <a:t>VIIRS provides: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solidFill>
                  <a:schemeClr val="bg1"/>
                </a:solidFill>
              </a:rPr>
              <a:t>High spatial resolution (375 &amp; 750 m)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solidFill>
                  <a:schemeClr val="bg1"/>
                </a:solidFill>
              </a:rPr>
              <a:t>Constrained pixel growth toward edge of swath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solidFill>
                  <a:schemeClr val="bg1"/>
                </a:solidFill>
              </a:rPr>
              <a:t>A wider swath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500" b="1" dirty="0">
                <a:solidFill>
                  <a:srgbClr val="FFC000"/>
                </a:solidFill>
              </a:rPr>
              <a:t>These instrument and algorithm features result in a larger number of more accurate wind vectors, than from MODIS and AVHRR</a:t>
            </a: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26" y="1226651"/>
            <a:ext cx="3321294" cy="332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83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8" y="184561"/>
            <a:ext cx="5509933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Single-satellite VIIRS Polar Winds Impact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60774" y="1226651"/>
            <a:ext cx="4411226" cy="33212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Latest evaluation of NOAA-20 VIIRS winds in NCEP’s GFS/FV3: 19 Apr to 30 May 2019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500" dirty="0">
                <a:solidFill>
                  <a:schemeClr val="bg1"/>
                </a:solidFill>
              </a:rPr>
              <a:t>Overall impact neutral to slightly positive</a:t>
            </a:r>
          </a:p>
          <a:p>
            <a:pPr lvl="1">
              <a:spcBef>
                <a:spcPct val="50000"/>
              </a:spcBef>
            </a:pPr>
            <a:r>
              <a:rPr lang="en-US" altLang="en-US" sz="1500" dirty="0">
                <a:solidFill>
                  <a:schemeClr val="bg1"/>
                </a:solidFill>
              </a:rPr>
              <a:t>Expected as the S-NPP winds were included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500" dirty="0">
                <a:solidFill>
                  <a:srgbClr val="FFC000"/>
                </a:solidFill>
              </a:rPr>
              <a:t>Global </a:t>
            </a:r>
            <a:r>
              <a:rPr lang="en-US" altLang="en-US" sz="1500" dirty="0">
                <a:solidFill>
                  <a:schemeClr val="bg1"/>
                </a:solidFill>
              </a:rPr>
              <a:t> 500 </a:t>
            </a:r>
            <a:r>
              <a:rPr lang="en-US" altLang="en-US" sz="1500" dirty="0" err="1">
                <a:solidFill>
                  <a:schemeClr val="bg1"/>
                </a:solidFill>
              </a:rPr>
              <a:t>hPa</a:t>
            </a:r>
            <a:r>
              <a:rPr lang="en-US" altLang="en-US" sz="1500" dirty="0">
                <a:solidFill>
                  <a:schemeClr val="bg1"/>
                </a:solidFill>
              </a:rPr>
              <a:t> height Anomaly Correlation statistically significant impact in </a:t>
            </a:r>
            <a:r>
              <a:rPr lang="en-US" altLang="en-US" sz="1500" dirty="0">
                <a:solidFill>
                  <a:srgbClr val="FFC000"/>
                </a:solidFill>
              </a:rPr>
              <a:t>72 to 96 </a:t>
            </a:r>
            <a:r>
              <a:rPr lang="en-US" altLang="en-US" sz="1500" dirty="0" err="1">
                <a:solidFill>
                  <a:srgbClr val="FFC000"/>
                </a:solidFill>
              </a:rPr>
              <a:t>hr</a:t>
            </a:r>
            <a:r>
              <a:rPr lang="en-US" altLang="en-US" sz="1500" dirty="0">
                <a:solidFill>
                  <a:srgbClr val="FFC000"/>
                </a:solidFill>
              </a:rPr>
              <a:t> forecast</a:t>
            </a: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rgbClr val="FFFF00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20A5F-DECD-924C-B623-18E024380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27" b="50000"/>
          <a:stretch/>
        </p:blipFill>
        <p:spPr>
          <a:xfrm>
            <a:off x="4926487" y="1226651"/>
            <a:ext cx="3270840" cy="31649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1E27396-FABF-E240-926C-0B90ED1D8845}"/>
              </a:ext>
            </a:extLst>
          </p:cNvPr>
          <p:cNvSpPr/>
          <p:nvPr/>
        </p:nvSpPr>
        <p:spPr>
          <a:xfrm rot="20343830">
            <a:off x="6254780" y="3464735"/>
            <a:ext cx="978491" cy="384252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3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92820" y="640160"/>
            <a:ext cx="59583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What’s next for VIIRS polar winds?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CAAFAB4-FEF1-0D4A-BB64-D9B763B1CA98}"/>
              </a:ext>
            </a:extLst>
          </p:cNvPr>
          <p:cNvSpPr txBox="1">
            <a:spLocks noChangeArrowheads="1"/>
          </p:cNvSpPr>
          <p:nvPr/>
        </p:nvSpPr>
        <p:spPr>
          <a:xfrm>
            <a:off x="752444" y="1452562"/>
            <a:ext cx="6268558" cy="33212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rgbClr val="FFC000"/>
                </a:solidFill>
                <a:ea typeface="ＭＳ Ｐゴシック" charset="0"/>
              </a:rPr>
              <a:t>Tandem triplet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: Evaluating and planning the eventual transition to NESDIS operations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Higher quality due to shorter time interval between images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Increase in spatial coverage equatorward (from latitude 65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to 50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º)</a:t>
            </a:r>
            <a:br>
              <a:rPr lang="en-US" altLang="en-US" dirty="0">
                <a:solidFill>
                  <a:schemeClr val="bg1"/>
                </a:solidFill>
                <a:ea typeface="ＭＳ Ｐゴシック" charset="0"/>
              </a:rPr>
            </a:br>
            <a:endParaRPr lang="en-US" altLang="en-US" dirty="0">
              <a:solidFill>
                <a:schemeClr val="bg1"/>
              </a:solidFill>
              <a:ea typeface="ＭＳ Ｐゴシック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rgbClr val="FFC000"/>
                </a:solidFill>
                <a:ea typeface="ＭＳ Ｐゴシック" charset="0"/>
              </a:rPr>
              <a:t>Tandem doublet 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winds from image pairs of VIIRS: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Experimental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Complete latitude coverage (‘global’)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Correcting for parallax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New Quality Control technique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0945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8" y="184561"/>
            <a:ext cx="5509933" cy="62316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Single vs Tandem Triplets Rawinsondes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4544" y="1117829"/>
            <a:ext cx="4699220" cy="27624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April through October 2021 Arctic VIIRS AMV comparisons to rawinsondes: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Single-satellite (upper) and tandem t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riplet of alternating S-NPP/NOAA-20 VIIRS 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(lower).</a:t>
            </a:r>
          </a:p>
          <a:p>
            <a:pPr lvl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Wind speed density scatter plot</a:t>
            </a:r>
          </a:p>
          <a:p>
            <a:pPr lvl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AMV on y-axis and rawinsonde on x-axis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C000"/>
                </a:solidFill>
                <a:ea typeface="ＭＳ Ｐゴシック" charset="0"/>
              </a:rPr>
              <a:t>Speed bias reduced from 0.20 to 0.12 ms</a:t>
            </a:r>
            <a:r>
              <a:rPr lang="en-US" altLang="en-US" baseline="30000" dirty="0">
                <a:solidFill>
                  <a:srgbClr val="FFC000"/>
                </a:solidFill>
                <a:ea typeface="ＭＳ Ｐゴシック" charset="0"/>
              </a:rPr>
              <a:t>-1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C000"/>
                </a:solidFill>
                <a:ea typeface="ＭＳ Ｐゴシック" charset="0"/>
              </a:rPr>
              <a:t>Speed RMS reduced from 4.32 to 3.94 ms</a:t>
            </a:r>
            <a:r>
              <a:rPr lang="en-US" altLang="en-US" baseline="30000" dirty="0">
                <a:solidFill>
                  <a:srgbClr val="FFC000"/>
                </a:solidFill>
                <a:ea typeface="ＭＳ Ｐゴシック" charset="0"/>
              </a:rPr>
              <a:t>-1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1"/>
              </a:solidFill>
              <a:ea typeface="ＭＳ Ｐゴシック" charset="0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182177C9-9B2B-0909-B56F-C2320159F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111" y="677614"/>
            <a:ext cx="2819400" cy="2113915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F5D02A8C-6F8C-BE89-6548-8ED19083C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111" y="2914774"/>
            <a:ext cx="2822575" cy="211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80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731" y="184561"/>
            <a:ext cx="5509933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Assimilation of VIIRS tandem triplet winds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06734" y="1314393"/>
            <a:ext cx="3295493" cy="253275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Impact of the VIIRS three-orbit tandem winds in an April 2021 test case at NRL.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Triplet of alternating SNPP/NOAA-20 VIIRS</a:t>
            </a:r>
            <a:endParaRPr lang="en-US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</a:t>
            </a:r>
            <a:r>
              <a:rPr lang="en-US" dirty="0">
                <a:solidFill>
                  <a:srgbClr val="FF40FF"/>
                </a:solidFill>
                <a:ea typeface="ＭＳ Ｐゴシック" charset="0"/>
                <a:cs typeface="ＭＳ Ｐゴシック" charset="0"/>
              </a:rPr>
              <a:t>magenta "UWviirs_test2"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line shows a </a:t>
            </a:r>
            <a:r>
              <a:rPr lang="en-US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beneficial impact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of the new VIIRS triplet tandem winds (Courtesy of Rebecca Stone SAIC/NRL).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9E32237D-954F-CEE0-DD3E-16D2859A77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0116" y="1296352"/>
            <a:ext cx="5184140" cy="2550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8230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8" y="184561"/>
            <a:ext cx="5509933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25574" y="798918"/>
            <a:ext cx="8092851" cy="33119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To prototype the derivation of winds from a pair of images, the following was done: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VIIRS granules were reprojected and composited into one of six predefined sectors (designated by dividing a satellite orbit into six latitude bands).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The heritage algorithm was used in triplet mode (subscript notation 1,2,3 is the time-ordered images), however, the first and third images were the same.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Gross error check: AMV is discarded if its u- or v-component deviates by more than 10 ms</a:t>
            </a:r>
            <a:r>
              <a:rPr lang="en-US" altLang="en-US" baseline="30000" dirty="0">
                <a:solidFill>
                  <a:schemeClr val="bg1"/>
                </a:solidFill>
                <a:ea typeface="ＭＳ Ｐゴシック" charset="0"/>
              </a:rPr>
              <a:t>-1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from the background model wind forecast.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C000"/>
                </a:solidFill>
                <a:ea typeface="ＭＳ Ｐゴシック" charset="0"/>
              </a:rPr>
              <a:t>Parallax correction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: The lat</a:t>
            </a:r>
            <a:r>
              <a:rPr lang="en-US" altLang="en-US" baseline="-25000" dirty="0">
                <a:solidFill>
                  <a:schemeClr val="bg1"/>
                </a:solidFill>
                <a:ea typeface="ＭＳ Ｐゴシック" charset="0"/>
              </a:rPr>
              <a:t>1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,lon</a:t>
            </a:r>
            <a:r>
              <a:rPr lang="en-US" altLang="en-US" baseline="-25000" dirty="0">
                <a:solidFill>
                  <a:schemeClr val="bg1"/>
                </a:solidFill>
                <a:ea typeface="ＭＳ Ｐゴシック" charset="0"/>
              </a:rPr>
              <a:t>1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and lat</a:t>
            </a:r>
            <a:r>
              <a:rPr lang="en-US" altLang="en-US" baseline="-25000" dirty="0">
                <a:solidFill>
                  <a:schemeClr val="bg1"/>
                </a:solidFill>
                <a:ea typeface="ＭＳ Ｐゴシック" charset="0"/>
              </a:rPr>
              <a:t>2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,lon</a:t>
            </a:r>
            <a:r>
              <a:rPr lang="en-US" altLang="en-US" baseline="-25000" dirty="0">
                <a:solidFill>
                  <a:schemeClr val="bg1"/>
                </a:solidFill>
                <a:ea typeface="ＭＳ Ｐゴシック" charset="0"/>
              </a:rPr>
              <a:t>2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(of the tracked feature) were corrected for parallax based on the viewing angle from the satellite and the height of the AMV.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C000"/>
                </a:solidFill>
                <a:ea typeface="ＭＳ Ｐゴシック" charset="0"/>
              </a:rPr>
              <a:t>Quality Indicator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: The QI is calculated, as per usual, except a proxy AMV is used for the 2nd vector. 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32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8" y="184561"/>
            <a:ext cx="5509933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25574" y="798918"/>
            <a:ext cx="8092851" cy="374922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Individual orbits from each satellite (S-NPP and NOAA20) are examined to determine the beginning and end times that correspond to the predefined sectors, each of which spans 60 degrees of latitude (~ 16 minutes):</a:t>
            </a:r>
          </a:p>
          <a:p>
            <a:pPr>
              <a:spcBef>
                <a:spcPct val="50000"/>
              </a:spcBef>
              <a:buFont typeface="+mj-lt"/>
              <a:buAutoNum type="arabicPeriod"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North pole (60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 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N to 60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 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N, crossing the pole)</a:t>
            </a:r>
          </a:p>
          <a:p>
            <a:pPr>
              <a:spcBef>
                <a:spcPct val="50000"/>
              </a:spcBef>
              <a:buFont typeface="+mj-lt"/>
              <a:buAutoNum type="arabicPeriod"/>
            </a:pPr>
            <a:r>
              <a:rPr lang="en-US" altLang="en-US" dirty="0" err="1">
                <a:solidFill>
                  <a:schemeClr val="bg1"/>
                </a:solidFill>
                <a:ea typeface="ＭＳ Ｐゴシック" charset="0"/>
              </a:rPr>
              <a:t>NHemi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descending (60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 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N to equator)</a:t>
            </a:r>
          </a:p>
          <a:p>
            <a:pPr>
              <a:spcBef>
                <a:spcPct val="50000"/>
              </a:spcBef>
              <a:buFont typeface="+mj-lt"/>
              <a:buAutoNum type="arabicPeriod"/>
            </a:pPr>
            <a:r>
              <a:rPr lang="en-US" altLang="en-US" dirty="0" err="1">
                <a:solidFill>
                  <a:schemeClr val="bg1"/>
                </a:solidFill>
                <a:ea typeface="ＭＳ Ｐゴシック" charset="0"/>
              </a:rPr>
              <a:t>SHemi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descending (equator to 60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 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S)</a:t>
            </a:r>
          </a:p>
          <a:p>
            <a:pPr>
              <a:spcBef>
                <a:spcPct val="50000"/>
              </a:spcBef>
              <a:buFont typeface="+mj-lt"/>
              <a:buAutoNum type="arabicPeriod"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South pole (60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 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S to 60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 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S, crossing the pole)</a:t>
            </a:r>
          </a:p>
          <a:p>
            <a:pPr>
              <a:spcBef>
                <a:spcPct val="50000"/>
              </a:spcBef>
              <a:buFont typeface="+mj-lt"/>
              <a:buAutoNum type="arabicPeriod"/>
            </a:pPr>
            <a:r>
              <a:rPr lang="en-US" altLang="en-US" dirty="0" err="1">
                <a:solidFill>
                  <a:schemeClr val="bg1"/>
                </a:solidFill>
                <a:ea typeface="ＭＳ Ｐゴシック" charset="0"/>
              </a:rPr>
              <a:t>SHemi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ascending (60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 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S to equator)</a:t>
            </a:r>
          </a:p>
          <a:p>
            <a:pPr>
              <a:spcBef>
                <a:spcPct val="50000"/>
              </a:spcBef>
              <a:buFont typeface="+mj-lt"/>
              <a:buAutoNum type="arabicPeriod"/>
            </a:pPr>
            <a:r>
              <a:rPr lang="en-US" altLang="en-US" dirty="0" err="1">
                <a:solidFill>
                  <a:schemeClr val="bg1"/>
                </a:solidFill>
                <a:ea typeface="ＭＳ Ｐゴシック" charset="0"/>
              </a:rPr>
              <a:t>NHemi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ascending (equator to 60</a:t>
            </a:r>
            <a:r>
              <a:rPr lang="en-US" altLang="x-none" sz="1600" dirty="0">
                <a:solidFill>
                  <a:schemeClr val="bg1"/>
                </a:solidFill>
                <a:latin typeface="Helvetica" charset="0"/>
              </a:rPr>
              <a:t>º 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N)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For a day of VIIRS M15 (window IR) granules, each is reprojected into the appropriate sector, for which there are approximately 14 collections of sectors corresponding to 14 orbits per day.</a:t>
            </a:r>
          </a:p>
          <a:p>
            <a:pPr marL="0" indent="0">
              <a:spcBef>
                <a:spcPct val="50000"/>
              </a:spcBef>
              <a:buNone/>
            </a:pPr>
            <a:endParaRPr lang="en-US" altLang="en-US" dirty="0">
              <a:solidFill>
                <a:schemeClr val="bg1"/>
              </a:solidFill>
              <a:ea typeface="ＭＳ Ｐゴシック" charset="0"/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dirty="0">
              <a:solidFill>
                <a:schemeClr val="bg1"/>
              </a:solidFill>
              <a:ea typeface="ＭＳ Ｐゴシック" charset="0"/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43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8" y="184561"/>
            <a:ext cx="5509933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Parallax effects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48641" y="1738032"/>
            <a:ext cx="4383150" cy="253275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One time period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Triplet of alternating S-NPP/NOAA-20 VIIRS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2700 vectors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Poleward of 60</a:t>
            </a:r>
            <a:r>
              <a:rPr lang="en-US" altLang="en-US" baseline="30000" dirty="0">
                <a:solidFill>
                  <a:schemeClr val="bg1"/>
                </a:solidFill>
                <a:ea typeface="ＭＳ Ｐゴシック" charset="0"/>
              </a:rPr>
              <a:t>o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latitude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rgbClr val="FFC000"/>
                </a:solidFill>
                <a:ea typeface="ＭＳ Ｐゴシック" charset="0"/>
              </a:rPr>
              <a:t>In general, the largest adjustments to wind speed is to reduce the speed</a:t>
            </a:r>
            <a:endParaRPr lang="en-US" altLang="en-US" dirty="0">
              <a:solidFill>
                <a:srgbClr val="FFC000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96AB0B-40D9-1E49-8483-BF3D4F2A7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479" y="1129553"/>
            <a:ext cx="3845859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28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8" y="184561"/>
            <a:ext cx="5509933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Parallax effects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19506" y="3995122"/>
            <a:ext cx="3486068" cy="82430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The further equatorward, the larger the adjustment to the speed (potentially larger viewing angle differences)</a:t>
            </a:r>
            <a:endParaRPr lang="en-US" altLang="en-US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6FB81-D4D2-3B42-AD15-22894F883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08" y="674705"/>
            <a:ext cx="4048464" cy="3036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539957-2D4E-884B-9103-0768BD17B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388" y="674705"/>
            <a:ext cx="4009913" cy="3007435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12A7D5C7-DD2B-6848-BD48-81CD4AE1CA6F}"/>
              </a:ext>
            </a:extLst>
          </p:cNvPr>
          <p:cNvSpPr txBox="1">
            <a:spLocks noChangeArrowheads="1"/>
          </p:cNvSpPr>
          <p:nvPr/>
        </p:nvSpPr>
        <p:spPr>
          <a:xfrm>
            <a:off x="5116310" y="3995121"/>
            <a:ext cx="3486068" cy="82430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The higher the cloud, the larger the adjustment to the speed (with larger viewing angle differences)</a:t>
            </a:r>
            <a:endParaRPr lang="en-US" altLang="en-US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535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43100" y="288008"/>
            <a:ext cx="5390516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22531" name="Rectangle 1028"/>
          <p:cNvSpPr>
            <a:spLocks noChangeArrowheads="1"/>
          </p:cNvSpPr>
          <p:nvPr/>
        </p:nvSpPr>
        <p:spPr bwMode="auto">
          <a:xfrm>
            <a:off x="1494665" y="1279088"/>
            <a:ext cx="604317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800" dirty="0">
                <a:latin typeface="Arial" charset="0"/>
              </a:rPr>
              <a:t>Brief history of polar winds product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800" dirty="0">
                <a:latin typeface="Arial" charset="0"/>
              </a:rPr>
              <a:t>Single satellite winds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800" dirty="0">
                <a:latin typeface="Arial" charset="0"/>
              </a:rPr>
              <a:t>Multi-satellite winds (tandem triplet and doublet, triad)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800" dirty="0">
                <a:latin typeface="Arial" charset="0"/>
              </a:rPr>
              <a:t>NOAA-20 VIIRS doublet winds evaluation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800" dirty="0">
                <a:latin typeface="Arial" charset="0"/>
              </a:rPr>
              <a:t>Looking ahead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06474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007" y="184561"/>
            <a:ext cx="6486861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Tandem doublet winds: Quality Indicator (QI)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0104" y="816763"/>
            <a:ext cx="7945654" cy="385065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sz="1400" dirty="0">
                <a:solidFill>
                  <a:schemeClr val="bg1"/>
                </a:solidFill>
                <a:ea typeface="ＭＳ Ｐゴシック" charset="0"/>
              </a:rPr>
              <a:t>The quality of AMVs is determined by the consistency of the vector pairs derived by tracking features from a triplet of images. </a:t>
            </a:r>
          </a:p>
          <a:p>
            <a:pPr>
              <a:spcBef>
                <a:spcPct val="50000"/>
              </a:spcBef>
            </a:pPr>
            <a:r>
              <a:rPr lang="en-US" altLang="en-US" sz="1400" dirty="0">
                <a:solidFill>
                  <a:schemeClr val="bg1"/>
                </a:solidFill>
                <a:ea typeface="ＭＳ Ｐゴシック" charset="0"/>
              </a:rPr>
              <a:t>The QI for each AMV is calculated by estimating consistency in the intermediate wind vector pairs and spatial coherence. </a:t>
            </a:r>
          </a:p>
          <a:p>
            <a:pPr>
              <a:spcBef>
                <a:spcPct val="50000"/>
              </a:spcBef>
            </a:pPr>
            <a:r>
              <a:rPr lang="en-US" altLang="en-US" sz="1400" dirty="0">
                <a:solidFill>
                  <a:schemeClr val="bg1"/>
                </a:solidFill>
                <a:ea typeface="ＭＳ Ｐゴシック" charset="0"/>
              </a:rPr>
              <a:t>For the doublet winds, only a single vector results from each target. Therefore, a proxy wind is used as the 2nd vector.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400" dirty="0">
                <a:solidFill>
                  <a:srgbClr val="FFC000"/>
                </a:solidFill>
                <a:ea typeface="ＭＳ Ｐゴシック" charset="0"/>
              </a:rPr>
              <a:t>Proxy wind dataset</a:t>
            </a:r>
            <a:r>
              <a:rPr lang="en-US" altLang="en-US" sz="1400" dirty="0">
                <a:solidFill>
                  <a:schemeClr val="bg1"/>
                </a:solidFill>
                <a:ea typeface="ＭＳ Ｐゴシック" charset="0"/>
              </a:rPr>
              <a:t>: </a:t>
            </a:r>
          </a:p>
          <a:p>
            <a:pPr>
              <a:spcBef>
                <a:spcPct val="50000"/>
              </a:spcBef>
            </a:pPr>
            <a:r>
              <a:rPr lang="en-US" altLang="en-US" sz="1400" dirty="0">
                <a:solidFill>
                  <a:schemeClr val="bg1"/>
                </a:solidFill>
                <a:ea typeface="ＭＳ Ｐゴシック" charset="0"/>
              </a:rPr>
              <a:t>Collection of winds from polar (MODIS, AVHRR from both NOAA and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charset="0"/>
              </a:rPr>
              <a:t>Metop</a:t>
            </a:r>
            <a:r>
              <a:rPr lang="en-US" altLang="en-US" sz="1400" dirty="0">
                <a:solidFill>
                  <a:schemeClr val="bg1"/>
                </a:solidFill>
                <a:ea typeface="ＭＳ Ｐゴシック" charset="0"/>
              </a:rPr>
              <a:t>), geostationary satellites, and the Leo/Geo winds; so, there is global coverage. </a:t>
            </a:r>
          </a:p>
          <a:p>
            <a:pPr lvl="1">
              <a:spcBef>
                <a:spcPct val="50000"/>
              </a:spcBef>
            </a:pPr>
            <a:r>
              <a:rPr lang="en-US" altLang="en-US" sz="1400" dirty="0">
                <a:solidFill>
                  <a:schemeClr val="bg1"/>
                </a:solidFill>
                <a:ea typeface="ＭＳ Ｐゴシック" charset="0"/>
              </a:rPr>
              <a:t>The single-satellite VIIRS winds are not part of the proxy winds. </a:t>
            </a:r>
          </a:p>
          <a:p>
            <a:pPr>
              <a:spcBef>
                <a:spcPct val="50000"/>
              </a:spcBef>
            </a:pPr>
            <a:r>
              <a:rPr lang="en-US" altLang="en-US" sz="1400" dirty="0">
                <a:solidFill>
                  <a:schemeClr val="bg1"/>
                </a:solidFill>
                <a:ea typeface="ＭＳ Ｐゴシック" charset="0"/>
              </a:rPr>
              <a:t>For each doublet wind, its corresponding proxy wind is identified as the spatially closest satellite-derived AMV at the same nominal hour that is within 50 hPa and 150 km, with a QI ≥ 80. </a:t>
            </a:r>
          </a:p>
          <a:p>
            <a:pPr lvl="1">
              <a:spcBef>
                <a:spcPct val="50000"/>
              </a:spcBef>
            </a:pPr>
            <a:r>
              <a:rPr lang="en-US" altLang="en-US" sz="1400" dirty="0">
                <a:solidFill>
                  <a:schemeClr val="bg1"/>
                </a:solidFill>
                <a:ea typeface="ＭＳ Ｐゴシック" charset="0"/>
              </a:rPr>
              <a:t>If a proxy wind is not found (meaning, all the thresholds are not met), that doublet AMV is discarded.</a:t>
            </a:r>
          </a:p>
        </p:txBody>
      </p:sp>
    </p:spTree>
    <p:extLst>
      <p:ext uri="{BB962C8B-B14F-4D97-AF65-F5344CB8AC3E}">
        <p14:creationId xmlns:p14="http://schemas.microsoft.com/office/powerpoint/2010/main" val="826876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007" y="184561"/>
            <a:ext cx="6486861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Tandem doublet winds: Case study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44202" y="1156626"/>
            <a:ext cx="8226516" cy="309264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Six weeks of VIIRS granules were captured in real-time from 18 September to 03 November 2021.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10-11 October 2021 were missed and not recoverable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Winds were derived from image pairs (S-NPP -&gt; NOAA-20 and NOAA-20 -&gt; S-NPP)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More than 30 million raw winds derived; ~16 million met the quality control (QI ≥ 60)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17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8" y="184561"/>
            <a:ext cx="5509933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triplet tandem winds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93711" y="3204054"/>
            <a:ext cx="6804266" cy="15424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An example of VIIRS IR winds coverage using several orbits of alternating passes from S-NPP and NOAA-20, color-coded by height: </a:t>
            </a:r>
          </a:p>
          <a:p>
            <a:pPr>
              <a:spcBef>
                <a:spcPts val="360"/>
              </a:spcBef>
            </a:pPr>
            <a:r>
              <a:rPr lang="en-US" dirty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Yellow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(below 700 hPa), </a:t>
            </a:r>
            <a:r>
              <a:rPr lang="en-US" dirty="0">
                <a:solidFill>
                  <a:srgbClr val="00FDFF"/>
                </a:solidFill>
                <a:ea typeface="ＭＳ Ｐゴシック" charset="0"/>
                <a:cs typeface="ＭＳ Ｐゴシック" charset="0"/>
              </a:rPr>
              <a:t>cyan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(400 to 700 hPa), </a:t>
            </a:r>
            <a:r>
              <a:rPr lang="en-US" dirty="0">
                <a:solidFill>
                  <a:srgbClr val="FF40FF"/>
                </a:solidFill>
                <a:ea typeface="ＭＳ Ｐゴシック" charset="0"/>
                <a:cs typeface="ＭＳ Ｐゴシック" charset="0"/>
              </a:rPr>
              <a:t>magenta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(above 400 hPa)</a:t>
            </a:r>
          </a:p>
          <a:p>
            <a:pPr>
              <a:spcBef>
                <a:spcPts val="360"/>
              </a:spcBef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left panel is all derived winds; the right panel is parallax-corrected, quality-controlled winds.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54B0DF9-EA57-4943-867C-CE3F5E9B42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91" t="-1" r="12411" b="970"/>
          <a:stretch/>
        </p:blipFill>
        <p:spPr>
          <a:xfrm>
            <a:off x="169681" y="698266"/>
            <a:ext cx="4231895" cy="2385283"/>
          </a:xfrm>
          <a:prstGeom prst="rect">
            <a:avLst/>
          </a:prstGeom>
        </p:spPr>
      </p:pic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3C792E2E-8831-F72F-701B-8C7E67C0AB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99" t="-1" r="12410" b="970"/>
          <a:stretch/>
        </p:blipFill>
        <p:spPr>
          <a:xfrm>
            <a:off x="4572000" y="698267"/>
            <a:ext cx="4231895" cy="23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67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0D7269-327D-E233-05B2-228D8476798C}"/>
              </a:ext>
            </a:extLst>
          </p:cNvPr>
          <p:cNvSpPr/>
          <p:nvPr/>
        </p:nvSpPr>
        <p:spPr>
          <a:xfrm>
            <a:off x="1422841" y="675503"/>
            <a:ext cx="6197159" cy="290795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840" y="184560"/>
            <a:ext cx="6120959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 parallax correction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264066" y="3667551"/>
            <a:ext cx="6804266" cy="11798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ERA5 vs tandem doublet wind speed density plot for the raw winds (left) and parallax corrected (right). One day: 19 September 2021.</a:t>
            </a:r>
          </a:p>
          <a:p>
            <a:pPr>
              <a:spcBef>
                <a:spcPts val="360"/>
              </a:spcBef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Circles in the lower left: Correction of a slow speed bias </a:t>
            </a:r>
          </a:p>
          <a:p>
            <a:pPr>
              <a:spcBef>
                <a:spcPts val="360"/>
              </a:spcBef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Ellipses in the upper right: Correction of a fast speed bias.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949B559-0E8B-4A25-1320-552DB674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59595"/>
            <a:ext cx="5943600" cy="270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33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0D7269-327D-E233-05B2-228D8476798C}"/>
              </a:ext>
            </a:extLst>
          </p:cNvPr>
          <p:cNvSpPr/>
          <p:nvPr/>
        </p:nvSpPr>
        <p:spPr>
          <a:xfrm>
            <a:off x="1422841" y="675503"/>
            <a:ext cx="6197159" cy="249190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840" y="184560"/>
            <a:ext cx="6197159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 parallax correction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97564" y="3444122"/>
            <a:ext cx="8539701" cy="143797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Speed bias (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red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) and RMSE (</a:t>
            </a:r>
            <a:r>
              <a:rPr lang="en-US" dirty="0">
                <a:solidFill>
                  <a:srgbClr val="00B0F0"/>
                </a:solidFill>
                <a:ea typeface="ＭＳ Ｐゴシック" charset="0"/>
                <a:cs typeface="ＭＳ Ｐゴシック" charset="0"/>
              </a:rPr>
              <a:t>blue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) of the doublet winds as compared to ERA5. Initial winds (left) and parallax adjusted (right).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Raw doublet winds (no quality control) for 19 September 2021.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Parallax-corrected AMV speed bias is reduced with height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, except it overshoots above 325 hPa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middle panel is the number of doublet AMVs that are </a:t>
            </a:r>
            <a:r>
              <a:rPr lang="en-US" dirty="0" err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colocated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with ERA5 grid points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5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F6EFB2E9-43C7-8E32-595F-74268F532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620" y="764889"/>
            <a:ext cx="5943600" cy="22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49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841" y="184560"/>
            <a:ext cx="595747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winds: QI evaluation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52486" y="3779089"/>
            <a:ext cx="7805714" cy="11798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Density scatter plot of VIIRS vs rawinsonde wind speed for QI ≥ 60 (left) and QI ≥ 80 (right) during October 2021.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The use of proxy winds to calculate the QI shows skill in identifying higher-quality AMVs:</a:t>
            </a:r>
          </a:p>
          <a:p>
            <a:pPr marL="0" indent="0">
              <a:spcBef>
                <a:spcPts val="360"/>
              </a:spcBef>
              <a:buNone/>
            </a:pPr>
            <a:r>
              <a:rPr lang="en-US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	Speed RMS is reduced from 4.29 ms</a:t>
            </a:r>
            <a:r>
              <a:rPr lang="en-US" baseline="30000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-1</a:t>
            </a:r>
            <a:r>
              <a:rPr lang="en-US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 to 4.05 ms</a:t>
            </a:r>
            <a:r>
              <a:rPr lang="en-US" baseline="30000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-1</a:t>
            </a:r>
            <a:r>
              <a:rPr lang="en-US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 for higher QI values</a:t>
            </a:r>
          </a:p>
          <a:p>
            <a:pPr>
              <a:spcBef>
                <a:spcPct val="50000"/>
              </a:spcBef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553255-E207-991E-601A-7E9E6FDDF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43" y="604960"/>
            <a:ext cx="7772400" cy="313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841" y="184560"/>
            <a:ext cx="595747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12220" y="2617665"/>
            <a:ext cx="7508189" cy="23908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Statistical comparisons of the global tandem doublet VIIRS AMVs compared to rawinsondes for October 2021.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statistics are vector accuracy (mean vector difference), precision (RMS difference), and sample size 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Results are separated into two QI categories (≥ 60 and ≥ 80) and three layers: High ≤400 hPa, Mid 700-400 hPa, and below 700 hPa.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500" dirty="0">
                <a:solidFill>
                  <a:srgbClr val="FFC000"/>
                </a:solidFill>
                <a:ea typeface="ＭＳ Ｐゴシック" charset="0"/>
              </a:rPr>
              <a:t>Again, higher QI values are associated with improved statistics of the AMVs compared to rawinsondes by layer</a:t>
            </a:r>
            <a:r>
              <a:rPr lang="en-US" altLang="en-US" sz="1500" dirty="0">
                <a:solidFill>
                  <a:schemeClr val="bg1"/>
                </a:solidFill>
                <a:ea typeface="ＭＳ Ｐゴシック" charset="0"/>
              </a:rPr>
              <a:t>, except for Vector Precision for high-level AMVs (highlighted in </a:t>
            </a:r>
            <a:r>
              <a:rPr lang="en-US" altLang="en-US" sz="1500" dirty="0">
                <a:solidFill>
                  <a:srgbClr val="FF0000"/>
                </a:solidFill>
                <a:ea typeface="ＭＳ Ｐゴシック" charset="0"/>
              </a:rPr>
              <a:t>red</a:t>
            </a:r>
            <a:r>
              <a:rPr lang="en-US" altLang="en-US" sz="1500" dirty="0">
                <a:solidFill>
                  <a:schemeClr val="bg1"/>
                </a:solidFill>
                <a:ea typeface="ＭＳ Ｐゴシック" charset="0"/>
              </a:rPr>
              <a:t>).</a:t>
            </a:r>
            <a:endParaRPr lang="en-US" altLang="en-US" sz="15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556D14-7413-3440-2B06-E48794149B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750723"/>
              </p:ext>
            </p:extLst>
          </p:nvPr>
        </p:nvGraphicFramePr>
        <p:xfrm>
          <a:off x="1496360" y="767645"/>
          <a:ext cx="5669937" cy="1691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9667">
                  <a:extLst>
                    <a:ext uri="{9D8B030D-6E8A-4147-A177-3AD203B41FA5}">
                      <a16:colId xmlns:a16="http://schemas.microsoft.com/office/drawing/2014/main" val="3581101782"/>
                    </a:ext>
                  </a:extLst>
                </a:gridCol>
                <a:gridCol w="725693">
                  <a:extLst>
                    <a:ext uri="{9D8B030D-6E8A-4147-A177-3AD203B41FA5}">
                      <a16:colId xmlns:a16="http://schemas.microsoft.com/office/drawing/2014/main" val="1849067145"/>
                    </a:ext>
                  </a:extLst>
                </a:gridCol>
                <a:gridCol w="725693">
                  <a:extLst>
                    <a:ext uri="{9D8B030D-6E8A-4147-A177-3AD203B41FA5}">
                      <a16:colId xmlns:a16="http://schemas.microsoft.com/office/drawing/2014/main" val="3566680128"/>
                    </a:ext>
                  </a:extLst>
                </a:gridCol>
                <a:gridCol w="791665">
                  <a:extLst>
                    <a:ext uri="{9D8B030D-6E8A-4147-A177-3AD203B41FA5}">
                      <a16:colId xmlns:a16="http://schemas.microsoft.com/office/drawing/2014/main" val="3372740162"/>
                    </a:ext>
                  </a:extLst>
                </a:gridCol>
                <a:gridCol w="725693">
                  <a:extLst>
                    <a:ext uri="{9D8B030D-6E8A-4147-A177-3AD203B41FA5}">
                      <a16:colId xmlns:a16="http://schemas.microsoft.com/office/drawing/2014/main" val="2225108171"/>
                    </a:ext>
                  </a:extLst>
                </a:gridCol>
                <a:gridCol w="545369">
                  <a:extLst>
                    <a:ext uri="{9D8B030D-6E8A-4147-A177-3AD203B41FA5}">
                      <a16:colId xmlns:a16="http://schemas.microsoft.com/office/drawing/2014/main" val="4062675634"/>
                    </a:ext>
                  </a:extLst>
                </a:gridCol>
                <a:gridCol w="576157">
                  <a:extLst>
                    <a:ext uri="{9D8B030D-6E8A-4147-A177-3AD203B41FA5}">
                      <a16:colId xmlns:a16="http://schemas.microsoft.com/office/drawing/2014/main" val="3544890147"/>
                    </a:ext>
                  </a:extLst>
                </a:gridCol>
              </a:tblGrid>
              <a:tr h="2819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Vector Accuracy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Vector Precision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Sample sizes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805805"/>
                  </a:ext>
                </a:extLst>
              </a:tr>
              <a:tr h="2819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QI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≥60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≥80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≥60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≥80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≥60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≥80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1802680"/>
                  </a:ext>
                </a:extLst>
              </a:tr>
              <a:tr h="2819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All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5.29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4.67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3.49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2.98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1036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568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9004760"/>
                  </a:ext>
                </a:extLst>
              </a:tr>
              <a:tr h="2819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High ≤400 hPa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6.17</a:t>
                      </a:r>
                      <a:endParaRPr lang="en-US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6.00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3.49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3.64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251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157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8254249"/>
                  </a:ext>
                </a:extLst>
              </a:tr>
              <a:tr h="2819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Mid 700 to 400 hPa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5.62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4.88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3.20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2.56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447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199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0515053"/>
                  </a:ext>
                </a:extLst>
              </a:tr>
              <a:tr h="2819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Low &gt;700 hPa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4.21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3.50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3.58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2.25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338</a:t>
                      </a:r>
                      <a:endParaRPr lang="en-US" sz="11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212</a:t>
                      </a:r>
                      <a:endParaRPr lang="en-US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3387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4458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841" y="184560"/>
            <a:ext cx="595747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winds: Assimilation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24199" y="918973"/>
            <a:ext cx="6804266" cy="396606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final step of the project was to assimilate the winds into the GDAS/GFS to quantify the NWP impact of the VIIRS doublet winds on the analysis and forecast: </a:t>
            </a:r>
          </a:p>
          <a:p>
            <a:pPr>
              <a:spcBef>
                <a:spcPts val="360"/>
              </a:spcBef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Developed a GRIB encoder for the doublet winds for importing into the GDAS </a:t>
            </a:r>
          </a:p>
          <a:p>
            <a:pPr>
              <a:spcBef>
                <a:spcPts val="360"/>
              </a:spcBef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Configured the FV3 GDAS on S4 </a:t>
            </a:r>
          </a:p>
          <a:p>
            <a:pPr>
              <a:spcBef>
                <a:spcPts val="360"/>
              </a:spcBef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Time period is 18 Sep to 01 Nov 2021: </a:t>
            </a:r>
          </a:p>
          <a:p>
            <a:pPr lvl="1">
              <a:spcBef>
                <a:spcPts val="360"/>
              </a:spcBef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first two weeks are model “spin-up”</a:t>
            </a:r>
          </a:p>
          <a:p>
            <a:pPr lvl="1">
              <a:spcBef>
                <a:spcPts val="360"/>
              </a:spcBef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Statistics are based on 01 October to 01 November 2021</a:t>
            </a:r>
            <a:b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</a:br>
            <a:endParaRPr lang="en-US" sz="15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 marL="0" indent="0">
              <a:spcBef>
                <a:spcPts val="36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Control run is the default GFS: </a:t>
            </a:r>
          </a:p>
          <a:p>
            <a:pPr>
              <a:spcBef>
                <a:spcPts val="360"/>
              </a:spcBef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Did not contain VIIRS single-satellite polar winds. </a:t>
            </a:r>
          </a:p>
          <a:p>
            <a:pPr marL="0" indent="0">
              <a:spcBef>
                <a:spcPts val="36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Experiment has the same configuration as control: </a:t>
            </a:r>
          </a:p>
          <a:p>
            <a:pPr>
              <a:spcBef>
                <a:spcPts val="360"/>
              </a:spcBef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Addition of the global VIIRS doublet winds</a:t>
            </a:r>
          </a:p>
          <a:p>
            <a:pPr>
              <a:spcBef>
                <a:spcPts val="360"/>
              </a:spcBef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AVHRR winds error profile is used</a:t>
            </a:r>
          </a:p>
          <a:p>
            <a:pPr marL="0" indent="0">
              <a:spcBef>
                <a:spcPct val="50000"/>
              </a:spcBef>
              <a:buNone/>
            </a:pPr>
            <a:endParaRPr lang="en-US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00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135" y="209273"/>
            <a:ext cx="712573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winds: Assimilation Statistics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Polar Regions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24064" y="809307"/>
            <a:ext cx="4300897" cy="36757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GDAS/GFS observation minus background (OMB) and observation minus analysis (OMA) for 01 October to 01 November 2021:</a:t>
            </a:r>
          </a:p>
          <a:p>
            <a:pPr>
              <a:spcBef>
                <a:spcPts val="240"/>
              </a:spcBef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NOAA-18 AVHRR winds (</a:t>
            </a:r>
            <a:r>
              <a:rPr lang="en-US" sz="1400" dirty="0">
                <a:solidFill>
                  <a:srgbClr val="FFDC00"/>
                </a:solidFill>
                <a:ea typeface="ＭＳ Ｐゴシック" charset="0"/>
                <a:cs typeface="ＭＳ Ｐゴシック" charset="0"/>
              </a:rPr>
              <a:t>gold</a:t>
            </a: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); VIIRS doublet winds (</a:t>
            </a:r>
            <a:r>
              <a:rPr lang="en-US" sz="1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red</a:t>
            </a: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)</a:t>
            </a:r>
          </a:p>
          <a:p>
            <a:pPr>
              <a:spcBef>
                <a:spcPts val="240"/>
              </a:spcBef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Dashed lines (OMB); solid lines (OMA) </a:t>
            </a:r>
          </a:p>
          <a:p>
            <a:pPr>
              <a:spcBef>
                <a:spcPts val="240"/>
              </a:spcBef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Good news: </a:t>
            </a:r>
          </a:p>
          <a:p>
            <a:pPr lvl="1">
              <a:spcBef>
                <a:spcPts val="240"/>
              </a:spcBef>
            </a:pPr>
            <a:r>
              <a:rPr lang="en-US" sz="1400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The assimilation of VIIRS doublet winds reduces the bias and standard deviation when comparing OMB to OMA</a:t>
            </a:r>
          </a:p>
          <a:p>
            <a:pPr>
              <a:spcBef>
                <a:spcPts val="240"/>
              </a:spcBef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Expected issues: </a:t>
            </a:r>
          </a:p>
          <a:p>
            <a:pPr lvl="1">
              <a:spcBef>
                <a:spcPts val="240"/>
              </a:spcBef>
            </a:pPr>
            <a:r>
              <a:rPr lang="en-US" altLang="en-US" sz="1400" dirty="0">
                <a:solidFill>
                  <a:srgbClr val="FFC000"/>
                </a:solidFill>
              </a:rPr>
              <a:t>Quality of the VIIRS doublet winds is less than AVHRR (triplet)</a:t>
            </a:r>
          </a:p>
          <a:p>
            <a:pPr lvl="1">
              <a:spcBef>
                <a:spcPts val="240"/>
              </a:spcBef>
            </a:pPr>
            <a:r>
              <a:rPr lang="en-US" altLang="en-US" sz="1400" dirty="0">
                <a:solidFill>
                  <a:srgbClr val="FFC000"/>
                </a:solidFill>
              </a:rPr>
              <a:t>1 ms</a:t>
            </a:r>
            <a:r>
              <a:rPr lang="en-US" altLang="en-US" sz="1400" baseline="30000" dirty="0">
                <a:solidFill>
                  <a:srgbClr val="FFC000"/>
                </a:solidFill>
              </a:rPr>
              <a:t>-1</a:t>
            </a:r>
            <a:r>
              <a:rPr lang="en-US" altLang="en-US" sz="1400" dirty="0">
                <a:solidFill>
                  <a:srgbClr val="FFC000"/>
                </a:solidFill>
              </a:rPr>
              <a:t> speed bias in the OMB and OMA vertical profiles; also evident in comparisons to rawinsondes and the ERA5 reanalysis.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0FEDEBC-8513-82F9-DD05-8AA04012EC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7354" b="1622"/>
          <a:stretch/>
        </p:blipFill>
        <p:spPr bwMode="auto">
          <a:xfrm>
            <a:off x="4458137" y="809307"/>
            <a:ext cx="4426585" cy="3524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910718CD-BD9B-D309-2464-E2000796F7D4}"/>
              </a:ext>
            </a:extLst>
          </p:cNvPr>
          <p:cNvSpPr txBox="1">
            <a:spLocks noChangeArrowheads="1"/>
          </p:cNvSpPr>
          <p:nvPr/>
        </p:nvSpPr>
        <p:spPr>
          <a:xfrm>
            <a:off x="4424961" y="4384559"/>
            <a:ext cx="4459761" cy="54966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2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Number of observations (left), OMB/OMA mean (middle), OMB/OMA standard deviation (right) for wind speed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46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135" y="209273"/>
            <a:ext cx="712573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winds: Assimilation Statistics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Middle Latitudes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F718EC9-B955-D652-DF9C-8FA072D82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39" b="1860"/>
          <a:stretch/>
        </p:blipFill>
        <p:spPr bwMode="auto">
          <a:xfrm>
            <a:off x="4462230" y="940942"/>
            <a:ext cx="4348480" cy="3469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1DD10875-46D7-1EA4-822A-6639BB5E5CE7}"/>
              </a:ext>
            </a:extLst>
          </p:cNvPr>
          <p:cNvSpPr txBox="1">
            <a:spLocks noChangeArrowheads="1"/>
          </p:cNvSpPr>
          <p:nvPr/>
        </p:nvSpPr>
        <p:spPr>
          <a:xfrm>
            <a:off x="124064" y="809307"/>
            <a:ext cx="4300897" cy="36757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GDAS/GFS observation minus background (OMB) and observation minus analysis (OMA) for 01 October to 01 November 2021:</a:t>
            </a:r>
          </a:p>
          <a:p>
            <a:pPr>
              <a:spcBef>
                <a:spcPts val="240"/>
              </a:spcBef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GOES-16 ABI winds (</a:t>
            </a:r>
            <a:r>
              <a:rPr lang="en-US" sz="1400" dirty="0">
                <a:solidFill>
                  <a:srgbClr val="FFDC00"/>
                </a:solidFill>
                <a:ea typeface="ＭＳ Ｐゴシック" charset="0"/>
                <a:cs typeface="ＭＳ Ｐゴシック" charset="0"/>
              </a:rPr>
              <a:t>gold</a:t>
            </a: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); VIIRS doublet winds (</a:t>
            </a:r>
            <a:r>
              <a:rPr lang="en-US" sz="1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red</a:t>
            </a: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)</a:t>
            </a:r>
          </a:p>
          <a:p>
            <a:pPr>
              <a:spcBef>
                <a:spcPts val="240"/>
              </a:spcBef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Dashed lines (OMB); solid lines (OMA) </a:t>
            </a:r>
          </a:p>
          <a:p>
            <a:pPr>
              <a:spcBef>
                <a:spcPts val="240"/>
              </a:spcBef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Good news: </a:t>
            </a:r>
          </a:p>
          <a:p>
            <a:pPr lvl="1">
              <a:spcBef>
                <a:spcPts val="240"/>
              </a:spcBef>
            </a:pPr>
            <a:r>
              <a:rPr lang="en-US" sz="1400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The assimilation of VIIRS doublet winds reduces the bias and standard deviation when comparing OMB to OMA</a:t>
            </a:r>
          </a:p>
          <a:p>
            <a:pPr>
              <a:spcBef>
                <a:spcPts val="240"/>
              </a:spcBef>
            </a:pPr>
            <a:r>
              <a:rPr lang="en-US" sz="1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Expected issues: </a:t>
            </a:r>
          </a:p>
          <a:p>
            <a:pPr lvl="1">
              <a:spcBef>
                <a:spcPts val="240"/>
              </a:spcBef>
            </a:pPr>
            <a:r>
              <a:rPr lang="en-US" altLang="en-US" sz="1400" dirty="0">
                <a:solidFill>
                  <a:srgbClr val="FFC000"/>
                </a:solidFill>
              </a:rPr>
              <a:t>Quality of the VIIRS doublet winds is less than ABI (triplet)</a:t>
            </a:r>
          </a:p>
          <a:p>
            <a:pPr lvl="1">
              <a:spcBef>
                <a:spcPts val="240"/>
              </a:spcBef>
            </a:pPr>
            <a:r>
              <a:rPr lang="en-US" altLang="en-US" sz="1400" dirty="0">
                <a:solidFill>
                  <a:srgbClr val="FFC000"/>
                </a:solidFill>
              </a:rPr>
              <a:t>1 ms</a:t>
            </a:r>
            <a:r>
              <a:rPr lang="en-US" altLang="en-US" sz="1400" baseline="30000" dirty="0">
                <a:solidFill>
                  <a:srgbClr val="FFC000"/>
                </a:solidFill>
              </a:rPr>
              <a:t>-1</a:t>
            </a:r>
            <a:r>
              <a:rPr lang="en-US" altLang="en-US" sz="1400" dirty="0">
                <a:solidFill>
                  <a:srgbClr val="FFC000"/>
                </a:solidFill>
              </a:rPr>
              <a:t> speed bias in the OMB and OMA vertical profiles; also evident in comparisons to rawinsondes and the ERA5 reanalysis.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B9D77B7-DECC-9370-5490-5488D48EB64C}"/>
              </a:ext>
            </a:extLst>
          </p:cNvPr>
          <p:cNvSpPr txBox="1">
            <a:spLocks noChangeArrowheads="1"/>
          </p:cNvSpPr>
          <p:nvPr/>
        </p:nvSpPr>
        <p:spPr>
          <a:xfrm>
            <a:off x="4424961" y="4384558"/>
            <a:ext cx="4459761" cy="6193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2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Number of observations (left), OMB/OMA mean (middle), OMB/OMA standard deviation (right) for wind speed. Note: GOES-16 AMVs from 400 to 800 hPa are not assimilated in the GDAS.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23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69477" y="217670"/>
            <a:ext cx="5390516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Background: Deriving Polar Winds</a:t>
            </a:r>
          </a:p>
        </p:txBody>
      </p:sp>
      <p:sp>
        <p:nvSpPr>
          <p:cNvPr id="22531" name="Rectangle 1028"/>
          <p:cNvSpPr>
            <a:spLocks noChangeArrowheads="1"/>
          </p:cNvSpPr>
          <p:nvPr/>
        </p:nvSpPr>
        <p:spPr bwMode="auto">
          <a:xfrm>
            <a:off x="435724" y="900354"/>
            <a:ext cx="383506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latin typeface="Arial" charset="0"/>
              </a:rPr>
              <a:t>While geostationary satellites repeatedly image the same area, the swaths of polar-orbiters only partially overlap.</a:t>
            </a:r>
            <a:br>
              <a:rPr lang="en-GB" altLang="x-none" sz="1500" dirty="0">
                <a:latin typeface="Arial" charset="0"/>
              </a:rPr>
            </a:br>
            <a:endParaRPr lang="en-GB" altLang="x-none" sz="15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solidFill>
                  <a:srgbClr val="FFC000"/>
                </a:solidFill>
                <a:latin typeface="Arial" charset="0"/>
              </a:rPr>
              <a:t>Single satellite</a:t>
            </a:r>
            <a:r>
              <a:rPr lang="en-GB" altLang="x-none" sz="1500" dirty="0">
                <a:latin typeface="Arial" charset="0"/>
              </a:rPr>
              <a:t>: Swaths overlap every 100 minutes; only polar region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altLang="x-none" sz="15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latin typeface="Arial" charset="0"/>
              </a:rPr>
              <a:t>The method is to </a:t>
            </a:r>
          </a:p>
          <a:p>
            <a:pPr marL="515541" indent="-16668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solidFill>
                  <a:srgbClr val="FFC000"/>
                </a:solidFill>
                <a:latin typeface="Arial" charset="0"/>
              </a:rPr>
              <a:t>Track</a:t>
            </a:r>
            <a:r>
              <a:rPr lang="en-GB" altLang="x-none" sz="1500" dirty="0">
                <a:latin typeface="Arial" charset="0"/>
              </a:rPr>
              <a:t> cloud and water </a:t>
            </a:r>
            <a:r>
              <a:rPr lang="en-GB" altLang="x-none" sz="1500" dirty="0" err="1">
                <a:latin typeface="Arial" charset="0"/>
              </a:rPr>
              <a:t>vapor</a:t>
            </a:r>
            <a:r>
              <a:rPr lang="en-GB" altLang="x-none" sz="1500" dirty="0">
                <a:latin typeface="Arial" charset="0"/>
              </a:rPr>
              <a:t> features in three consecutive orbits.</a:t>
            </a:r>
          </a:p>
          <a:p>
            <a:pPr marL="515541" indent="-16668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latin typeface="Arial" charset="0"/>
              </a:rPr>
              <a:t>Assign the wind vector </a:t>
            </a:r>
            <a:r>
              <a:rPr lang="en-GB" altLang="x-none" sz="1500" dirty="0">
                <a:solidFill>
                  <a:srgbClr val="FFC000"/>
                </a:solidFill>
                <a:latin typeface="Arial" charset="0"/>
              </a:rPr>
              <a:t>height</a:t>
            </a:r>
            <a:r>
              <a:rPr lang="en-GB" altLang="x-none" sz="1500" dirty="0">
                <a:latin typeface="Arial" charset="0"/>
              </a:rPr>
              <a:t> based on one or more methods</a:t>
            </a:r>
          </a:p>
          <a:p>
            <a:pPr marL="515541" indent="-16668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latin typeface="Arial" charset="0"/>
              </a:rPr>
              <a:t>Perform consistency and </a:t>
            </a:r>
            <a:r>
              <a:rPr lang="en-GB" altLang="x-none" sz="1500" dirty="0">
                <a:solidFill>
                  <a:srgbClr val="FFC000"/>
                </a:solidFill>
                <a:latin typeface="Arial" charset="0"/>
              </a:rPr>
              <a:t>quality control </a:t>
            </a:r>
            <a:r>
              <a:rPr lang="en-GB" altLang="x-none" sz="1500" dirty="0">
                <a:latin typeface="Arial" charset="0"/>
              </a:rPr>
              <a:t>tests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5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latin typeface="Arial" charset="0"/>
              </a:rPr>
              <a:t>Result: wind speed, direction, and pressure with quality indicators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altLang="x-none" sz="1500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41370" y="4153048"/>
            <a:ext cx="31399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The gray diamond is the area of overlap for three orbits.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A3E3A2-0F6C-F943-8216-84533BF3B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371" y="990452"/>
            <a:ext cx="3151258" cy="3151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34FE4F-7744-EE4F-AB09-EE01850AA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666" y="1001790"/>
            <a:ext cx="3139920" cy="31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99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3" y="218052"/>
            <a:ext cx="3775516" cy="369809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VIIRS doublet tandem winds: Forecast Statistics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4622BAC-7F16-E27B-0121-D00B8A8D4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222" y="0"/>
            <a:ext cx="4920615" cy="1456055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A2CD0A9-64F3-1593-86B6-CBA5EF759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222" y="1456055"/>
            <a:ext cx="4920615" cy="283464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F2F37F9-86FE-6D52-C3B4-C02DA59171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20"/>
          <a:stretch/>
        </p:blipFill>
        <p:spPr>
          <a:xfrm>
            <a:off x="4054222" y="4290695"/>
            <a:ext cx="4937760" cy="852805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0CF049A-C2FE-4997-43CE-104C5AA06B7E}"/>
              </a:ext>
            </a:extLst>
          </p:cNvPr>
          <p:cNvSpPr txBox="1">
            <a:spLocks noChangeArrowheads="1"/>
          </p:cNvSpPr>
          <p:nvPr/>
        </p:nvSpPr>
        <p:spPr>
          <a:xfrm>
            <a:off x="259277" y="1116765"/>
            <a:ext cx="3685401" cy="35248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80000"/>
              </a:lnSpc>
              <a:spcBef>
                <a:spcPts val="12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Overall, the forecast impact on the </a:t>
            </a:r>
            <a:r>
              <a:rPr lang="en-US" altLang="en-US" dirty="0">
                <a:solidFill>
                  <a:srgbClr val="FFC000"/>
                </a:solidFill>
              </a:rPr>
              <a:t>ACC and RMSE </a:t>
            </a:r>
            <a:r>
              <a:rPr lang="en-US" altLang="en-US" dirty="0">
                <a:solidFill>
                  <a:schemeClr val="bg1"/>
                </a:solidFill>
              </a:rPr>
              <a:t>was neutral beyond the 24-hr forecast (Day 1):</a:t>
            </a:r>
          </a:p>
          <a:p>
            <a:pPr marL="171450" lvl="1" indent="-171450">
              <a:lnSpc>
                <a:spcPct val="8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Large number of gray boxes in the GFS forecast scorecard. </a:t>
            </a:r>
          </a:p>
          <a:p>
            <a:pPr marL="171450" lvl="1" indent="-171450">
              <a:lnSpc>
                <a:spcPct val="8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However, there are many red triangles (degradation) at Day 1 and a few green shaded boxes (improvement) at later forecast hours which indicate statistically significant changes.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22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135" y="209273"/>
            <a:ext cx="712573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winds: Forecast Statistics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4622BAC-7F16-E27B-0121-D00B8A8D42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236"/>
          <a:stretch/>
        </p:blipFill>
        <p:spPr>
          <a:xfrm>
            <a:off x="4104197" y="753705"/>
            <a:ext cx="4920615" cy="287771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CB66CC1B-BB90-8E86-E4C8-4717368CE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036" y="1041476"/>
            <a:ext cx="4940935" cy="2747645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F2F37F9-86FE-6D52-C3B4-C02DA5917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197" y="3941802"/>
            <a:ext cx="4937760" cy="89598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D003586-4D90-9D33-E6AF-0F79BD889431}"/>
              </a:ext>
            </a:extLst>
          </p:cNvPr>
          <p:cNvSpPr txBox="1">
            <a:spLocks noChangeArrowheads="1"/>
          </p:cNvSpPr>
          <p:nvPr/>
        </p:nvSpPr>
        <p:spPr>
          <a:xfrm>
            <a:off x="259278" y="1116765"/>
            <a:ext cx="3595906" cy="35248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80000"/>
              </a:lnSpc>
              <a:spcBef>
                <a:spcPts val="12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Overall, the forecast impact on the </a:t>
            </a:r>
            <a:r>
              <a:rPr lang="en-US" altLang="en-US" dirty="0">
                <a:solidFill>
                  <a:srgbClr val="FFC000"/>
                </a:solidFill>
              </a:rPr>
              <a:t>bias</a:t>
            </a:r>
            <a:r>
              <a:rPr lang="en-US" altLang="en-US" dirty="0">
                <a:solidFill>
                  <a:schemeClr val="bg1"/>
                </a:solidFill>
              </a:rPr>
              <a:t> was neutral:</a:t>
            </a:r>
          </a:p>
          <a:p>
            <a:pPr marL="171450" lvl="1" indent="-171450">
              <a:lnSpc>
                <a:spcPct val="8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Large number of gray boxes in the GFS forecast scorecard. </a:t>
            </a:r>
          </a:p>
          <a:p>
            <a:pPr marL="171450" lvl="1" indent="-171450">
              <a:lnSpc>
                <a:spcPct val="8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However, there is a substantial mix of red (degradation) and green boxes (improvement) which denote statistically significant changes.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14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135" y="209273"/>
            <a:ext cx="712573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winds: Forecast Statistics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3CA2DE08-812E-86FE-9FB9-F07DD757A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552" y="687849"/>
            <a:ext cx="4246378" cy="424637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F800C61-6B26-1E99-67AC-3B509B4B264C}"/>
              </a:ext>
            </a:extLst>
          </p:cNvPr>
          <p:cNvSpPr txBox="1">
            <a:spLocks noChangeArrowheads="1"/>
          </p:cNvSpPr>
          <p:nvPr/>
        </p:nvSpPr>
        <p:spPr>
          <a:xfrm>
            <a:off x="259278" y="1116765"/>
            <a:ext cx="4246378" cy="35248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Anomaly Correlation Coefficient (ACC) of the global 500 hPa geopotential height for the control (black) and experiment (red) from 01 October to 01 November 2021.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upper panel is the die-off curve of the mean ACC vs forecast hour (24 to 168). The lower panel is the difference in the ACC between the experiment and control.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rgbClr val="FFC000"/>
                </a:solidFill>
                <a:ea typeface="ＭＳ Ｐゴシック" charset="0"/>
              </a:rPr>
              <a:t>The VIIRS doublet AMVs have a marginally statistically significant degradation out to 72 hours, then a statistically neutral impact beyond 72 hours on the global 500 hPa geopotential heights</a:t>
            </a:r>
            <a:endParaRPr lang="en-US" altLang="en-US" dirty="0">
              <a:solidFill>
                <a:srgbClr val="FFC000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13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135" y="209273"/>
            <a:ext cx="712573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VIIRS doublet tandem winds: Forecast Statistics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F800C61-6B26-1E99-67AC-3B509B4B264C}"/>
              </a:ext>
            </a:extLst>
          </p:cNvPr>
          <p:cNvSpPr txBox="1">
            <a:spLocks noChangeArrowheads="1"/>
          </p:cNvSpPr>
          <p:nvPr/>
        </p:nvSpPr>
        <p:spPr>
          <a:xfrm>
            <a:off x="124064" y="3843851"/>
            <a:ext cx="8932631" cy="10903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24-hour forecast of GFS 500 hPa geopotential height bias over the northern hemisphere from 01 October to 01 November 2021. Control (black), experiment (red).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rgbClr val="FFC000"/>
                </a:solidFill>
                <a:ea typeface="ＭＳ Ｐゴシック" charset="0"/>
              </a:rPr>
              <a:t>The VIIRS doublet winds exhibit a general improvement in the 500 hPa height bias at the 24-hour forecast.</a:t>
            </a:r>
            <a:endParaRPr lang="en-US" altLang="en-US" dirty="0">
              <a:solidFill>
                <a:srgbClr val="FFC000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D0C1A1E6-854B-263F-DD86-5F15A52BE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181" y="788139"/>
            <a:ext cx="59436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41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43100" y="288008"/>
            <a:ext cx="5390516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Looking Ahead</a:t>
            </a:r>
          </a:p>
        </p:txBody>
      </p:sp>
      <p:sp>
        <p:nvSpPr>
          <p:cNvPr id="22531" name="Rectangle 1028"/>
          <p:cNvSpPr>
            <a:spLocks noChangeArrowheads="1"/>
          </p:cNvSpPr>
          <p:nvPr/>
        </p:nvSpPr>
        <p:spPr bwMode="auto">
          <a:xfrm>
            <a:off x="1550414" y="713528"/>
            <a:ext cx="604317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800" dirty="0">
                <a:latin typeface="Arial" charset="0"/>
              </a:rPr>
              <a:t>Generating AMVs from a satellite triad: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x-none" sz="1800" dirty="0">
                <a:latin typeface="Arial" charset="0"/>
              </a:rPr>
              <a:t>Previously possible with </a:t>
            </a:r>
            <a:r>
              <a:rPr lang="en-GB" altLang="x-none" sz="1800" dirty="0" err="1">
                <a:latin typeface="Arial" charset="0"/>
              </a:rPr>
              <a:t>Metop</a:t>
            </a:r>
            <a:r>
              <a:rPr lang="en-GB" altLang="x-none" sz="1800" dirty="0">
                <a:latin typeface="Arial" charset="0"/>
              </a:rPr>
              <a:t>-A, -B, -C; </a:t>
            </a:r>
            <a:r>
              <a:rPr lang="en-GB" altLang="x-none" sz="1800" dirty="0" err="1">
                <a:latin typeface="Arial" charset="0"/>
              </a:rPr>
              <a:t>Metop</a:t>
            </a:r>
            <a:r>
              <a:rPr lang="en-GB" altLang="x-none" sz="1800" dirty="0">
                <a:latin typeface="Arial" charset="0"/>
              </a:rPr>
              <a:t>-A currently not operating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x-none" sz="1800" dirty="0">
                <a:latin typeface="Arial" charset="0"/>
              </a:rPr>
              <a:t>Future </a:t>
            </a:r>
            <a:r>
              <a:rPr lang="en-GB" altLang="x-none" sz="1800" dirty="0" err="1">
                <a:latin typeface="Arial" charset="0"/>
              </a:rPr>
              <a:t>Metop</a:t>
            </a:r>
            <a:r>
              <a:rPr lang="en-GB" altLang="x-none" sz="1800" dirty="0">
                <a:latin typeface="Arial" charset="0"/>
              </a:rPr>
              <a:t>-SG may have similar configuration for a short period of time (mixed </a:t>
            </a:r>
            <a:r>
              <a:rPr lang="en-GB" altLang="x-none" sz="1800" dirty="0" err="1">
                <a:latin typeface="Arial" charset="0"/>
              </a:rPr>
              <a:t>Metop</a:t>
            </a:r>
            <a:r>
              <a:rPr lang="en-GB" altLang="x-none" sz="1800" dirty="0">
                <a:latin typeface="Arial" charset="0"/>
              </a:rPr>
              <a:t> and </a:t>
            </a:r>
            <a:r>
              <a:rPr lang="en-GB" altLang="x-none" sz="1800" dirty="0" err="1">
                <a:latin typeface="Arial" charset="0"/>
              </a:rPr>
              <a:t>Metop</a:t>
            </a:r>
            <a:r>
              <a:rPr lang="en-GB" altLang="x-none" sz="1800" dirty="0">
                <a:latin typeface="Arial" charset="0"/>
              </a:rPr>
              <a:t>-SG)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x-none" sz="1800" dirty="0">
                <a:latin typeface="Arial" charset="0"/>
              </a:rPr>
              <a:t>May investigate current satellite triad for VIIRS while S-NPP is still operating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x-none" sz="1800" dirty="0">
                <a:latin typeface="Arial" charset="0"/>
              </a:rPr>
              <a:t>Currently, using the satellite triad to derive AMVs from CrIS retrievals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800" dirty="0">
                <a:latin typeface="Arial" charset="0"/>
              </a:rPr>
              <a:t>Generating simulated AMVs from Nature Runs using machine learning and optical flow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x-none" sz="1800" dirty="0">
                <a:latin typeface="Arial" charset="0"/>
              </a:rPr>
              <a:t>Possibly adapt to satellite triad of CrIS SFOV humidity retrievals</a:t>
            </a:r>
          </a:p>
        </p:txBody>
      </p:sp>
    </p:spTree>
    <p:extLst>
      <p:ext uri="{BB962C8B-B14F-4D97-AF65-F5344CB8AC3E}">
        <p14:creationId xmlns:p14="http://schemas.microsoft.com/office/powerpoint/2010/main" val="229180566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135" y="209273"/>
            <a:ext cx="712573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Satellite triad CrIS AMVs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F800C61-6B26-1E99-67AC-3B509B4B264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085707"/>
            <a:ext cx="4456025" cy="29837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Derive AMVs from humidity fields using single field of view (SFOV) CrIS retrievals, from a satellite triad: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solidFill>
                  <a:schemeClr val="bg1"/>
                </a:solidFill>
                <a:ea typeface="ＭＳ Ｐゴシック" charset="0"/>
              </a:rPr>
              <a:t>Similar scheme as VIIRS doublet AMVs (sectorized processing), but using a satellite triad (S-NPP, NOAA-21, NOAA-20)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solidFill>
                  <a:schemeClr val="bg1"/>
                </a:solidFill>
                <a:ea typeface="ＭＳ Ｐゴシック" charset="0"/>
              </a:rPr>
              <a:t>Example on the right showing the 3 passes, separated by ~25 minutes each, with AMVs overlayed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solidFill>
                  <a:schemeClr val="bg1"/>
                </a:solidFill>
                <a:ea typeface="ＭＳ Ｐゴシック" charset="0"/>
              </a:rPr>
              <a:t>The dark areas are clouds, which need to be masked out</a:t>
            </a:r>
            <a:endParaRPr lang="en-US" altLang="en-US" sz="1500" dirty="0">
              <a:solidFill>
                <a:schemeClr val="bg1"/>
              </a:solidFill>
            </a:endParaRPr>
          </a:p>
        </p:txBody>
      </p:sp>
      <p:pic>
        <p:nvPicPr>
          <p:cNvPr id="10" name="Picture 9" descr="A screen shot of a satellite&#10;&#10;Description automatically generated">
            <a:extLst>
              <a:ext uri="{FF2B5EF4-FFF2-40B4-BE49-F238E27FC236}">
                <a16:creationId xmlns:a16="http://schemas.microsoft.com/office/drawing/2014/main" id="{738BC157-81C4-DF81-FC76-C90EDFB67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80657"/>
            <a:ext cx="4140200" cy="3505200"/>
          </a:xfrm>
          <a:prstGeom prst="rect">
            <a:avLst/>
          </a:prstGeom>
        </p:spPr>
      </p:pic>
      <p:pic>
        <p:nvPicPr>
          <p:cNvPr id="12" name="Picture 11" descr="A screen shot of a satellite&#10;&#10;Description automatically generated">
            <a:extLst>
              <a:ext uri="{FF2B5EF4-FFF2-40B4-BE49-F238E27FC236}">
                <a16:creationId xmlns:a16="http://schemas.microsoft.com/office/drawing/2014/main" id="{6796BED3-9A7D-702F-95C2-23D1F9647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80657"/>
            <a:ext cx="4140200" cy="3505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7B0416-FC86-DBF7-E3D0-E9070AC69B59}"/>
              </a:ext>
            </a:extLst>
          </p:cNvPr>
          <p:cNvSpPr txBox="1"/>
          <p:nvPr/>
        </p:nvSpPr>
        <p:spPr>
          <a:xfrm>
            <a:off x="113122" y="4321212"/>
            <a:ext cx="4247376" cy="5770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“CIMSS Research Toward Determining Global Three Dimensional Winds by Tracking Features In Temporal Sequences of Polar Weather Satellite Humidity and Ozone Retrievals FY23” NOAA POC: Satya </a:t>
            </a:r>
            <a:r>
              <a:rPr lang="en-US" sz="1050" dirty="0" err="1">
                <a:solidFill>
                  <a:schemeClr val="bg1"/>
                </a:solidFill>
              </a:rPr>
              <a:t>Kalluri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AD611-EA14-5C42-AE8D-5C892B8B53EB}"/>
              </a:ext>
            </a:extLst>
          </p:cNvPr>
          <p:cNvSpPr txBox="1"/>
          <p:nvPr/>
        </p:nvSpPr>
        <p:spPr>
          <a:xfrm>
            <a:off x="4250349" y="4685857"/>
            <a:ext cx="478350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500 hPa AMVs overlaid on 500 hPa humidity surface at 0130 UTC/16 Sept 2023</a:t>
            </a:r>
          </a:p>
        </p:txBody>
      </p:sp>
    </p:spTree>
    <p:extLst>
      <p:ext uri="{BB962C8B-B14F-4D97-AF65-F5344CB8AC3E}">
        <p14:creationId xmlns:p14="http://schemas.microsoft.com/office/powerpoint/2010/main" val="31593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0F800C61-6B26-1E99-67AC-3B509B4B264C}"/>
              </a:ext>
            </a:extLst>
          </p:cNvPr>
          <p:cNvSpPr txBox="1">
            <a:spLocks noChangeArrowheads="1"/>
          </p:cNvSpPr>
          <p:nvPr/>
        </p:nvSpPr>
        <p:spPr>
          <a:xfrm>
            <a:off x="300960" y="4299984"/>
            <a:ext cx="7987598" cy="7813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3 swaths (left) are color-coded as RGB; the resulting gray overlap region is where AMVs can be generated. The right panel shows the coverage for 2 swaths, which would double the AMV coverage.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4" name="Picture 3" descr="A screen shot of a satellite&#10;&#10;Description automatically generated">
            <a:extLst>
              <a:ext uri="{FF2B5EF4-FFF2-40B4-BE49-F238E27FC236}">
                <a16:creationId xmlns:a16="http://schemas.microsoft.com/office/drawing/2014/main" id="{B847BCA4-2651-F9CB-D3F8-197B134CB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60" y="723457"/>
            <a:ext cx="4140200" cy="3505200"/>
          </a:xfrm>
          <a:prstGeom prst="rect">
            <a:avLst/>
          </a:prstGeom>
        </p:spPr>
      </p:pic>
      <p:pic>
        <p:nvPicPr>
          <p:cNvPr id="7" name="Picture 6" descr="A screen shot of a satellite&#10;&#10;Description automatically generated">
            <a:extLst>
              <a:ext uri="{FF2B5EF4-FFF2-40B4-BE49-F238E27FC236}">
                <a16:creationId xmlns:a16="http://schemas.microsoft.com/office/drawing/2014/main" id="{2D8E8405-9770-85F6-F866-46901136C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23457"/>
            <a:ext cx="4140200" cy="35052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D6EFB3A-1843-E96C-0F3E-352FACF18FFA}"/>
              </a:ext>
            </a:extLst>
          </p:cNvPr>
          <p:cNvSpPr txBox="1">
            <a:spLocks/>
          </p:cNvSpPr>
          <p:nvPr/>
        </p:nvSpPr>
        <p:spPr>
          <a:xfrm>
            <a:off x="1009135" y="209273"/>
            <a:ext cx="7125730" cy="3698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Satellite triad vs doublet CrIS overlap</a:t>
            </a:r>
          </a:p>
        </p:txBody>
      </p:sp>
    </p:spTree>
    <p:extLst>
      <p:ext uri="{BB962C8B-B14F-4D97-AF65-F5344CB8AC3E}">
        <p14:creationId xmlns:p14="http://schemas.microsoft.com/office/powerpoint/2010/main" val="370266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135" y="209273"/>
            <a:ext cx="7125730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Simulated AMVs from Nature Run humidity fields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F800C61-6B26-1E99-67AC-3B509B4B264C}"/>
              </a:ext>
            </a:extLst>
          </p:cNvPr>
          <p:cNvSpPr txBox="1">
            <a:spLocks noChangeArrowheads="1"/>
          </p:cNvSpPr>
          <p:nvPr/>
        </p:nvSpPr>
        <p:spPr>
          <a:xfrm>
            <a:off x="230878" y="583855"/>
            <a:ext cx="4653264" cy="3980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"/>
              </a:spcBef>
              <a:buNone/>
            </a:pPr>
            <a:r>
              <a:rPr lang="en-US" altLang="en-US" sz="1200" dirty="0" err="1">
                <a:solidFill>
                  <a:schemeClr val="bg1"/>
                </a:solidFill>
                <a:ea typeface="ＭＳ Ｐゴシック" charset="0"/>
              </a:rPr>
              <a:t>WindFlow</a:t>
            </a:r>
            <a:r>
              <a:rPr lang="en-US" altLang="en-US" sz="1200" dirty="0">
                <a:solidFill>
                  <a:schemeClr val="bg1"/>
                </a:solidFill>
                <a:ea typeface="ＭＳ Ｐゴシック" charset="0"/>
              </a:rPr>
              <a:t>: A machine learning, optical flow feature tracking system</a:t>
            </a:r>
          </a:p>
          <a:p>
            <a:pPr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  <a:ea typeface="ＭＳ Ｐゴシック" charset="0"/>
              </a:rPr>
              <a:t>Currently </a:t>
            </a:r>
            <a:r>
              <a:rPr lang="en-US" altLang="en-US" sz="1200" dirty="0">
                <a:solidFill>
                  <a:srgbClr val="FFC000"/>
                </a:solidFill>
                <a:ea typeface="ＭＳ Ｐゴシック" charset="0"/>
              </a:rPr>
              <a:t>trained </a:t>
            </a:r>
            <a:r>
              <a:rPr lang="en-US" altLang="en-US" sz="1200" dirty="0">
                <a:solidFill>
                  <a:schemeClr val="bg1"/>
                </a:solidFill>
                <a:ea typeface="ＭＳ Ｐゴシック" charset="0"/>
              </a:rPr>
              <a:t>on 2 months of </a:t>
            </a:r>
            <a:r>
              <a:rPr lang="en-US" altLang="en-US" sz="1200" dirty="0">
                <a:solidFill>
                  <a:srgbClr val="FFC000"/>
                </a:solidFill>
                <a:ea typeface="ＭＳ Ｐゴシック" charset="0"/>
              </a:rPr>
              <a:t>GEOS-5 Nature Run </a:t>
            </a:r>
            <a:r>
              <a:rPr lang="en-US" altLang="en-US" sz="1200" dirty="0">
                <a:solidFill>
                  <a:schemeClr val="bg1"/>
                </a:solidFill>
                <a:ea typeface="ＭＳ Ｐゴシック" charset="0"/>
              </a:rPr>
              <a:t>humidity grids</a:t>
            </a:r>
          </a:p>
          <a:p>
            <a:pPr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Configured </a:t>
            </a:r>
            <a:r>
              <a:rPr lang="en-US" altLang="en-US" sz="1200" dirty="0" err="1">
                <a:solidFill>
                  <a:schemeClr val="bg1"/>
                </a:solidFill>
              </a:rPr>
              <a:t>WindFlow</a:t>
            </a:r>
            <a:r>
              <a:rPr lang="en-US" altLang="en-US" sz="1200" dirty="0">
                <a:solidFill>
                  <a:schemeClr val="bg1"/>
                </a:solidFill>
              </a:rPr>
              <a:t> to operate on </a:t>
            </a:r>
            <a:r>
              <a:rPr lang="en-US" altLang="en-US" sz="1200" dirty="0">
                <a:solidFill>
                  <a:srgbClr val="FFC000"/>
                </a:solidFill>
              </a:rPr>
              <a:t>ECO1280 Nature Run </a:t>
            </a:r>
            <a:r>
              <a:rPr lang="en-US" altLang="en-US" sz="1200" dirty="0">
                <a:solidFill>
                  <a:schemeClr val="bg1"/>
                </a:solidFill>
              </a:rPr>
              <a:t>humidity grids</a:t>
            </a:r>
          </a:p>
          <a:p>
            <a:pPr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Upper panel: </a:t>
            </a:r>
            <a:r>
              <a:rPr lang="en-US" altLang="en-US" sz="1200" dirty="0" err="1">
                <a:solidFill>
                  <a:srgbClr val="FFC000"/>
                </a:solidFill>
              </a:rPr>
              <a:t>WindFlow</a:t>
            </a:r>
            <a:r>
              <a:rPr lang="en-US" altLang="en-US" sz="1200" dirty="0">
                <a:solidFill>
                  <a:srgbClr val="FFC000"/>
                </a:solidFill>
              </a:rPr>
              <a:t> derived AMVs </a:t>
            </a:r>
            <a:r>
              <a:rPr lang="en-US" altLang="en-US" sz="1200" dirty="0">
                <a:solidFill>
                  <a:schemeClr val="bg1"/>
                </a:solidFill>
              </a:rPr>
              <a:t>from a pair of </a:t>
            </a:r>
            <a:r>
              <a:rPr lang="en-US" altLang="en-US" sz="1200" dirty="0">
                <a:solidFill>
                  <a:srgbClr val="FFC000"/>
                </a:solidFill>
              </a:rPr>
              <a:t>ECO1280 humidity</a:t>
            </a:r>
            <a:r>
              <a:rPr lang="en-US" altLang="en-US" sz="1200" dirty="0">
                <a:solidFill>
                  <a:schemeClr val="bg1"/>
                </a:solidFill>
              </a:rPr>
              <a:t> grids at 500 hPa</a:t>
            </a:r>
          </a:p>
          <a:p>
            <a:pPr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Lower panel: </a:t>
            </a:r>
            <a:r>
              <a:rPr lang="en-US" altLang="en-US" sz="1200" dirty="0">
                <a:solidFill>
                  <a:srgbClr val="FFC000"/>
                </a:solidFill>
              </a:rPr>
              <a:t>The ‘truth’ wind field </a:t>
            </a:r>
            <a:r>
              <a:rPr lang="en-US" altLang="en-US" sz="1200" dirty="0">
                <a:solidFill>
                  <a:schemeClr val="bg1"/>
                </a:solidFill>
              </a:rPr>
              <a:t>from the ECO1280</a:t>
            </a:r>
          </a:p>
          <a:p>
            <a:pPr lvl="1">
              <a:spcBef>
                <a:spcPts val="120"/>
              </a:spcBef>
            </a:pPr>
            <a:r>
              <a:rPr lang="en-US" altLang="en-US" sz="1200" dirty="0">
                <a:solidFill>
                  <a:srgbClr val="FFC000"/>
                </a:solidFill>
              </a:rPr>
              <a:t>Visually, the agreement between the upper and lower panels is very good. </a:t>
            </a:r>
            <a:r>
              <a:rPr lang="en-US" altLang="en-US" sz="1200" dirty="0">
                <a:solidFill>
                  <a:schemeClr val="bg1"/>
                </a:solidFill>
              </a:rPr>
              <a:t>No quality control was applied.</a:t>
            </a:r>
          </a:p>
          <a:p>
            <a:pPr lvl="1">
              <a:spcBef>
                <a:spcPts val="120"/>
              </a:spcBef>
            </a:pPr>
            <a:endParaRPr lang="en-US" altLang="en-US" sz="1200" dirty="0">
              <a:solidFill>
                <a:schemeClr val="bg1"/>
              </a:solidFill>
            </a:endParaRPr>
          </a:p>
          <a:p>
            <a:pPr marL="0" indent="0">
              <a:spcBef>
                <a:spcPts val="120"/>
              </a:spcBef>
              <a:buNone/>
            </a:pPr>
            <a:r>
              <a:rPr lang="en-US" altLang="en-US" sz="1200" dirty="0">
                <a:solidFill>
                  <a:schemeClr val="bg1"/>
                </a:solidFill>
              </a:rPr>
              <a:t>Applications:</a:t>
            </a:r>
          </a:p>
          <a:p>
            <a:pPr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Replace current winds algorithm to:</a:t>
            </a:r>
          </a:p>
          <a:p>
            <a:pPr lvl="1"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Derive simulated AMVs from Nature Runs for informing AMV coverage for future satellite missions</a:t>
            </a:r>
          </a:p>
          <a:p>
            <a:pPr lvl="1"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Derive AMVs from CrIS humidity retrievals</a:t>
            </a:r>
          </a:p>
          <a:p>
            <a:pPr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Advantages:</a:t>
            </a:r>
          </a:p>
          <a:p>
            <a:pPr lvl="1"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Higher density AMVs</a:t>
            </a:r>
          </a:p>
          <a:p>
            <a:pPr lvl="1"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Uniform coverage</a:t>
            </a:r>
          </a:p>
          <a:p>
            <a:pPr lvl="1">
              <a:spcBef>
                <a:spcPts val="120"/>
              </a:spcBef>
            </a:pPr>
            <a:r>
              <a:rPr lang="en-US" altLang="en-US" sz="1200" dirty="0">
                <a:solidFill>
                  <a:schemeClr val="bg1"/>
                </a:solidFill>
              </a:rPr>
              <a:t>Potentially more accurate AMVs</a:t>
            </a:r>
          </a:p>
          <a:p>
            <a:pPr>
              <a:spcBef>
                <a:spcPts val="120"/>
              </a:spcBef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15BA702E-A649-CB80-E517-C2554B3FB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73" r="19748" b="15220"/>
          <a:stretch/>
        </p:blipFill>
        <p:spPr>
          <a:xfrm>
            <a:off x="4884142" y="579082"/>
            <a:ext cx="4132268" cy="2162865"/>
          </a:xfrm>
          <a:prstGeom prst="rect">
            <a:avLst/>
          </a:prstGeom>
        </p:spPr>
      </p:pic>
      <p:pic>
        <p:nvPicPr>
          <p:cNvPr id="8" name="Picture 7" descr="A map of the world&#10;&#10;Description automatically generated">
            <a:extLst>
              <a:ext uri="{FF2B5EF4-FFF2-40B4-BE49-F238E27FC236}">
                <a16:creationId xmlns:a16="http://schemas.microsoft.com/office/drawing/2014/main" id="{7F44E6EE-005A-F52A-5CF8-FA272C8FC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72" r="19748" b="15341"/>
          <a:stretch/>
        </p:blipFill>
        <p:spPr>
          <a:xfrm>
            <a:off x="4884142" y="2775005"/>
            <a:ext cx="4132268" cy="2159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36F81E-F612-AD11-15CE-B869706F1FC4}"/>
              </a:ext>
            </a:extLst>
          </p:cNvPr>
          <p:cNvSpPr txBox="1"/>
          <p:nvPr/>
        </p:nvSpPr>
        <p:spPr>
          <a:xfrm>
            <a:off x="372280" y="4639854"/>
            <a:ext cx="4044778" cy="4154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“CIMSS Support for Generation of 3D Atmospheric Motion Vectors from the ECO1280 Nature Run” NOAA POC: Lidia </a:t>
            </a:r>
            <a:r>
              <a:rPr lang="en-US" sz="1050" dirty="0" err="1">
                <a:solidFill>
                  <a:schemeClr val="bg1"/>
                </a:solidFill>
              </a:rPr>
              <a:t>Cucurull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53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92820" y="487551"/>
            <a:ext cx="59583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rgbClr val="FFC000"/>
                </a:solidFill>
              </a:rPr>
              <a:t>Key Takeaways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D85A634-EC7D-4B0E-520C-A84FF7A76BFD}"/>
              </a:ext>
            </a:extLst>
          </p:cNvPr>
          <p:cNvSpPr txBox="1">
            <a:spLocks noChangeArrowheads="1"/>
          </p:cNvSpPr>
          <p:nvPr/>
        </p:nvSpPr>
        <p:spPr>
          <a:xfrm>
            <a:off x="268652" y="832861"/>
            <a:ext cx="8606695" cy="26409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endParaRPr lang="en-US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VIIRS tandem triplet AMVs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: The improved statistics as compared to rawinsondes and the beneficial impact at NRL will likely result in this product being generated at NESDIS operations.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VIIRS doublet AMVs GDAS/GFS experiment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: The overall </a:t>
            </a:r>
            <a:r>
              <a:rPr lang="en-US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neutral impact 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of the VIIRS doublet AMVs is encouraging given the nature of the updates to the winds algorithm, parallax correction, quality control, and determination of the quality indicator.  And, the use of a preliminary error profile for the assimilation. 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7765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92820" y="2146230"/>
            <a:ext cx="59583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rgbClr val="FFC0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593451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34879" y="208878"/>
            <a:ext cx="465912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>
                <a:solidFill>
                  <a:schemeClr val="bg1"/>
                </a:solidFill>
              </a:rPr>
              <a:t>Main Product: Single-Satellite </a:t>
            </a:r>
            <a:r>
              <a:rPr lang="en-GB" altLang="x-none" sz="2400" dirty="0">
                <a:solidFill>
                  <a:schemeClr val="bg1"/>
                </a:solidFill>
              </a:rPr>
              <a:t>Winds</a:t>
            </a:r>
          </a:p>
        </p:txBody>
      </p:sp>
      <p:pic>
        <p:nvPicPr>
          <p:cNvPr id="22532" name="Picture 1030" descr="ter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75" y="1063869"/>
            <a:ext cx="3886201" cy="38862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72" y="2527789"/>
            <a:ext cx="2431073" cy="2431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256433" y="921588"/>
            <a:ext cx="2937998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350" dirty="0">
                <a:solidFill>
                  <a:srgbClr val="FFC000"/>
                </a:solidFill>
                <a:latin typeface="Arial" charset="0"/>
              </a:rPr>
              <a:t>Single-satellite winds</a:t>
            </a:r>
            <a:r>
              <a:rPr lang="en-GB" altLang="x-none" sz="1350" dirty="0">
                <a:solidFill>
                  <a:schemeClr val="bg1"/>
                </a:solidFill>
                <a:latin typeface="Arial" charset="0"/>
              </a:rPr>
              <a:t> are derived from the Moderate Resolution Imaging </a:t>
            </a:r>
            <a:r>
              <a:rPr lang="en-GB" altLang="x-none" sz="1350" dirty="0" err="1">
                <a:solidFill>
                  <a:schemeClr val="bg1"/>
                </a:solidFill>
                <a:latin typeface="Arial" charset="0"/>
              </a:rPr>
              <a:t>Spectroradiometer</a:t>
            </a:r>
            <a:r>
              <a:rPr lang="en-GB" altLang="x-none" sz="1350" dirty="0">
                <a:solidFill>
                  <a:schemeClr val="bg1"/>
                </a:solidFill>
                <a:latin typeface="Arial" charset="0"/>
              </a:rPr>
              <a:t> (</a:t>
            </a:r>
            <a:r>
              <a:rPr lang="en-GB" altLang="x-none" sz="1350" dirty="0">
                <a:solidFill>
                  <a:srgbClr val="FFC000"/>
                </a:solidFill>
                <a:latin typeface="Arial" charset="0"/>
              </a:rPr>
              <a:t>MODIS</a:t>
            </a:r>
            <a:r>
              <a:rPr lang="en-GB" altLang="x-none" sz="1350" dirty="0">
                <a:solidFill>
                  <a:schemeClr val="bg1"/>
                </a:solidFill>
                <a:latin typeface="Arial" charset="0"/>
              </a:rPr>
              <a:t>), the Advanced Very High Resolution Radiometer (</a:t>
            </a:r>
            <a:r>
              <a:rPr lang="en-GB" altLang="x-none" sz="1350" dirty="0">
                <a:solidFill>
                  <a:srgbClr val="FFC000"/>
                </a:solidFill>
                <a:latin typeface="Arial" charset="0"/>
              </a:rPr>
              <a:t>AVHRR</a:t>
            </a:r>
            <a:r>
              <a:rPr lang="en-GB" altLang="x-none" sz="1350" dirty="0">
                <a:solidFill>
                  <a:schemeClr val="bg1"/>
                </a:solidFill>
                <a:latin typeface="Arial" charset="0"/>
              </a:rPr>
              <a:t>), and the Visible Infrared Imaging Radiometer Suite (</a:t>
            </a:r>
            <a:r>
              <a:rPr lang="en-GB" altLang="x-none" sz="1350" dirty="0">
                <a:solidFill>
                  <a:srgbClr val="FFC000"/>
                </a:solidFill>
                <a:latin typeface="Arial" charset="0"/>
              </a:rPr>
              <a:t>VIIRS</a:t>
            </a:r>
            <a:r>
              <a:rPr lang="en-GB" altLang="x-none" sz="1350" dirty="0">
                <a:solidFill>
                  <a:schemeClr val="bg1"/>
                </a:solidFill>
                <a:latin typeface="Arial" charset="0"/>
              </a:rPr>
              <a:t>)</a:t>
            </a:r>
          </a:p>
        </p:txBody>
      </p:sp>
      <p:sp>
        <p:nvSpPr>
          <p:cNvPr id="6" name="Rectangle 1032">
            <a:extLst>
              <a:ext uri="{FF2B5EF4-FFF2-40B4-BE49-F238E27FC236}">
                <a16:creationId xmlns:a16="http://schemas.microsoft.com/office/drawing/2014/main" id="{B9F1AFB5-3789-134E-9637-AC987EC1A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425" y="1525599"/>
            <a:ext cx="13922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600" dirty="0">
                <a:solidFill>
                  <a:schemeClr val="tx1"/>
                </a:solidFill>
                <a:latin typeface="Helvetica" charset="0"/>
              </a:rPr>
              <a:t>Terra MODIS</a:t>
            </a:r>
          </a:p>
        </p:txBody>
      </p:sp>
      <p:sp>
        <p:nvSpPr>
          <p:cNvPr id="7" name="Rectangle 1032">
            <a:extLst>
              <a:ext uri="{FF2B5EF4-FFF2-40B4-BE49-F238E27FC236}">
                <a16:creationId xmlns:a16="http://schemas.microsoft.com/office/drawing/2014/main" id="{147EE599-40C4-DF4C-9A41-60755E5F2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208" y="2730239"/>
            <a:ext cx="13922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600" dirty="0">
                <a:solidFill>
                  <a:schemeClr val="tx1"/>
                </a:solidFill>
                <a:latin typeface="Helvetica" charset="0"/>
              </a:rPr>
              <a:t>S-NPP VIIRS</a:t>
            </a:r>
          </a:p>
        </p:txBody>
      </p:sp>
    </p:spTree>
    <p:extLst>
      <p:ext uri="{BB962C8B-B14F-4D97-AF65-F5344CB8AC3E}">
        <p14:creationId xmlns:p14="http://schemas.microsoft.com/office/powerpoint/2010/main" val="87001621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380601" y="259471"/>
            <a:ext cx="483491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41000"/>
              <a:buFont typeface="StarBats" charset="0"/>
              <a:buNone/>
            </a:pPr>
            <a:r>
              <a:rPr lang="en-GB">
                <a:latin typeface="+mj-lt"/>
                <a:cs typeface="HG Mincho Light J" charset="0"/>
              </a:rPr>
              <a:t>Operational NWP Users of Polar Winds</a:t>
            </a:r>
          </a:p>
        </p:txBody>
      </p: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1380601" y="1560354"/>
            <a:ext cx="5011616" cy="3349804"/>
            <a:chOff x="415" y="58"/>
            <a:chExt cx="5177" cy="3104"/>
          </a:xfrm>
        </p:grpSpPr>
        <p:sp>
          <p:nvSpPr>
            <p:cNvPr id="23558" name="AutoShape 6"/>
            <p:cNvSpPr>
              <a:spLocks noChangeArrowheads="1"/>
            </p:cNvSpPr>
            <p:nvPr/>
          </p:nvSpPr>
          <p:spPr bwMode="auto">
            <a:xfrm>
              <a:off x="415" y="854"/>
              <a:ext cx="5177" cy="214"/>
            </a:xfrm>
            <a:prstGeom prst="roundRect">
              <a:avLst>
                <a:gd name="adj" fmla="val 69"/>
              </a:avLst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a typeface="ＭＳ Ｐゴシック" charset="0"/>
              </a:endParaRPr>
            </a:p>
          </p:txBody>
        </p:sp>
        <p:sp>
          <p:nvSpPr>
            <p:cNvPr id="23559" name="Text Box 7"/>
            <p:cNvSpPr txBox="1">
              <a:spLocks noChangeArrowheads="1"/>
            </p:cNvSpPr>
            <p:nvPr/>
          </p:nvSpPr>
          <p:spPr bwMode="auto">
            <a:xfrm>
              <a:off x="527" y="58"/>
              <a:ext cx="3107" cy="3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52400" indent="-152400" defTabSz="915988" eaLnBrk="0" hangingPunct="0"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5988" eaLnBrk="0" hangingPunct="0"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15988" eaLnBrk="0" hangingPunct="0"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15988" eaLnBrk="0" hangingPunct="0"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15988" eaLnBrk="0" hangingPunct="0"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15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15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15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15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02"/>
                </a:spcAft>
                <a:buClr>
                  <a:srgbClr val="000000"/>
                </a:buClr>
                <a:buSzPct val="90000"/>
              </a:pPr>
              <a:r>
                <a:rPr lang="en-GB" sz="1500" dirty="0">
                  <a:latin typeface="+mn-lt"/>
                  <a:cs typeface="HG Mincho Light J" charset="0"/>
                </a:rPr>
                <a:t>European Centre for Medium-Range Weather Forecasts (ECMWF)</a:t>
              </a:r>
            </a:p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02"/>
                </a:spcAft>
                <a:buClr>
                  <a:srgbClr val="000000"/>
                </a:buClr>
                <a:buSzPct val="90000"/>
              </a:pPr>
              <a:r>
                <a:rPr lang="en-GB" sz="1500" dirty="0">
                  <a:latin typeface="+mn-lt"/>
                  <a:cs typeface="HG Mincho Light J" charset="0"/>
                </a:rPr>
                <a:t>NASA Global </a:t>
              </a:r>
              <a:r>
                <a:rPr lang="en-GB" sz="1500" dirty="0" err="1">
                  <a:latin typeface="+mn-lt"/>
                  <a:cs typeface="HG Mincho Light J" charset="0"/>
                </a:rPr>
                <a:t>Modeling</a:t>
              </a:r>
              <a:r>
                <a:rPr lang="en-GB" sz="1500" dirty="0">
                  <a:latin typeface="+mn-lt"/>
                  <a:cs typeface="HG Mincho Light J" charset="0"/>
                </a:rPr>
                <a:t> and Assimilation Office (GMAO) </a:t>
              </a:r>
            </a:p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02"/>
                </a:spcAft>
                <a:buClr>
                  <a:srgbClr val="000000"/>
                </a:buClr>
                <a:buSzPct val="90000"/>
              </a:pPr>
              <a:r>
                <a:rPr lang="en-GB" sz="1500" dirty="0" err="1">
                  <a:latin typeface="+mn-lt"/>
                  <a:cs typeface="HG Mincho Light J" charset="0"/>
                </a:rPr>
                <a:t>Deutscher</a:t>
              </a:r>
              <a:r>
                <a:rPr lang="en-GB" sz="1500" dirty="0">
                  <a:latin typeface="+mn-lt"/>
                  <a:cs typeface="HG Mincho Light J" charset="0"/>
                </a:rPr>
                <a:t> </a:t>
              </a:r>
              <a:r>
                <a:rPr lang="en-GB" sz="1500" dirty="0" err="1">
                  <a:latin typeface="+mn-lt"/>
                  <a:cs typeface="HG Mincho Light J" charset="0"/>
                </a:rPr>
                <a:t>Wetterdienst</a:t>
              </a:r>
              <a:r>
                <a:rPr lang="en-GB" sz="1500" dirty="0">
                  <a:latin typeface="+mn-lt"/>
                  <a:cs typeface="HG Mincho Light J" charset="0"/>
                </a:rPr>
                <a:t> (DWD)</a:t>
              </a:r>
            </a:p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02"/>
                </a:spcAft>
                <a:buClr>
                  <a:srgbClr val="000000"/>
                </a:buClr>
                <a:buSzPct val="90000"/>
              </a:pPr>
              <a:r>
                <a:rPr lang="en-GB" sz="1500" dirty="0">
                  <a:latin typeface="+mn-lt"/>
                  <a:cs typeface="HG Mincho Light J" charset="0"/>
                </a:rPr>
                <a:t>Japan Meteorological Agency (JMA)</a:t>
              </a:r>
            </a:p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95"/>
                </a:spcAft>
                <a:buClr>
                  <a:srgbClr val="000000"/>
                </a:buClr>
                <a:buSzPct val="90000"/>
              </a:pPr>
              <a:r>
                <a:rPr lang="en-GB" sz="1500" dirty="0">
                  <a:latin typeface="+mn-lt"/>
                  <a:cs typeface="HG Mincho Light J" charset="0"/>
                </a:rPr>
                <a:t>Canadian Meteorological Centre (CMC)</a:t>
              </a:r>
            </a:p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95"/>
                </a:spcAft>
                <a:buClr>
                  <a:srgbClr val="000000"/>
                </a:buClr>
                <a:buSzPct val="90000"/>
              </a:pPr>
              <a:r>
                <a:rPr lang="en-GB" sz="1500" dirty="0">
                  <a:latin typeface="+mn-lt"/>
                  <a:cs typeface="HG Mincho Light J" charset="0"/>
                </a:rPr>
                <a:t>US Navy, Naval Research Lab, Fleet Numerical Meteorology and Oceanography </a:t>
              </a:r>
              <a:r>
                <a:rPr lang="en-GB" sz="1500" dirty="0" err="1">
                  <a:latin typeface="+mn-lt"/>
                  <a:cs typeface="HG Mincho Light J" charset="0"/>
                </a:rPr>
                <a:t>Center</a:t>
              </a:r>
              <a:r>
                <a:rPr lang="en-GB" sz="1500" dirty="0">
                  <a:latin typeface="+mn-lt"/>
                  <a:cs typeface="HG Mincho Light J" charset="0"/>
                </a:rPr>
                <a:t> (FNMOC)</a:t>
              </a:r>
            </a:p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95"/>
                </a:spcAft>
                <a:buClr>
                  <a:srgbClr val="000000"/>
                </a:buClr>
                <a:buSzPct val="90000"/>
              </a:pPr>
              <a:r>
                <a:rPr lang="en-GB" sz="1500" dirty="0">
                  <a:latin typeface="+mn-lt"/>
                  <a:cs typeface="HG Mincho Light J" charset="0"/>
                </a:rPr>
                <a:t>Met Office (UK)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02495" y="842642"/>
            <a:ext cx="3709862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The various polar winds products are used by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13 NWP centers in 9 countries</a:t>
            </a:r>
            <a:r>
              <a:rPr lang="en-US" sz="1500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: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686028" y="1947625"/>
            <a:ext cx="3326297" cy="27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52400" indent="-152400" defTabSz="915988" eaLnBrk="0" hangingPunct="0"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5988" eaLnBrk="0" hangingPunct="0"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5988" eaLnBrk="0" hangingPunct="0"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5988" eaLnBrk="0" hangingPunct="0"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5988" eaLnBrk="0" hangingPunct="0"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fontAlgn="base">
              <a:lnSpc>
                <a:spcPct val="95000"/>
              </a:lnSpc>
              <a:spcBef>
                <a:spcPct val="0"/>
              </a:spcBef>
              <a:spcAft>
                <a:spcPts val="995"/>
              </a:spcAft>
              <a:buClr>
                <a:srgbClr val="000000"/>
              </a:buClr>
              <a:buSzPct val="90000"/>
            </a:pPr>
            <a:r>
              <a:rPr lang="en-GB" sz="1500" dirty="0">
                <a:latin typeface="+mn-lt"/>
                <a:cs typeface="HG Mincho Light J" charset="0"/>
              </a:rPr>
              <a:t>National </a:t>
            </a:r>
            <a:r>
              <a:rPr lang="en-GB" sz="1500" dirty="0" err="1">
                <a:latin typeface="+mn-lt"/>
                <a:cs typeface="HG Mincho Light J" charset="0"/>
              </a:rPr>
              <a:t>Centers</a:t>
            </a:r>
            <a:r>
              <a:rPr lang="en-GB" sz="1500" dirty="0">
                <a:latin typeface="+mn-lt"/>
                <a:cs typeface="HG Mincho Light J" charset="0"/>
              </a:rPr>
              <a:t> for Environmental Prediction (NCEP)</a:t>
            </a:r>
          </a:p>
          <a:p>
            <a:pPr marL="0" indent="0" fontAlgn="base">
              <a:lnSpc>
                <a:spcPct val="95000"/>
              </a:lnSpc>
              <a:spcBef>
                <a:spcPct val="0"/>
              </a:spcBef>
              <a:spcAft>
                <a:spcPts val="902"/>
              </a:spcAft>
              <a:buClr>
                <a:srgbClr val="000000"/>
              </a:buClr>
              <a:buSzPct val="90000"/>
            </a:pPr>
            <a:r>
              <a:rPr lang="en-GB" sz="1500" dirty="0" err="1">
                <a:latin typeface="+mn-lt"/>
                <a:cs typeface="HG Mincho Light J" charset="0"/>
              </a:rPr>
              <a:t>Météo</a:t>
            </a:r>
            <a:r>
              <a:rPr lang="en-GB" sz="1500" dirty="0">
                <a:latin typeface="+mn-lt"/>
                <a:cs typeface="HG Mincho Light J" charset="0"/>
              </a:rPr>
              <a:t>-France </a:t>
            </a:r>
          </a:p>
          <a:p>
            <a:pPr marL="0" indent="0" fontAlgn="base">
              <a:lnSpc>
                <a:spcPct val="95000"/>
              </a:lnSpc>
              <a:spcBef>
                <a:spcPct val="0"/>
              </a:spcBef>
              <a:spcAft>
                <a:spcPts val="902"/>
              </a:spcAft>
              <a:buClr>
                <a:srgbClr val="000000"/>
              </a:buClr>
              <a:buSzPct val="90000"/>
            </a:pPr>
            <a:r>
              <a:rPr lang="en-GB" sz="1500" dirty="0">
                <a:latin typeface="+mn-lt"/>
                <a:cs typeface="HG Mincho Light J" charset="0"/>
              </a:rPr>
              <a:t>National </a:t>
            </a:r>
            <a:r>
              <a:rPr lang="en-GB" sz="1500" dirty="0" err="1">
                <a:latin typeface="+mn-lt"/>
                <a:cs typeface="HG Mincho Light J" charset="0"/>
              </a:rPr>
              <a:t>Center</a:t>
            </a:r>
            <a:r>
              <a:rPr lang="en-GB" sz="1500" dirty="0">
                <a:latin typeface="+mn-lt"/>
                <a:cs typeface="HG Mincho Light J" charset="0"/>
              </a:rPr>
              <a:t> for Atmospheric Research (NCAR)</a:t>
            </a:r>
          </a:p>
          <a:p>
            <a:pPr marL="0" indent="0" fontAlgn="base">
              <a:lnSpc>
                <a:spcPct val="95000"/>
              </a:lnSpc>
              <a:spcBef>
                <a:spcPct val="0"/>
              </a:spcBef>
              <a:spcAft>
                <a:spcPts val="902"/>
              </a:spcAft>
              <a:buClr>
                <a:srgbClr val="000000"/>
              </a:buClr>
              <a:buSzPct val="90000"/>
            </a:pPr>
            <a:r>
              <a:rPr lang="en-GB" sz="1500" dirty="0">
                <a:latin typeface="+mn-lt"/>
                <a:cs typeface="HG Mincho Light J" charset="0"/>
              </a:rPr>
              <a:t>Australian Bureau of Meteorology</a:t>
            </a:r>
          </a:p>
          <a:p>
            <a:pPr marL="0" indent="0" fontAlgn="base">
              <a:lnSpc>
                <a:spcPct val="95000"/>
              </a:lnSpc>
              <a:spcBef>
                <a:spcPct val="0"/>
              </a:spcBef>
              <a:spcAft>
                <a:spcPts val="902"/>
              </a:spcAft>
              <a:buClr>
                <a:srgbClr val="000000"/>
              </a:buClr>
              <a:buSzPct val="90000"/>
            </a:pPr>
            <a:r>
              <a:rPr lang="en-GB" sz="1500" dirty="0">
                <a:latin typeface="+mn-lt"/>
                <a:cs typeface="HG Mincho Light J" charset="0"/>
              </a:rPr>
              <a:t>China Meteorological Administration (CMA)</a:t>
            </a:r>
          </a:p>
          <a:p>
            <a:pPr marL="0" indent="0" fontAlgn="base">
              <a:lnSpc>
                <a:spcPct val="95000"/>
              </a:lnSpc>
              <a:spcBef>
                <a:spcPct val="0"/>
              </a:spcBef>
              <a:spcAft>
                <a:spcPts val="902"/>
              </a:spcAft>
              <a:buClr>
                <a:srgbClr val="000000"/>
              </a:buClr>
              <a:buSzPct val="90000"/>
            </a:pPr>
            <a:r>
              <a:rPr lang="en-US" sz="1500" dirty="0" err="1">
                <a:latin typeface="+mn-lt"/>
                <a:cs typeface="HG Mincho Light J" charset="0"/>
              </a:rPr>
              <a:t>HydroMeteorological</a:t>
            </a:r>
            <a:r>
              <a:rPr lang="en-US" sz="1500" dirty="0">
                <a:latin typeface="+mn-lt"/>
                <a:cs typeface="HG Mincho Light J" charset="0"/>
              </a:rPr>
              <a:t> Center of Russia (</a:t>
            </a:r>
            <a:r>
              <a:rPr lang="en-US" sz="1500" dirty="0" err="1">
                <a:latin typeface="+mn-lt"/>
                <a:cs typeface="HG Mincho Light J" charset="0"/>
              </a:rPr>
              <a:t>Hydrometcenter</a:t>
            </a:r>
            <a:r>
              <a:rPr lang="en-US" sz="1500" dirty="0">
                <a:latin typeface="+mn-lt"/>
                <a:cs typeface="HG Mincho Light J" charset="0"/>
              </a:rPr>
              <a:t>)</a:t>
            </a:r>
            <a:endParaRPr lang="en-GB" sz="1500" dirty="0">
              <a:latin typeface="+mn-lt"/>
              <a:cs typeface="HG Mincho Light J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37510"/>
            <a:ext cx="1441939" cy="144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1726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37100" y="138511"/>
            <a:ext cx="59583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Multi-satellite configuration</a:t>
            </a:r>
          </a:p>
        </p:txBody>
      </p:sp>
      <p:sp>
        <p:nvSpPr>
          <p:cNvPr id="35843" name="Rectangle 1027"/>
          <p:cNvSpPr>
            <a:spLocks noChangeArrowheads="1"/>
          </p:cNvSpPr>
          <p:nvPr/>
        </p:nvSpPr>
        <p:spPr bwMode="auto">
          <a:xfrm>
            <a:off x="914400" y="1289528"/>
            <a:ext cx="733102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600" dirty="0">
                <a:latin typeface="Arial" charset="0"/>
              </a:rPr>
              <a:t>Mixed-satellite: Aqua and Terra MODIS in different orbits</a:t>
            </a:r>
            <a:br>
              <a:rPr lang="en-GB" altLang="x-none" sz="1600" dirty="0">
                <a:latin typeface="Arial" charset="0"/>
              </a:rPr>
            </a:br>
            <a:endParaRPr lang="en-GB" altLang="x-none" sz="16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600" dirty="0">
                <a:solidFill>
                  <a:srgbClr val="FFC000"/>
                </a:solidFill>
                <a:latin typeface="Arial" charset="0"/>
              </a:rPr>
              <a:t>Tandem triplet</a:t>
            </a:r>
            <a:r>
              <a:rPr lang="en-GB" altLang="x-none" sz="1600" dirty="0">
                <a:latin typeface="Arial" charset="0"/>
              </a:rPr>
              <a:t>: Two satellites in similar orbits; a triplet of images from alternating satellites (A =&gt; B =&gt; A and B =&gt; A =&gt; B)</a:t>
            </a:r>
            <a:br>
              <a:rPr lang="en-GB" altLang="x-none" sz="1600" dirty="0">
                <a:latin typeface="Arial" charset="0"/>
              </a:rPr>
            </a:br>
            <a:endParaRPr lang="en-GB" altLang="x-none" sz="16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600" dirty="0">
                <a:solidFill>
                  <a:srgbClr val="FFC000"/>
                </a:solidFill>
                <a:latin typeface="Arial" charset="0"/>
              </a:rPr>
              <a:t>Tandem doublet</a:t>
            </a:r>
            <a:r>
              <a:rPr lang="en-GB" altLang="x-none" sz="1600" dirty="0">
                <a:latin typeface="Arial" charset="0"/>
              </a:rPr>
              <a:t>: Two satellites in similar orbits; a pair of images </a:t>
            </a:r>
            <a:br>
              <a:rPr lang="en-GB" altLang="x-none" sz="1600" dirty="0">
                <a:latin typeface="Arial" charset="0"/>
              </a:rPr>
            </a:br>
            <a:r>
              <a:rPr lang="en-GB" altLang="x-none" sz="1600" dirty="0">
                <a:latin typeface="Arial" charset="0"/>
              </a:rPr>
              <a:t>(A =&gt; B and B =&gt; A)</a:t>
            </a:r>
            <a:br>
              <a:rPr lang="en-GB" altLang="x-none" sz="1600" dirty="0">
                <a:latin typeface="Arial" charset="0"/>
              </a:rPr>
            </a:br>
            <a:r>
              <a:rPr lang="en-GB" altLang="x-none" sz="1600" dirty="0">
                <a:latin typeface="Arial" charset="0"/>
              </a:rPr>
              <a:t>S-NPP, NOAA-20</a:t>
            </a:r>
            <a:br>
              <a:rPr lang="en-GB" altLang="x-none" sz="1600" dirty="0">
                <a:latin typeface="Arial" charset="0"/>
              </a:rPr>
            </a:br>
            <a:r>
              <a:rPr lang="en-GB" altLang="x-none" sz="1600" dirty="0" err="1">
                <a:latin typeface="Arial" charset="0"/>
              </a:rPr>
              <a:t>Metop</a:t>
            </a:r>
            <a:r>
              <a:rPr lang="en-GB" altLang="x-none" sz="1600" dirty="0">
                <a:latin typeface="Arial" charset="0"/>
              </a:rPr>
              <a:t>-B, </a:t>
            </a:r>
            <a:r>
              <a:rPr lang="en-GB" altLang="x-none" sz="1600" dirty="0" err="1">
                <a:latin typeface="Arial" charset="0"/>
              </a:rPr>
              <a:t>Metop</a:t>
            </a:r>
            <a:r>
              <a:rPr lang="en-GB" altLang="x-none" sz="1600" dirty="0">
                <a:latin typeface="Arial" charset="0"/>
              </a:rPr>
              <a:t>-C</a:t>
            </a:r>
            <a:br>
              <a:rPr lang="en-GB" altLang="x-none" sz="1600" dirty="0">
                <a:latin typeface="Arial" charset="0"/>
              </a:rPr>
            </a:br>
            <a:endParaRPr lang="en-GB" altLang="x-none" sz="16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600" dirty="0">
                <a:latin typeface="Arial" charset="0"/>
              </a:rPr>
              <a:t>Triad: Three satellites in similar orbits; a triplet of images </a:t>
            </a:r>
            <a:br>
              <a:rPr lang="en-GB" altLang="x-none" sz="1600" dirty="0">
                <a:latin typeface="Arial" charset="0"/>
              </a:rPr>
            </a:br>
            <a:r>
              <a:rPr lang="en-GB" altLang="x-none" sz="1600" dirty="0">
                <a:latin typeface="Arial" charset="0"/>
              </a:rPr>
              <a:t>(A =&gt; B</a:t>
            </a:r>
            <a:r>
              <a:rPr lang="en-GB" altLang="x-none" sz="1600" dirty="0">
                <a:latin typeface="Arial" charset="0"/>
                <a:sym typeface="Wingdings" pitchFamily="2" charset="2"/>
              </a:rPr>
              <a:t> =&gt; C and possibly B =&gt; C =&gt; A and C =&gt; A =&gt; B)</a:t>
            </a:r>
            <a:br>
              <a:rPr lang="en-GB" altLang="x-none" sz="1600" dirty="0">
                <a:latin typeface="Arial" charset="0"/>
                <a:sym typeface="Wingdings" pitchFamily="2" charset="2"/>
              </a:rPr>
            </a:br>
            <a:r>
              <a:rPr lang="en-GB" altLang="x-none" sz="1600" dirty="0">
                <a:latin typeface="Arial" charset="0"/>
                <a:sym typeface="Wingdings" pitchFamily="2" charset="2"/>
              </a:rPr>
              <a:t>S-NPP, NOAA-21, NOAA-20</a:t>
            </a:r>
            <a:br>
              <a:rPr lang="en-GB" altLang="x-none" sz="1600" dirty="0">
                <a:latin typeface="Arial" charset="0"/>
                <a:sym typeface="Wingdings" pitchFamily="2" charset="2"/>
              </a:rPr>
            </a:br>
            <a:r>
              <a:rPr lang="en-GB" altLang="x-none" sz="1600" dirty="0" err="1">
                <a:latin typeface="Arial" charset="0"/>
                <a:sym typeface="Wingdings" pitchFamily="2" charset="2"/>
              </a:rPr>
              <a:t>Metop</a:t>
            </a:r>
            <a:r>
              <a:rPr lang="en-GB" altLang="x-none" sz="1600" dirty="0">
                <a:latin typeface="Arial" charset="0"/>
                <a:sym typeface="Wingdings" pitchFamily="2" charset="2"/>
              </a:rPr>
              <a:t>-A, </a:t>
            </a:r>
            <a:r>
              <a:rPr lang="en-GB" altLang="x-none" sz="1600" dirty="0" err="1">
                <a:latin typeface="Arial" charset="0"/>
                <a:sym typeface="Wingdings" pitchFamily="2" charset="2"/>
              </a:rPr>
              <a:t>Metop</a:t>
            </a:r>
            <a:r>
              <a:rPr lang="en-GB" altLang="x-none" sz="1600" dirty="0">
                <a:latin typeface="Arial" charset="0"/>
                <a:sym typeface="Wingdings" pitchFamily="2" charset="2"/>
              </a:rPr>
              <a:t>-B, </a:t>
            </a:r>
            <a:r>
              <a:rPr lang="en-GB" altLang="x-none" sz="1600" dirty="0" err="1">
                <a:latin typeface="Arial" charset="0"/>
                <a:sym typeface="Wingdings" pitchFamily="2" charset="2"/>
              </a:rPr>
              <a:t>Metop</a:t>
            </a:r>
            <a:r>
              <a:rPr lang="en-GB" altLang="x-none" sz="1600" dirty="0">
                <a:latin typeface="Arial" charset="0"/>
                <a:sym typeface="Wingdings" pitchFamily="2" charset="2"/>
              </a:rPr>
              <a:t>-C</a:t>
            </a:r>
            <a:endParaRPr lang="en-GB" altLang="x-none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46470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37100" y="138511"/>
            <a:ext cx="59583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Mixed Satellite Overlap: MODIS</a:t>
            </a:r>
          </a:p>
        </p:txBody>
      </p:sp>
      <p:sp>
        <p:nvSpPr>
          <p:cNvPr id="35843" name="Rectangle 1027"/>
          <p:cNvSpPr>
            <a:spLocks noChangeArrowheads="1"/>
          </p:cNvSpPr>
          <p:nvPr/>
        </p:nvSpPr>
        <p:spPr bwMode="auto">
          <a:xfrm>
            <a:off x="2186868" y="3166036"/>
            <a:ext cx="4658424" cy="17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225" dirty="0">
                <a:latin typeface="Arial" charset="0"/>
              </a:rPr>
              <a:t>MODIS Aqua and Terra data combined. Could be </a:t>
            </a:r>
            <a:br>
              <a:rPr lang="en-GB" altLang="x-none" sz="1225" dirty="0">
                <a:latin typeface="Arial" charset="0"/>
              </a:rPr>
            </a:br>
            <a:r>
              <a:rPr lang="en-GB" altLang="x-none" sz="1225" dirty="0">
                <a:latin typeface="Arial" charset="0"/>
              </a:rPr>
              <a:t>A-T-A or T-A-T.</a:t>
            </a:r>
            <a:br>
              <a:rPr lang="en-GB" altLang="x-none" sz="1225" dirty="0">
                <a:latin typeface="Arial" charset="0"/>
              </a:rPr>
            </a:br>
            <a:endParaRPr lang="en-GB" altLang="x-none" sz="1225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225" dirty="0">
                <a:latin typeface="Arial" charset="0"/>
              </a:rPr>
              <a:t>Pros: Lower latency (100 min rather than 200 for a triplet); somewhat lower latitude coverage (poleward of 65</a:t>
            </a:r>
            <a:r>
              <a:rPr lang="en-GB" altLang="x-none" sz="1225" baseline="30000" dirty="0">
                <a:latin typeface="Arial" charset="0"/>
              </a:rPr>
              <a:t>o</a:t>
            </a:r>
            <a:r>
              <a:rPr lang="en-GB" altLang="x-none" sz="1225" dirty="0">
                <a:latin typeface="Arial" charset="0"/>
              </a:rPr>
              <a:t> or less).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225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225" dirty="0">
                <a:latin typeface="Arial" charset="0"/>
              </a:rPr>
              <a:t>Cons: Different orbits result in smaller area of overlap; fewer vectors each pass. Parallax correction and per-pixel times are necessary; orbits overlap in different directions.</a:t>
            </a:r>
          </a:p>
        </p:txBody>
      </p:sp>
      <p:pic>
        <p:nvPicPr>
          <p:cNvPr id="35844" name="Picture 1030" descr="MIXEDS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868" y="763632"/>
            <a:ext cx="4658425" cy="231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1031"/>
          <p:cNvSpPr>
            <a:spLocks noChangeArrowheads="1"/>
          </p:cNvSpPr>
          <p:nvPr/>
        </p:nvSpPr>
        <p:spPr bwMode="auto">
          <a:xfrm>
            <a:off x="968188" y="1689912"/>
            <a:ext cx="1007323" cy="25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088" dirty="0">
                <a:latin typeface="Helvetica" charset="0"/>
              </a:rPr>
              <a:t>Terra only</a:t>
            </a:r>
          </a:p>
        </p:txBody>
      </p:sp>
      <p:sp>
        <p:nvSpPr>
          <p:cNvPr id="35846" name="Rectangle 1032"/>
          <p:cNvSpPr>
            <a:spLocks noChangeArrowheads="1"/>
          </p:cNvSpPr>
          <p:nvPr/>
        </p:nvSpPr>
        <p:spPr bwMode="auto">
          <a:xfrm>
            <a:off x="7020733" y="1638947"/>
            <a:ext cx="1348715" cy="25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088" dirty="0">
                <a:latin typeface="Helvetica" charset="0"/>
              </a:rPr>
              <a:t>Aqua, Terra, Aqua</a:t>
            </a:r>
          </a:p>
        </p:txBody>
      </p:sp>
    </p:spTree>
    <p:extLst>
      <p:ext uri="{BB962C8B-B14F-4D97-AF65-F5344CB8AC3E}">
        <p14:creationId xmlns:p14="http://schemas.microsoft.com/office/powerpoint/2010/main" val="388809375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2144" y="138511"/>
            <a:ext cx="662940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Tandem Satellite Triplet Overlap: </a:t>
            </a:r>
            <a:r>
              <a:rPr lang="en-GB" altLang="x-none" sz="2400" dirty="0" err="1">
                <a:solidFill>
                  <a:schemeClr val="bg1"/>
                </a:solidFill>
              </a:rPr>
              <a:t>Metop</a:t>
            </a:r>
            <a:r>
              <a:rPr lang="en-GB" altLang="x-none" sz="2400" dirty="0">
                <a:solidFill>
                  <a:schemeClr val="bg1"/>
                </a:solidFill>
              </a:rPr>
              <a:t>-A, -B, -A</a:t>
            </a:r>
          </a:p>
        </p:txBody>
      </p:sp>
      <p:sp>
        <p:nvSpPr>
          <p:cNvPr id="35843" name="Rectangle 1027"/>
          <p:cNvSpPr>
            <a:spLocks noChangeArrowheads="1"/>
          </p:cNvSpPr>
          <p:nvPr/>
        </p:nvSpPr>
        <p:spPr bwMode="auto">
          <a:xfrm>
            <a:off x="256610" y="981856"/>
            <a:ext cx="465842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Tandem formation: One satellite following the other separated by approximately 50 minutes.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6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Better spatial coverage than MODIS, further equatorward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6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Unlike MODIS, relative time difference between images is constant; flying tandem</a:t>
            </a:r>
          </a:p>
        </p:txBody>
      </p:sp>
      <p:sp>
        <p:nvSpPr>
          <p:cNvPr id="35846" name="Rectangle 1032"/>
          <p:cNvSpPr>
            <a:spLocks noChangeArrowheads="1"/>
          </p:cNvSpPr>
          <p:nvPr/>
        </p:nvSpPr>
        <p:spPr bwMode="auto">
          <a:xfrm>
            <a:off x="4187952" y="3992367"/>
            <a:ext cx="7630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600" dirty="0">
                <a:latin typeface="Helvetica" charset="0"/>
              </a:rPr>
              <a:t>50º 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62CEE-ED73-8547-ACCD-32F6EC971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474" y="648710"/>
            <a:ext cx="4060916" cy="406091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3C0979-824A-1348-8F40-C7E4A11C2587}"/>
              </a:ext>
            </a:extLst>
          </p:cNvPr>
          <p:cNvCxnSpPr>
            <a:cxnSpLocks/>
          </p:cNvCxnSpPr>
          <p:nvPr/>
        </p:nvCxnSpPr>
        <p:spPr>
          <a:xfrm flipH="1">
            <a:off x="6081132" y="648710"/>
            <a:ext cx="675600" cy="403642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799BDC-2596-5640-A491-F5285A739E41}"/>
              </a:ext>
            </a:extLst>
          </p:cNvPr>
          <p:cNvCxnSpPr>
            <a:cxnSpLocks/>
            <a:endCxn id="3" idx="2"/>
          </p:cNvCxnSpPr>
          <p:nvPr/>
        </p:nvCxnSpPr>
        <p:spPr>
          <a:xfrm flipH="1">
            <a:off x="6856932" y="900515"/>
            <a:ext cx="1625350" cy="380911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02B59F7-7E51-5FC8-9A02-4F2DB4184110}"/>
              </a:ext>
            </a:extLst>
          </p:cNvPr>
          <p:cNvSpPr txBox="1"/>
          <p:nvPr/>
        </p:nvSpPr>
        <p:spPr>
          <a:xfrm>
            <a:off x="4951017" y="4709626"/>
            <a:ext cx="39363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The gray region is where winds are derived</a:t>
            </a:r>
          </a:p>
        </p:txBody>
      </p:sp>
    </p:spTree>
    <p:extLst>
      <p:ext uri="{BB962C8B-B14F-4D97-AF65-F5344CB8AC3E}">
        <p14:creationId xmlns:p14="http://schemas.microsoft.com/office/powerpoint/2010/main" val="18459939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37100" y="138511"/>
            <a:ext cx="59583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45" algn="l"/>
                <a:tab pos="622089" algn="l"/>
                <a:tab pos="933134" algn="l"/>
                <a:tab pos="1244178" algn="l"/>
                <a:tab pos="1555223" algn="l"/>
                <a:tab pos="1866268" algn="l"/>
                <a:tab pos="2177312" algn="l"/>
                <a:tab pos="2488357" algn="l"/>
                <a:tab pos="2799401" algn="l"/>
                <a:tab pos="3110446" algn="l"/>
                <a:tab pos="3421490" algn="l"/>
                <a:tab pos="3732535" algn="l"/>
                <a:tab pos="4043580" algn="l"/>
                <a:tab pos="4354625" algn="l"/>
                <a:tab pos="4665669" algn="l"/>
                <a:tab pos="4976714" algn="l"/>
                <a:tab pos="5287758" algn="l"/>
                <a:tab pos="5598803" algn="l"/>
                <a:tab pos="5909847" algn="l"/>
                <a:tab pos="6220892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Tandem Satellite Doublet Overlap: </a:t>
            </a:r>
            <a:r>
              <a:rPr lang="en-GB" altLang="x-none" sz="2400" dirty="0" err="1">
                <a:solidFill>
                  <a:schemeClr val="bg1"/>
                </a:solidFill>
              </a:rPr>
              <a:t>Metop</a:t>
            </a:r>
            <a:r>
              <a:rPr lang="en-GB" altLang="x-none" sz="2400" dirty="0">
                <a:solidFill>
                  <a:schemeClr val="bg1"/>
                </a:solidFill>
              </a:rPr>
              <a:t>-A, -B</a:t>
            </a:r>
          </a:p>
        </p:txBody>
      </p:sp>
      <p:sp>
        <p:nvSpPr>
          <p:cNvPr id="35843" name="Rectangle 1027"/>
          <p:cNvSpPr>
            <a:spLocks noChangeArrowheads="1"/>
          </p:cNvSpPr>
          <p:nvPr/>
        </p:nvSpPr>
        <p:spPr bwMode="auto">
          <a:xfrm>
            <a:off x="185609" y="799354"/>
            <a:ext cx="465842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Tracking using image pairs increases spatial coverage (all latitudes)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6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Adjusting for viewing angle effect (parallax) becomes increasingly more important toward the equator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6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Quality Control has new challenges</a:t>
            </a:r>
          </a:p>
        </p:txBody>
      </p:sp>
      <p:sp>
        <p:nvSpPr>
          <p:cNvPr id="35846" name="Rectangle 1032"/>
          <p:cNvSpPr>
            <a:spLocks noChangeArrowheads="1"/>
          </p:cNvSpPr>
          <p:nvPr/>
        </p:nvSpPr>
        <p:spPr bwMode="auto">
          <a:xfrm>
            <a:off x="4054020" y="4036369"/>
            <a:ext cx="13487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400" dirty="0">
                <a:latin typeface="Helvetica" charset="0"/>
              </a:rPr>
              <a:t>Equator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6EB1D-CFD4-444A-8E74-D3C0249F7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033" y="564031"/>
            <a:ext cx="4002517" cy="4002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CB45C2-A178-354F-8BAC-1F7AE5CEBA8C}"/>
              </a:ext>
            </a:extLst>
          </p:cNvPr>
          <p:cNvSpPr txBox="1"/>
          <p:nvPr/>
        </p:nvSpPr>
        <p:spPr>
          <a:xfrm>
            <a:off x="4910177" y="4579469"/>
            <a:ext cx="39363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The gray region is where winds are derived</a:t>
            </a:r>
          </a:p>
        </p:txBody>
      </p:sp>
    </p:spTree>
    <p:extLst>
      <p:ext uri="{BB962C8B-B14F-4D97-AF65-F5344CB8AC3E}">
        <p14:creationId xmlns:p14="http://schemas.microsoft.com/office/powerpoint/2010/main" val="322789272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14310</TotalTime>
  <Words>3257</Words>
  <Application>Microsoft Macintosh PowerPoint</Application>
  <PresentationFormat>On-screen Show (16:9)</PresentationFormat>
  <Paragraphs>404</Paragraphs>
  <Slides>39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Helvetica</vt:lpstr>
      <vt:lpstr>StarBats</vt:lpstr>
      <vt:lpstr>Times New Roman</vt:lpstr>
      <vt:lpstr>Office Theme</vt:lpstr>
      <vt:lpstr>PowerPoint Presentation</vt:lpstr>
      <vt:lpstr>Overview</vt:lpstr>
      <vt:lpstr>Background: Deriving Polar Winds</vt:lpstr>
      <vt:lpstr>Main Product: Single-Satellite Winds</vt:lpstr>
      <vt:lpstr>PowerPoint Presentation</vt:lpstr>
      <vt:lpstr>Multi-satellite configuration</vt:lpstr>
      <vt:lpstr>Mixed Satellite Overlap: MODIS</vt:lpstr>
      <vt:lpstr>Tandem Satellite Triplet Overlap: Metop-A, -B, -A</vt:lpstr>
      <vt:lpstr>Tandem Satellite Doublet Overlap: Metop-A, -B</vt:lpstr>
      <vt:lpstr>Satellite Triad Overlap: Metop-A, -B, -C</vt:lpstr>
      <vt:lpstr>VIIRS Polar Winds</vt:lpstr>
      <vt:lpstr>Single-satellite VIIRS Polar Winds Impact</vt:lpstr>
      <vt:lpstr>What’s next for VIIRS polar winds?</vt:lpstr>
      <vt:lpstr>VIIRS Single vs Tandem Triplets Rawinsondes</vt:lpstr>
      <vt:lpstr>Assimilation of VIIRS tandem triplet winds</vt:lpstr>
      <vt:lpstr>VIIRS doublet tandem winds</vt:lpstr>
      <vt:lpstr>VIIRS doublet tandem winds</vt:lpstr>
      <vt:lpstr>Parallax effects</vt:lpstr>
      <vt:lpstr>Parallax effects</vt:lpstr>
      <vt:lpstr>Tandem doublet winds: Quality Indicator (QI)</vt:lpstr>
      <vt:lpstr>Tandem doublet winds: Case study</vt:lpstr>
      <vt:lpstr>VIIRS triplet tandem winds</vt:lpstr>
      <vt:lpstr>VIIRS doublet tandem winds parallax correction</vt:lpstr>
      <vt:lpstr>VIIRS doublet tandem winds parallax correction</vt:lpstr>
      <vt:lpstr>VIIRS doublet tandem winds: QI evaluation</vt:lpstr>
      <vt:lpstr>VIIRS doublet tandem winds</vt:lpstr>
      <vt:lpstr>VIIRS doublet tandem winds: Assimilation</vt:lpstr>
      <vt:lpstr>VIIRS doublet tandem winds: Assimilation Statistics Polar Regions</vt:lpstr>
      <vt:lpstr>VIIRS doublet tandem winds: Assimilation Statistics Middle Latitudes</vt:lpstr>
      <vt:lpstr>VIIRS doublet tandem winds: Forecast Statistics</vt:lpstr>
      <vt:lpstr>VIIRS doublet tandem winds: Forecast Statistics</vt:lpstr>
      <vt:lpstr>VIIRS doublet tandem winds: Forecast Statistics</vt:lpstr>
      <vt:lpstr>VIIRS doublet tandem winds: Forecast Statistics</vt:lpstr>
      <vt:lpstr>Looking Ahead</vt:lpstr>
      <vt:lpstr>Satellite triad CrIS AMVs</vt:lpstr>
      <vt:lpstr>PowerPoint Presentation</vt:lpstr>
      <vt:lpstr>Simulated AMVs from Nature Run humidity fields</vt:lpstr>
      <vt:lpstr>Key Takeaways</vt:lpstr>
      <vt:lpstr>Questions?</vt:lpstr>
    </vt:vector>
  </TitlesOfParts>
  <Manager/>
  <Company>NOAA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NRL</dc:title>
  <dc:subject/>
  <dc:creator>Jeff Key</dc:creator>
  <cp:keywords/>
  <dc:description/>
  <cp:lastModifiedBy>DAVID A SANTEK</cp:lastModifiedBy>
  <cp:revision>137</cp:revision>
  <dcterms:created xsi:type="dcterms:W3CDTF">2014-10-29T10:45:34Z</dcterms:created>
  <dcterms:modified xsi:type="dcterms:W3CDTF">2023-12-08T20:17:40Z</dcterms:modified>
  <cp:category/>
</cp:coreProperties>
</file>