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5" r:id="rId7"/>
    <p:sldId id="266" r:id="rId8"/>
    <p:sldId id="262" r:id="rId9"/>
    <p:sldId id="264" r:id="rId10"/>
    <p:sldId id="263" r:id="rId11"/>
    <p:sldId id="268" r:id="rId12"/>
    <p:sldId id="270" r:id="rId13"/>
    <p:sldId id="269" r:id="rId14"/>
    <p:sldId id="271" r:id="rId15"/>
    <p:sldId id="272" r:id="rId16"/>
    <p:sldId id="277" r:id="rId17"/>
    <p:sldId id="278" r:id="rId18"/>
    <p:sldId id="276"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2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46F510-81E4-41F5-961E-6798D44D30F0}" type="datetimeFigureOut">
              <a:rPr lang="en-US" smtClean="0"/>
              <a:t>12/12/2017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1E158-7B65-4A55-9EA7-9E4C2B063A99}" type="slidenum">
              <a:rPr lang="en-US" smtClean="0"/>
              <a:t>‹#›</a:t>
            </a:fld>
            <a:endParaRPr lang="en-US"/>
          </a:p>
        </p:txBody>
      </p:sp>
    </p:spTree>
    <p:extLst>
      <p:ext uri="{BB962C8B-B14F-4D97-AF65-F5344CB8AC3E}">
        <p14:creationId xmlns:p14="http://schemas.microsoft.com/office/powerpoint/2010/main" val="365512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a:ea typeface="Times New Roman"/>
                <a:cs typeface="Calibri"/>
              </a:rPr>
              <a:t>This Quick Brief will describe to you how the 10.3 - 3.9 Brightness temperature Difference, sometimes called the Fog Difference, works.  I'm Scott Lindstrom from CIMSS</a:t>
            </a:r>
            <a:r>
              <a:rPr lang="en-US" smtClean="0">
                <a:ea typeface="Times New Roman"/>
                <a:cs typeface="Calibri"/>
              </a:rPr>
              <a:t>.</a:t>
            </a:r>
            <a:endParaRPr lang="en-US" sz="110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a:t>
            </a:fld>
            <a:endParaRPr lang="en-US"/>
          </a:p>
        </p:txBody>
      </p:sp>
    </p:spTree>
    <p:extLst>
      <p:ext uri="{BB962C8B-B14F-4D97-AF65-F5344CB8AC3E}">
        <p14:creationId xmlns:p14="http://schemas.microsoft.com/office/powerpoint/2010/main" val="153410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Here is the brightness temperature difference field, with the default blue enhancment.  Stratus clouds are occurring throughout the hollow of Appalachia, and more widespread fog/stratus is over southeastern Ohio and Pennsylvania.  Cirrus clouds are black.</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Is the blue region where you expected to see fog/stratus?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Visibility restrictions -- i.e., fog v. stratus -- are difficult to discern from the satellite.  A stratus deck and a fog bank can both look the same from the satellite point of view.</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Cloud must be sufficiently thick for this brightness temperature difference field to operate.  Ellrod posited at least 50-100m thick</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10</a:t>
            </a:fld>
            <a:endParaRPr lang="en-US"/>
          </a:p>
        </p:txBody>
      </p:sp>
    </p:spTree>
    <p:extLst>
      <p:ext uri="{BB962C8B-B14F-4D97-AF65-F5344CB8AC3E}">
        <p14:creationId xmlns:p14="http://schemas.microsoft.com/office/powerpoint/2010/main" val="150109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Here is a zoomed-in image over southeast Ohio, northeast Kentucky and western West Virginia.  This is the Clean Window with the default enhancment.  Where's the fog</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11</a:t>
            </a:fld>
            <a:endParaRPr lang="en-US"/>
          </a:p>
        </p:txBody>
      </p:sp>
    </p:spTree>
    <p:extLst>
      <p:ext uri="{BB962C8B-B14F-4D97-AF65-F5344CB8AC3E}">
        <p14:creationId xmlns:p14="http://schemas.microsoft.com/office/powerpoint/2010/main" val="150109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If you compare it to -- by toggling with </a:t>
            </a:r>
            <a:r>
              <a:rPr lang="en-US">
                <a:latin typeface="Times New Roman"/>
                <a:ea typeface="Times New Roman"/>
                <a:cs typeface="Times New Roman"/>
              </a:rPr>
              <a:t>-- the 10.3 microns, you start to see where it might be.  Note the Temperature differences between the two.  Clean Window is in white, Shortwave IR (3.9 microns) is in green, colder</a:t>
            </a:r>
            <a:r>
              <a:rPr lang="en-US" smtClean="0">
                <a:latin typeface="Times New Roman"/>
                <a:ea typeface="Times New Roman"/>
                <a:cs typeface="Times New Roman"/>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12</a:t>
            </a:fld>
            <a:endParaRPr lang="en-US"/>
          </a:p>
        </p:txBody>
      </p:sp>
    </p:spTree>
    <p:extLst>
      <p:ext uri="{BB962C8B-B14F-4D97-AF65-F5344CB8AC3E}">
        <p14:creationId xmlns:p14="http://schemas.microsoft.com/office/powerpoint/2010/main" val="150109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And here's the brightness temperature difference field (with some rounding!!).  The Stratus clouds -- that may or may not be extending to the surface -- are very apparent.</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Note that an overlying cirrus deck renders this stratus detection impossible</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13</a:t>
            </a:fld>
            <a:endParaRPr lang="en-US"/>
          </a:p>
        </p:txBody>
      </p:sp>
    </p:spTree>
    <p:extLst>
      <p:ext uri="{BB962C8B-B14F-4D97-AF65-F5344CB8AC3E}">
        <p14:creationId xmlns:p14="http://schemas.microsoft.com/office/powerpoint/2010/main" val="15010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What happens during the day?</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3.9 micron radiation from the Sun is reflected strongly off of clouds (and off the surface);  more 3.9 micron radiation is thus detected by the satellite, and the inferred 3.9 micron brightness temperature will be a lot warmer.  This alters the sign of the brightness temperature difference.</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a:p>
            <a:pPr>
              <a:lnSpc>
                <a:spcPct val="115000"/>
              </a:lnSpc>
            </a:pPr>
            <a:r>
              <a:rPr lang="en-US">
                <a:latin typeface="Times New Roman"/>
                <a:ea typeface="Times New Roman"/>
                <a:cs typeface="Times New Roman"/>
              </a:rPr>
              <a:t>The amount of reflectance can be controlled by particle size.  For example, small ice crystals at the top of a strong updraft are much more highly  reflective of 3.9 micron radiation than larger ice crystals at the top of a weak updraft.  You'll need a color curve that is different from the default to highlight this difference that is exploited in the Cloud Convection RGB</a:t>
            </a:r>
            <a:r>
              <a:rPr lang="en-US" smtClean="0">
                <a:latin typeface="Times New Roman"/>
                <a:ea typeface="Times New Roman"/>
                <a:cs typeface="Times New Roman"/>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14</a:t>
            </a:fld>
            <a:endParaRPr lang="en-US"/>
          </a:p>
        </p:txBody>
      </p:sp>
    </p:spTree>
    <p:extLst>
      <p:ext uri="{BB962C8B-B14F-4D97-AF65-F5344CB8AC3E}">
        <p14:creationId xmlns:p14="http://schemas.microsoft.com/office/powerpoint/2010/main" val="150109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Here's a 10.3 micron brightness temperature field from after sunrise, a little bit later than the previous one, over Appalachia.  It looks similar to the earlier image 10.3 micron image</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15</a:t>
            </a:fld>
            <a:endParaRPr lang="en-US"/>
          </a:p>
        </p:txBody>
      </p:sp>
    </p:spTree>
    <p:extLst>
      <p:ext uri="{BB962C8B-B14F-4D97-AF65-F5344CB8AC3E}">
        <p14:creationId xmlns:p14="http://schemas.microsoft.com/office/powerpoint/2010/main" val="150109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But the 3.9 micron looks much warmer.  The cloud fields appear dark, warmer, because solar radiation is reflecting off of them and that extra solar 3.9 radiance is inferred as a warmer emitting surface</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16</a:t>
            </a:fld>
            <a:endParaRPr lang="en-US"/>
          </a:p>
        </p:txBody>
      </p:sp>
    </p:spTree>
    <p:extLst>
      <p:ext uri="{BB962C8B-B14F-4D97-AF65-F5344CB8AC3E}">
        <p14:creationId xmlns:p14="http://schemas.microsoft.com/office/powerpoint/2010/main" val="150109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So the brightness temperature difference field looks black/grey now, instead of blue.  Fog and stratus are still enhanced -- because reflectance over the cloud is greater than over adjacent clear regions</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17</a:t>
            </a:fld>
            <a:endParaRPr lang="en-US"/>
          </a:p>
        </p:txBody>
      </p:sp>
    </p:spTree>
    <p:extLst>
      <p:ext uri="{BB962C8B-B14F-4D97-AF65-F5344CB8AC3E}">
        <p14:creationId xmlns:p14="http://schemas.microsoft.com/office/powerpoint/2010/main" val="150109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You've reached the end of this Quick Brief on the Fog Difference field (10.3 micron - 3.9 micron).  Thanks for listening</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18</a:t>
            </a:fld>
            <a:endParaRPr lang="en-US"/>
          </a:p>
        </p:txBody>
      </p:sp>
    </p:spTree>
    <p:extLst>
      <p:ext uri="{BB962C8B-B14F-4D97-AF65-F5344CB8AC3E}">
        <p14:creationId xmlns:p14="http://schemas.microsoft.com/office/powerpoint/2010/main" val="15010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At night, the useful 3.9 micron signal reaching the satellite is entirely driven by emission from the Earth, either from the Earth's surface, or in this case from a cloud.  A stratus cloud made up of water droplets does not emit 3.9 radiation as a blackbody would.  That is to say:  it emits less radiation at 3.9 microns than a blackbody</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2</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a:solidFill>
                  <a:srgbClr val="000000"/>
                </a:solidFill>
                <a:ea typeface="Times New Roman"/>
                <a:cs typeface="Calibri"/>
              </a:rPr>
              <a:t>That same cloud is also emitting 10.3 micron radiation...and it's emitting that radiation more nearly like a blackbody</a:t>
            </a:r>
            <a:r>
              <a:rPr lang="en-US" smtClean="0">
                <a:solidFill>
                  <a:srgbClr val="000000"/>
                </a:solidFill>
                <a:ea typeface="Times New Roman"/>
                <a:cs typeface="Calibri"/>
              </a:rPr>
              <a:t>.</a:t>
            </a:r>
            <a:endParaRPr lang="en-US" sz="110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3</a:t>
            </a:fld>
            <a:endParaRPr lang="en-US"/>
          </a:p>
        </p:txBody>
      </p:sp>
    </p:spTree>
    <p:extLst>
      <p:ext uri="{BB962C8B-B14F-4D97-AF65-F5344CB8AC3E}">
        <p14:creationId xmlns:p14="http://schemas.microsoft.com/office/powerpoint/2010/main" val="292758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a:ea typeface="Times New Roman"/>
                <a:cs typeface="Calibri"/>
              </a:rPr>
              <a:t>The satellite detects both the 3.9 micron and 10.3 micron radiation, and the radiance counts are then converted back to a temperature -- with the assumption that the emitting surface emitted as a blackbody.    This isn't the case for 3.9 micron radiation, so the inferred temperature is colder</a:t>
            </a:r>
            <a:r>
              <a:rPr lang="en-US" smtClean="0">
                <a:ea typeface="Times New Roman"/>
                <a:cs typeface="Calibri"/>
              </a:rPr>
              <a:t>.</a:t>
            </a:r>
            <a:endParaRPr lang="en-US" sz="110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4</a:t>
            </a:fld>
            <a:endParaRPr lang="en-US"/>
          </a:p>
        </p:txBody>
      </p:sp>
    </p:spTree>
    <p:extLst>
      <p:ext uri="{BB962C8B-B14F-4D97-AF65-F5344CB8AC3E}">
        <p14:creationId xmlns:p14="http://schemas.microsoft.com/office/powerpoint/2010/main" val="178311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a:ea typeface="Times New Roman"/>
                <a:cs typeface="Calibri"/>
              </a:rPr>
              <a:t>Radiation at 10.3 microns has been emitted by the cloud droplets in a manner similar to a blackbody.  The computed temperature is therefore warmer -- and close to the actual emitting temperature</a:t>
            </a:r>
            <a:r>
              <a:rPr lang="en-US" smtClean="0">
                <a:ea typeface="Times New Roman"/>
                <a:cs typeface="Calibri"/>
              </a:rPr>
              <a:t>.</a:t>
            </a:r>
            <a:endParaRPr lang="en-US" sz="110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5</a:t>
            </a:fld>
            <a:endParaRPr lang="en-US"/>
          </a:p>
        </p:txBody>
      </p:sp>
    </p:spTree>
    <p:extLst>
      <p:ext uri="{BB962C8B-B14F-4D97-AF65-F5344CB8AC3E}">
        <p14:creationId xmlns:p14="http://schemas.microsoft.com/office/powerpoint/2010/main" val="2745102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a:ea typeface="Times New Roman"/>
                <a:cs typeface="Calibri"/>
              </a:rPr>
              <a:t>So far we've talked about clouds made up of water droplets.  What if you have ice clouds.  They show up well in the Fog Difference channel as well, although that's not a signal you'll look for if you're forecasting fog / stratus development.</a:t>
            </a:r>
            <a:endParaRPr lang="en-US" sz="1100">
              <a:ea typeface="Times New Roman"/>
              <a:cs typeface="Times New Roman"/>
            </a:endParaRPr>
          </a:p>
          <a:p>
            <a:pPr>
              <a:lnSpc>
                <a:spcPct val="115000"/>
              </a:lnSpc>
            </a:pPr>
            <a:r>
              <a:rPr lang="en-US">
                <a:ea typeface="Times New Roman"/>
                <a:cs typeface="Calibri"/>
              </a:rPr>
              <a:t> </a:t>
            </a:r>
            <a:endParaRPr lang="en-US" sz="1100">
              <a:ea typeface="Times New Roman"/>
              <a:cs typeface="Times New Roman"/>
            </a:endParaRPr>
          </a:p>
          <a:p>
            <a:pPr>
              <a:lnSpc>
                <a:spcPct val="115000"/>
              </a:lnSpc>
            </a:pPr>
            <a:r>
              <a:rPr lang="en-US">
                <a:ea typeface="Times New Roman"/>
                <a:cs typeface="Calibri"/>
              </a:rPr>
              <a:t>Some of the radiation that leaves the surface is absorbed by clouds, and that absorption is a function of wavelength.  Most of the 3.9 micron radiation will transmit through a thin ice cloud.  Some of the 10.3 micron radiation will be absorbed -- and then re-emitted at a cooler temperature.  Thus the Brightness Temperature sensed by the satellite will be warmer at 3.9 microns than at 10.3 microns because more surface energy (which is usually a warmer surface) is reaching the satellite</a:t>
            </a:r>
            <a:r>
              <a:rPr lang="en-US" smtClean="0">
                <a:ea typeface="Times New Roman"/>
                <a:cs typeface="Calibri"/>
              </a:rPr>
              <a:t>.</a:t>
            </a:r>
            <a:endParaRPr lang="en-US" sz="110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6</a:t>
            </a:fld>
            <a:endParaRPr lang="en-US"/>
          </a:p>
        </p:txBody>
      </p:sp>
    </p:spTree>
    <p:extLst>
      <p:ext uri="{BB962C8B-B14F-4D97-AF65-F5344CB8AC3E}">
        <p14:creationId xmlns:p14="http://schemas.microsoft.com/office/powerpoint/2010/main" val="148896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a:ea typeface="Times New Roman"/>
                <a:cs typeface="Calibri"/>
              </a:rPr>
              <a:t>There is also a sub-pixel effect that influences the brightness temperature if the cloud does not cover the entire pixel.  (This effect is also important for fire detection).   The 3.9 micron detector will be affected more of the warm part of the pixel and the 10.3 micron detector will be affected more by the cold part of the pixel.</a:t>
            </a:r>
            <a:endParaRPr lang="en-US" sz="1100">
              <a:ea typeface="Times New Roman"/>
              <a:cs typeface="Times New Roman"/>
            </a:endParaRPr>
          </a:p>
          <a:p>
            <a:pPr>
              <a:lnSpc>
                <a:spcPct val="115000"/>
              </a:lnSpc>
            </a:pPr>
            <a:r>
              <a:rPr lang="en-US">
                <a:ea typeface="Times New Roman"/>
                <a:cs typeface="Calibri"/>
              </a:rPr>
              <a:t> </a:t>
            </a:r>
            <a:endParaRPr lang="en-US" sz="1100">
              <a:ea typeface="Times New Roman"/>
              <a:cs typeface="Times New Roman"/>
            </a:endParaRPr>
          </a:p>
          <a:p>
            <a:pPr>
              <a:lnSpc>
                <a:spcPct val="115000"/>
              </a:lnSpc>
            </a:pPr>
            <a:r>
              <a:rPr lang="en-US">
                <a:ea typeface="Times New Roman"/>
                <a:cs typeface="Calibri"/>
              </a:rPr>
              <a:t>The chart shows the detected brightness temperature and the percent cloudiness in the pixel.  Note the Shortwave Temperature is uniformly warmer.</a:t>
            </a:r>
            <a:endParaRPr lang="en-US" sz="1100">
              <a:ea typeface="Times New Roman"/>
              <a:cs typeface="Times New Roman"/>
            </a:endParaRPr>
          </a:p>
          <a:p>
            <a:pPr>
              <a:lnSpc>
                <a:spcPct val="115000"/>
              </a:lnSpc>
            </a:pPr>
            <a:r>
              <a:rPr lang="en-US">
                <a:ea typeface="Times New Roman"/>
                <a:cs typeface="Calibri"/>
              </a:rPr>
              <a:t> </a:t>
            </a:r>
            <a:endParaRPr lang="en-US" sz="1100">
              <a:ea typeface="Times New Roman"/>
              <a:cs typeface="Times New Roman"/>
            </a:endParaRPr>
          </a:p>
          <a:p>
            <a:pPr>
              <a:lnSpc>
                <a:spcPct val="115000"/>
              </a:lnSpc>
            </a:pPr>
            <a:r>
              <a:rPr lang="en-US">
                <a:ea typeface="Times New Roman"/>
                <a:cs typeface="Calibri"/>
              </a:rPr>
              <a:t>These three difference effects should all be considered when viewing the Brightness temperature Difference field.  For Stratus Clouds that are widespread, only the first effect, the emissivity difference is important</a:t>
            </a:r>
            <a:r>
              <a:rPr lang="en-US" smtClean="0">
                <a:ea typeface="Times New Roman"/>
                <a:cs typeface="Calibri"/>
              </a:rPr>
              <a:t>.</a:t>
            </a:r>
            <a:endParaRPr lang="en-US" sz="110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7</a:t>
            </a:fld>
            <a:endParaRPr lang="en-US"/>
          </a:p>
        </p:txBody>
      </p:sp>
    </p:spTree>
    <p:extLst>
      <p:ext uri="{BB962C8B-B14F-4D97-AF65-F5344CB8AC3E}">
        <p14:creationId xmlns:p14="http://schemas.microsoft.com/office/powerpoint/2010/main" val="1641169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Here's a clean window image that shows low clouds over Ohio, Pennsylvania and West Virginia.  It's difficult to discern the low clouds, isn't it, especially if you're unfamiliar with geography!?</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I will next show the 3.9.   I have adjusted the AWIPS bounds of the 3.9 to match the 10.3;  by default, the warmest 3.9 temperature is 127 C, vs. 55 C for 10.3.  Use a procedure to do this automatically if you are using 3.9 and 10.3, and their differences, to find Stratus</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8</a:t>
            </a:fld>
            <a:endParaRPr lang="en-US"/>
          </a:p>
        </p:txBody>
      </p:sp>
    </p:spTree>
    <p:extLst>
      <p:ext uri="{BB962C8B-B14F-4D97-AF65-F5344CB8AC3E}">
        <p14:creationId xmlns:p14="http://schemas.microsoft.com/office/powerpoint/2010/main" val="2227970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The 3.9 micron image shows slightly brighter -- cooler -- clouds over regions of low clouds/stratus.  Thin Cirrus is slightly warmer because of surface 3.9 micron energy propagating through the cloud</a:t>
            </a:r>
            <a:r>
              <a:rPr lang="en-US">
                <a:latin typeface="Times New Roman"/>
                <a:ea typeface="Times New Roman"/>
                <a:cs typeface="Times New Roman"/>
              </a:rPr>
              <a:t> more effectively than 10.3 micron energy</a:t>
            </a:r>
            <a:r>
              <a:rPr lang="en-US" smtClean="0">
                <a:latin typeface="Times New Roman"/>
                <a:ea typeface="Times New Roman"/>
                <a:cs typeface="Times New Roman"/>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9</a:t>
            </a:fld>
            <a:endParaRPr lang="en-US"/>
          </a:p>
        </p:txBody>
      </p:sp>
    </p:spTree>
    <p:extLst>
      <p:ext uri="{BB962C8B-B14F-4D97-AF65-F5344CB8AC3E}">
        <p14:creationId xmlns:p14="http://schemas.microsoft.com/office/powerpoint/2010/main" val="239784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DA5F6D-4FDD-4780-9DC4-F3CFC2C2ED20}"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372334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A5F6D-4FDD-4780-9DC4-F3CFC2C2ED20}"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208421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A5F6D-4FDD-4780-9DC4-F3CFC2C2ED20}"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415341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A5F6D-4FDD-4780-9DC4-F3CFC2C2ED20}"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987255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DA5F6D-4FDD-4780-9DC4-F3CFC2C2ED20}"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250801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DA5F6D-4FDD-4780-9DC4-F3CFC2C2ED20}"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1554878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DA5F6D-4FDD-4780-9DC4-F3CFC2C2ED20}" type="datetimeFigureOut">
              <a:rPr lang="en-US" smtClean="0"/>
              <a:t>12/12/2017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36101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A5F6D-4FDD-4780-9DC4-F3CFC2C2ED20}" type="datetimeFigureOut">
              <a:rPr lang="en-US" smtClean="0"/>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3233271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A5F6D-4FDD-4780-9DC4-F3CFC2C2ED20}" type="datetimeFigureOut">
              <a:rPr lang="en-US" smtClean="0"/>
              <a:t>12/12/2017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9392419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A5F6D-4FDD-4780-9DC4-F3CFC2C2ED20}"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225548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A5F6D-4FDD-4780-9DC4-F3CFC2C2ED20}"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397201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A5F6D-4FDD-4780-9DC4-F3CFC2C2ED20}" type="datetimeFigureOut">
              <a:rPr lang="en-US" smtClean="0"/>
              <a:t>12/12/2017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1BBFA-112C-44F8-A9FA-6F715AE32189}" type="slidenum">
              <a:rPr lang="en-US" smtClean="0"/>
              <a:t>‹#›</a:t>
            </a:fld>
            <a:endParaRPr lang="en-US"/>
          </a:p>
        </p:txBody>
      </p:sp>
    </p:spTree>
    <p:extLst>
      <p:ext uri="{BB962C8B-B14F-4D97-AF65-F5344CB8AC3E}">
        <p14:creationId xmlns:p14="http://schemas.microsoft.com/office/powerpoint/2010/main" val="3781301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1.xml"/><Relationship Id="rId7" Type="http://schemas.openxmlformats.org/officeDocument/2006/relationships/image" Target="../media/image14.gif"/><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2.xml"/><Relationship Id="rId7"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3.xml"/><Relationship Id="rId7" Type="http://schemas.openxmlformats.org/officeDocument/2006/relationships/image" Target="../media/image16.gif"/><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5.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6.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7.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http://www.eumetrain.org/data/4/410/print_4.htm" TargetMode="External"/><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hyperlink" Target="https://www.meted.ucar.edu/satmet/goeschan/print.php#page_3-3-0" TargetMode="Externa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2000" y="228600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762001" y="2493797"/>
            <a:ext cx="7751152" cy="478004"/>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2" name="TextBox 1"/>
          <p:cNvSpPr txBox="1"/>
          <p:nvPr/>
        </p:nvSpPr>
        <p:spPr>
          <a:xfrm>
            <a:off x="3221559" y="4191000"/>
            <a:ext cx="2853282" cy="1569660"/>
          </a:xfrm>
          <a:prstGeom prst="rect">
            <a:avLst/>
          </a:prstGeom>
          <a:noFill/>
        </p:spPr>
        <p:txBody>
          <a:bodyPr wrap="none" rtlCol="0">
            <a:spAutoFit/>
          </a:bodyPr>
          <a:lstStyle/>
          <a:p>
            <a:pPr algn="ctr"/>
            <a:r>
              <a:rPr lang="en-US" sz="3200" b="1" cap="small" dirty="0" smtClean="0"/>
              <a:t>Scott Lindstrom</a:t>
            </a:r>
          </a:p>
          <a:p>
            <a:pPr algn="ctr"/>
            <a:r>
              <a:rPr lang="en-US" sz="3200" b="1" cap="small" dirty="0" smtClean="0"/>
              <a:t>UW-Madison </a:t>
            </a:r>
          </a:p>
          <a:p>
            <a:pPr algn="ctr"/>
            <a:r>
              <a:rPr lang="en-US" sz="3200" b="1" cap="small" dirty="0" smtClean="0"/>
              <a:t>SSEC/CIMSS</a:t>
            </a:r>
            <a:endParaRPr lang="en-US" sz="3200" b="1" cap="small"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0956" y="5668060"/>
            <a:ext cx="1614488" cy="117417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150" y="2472364"/>
            <a:ext cx="1720122" cy="1097280"/>
          </a:xfrm>
          <a:prstGeom prst="rect">
            <a:avLst/>
          </a:prstGeom>
        </p:spPr>
      </p:pic>
    </p:spTree>
    <p:custDataLst>
      <p:tags r:id="rId1"/>
    </p:custDataLst>
    <p:extLst>
      <p:ext uri="{BB962C8B-B14F-4D97-AF65-F5344CB8AC3E}">
        <p14:creationId xmlns:p14="http://schemas.microsoft.com/office/powerpoint/2010/main" val="2660591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 </a:t>
            </a:r>
            <a:endParaRPr lang="en-US" dirty="0"/>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1600200"/>
            <a:ext cx="7315200" cy="5058491"/>
          </a:xfrm>
          <a:prstGeom prst="rect">
            <a:avLst/>
          </a:prstGeom>
        </p:spPr>
      </p:pic>
      <p:sp>
        <p:nvSpPr>
          <p:cNvPr id="15" name="TextBox 14"/>
          <p:cNvSpPr txBox="1"/>
          <p:nvPr/>
        </p:nvSpPr>
        <p:spPr>
          <a:xfrm>
            <a:off x="1539699" y="5638800"/>
            <a:ext cx="1060932" cy="369332"/>
          </a:xfrm>
          <a:prstGeom prst="rect">
            <a:avLst/>
          </a:prstGeom>
          <a:noFill/>
        </p:spPr>
        <p:txBody>
          <a:bodyPr wrap="none" rtlCol="0">
            <a:spAutoFit/>
          </a:bodyPr>
          <a:lstStyle/>
          <a:p>
            <a:pPr algn="ctr"/>
            <a:r>
              <a:rPr lang="en-US" dirty="0" smtClean="0"/>
              <a:t>BTD Field</a:t>
            </a:r>
            <a:endParaRPr lang="en-US" dirty="0"/>
          </a:p>
        </p:txBody>
      </p:sp>
      <p:sp>
        <p:nvSpPr>
          <p:cNvPr id="14" name="Rectangle 13"/>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118967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 </a:t>
            </a:r>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8720" y="1554480"/>
            <a:ext cx="6915150" cy="5029200"/>
          </a:xfrm>
          <a:prstGeom prst="rect">
            <a:avLst/>
          </a:prstGeom>
        </p:spPr>
      </p:pic>
      <p:sp>
        <p:nvSpPr>
          <p:cNvPr id="13" name="Rectangle 12"/>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2780425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 </a:t>
            </a:r>
            <a:endParaRPr lang="en-US"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8720" y="1554480"/>
            <a:ext cx="6915151" cy="5029200"/>
          </a:xfrm>
          <a:prstGeom prst="rect">
            <a:avLst/>
          </a:prstGeom>
        </p:spPr>
      </p:pic>
      <p:sp>
        <p:nvSpPr>
          <p:cNvPr id="13" name="Rectangle 12"/>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3744190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 </a:t>
            </a:r>
            <a:endParaRPr lang="en-US"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8720" y="1554480"/>
            <a:ext cx="6915150" cy="5029200"/>
          </a:xfrm>
          <a:prstGeom prst="rect">
            <a:avLst/>
          </a:prstGeom>
        </p:spPr>
      </p:pic>
      <p:sp>
        <p:nvSpPr>
          <p:cNvPr id="13" name="Rectangle 12"/>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3744190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 </a:t>
            </a:r>
            <a:endParaRPr lang="en-US" dirty="0"/>
          </a:p>
        </p:txBody>
      </p:sp>
      <p:sp>
        <p:nvSpPr>
          <p:cNvPr id="2" name="Content Placeholder 1"/>
          <p:cNvSpPr>
            <a:spLocks noGrp="1"/>
          </p:cNvSpPr>
          <p:nvPr>
            <p:ph idx="1"/>
          </p:nvPr>
        </p:nvSpPr>
        <p:spPr>
          <a:xfrm>
            <a:off x="228600" y="1600200"/>
            <a:ext cx="8686800" cy="5105400"/>
          </a:xfrm>
        </p:spPr>
        <p:txBody>
          <a:bodyPr>
            <a:normAutofit fontScale="92500" lnSpcReduction="10000"/>
          </a:bodyPr>
          <a:lstStyle/>
          <a:p>
            <a:r>
              <a:rPr lang="en-US" dirty="0" smtClean="0"/>
              <a:t>What happens during the Day?</a:t>
            </a:r>
          </a:p>
          <a:p>
            <a:endParaRPr lang="en-US" dirty="0"/>
          </a:p>
          <a:p>
            <a:r>
              <a:rPr lang="en-US" dirty="0" smtClean="0"/>
              <a:t>3.9 </a:t>
            </a:r>
            <a:r>
              <a:rPr lang="en-US" dirty="0" smtClean="0">
                <a:latin typeface="Symbol" panose="05050102010706020507" pitchFamily="18" charset="2"/>
              </a:rPr>
              <a:t>m</a:t>
            </a:r>
            <a:r>
              <a:rPr lang="en-US" dirty="0" smtClean="0"/>
              <a:t>m radiation from the sun, reflected off Clouds or the ground, increases the amount of 3.9 </a:t>
            </a:r>
            <a:r>
              <a:rPr lang="en-US" dirty="0" smtClean="0">
                <a:latin typeface="Symbol" panose="05050102010706020507" pitchFamily="18" charset="2"/>
              </a:rPr>
              <a:t>m</a:t>
            </a:r>
            <a:r>
              <a:rPr lang="en-US" dirty="0" smtClean="0"/>
              <a:t>m radiation detected by the satellite, and the Fog Difference flips sign, from positive to negative.</a:t>
            </a:r>
          </a:p>
          <a:p>
            <a:r>
              <a:rPr lang="en-US" dirty="0" smtClean="0"/>
              <a:t>Can give a signal about updraft strength in convection (small ice crystals reflect solar radiation more strongly than large ice crystals) – but you need a different color curve!  This BTD is part of the Cloud Convection RGB</a:t>
            </a:r>
            <a:endParaRPr lang="en-US" dirty="0"/>
          </a:p>
        </p:txBody>
      </p:sp>
      <p:sp>
        <p:nvSpPr>
          <p:cNvPr id="13" name="Rectangle 12"/>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3744190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 </a:t>
            </a:r>
            <a:endParaRPr lang="en-US"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1600200"/>
            <a:ext cx="7315200" cy="5058492"/>
          </a:xfrm>
          <a:prstGeom prst="rect">
            <a:avLst/>
          </a:prstGeom>
        </p:spPr>
      </p:pic>
      <p:sp>
        <p:nvSpPr>
          <p:cNvPr id="13" name="Rectangle 12"/>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
        <p:nvSpPr>
          <p:cNvPr id="15" name="TextBox 14"/>
          <p:cNvSpPr txBox="1"/>
          <p:nvPr/>
        </p:nvSpPr>
        <p:spPr>
          <a:xfrm>
            <a:off x="1295400" y="5638800"/>
            <a:ext cx="1549527" cy="646331"/>
          </a:xfrm>
          <a:prstGeom prst="rect">
            <a:avLst/>
          </a:prstGeom>
          <a:noFill/>
        </p:spPr>
        <p:txBody>
          <a:bodyPr wrap="none" rtlCol="0">
            <a:spAutoFit/>
          </a:bodyPr>
          <a:lstStyle/>
          <a:p>
            <a:pPr algn="ctr"/>
            <a:r>
              <a:rPr lang="en-US" dirty="0" smtClean="0"/>
              <a:t>10.3 </a:t>
            </a:r>
            <a:r>
              <a:rPr lang="en-US" dirty="0" smtClean="0">
                <a:latin typeface="Symbol" panose="05050102010706020507" pitchFamily="18" charset="2"/>
              </a:rPr>
              <a:t>m</a:t>
            </a:r>
            <a:r>
              <a:rPr lang="en-US" dirty="0" smtClean="0"/>
              <a:t>m</a:t>
            </a:r>
          </a:p>
          <a:p>
            <a:pPr algn="ctr"/>
            <a:r>
              <a:rPr lang="en-US" dirty="0" smtClean="0"/>
              <a:t>Clean Window</a:t>
            </a:r>
            <a:endParaRPr lang="en-US" dirty="0"/>
          </a:p>
        </p:txBody>
      </p:sp>
    </p:spTree>
    <p:custDataLst>
      <p:tags r:id="rId1"/>
    </p:custDataLst>
    <p:extLst>
      <p:ext uri="{BB962C8B-B14F-4D97-AF65-F5344CB8AC3E}">
        <p14:creationId xmlns:p14="http://schemas.microsoft.com/office/powerpoint/2010/main" val="3744190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 </a:t>
            </a:r>
            <a:endParaRPr lang="en-US" dirty="0"/>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1600200"/>
            <a:ext cx="7315200" cy="5058492"/>
          </a:xfrm>
          <a:prstGeom prst="rect">
            <a:avLst/>
          </a:prstGeom>
        </p:spPr>
      </p:pic>
      <p:sp>
        <p:nvSpPr>
          <p:cNvPr id="14" name="Rectangle 13"/>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
        <p:nvSpPr>
          <p:cNvPr id="16" name="TextBox 15"/>
          <p:cNvSpPr txBox="1"/>
          <p:nvPr/>
        </p:nvSpPr>
        <p:spPr>
          <a:xfrm>
            <a:off x="1363400" y="5638800"/>
            <a:ext cx="1413528" cy="646331"/>
          </a:xfrm>
          <a:prstGeom prst="rect">
            <a:avLst/>
          </a:prstGeom>
          <a:noFill/>
        </p:spPr>
        <p:txBody>
          <a:bodyPr wrap="none" rtlCol="0">
            <a:spAutoFit/>
          </a:bodyPr>
          <a:lstStyle/>
          <a:p>
            <a:pPr algn="ctr"/>
            <a:r>
              <a:rPr lang="en-US" dirty="0" smtClean="0"/>
              <a:t>3.9 </a:t>
            </a:r>
            <a:r>
              <a:rPr lang="en-US" dirty="0" smtClean="0">
                <a:latin typeface="Symbol" panose="05050102010706020507" pitchFamily="18" charset="2"/>
              </a:rPr>
              <a:t>m</a:t>
            </a:r>
            <a:r>
              <a:rPr lang="en-US" dirty="0" smtClean="0"/>
              <a:t>m</a:t>
            </a:r>
          </a:p>
          <a:p>
            <a:pPr algn="ctr"/>
            <a:r>
              <a:rPr lang="en-US" dirty="0" smtClean="0"/>
              <a:t>Shortwave IR</a:t>
            </a:r>
            <a:endParaRPr lang="en-US" dirty="0"/>
          </a:p>
        </p:txBody>
      </p:sp>
    </p:spTree>
    <p:custDataLst>
      <p:tags r:id="rId1"/>
    </p:custDataLst>
    <p:extLst>
      <p:ext uri="{BB962C8B-B14F-4D97-AF65-F5344CB8AC3E}">
        <p14:creationId xmlns:p14="http://schemas.microsoft.com/office/powerpoint/2010/main" val="2598134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 </a:t>
            </a:r>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1600200"/>
            <a:ext cx="7315200" cy="5058491"/>
          </a:xfrm>
          <a:prstGeom prst="rect">
            <a:avLst/>
          </a:prstGeom>
        </p:spPr>
      </p:pic>
      <p:sp>
        <p:nvSpPr>
          <p:cNvPr id="13" name="Rectangle 12"/>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
        <p:nvSpPr>
          <p:cNvPr id="15" name="TextBox 14"/>
          <p:cNvSpPr txBox="1"/>
          <p:nvPr/>
        </p:nvSpPr>
        <p:spPr>
          <a:xfrm>
            <a:off x="1539699" y="5638800"/>
            <a:ext cx="1060932" cy="369332"/>
          </a:xfrm>
          <a:prstGeom prst="rect">
            <a:avLst/>
          </a:prstGeom>
          <a:noFill/>
        </p:spPr>
        <p:txBody>
          <a:bodyPr wrap="none" rtlCol="0">
            <a:spAutoFit/>
          </a:bodyPr>
          <a:lstStyle/>
          <a:p>
            <a:pPr algn="ctr"/>
            <a:r>
              <a:rPr lang="en-US" dirty="0" smtClean="0"/>
              <a:t>BTD Field</a:t>
            </a:r>
            <a:endParaRPr lang="en-US" dirty="0"/>
          </a:p>
        </p:txBody>
      </p:sp>
    </p:spTree>
    <p:custDataLst>
      <p:tags r:id="rId1"/>
    </p:custDataLst>
    <p:extLst>
      <p:ext uri="{BB962C8B-B14F-4D97-AF65-F5344CB8AC3E}">
        <p14:creationId xmlns:p14="http://schemas.microsoft.com/office/powerpoint/2010/main" val="2598134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 </a:t>
            </a:r>
            <a:endParaRPr lang="en-US" dirty="0"/>
          </a:p>
        </p:txBody>
      </p:sp>
      <p:sp>
        <p:nvSpPr>
          <p:cNvPr id="2" name="Content Placeholder 1"/>
          <p:cNvSpPr>
            <a:spLocks noGrp="1"/>
          </p:cNvSpPr>
          <p:nvPr>
            <p:ph idx="1"/>
          </p:nvPr>
        </p:nvSpPr>
        <p:spPr>
          <a:xfrm>
            <a:off x="457200" y="1600200"/>
            <a:ext cx="8229600" cy="5029200"/>
          </a:xfrm>
        </p:spPr>
        <p:txBody>
          <a:bodyPr>
            <a:normAutofit fontScale="85000" lnSpcReduction="20000"/>
          </a:bodyPr>
          <a:lstStyle/>
          <a:p>
            <a:r>
              <a:rPr lang="en-US" b="1" dirty="0" smtClean="0"/>
              <a:t>Emissivity</a:t>
            </a:r>
            <a:r>
              <a:rPr lang="en-US" dirty="0" smtClean="0"/>
              <a:t> drives the Brightness Temperature difference (BTD) over low clouds at night</a:t>
            </a:r>
          </a:p>
          <a:p>
            <a:r>
              <a:rPr lang="en-US" b="1" dirty="0" smtClean="0"/>
              <a:t>Reflectivity</a:t>
            </a:r>
            <a:r>
              <a:rPr lang="en-US" dirty="0" smtClean="0"/>
              <a:t> drives the BTD over clouds during the day</a:t>
            </a:r>
          </a:p>
          <a:p>
            <a:pPr lvl="1"/>
            <a:r>
              <a:rPr lang="en-US" dirty="0" smtClean="0"/>
              <a:t>During the Night to Day transition, the color of the low clouds in the default enhancement will change dramatically (from blue to black) as the reflective component increases</a:t>
            </a:r>
          </a:p>
          <a:p>
            <a:r>
              <a:rPr lang="en-US" b="1" dirty="0" smtClean="0"/>
              <a:t>Absorption</a:t>
            </a:r>
            <a:r>
              <a:rPr lang="en-US" dirty="0" smtClean="0"/>
              <a:t> of upwelling radiation is greater at longer wavelengths than at shorter, so the BTD shows warmer temperatures at shorter wavelength at night.</a:t>
            </a:r>
          </a:p>
          <a:p>
            <a:r>
              <a:rPr lang="en-US" dirty="0" smtClean="0"/>
              <a:t>There is also a sub-pixel effect that influenced the BTD for partly-cloudy pixels.</a:t>
            </a:r>
          </a:p>
          <a:p>
            <a:r>
              <a:rPr lang="en-US" dirty="0" smtClean="0"/>
              <a:t>A similar BTD with a different color curve is available during </a:t>
            </a:r>
            <a:r>
              <a:rPr lang="en-US" smtClean="0"/>
              <a:t>the daytime.</a:t>
            </a:r>
            <a:endParaRPr lang="en-US" dirty="0"/>
          </a:p>
        </p:txBody>
      </p:sp>
      <p:sp>
        <p:nvSpPr>
          <p:cNvPr id="13" name="Rectangle 12"/>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3744190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3" name="Cloud 12"/>
          <p:cNvSpPr/>
          <p:nvPr/>
        </p:nvSpPr>
        <p:spPr>
          <a:xfrm>
            <a:off x="914400" y="5029200"/>
            <a:ext cx="7391287" cy="1295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Stratus Cloud Made up of Water Droplets</a:t>
            </a:r>
            <a:endParaRPr lang="en-US" sz="2000" b="1" dirty="0">
              <a:solidFill>
                <a:schemeClr val="tx1">
                  <a:lumMod val="95000"/>
                  <a:lumOff val="5000"/>
                </a:schemeClr>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2677113" y="4667305"/>
            <a:ext cx="1133633" cy="33342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3409895" y="4667305"/>
            <a:ext cx="1133633" cy="33342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4829073" y="4683071"/>
            <a:ext cx="1133633" cy="333422"/>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4081271" y="4683071"/>
            <a:ext cx="1133633" cy="333422"/>
          </a:xfrm>
          <a:prstGeom prst="rect">
            <a:avLst/>
          </a:prstGeom>
        </p:spPr>
      </p:pic>
      <p:sp>
        <p:nvSpPr>
          <p:cNvPr id="18" name="TextBox 17"/>
          <p:cNvSpPr txBox="1"/>
          <p:nvPr/>
        </p:nvSpPr>
        <p:spPr>
          <a:xfrm>
            <a:off x="618297" y="3383280"/>
            <a:ext cx="8059579" cy="400110"/>
          </a:xfrm>
          <a:prstGeom prst="rect">
            <a:avLst/>
          </a:prstGeom>
          <a:noFill/>
        </p:spPr>
        <p:txBody>
          <a:bodyPr wrap="none" rtlCol="0">
            <a:spAutoFit/>
          </a:bodyPr>
          <a:lstStyle/>
          <a:p>
            <a:r>
              <a:rPr lang="en-US" sz="2000" dirty="0" smtClean="0"/>
              <a:t>Water Droplets in cloud do not emit 3.9  </a:t>
            </a:r>
            <a:r>
              <a:rPr lang="en-US" sz="2000" dirty="0" smtClean="0">
                <a:latin typeface="Symbol" panose="05050102010706020507" pitchFamily="18" charset="2"/>
              </a:rPr>
              <a:t>m</a:t>
            </a:r>
            <a:r>
              <a:rPr lang="en-US" sz="2000" dirty="0" smtClean="0"/>
              <a:t>m radiation as a blackbody would</a:t>
            </a:r>
            <a:endParaRPr lang="en-US" sz="2000" dirty="0"/>
          </a:p>
        </p:txBody>
      </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21" name="Title 1"/>
          <p:cNvSpPr txBox="1">
            <a:spLocks/>
          </p:cNvSpPr>
          <p:nvPr/>
        </p:nvSpPr>
        <p:spPr>
          <a:xfrm>
            <a:off x="448276" y="20574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10.3 </a:t>
            </a:r>
            <a:r>
              <a:rPr lang="en-US" dirty="0" smtClean="0">
                <a:latin typeface="Symbol" panose="05050102010706020507" pitchFamily="18" charset="2"/>
              </a:rPr>
              <a:t>m</a:t>
            </a:r>
            <a:r>
              <a:rPr lang="en-US" dirty="0" smtClean="0"/>
              <a:t>m – 3.9 </a:t>
            </a:r>
            <a:r>
              <a:rPr lang="en-US" dirty="0" smtClean="0">
                <a:latin typeface="Symbol" panose="05050102010706020507" pitchFamily="18" charset="2"/>
              </a:rPr>
              <a:t>m</a:t>
            </a:r>
            <a:r>
              <a:rPr lang="en-US" dirty="0" smtClean="0"/>
              <a:t>m</a:t>
            </a:r>
          </a:p>
          <a:p>
            <a:r>
              <a:rPr lang="en-US" dirty="0" smtClean="0"/>
              <a:t>Why does it work?</a:t>
            </a:r>
            <a:endParaRPr lang="en-US" dirty="0"/>
          </a:p>
        </p:txBody>
      </p:sp>
      <p:sp>
        <p:nvSpPr>
          <p:cNvPr id="25" name="TextBox 24"/>
          <p:cNvSpPr txBox="1"/>
          <p:nvPr/>
        </p:nvSpPr>
        <p:spPr>
          <a:xfrm>
            <a:off x="1979387" y="6019800"/>
            <a:ext cx="5107213" cy="830997"/>
          </a:xfrm>
          <a:prstGeom prst="rect">
            <a:avLst/>
          </a:prstGeom>
          <a:solidFill>
            <a:schemeClr val="accent1"/>
          </a:solidFill>
        </p:spPr>
        <p:txBody>
          <a:bodyPr wrap="square" rtlCol="0">
            <a:spAutoFit/>
          </a:bodyPr>
          <a:lstStyle/>
          <a:p>
            <a:pPr algn="ctr"/>
            <a:r>
              <a:rPr lang="en-US" sz="2400" b="1" dirty="0" smtClean="0"/>
              <a:t>Can the satellite determine if the stratus is actually fog?  Not really!</a:t>
            </a:r>
            <a:endParaRPr lang="en-US" sz="2400" b="1" dirty="0"/>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3713031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3" name="Cloud 12"/>
          <p:cNvSpPr/>
          <p:nvPr/>
        </p:nvSpPr>
        <p:spPr>
          <a:xfrm>
            <a:off x="914400" y="5029200"/>
            <a:ext cx="7391287" cy="1295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Stratus Cloud Made up of Water Droplets</a:t>
            </a:r>
            <a:endParaRPr lang="en-US" sz="2000" b="1" dirty="0">
              <a:solidFill>
                <a:schemeClr val="tx1">
                  <a:lumMod val="95000"/>
                  <a:lumOff val="5000"/>
                </a:schemeClr>
              </a:solidFill>
            </a:endParaRPr>
          </a:p>
        </p:txBody>
      </p:sp>
      <p:sp>
        <p:nvSpPr>
          <p:cNvPr id="18" name="TextBox 17"/>
          <p:cNvSpPr txBox="1"/>
          <p:nvPr/>
        </p:nvSpPr>
        <p:spPr>
          <a:xfrm>
            <a:off x="580310" y="3383280"/>
            <a:ext cx="7867154" cy="369332"/>
          </a:xfrm>
          <a:prstGeom prst="rect">
            <a:avLst/>
          </a:prstGeom>
          <a:noFill/>
        </p:spPr>
        <p:txBody>
          <a:bodyPr wrap="none" rtlCol="0">
            <a:spAutoFit/>
          </a:bodyPr>
          <a:lstStyle/>
          <a:p>
            <a:r>
              <a:rPr lang="en-US" dirty="0" smtClean="0"/>
              <a:t>Water Droplets in cloud emit 10.3  </a:t>
            </a:r>
            <a:r>
              <a:rPr lang="en-US" dirty="0" smtClean="0">
                <a:latin typeface="Symbol" panose="05050102010706020507" pitchFamily="18" charset="2"/>
              </a:rPr>
              <a:t>m</a:t>
            </a:r>
            <a:r>
              <a:rPr lang="en-US" dirty="0" smtClean="0"/>
              <a:t>m radiation more nearly as a blackbody would</a:t>
            </a:r>
            <a:endParaRPr lang="en-US" dirty="0"/>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4581389" y="4435387"/>
            <a:ext cx="1600423" cy="36200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3833587" y="4428988"/>
            <a:ext cx="1600423" cy="362001"/>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3190789" y="4435387"/>
            <a:ext cx="1600423" cy="362001"/>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2447191" y="4435387"/>
            <a:ext cx="1600423" cy="362001"/>
          </a:xfrm>
          <a:prstGeom prst="rect">
            <a:avLst/>
          </a:prstGeom>
        </p:spPr>
      </p:pic>
      <p:sp>
        <p:nvSpPr>
          <p:cNvPr id="22" name="Title 1"/>
          <p:cNvSpPr txBox="1">
            <a:spLocks/>
          </p:cNvSpPr>
          <p:nvPr/>
        </p:nvSpPr>
        <p:spPr>
          <a:xfrm>
            <a:off x="448276" y="20574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10.3 </a:t>
            </a:r>
            <a:r>
              <a:rPr lang="en-US" dirty="0" smtClean="0">
                <a:latin typeface="Symbol" panose="05050102010706020507" pitchFamily="18" charset="2"/>
              </a:rPr>
              <a:t>m</a:t>
            </a:r>
            <a:r>
              <a:rPr lang="en-US" dirty="0" smtClean="0"/>
              <a:t>m – 3.9 </a:t>
            </a:r>
            <a:r>
              <a:rPr lang="en-US" dirty="0" smtClean="0">
                <a:latin typeface="Symbol" panose="05050102010706020507" pitchFamily="18" charset="2"/>
              </a:rPr>
              <a:t>m</a:t>
            </a:r>
            <a:r>
              <a:rPr lang="en-US" dirty="0" smtClean="0"/>
              <a:t>m</a:t>
            </a:r>
          </a:p>
          <a:p>
            <a:r>
              <a:rPr lang="en-US" dirty="0" smtClean="0"/>
              <a:t>Why does it work?</a:t>
            </a:r>
            <a:endParaRPr lang="en-US" dirty="0"/>
          </a:p>
        </p:txBody>
      </p:sp>
      <p:sp>
        <p:nvSpPr>
          <p:cNvPr id="16" name="TextBox 15"/>
          <p:cNvSpPr txBox="1"/>
          <p:nvPr/>
        </p:nvSpPr>
        <p:spPr>
          <a:xfrm>
            <a:off x="1979387" y="6019800"/>
            <a:ext cx="5107213" cy="830997"/>
          </a:xfrm>
          <a:prstGeom prst="rect">
            <a:avLst/>
          </a:prstGeom>
          <a:solidFill>
            <a:schemeClr val="accent1"/>
          </a:solidFill>
        </p:spPr>
        <p:txBody>
          <a:bodyPr wrap="square" rtlCol="0">
            <a:spAutoFit/>
          </a:bodyPr>
          <a:lstStyle/>
          <a:p>
            <a:pPr algn="ctr"/>
            <a:r>
              <a:rPr lang="en-US" sz="2400" b="1" dirty="0" smtClean="0"/>
              <a:t>Can the satellite determine if the stratus is actually fog?  Not really!</a:t>
            </a:r>
            <a:endParaRPr lang="en-US" sz="2400" b="1" dirty="0"/>
          </a:p>
        </p:txBody>
      </p:sp>
      <p:sp>
        <p:nvSpPr>
          <p:cNvPr id="24" name="Rectangle 23"/>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707039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854" y="1573020"/>
            <a:ext cx="8229600" cy="1143000"/>
          </a:xfrm>
        </p:spPr>
        <p:txBody>
          <a:bodyPr/>
          <a:lstStyle/>
          <a:p>
            <a:r>
              <a:rPr lang="en-US" dirty="0" smtClean="0"/>
              <a:t>Why does it work?</a:t>
            </a:r>
            <a:endParaRPr lang="en-US" dirty="0"/>
          </a:p>
        </p:txBody>
      </p:sp>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293232">
            <a:off x="639786" y="3106833"/>
            <a:ext cx="2595563" cy="2591963"/>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1419100">
            <a:off x="2916295" y="4236103"/>
            <a:ext cx="1133633" cy="333422"/>
          </a:xfrm>
          <a:prstGeom prst="rect">
            <a:avLst/>
          </a:prstGeom>
        </p:spPr>
      </p:pic>
      <p:sp>
        <p:nvSpPr>
          <p:cNvPr id="15" name="TextBox 14"/>
          <p:cNvSpPr txBox="1"/>
          <p:nvPr/>
        </p:nvSpPr>
        <p:spPr>
          <a:xfrm>
            <a:off x="4450369" y="4137272"/>
            <a:ext cx="4693632" cy="2554545"/>
          </a:xfrm>
          <a:prstGeom prst="rect">
            <a:avLst/>
          </a:prstGeom>
          <a:noFill/>
        </p:spPr>
        <p:txBody>
          <a:bodyPr wrap="square" rtlCol="0">
            <a:spAutoFit/>
          </a:bodyPr>
          <a:lstStyle/>
          <a:p>
            <a:r>
              <a:rPr lang="en-US" sz="2000" b="1" dirty="0" smtClean="0"/>
              <a:t>3.9 </a:t>
            </a:r>
            <a:r>
              <a:rPr lang="en-US" sz="2000" b="1" dirty="0" smtClean="0">
                <a:latin typeface="Symbol" panose="05050102010706020507" pitchFamily="18" charset="2"/>
              </a:rPr>
              <a:t>m</a:t>
            </a:r>
            <a:r>
              <a:rPr lang="en-US" sz="2000" b="1" dirty="0" smtClean="0"/>
              <a:t>m radiation is detected by satellite, </a:t>
            </a:r>
          </a:p>
          <a:p>
            <a:r>
              <a:rPr lang="en-US" sz="2000" b="1" dirty="0" smtClean="0"/>
              <a:t>those counts are converted to a brightness </a:t>
            </a:r>
          </a:p>
          <a:p>
            <a:r>
              <a:rPr lang="en-US" sz="2000" b="1" dirty="0" smtClean="0"/>
              <a:t>temperature assuming blackbody emission</a:t>
            </a:r>
          </a:p>
          <a:p>
            <a:endParaRPr lang="en-US" sz="2000" b="1" dirty="0"/>
          </a:p>
          <a:p>
            <a:r>
              <a:rPr lang="en-US" sz="2000" b="1" dirty="0" smtClean="0"/>
              <a:t>The inferred temperature is cooler than it would have been had the emission followed that of a blackbody</a:t>
            </a:r>
            <a:endParaRPr lang="en-US" sz="2000" b="1" dirty="0"/>
          </a:p>
        </p:txBody>
      </p:sp>
      <p:sp>
        <p:nvSpPr>
          <p:cNvPr id="16" name="Rectangle 15"/>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2660484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854" y="1573020"/>
            <a:ext cx="8229600" cy="1143000"/>
          </a:xfrm>
        </p:spPr>
        <p:txBody>
          <a:bodyPr/>
          <a:lstStyle/>
          <a:p>
            <a:r>
              <a:rPr lang="en-US" dirty="0" smtClean="0"/>
              <a:t>Why does it work?</a:t>
            </a:r>
            <a:endParaRPr lang="en-US" dirty="0"/>
          </a:p>
        </p:txBody>
      </p:sp>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293232">
            <a:off x="639786" y="3106833"/>
            <a:ext cx="2595563" cy="2591963"/>
          </a:xfrm>
          <a:prstGeom prst="rect">
            <a:avLst/>
          </a:prstGeom>
        </p:spPr>
      </p:pic>
      <p:sp>
        <p:nvSpPr>
          <p:cNvPr id="15" name="TextBox 14"/>
          <p:cNvSpPr txBox="1"/>
          <p:nvPr/>
        </p:nvSpPr>
        <p:spPr>
          <a:xfrm>
            <a:off x="4419600" y="4137272"/>
            <a:ext cx="4724400" cy="2862322"/>
          </a:xfrm>
          <a:prstGeom prst="rect">
            <a:avLst/>
          </a:prstGeom>
          <a:noFill/>
        </p:spPr>
        <p:txBody>
          <a:bodyPr wrap="square" rtlCol="0">
            <a:spAutoFit/>
          </a:bodyPr>
          <a:lstStyle/>
          <a:p>
            <a:r>
              <a:rPr lang="en-US" sz="2000" b="1" dirty="0" smtClean="0"/>
              <a:t>10.3 </a:t>
            </a:r>
            <a:r>
              <a:rPr lang="en-US" sz="2000" b="1" dirty="0" smtClean="0">
                <a:latin typeface="Symbol" panose="05050102010706020507" pitchFamily="18" charset="2"/>
              </a:rPr>
              <a:t>m</a:t>
            </a:r>
            <a:r>
              <a:rPr lang="en-US" sz="2000" b="1" dirty="0" smtClean="0"/>
              <a:t>m radiation is detected by satellite, </a:t>
            </a:r>
          </a:p>
          <a:p>
            <a:r>
              <a:rPr lang="en-US" sz="2000" b="1" dirty="0" smtClean="0"/>
              <a:t>those counts are converted to a brightness </a:t>
            </a:r>
          </a:p>
          <a:p>
            <a:r>
              <a:rPr lang="en-US" sz="2000" b="1" dirty="0" smtClean="0"/>
              <a:t>temperature assuming blackbody emission.</a:t>
            </a:r>
          </a:p>
          <a:p>
            <a:endParaRPr lang="en-US" sz="2000" b="1" dirty="0"/>
          </a:p>
          <a:p>
            <a:r>
              <a:rPr lang="en-US" sz="2000" b="1" dirty="0" smtClean="0"/>
              <a:t>The inferred temperature is close to what it is because the emission followed that of a blackbody</a:t>
            </a:r>
          </a:p>
          <a:p>
            <a:endParaRPr lang="en-US" sz="2000" b="1" dirty="0"/>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1400000">
            <a:off x="2922524" y="4292291"/>
            <a:ext cx="1600423" cy="362001"/>
          </a:xfrm>
          <a:prstGeom prst="rect">
            <a:avLst/>
          </a:prstGeom>
        </p:spPr>
      </p:pic>
      <p:sp>
        <p:nvSpPr>
          <p:cNvPr id="17" name="Rectangle 16"/>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408341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525" y="1447800"/>
            <a:ext cx="6877050" cy="4419600"/>
          </a:xfrm>
          <a:prstGeom prst="rect">
            <a:avLst/>
          </a:prstGeom>
        </p:spPr>
      </p:pic>
      <p:sp>
        <p:nvSpPr>
          <p:cNvPr id="13" name="TextBox 12"/>
          <p:cNvSpPr txBox="1"/>
          <p:nvPr/>
        </p:nvSpPr>
        <p:spPr>
          <a:xfrm>
            <a:off x="10667" y="5633608"/>
            <a:ext cx="9133333" cy="1200329"/>
          </a:xfrm>
          <a:prstGeom prst="rect">
            <a:avLst/>
          </a:prstGeom>
          <a:solidFill>
            <a:schemeClr val="bg1"/>
          </a:solidFill>
        </p:spPr>
        <p:txBody>
          <a:bodyPr wrap="square" rtlCol="0">
            <a:spAutoFit/>
          </a:bodyPr>
          <a:lstStyle/>
          <a:p>
            <a:r>
              <a:rPr lang="en-US" sz="2400" b="1" dirty="0" smtClean="0"/>
              <a:t>There is more absorption of upwelling radiation at wavelengths &gt; 10 </a:t>
            </a:r>
            <a:r>
              <a:rPr lang="en-US" sz="2400" b="1" dirty="0" smtClean="0">
                <a:latin typeface="Symbol" panose="05050102010706020507" pitchFamily="18" charset="2"/>
              </a:rPr>
              <a:t>m</a:t>
            </a:r>
            <a:r>
              <a:rPr lang="en-US" sz="2400" b="1" dirty="0" smtClean="0"/>
              <a:t>m than at 3.9 </a:t>
            </a:r>
            <a:r>
              <a:rPr lang="en-US" sz="2400" b="1" dirty="0" smtClean="0">
                <a:latin typeface="Symbol" panose="05050102010706020507" pitchFamily="18" charset="2"/>
              </a:rPr>
              <a:t>m</a:t>
            </a:r>
            <a:r>
              <a:rPr lang="en-US" sz="2400" b="1" dirty="0" smtClean="0"/>
              <a:t>m.  Cirrus clouds will appear warmer at 3.9 </a:t>
            </a:r>
            <a:r>
              <a:rPr lang="en-US" sz="2400" b="1" dirty="0" smtClean="0">
                <a:latin typeface="Symbol" panose="05050102010706020507" pitchFamily="18" charset="2"/>
              </a:rPr>
              <a:t>m</a:t>
            </a:r>
            <a:r>
              <a:rPr lang="en-US" sz="2400" b="1" dirty="0" smtClean="0"/>
              <a:t>m than at 10.3 </a:t>
            </a:r>
            <a:r>
              <a:rPr lang="en-US" sz="2400" b="1" dirty="0" smtClean="0">
                <a:latin typeface="Symbol" panose="05050102010706020507" pitchFamily="18" charset="2"/>
              </a:rPr>
              <a:t>m</a:t>
            </a:r>
            <a:r>
              <a:rPr lang="en-US" sz="2400" b="1" dirty="0" smtClean="0"/>
              <a:t>m because of this transmitted radiation</a:t>
            </a:r>
            <a:endParaRPr lang="en-US" sz="2400" b="1" dirty="0"/>
          </a:p>
        </p:txBody>
      </p:sp>
      <p:sp>
        <p:nvSpPr>
          <p:cNvPr id="2" name="Title 1"/>
          <p:cNvSpPr>
            <a:spLocks noGrp="1"/>
          </p:cNvSpPr>
          <p:nvPr>
            <p:ph type="title"/>
          </p:nvPr>
        </p:nvSpPr>
        <p:spPr>
          <a:xfrm>
            <a:off x="509337" y="1371600"/>
            <a:ext cx="8229600" cy="1143000"/>
          </a:xfrm>
          <a:solidFill>
            <a:schemeClr val="bg1">
              <a:lumMod val="85000"/>
            </a:schemeClr>
          </a:solidFill>
        </p:spPr>
        <p:txBody>
          <a:bodyPr>
            <a:normAutofit fontScale="90000"/>
          </a:bodyPr>
          <a:lstStyle/>
          <a:p>
            <a:r>
              <a:rPr lang="en-US" dirty="0" smtClean="0"/>
              <a:t>What about thin clouds of ice?  </a:t>
            </a:r>
            <a:r>
              <a:rPr lang="en-US" dirty="0" smtClean="0">
                <a:solidFill>
                  <a:srgbClr val="FF00FF"/>
                </a:solidFill>
              </a:rPr>
              <a:t/>
            </a:r>
            <a:br>
              <a:rPr lang="en-US" dirty="0" smtClean="0">
                <a:solidFill>
                  <a:srgbClr val="FF00FF"/>
                </a:solidFill>
              </a:rPr>
            </a:br>
            <a:r>
              <a:rPr lang="en-US" sz="2700" dirty="0" smtClean="0"/>
              <a:t>These also have a signal in the Fog Difference</a:t>
            </a:r>
            <a:endParaRPr lang="en-US" sz="2700" dirty="0"/>
          </a:p>
        </p:txBody>
      </p:sp>
      <p:sp>
        <p:nvSpPr>
          <p:cNvPr id="17" name="Rectangle 16"/>
          <p:cNvSpPr/>
          <p:nvPr/>
        </p:nvSpPr>
        <p:spPr>
          <a:xfrm>
            <a:off x="5257800" y="3657600"/>
            <a:ext cx="533400" cy="3810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43600" y="2438400"/>
            <a:ext cx="533400" cy="3810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635611" y="4089555"/>
            <a:ext cx="1452129" cy="369332"/>
          </a:xfrm>
          <a:prstGeom prst="rect">
            <a:avLst/>
          </a:prstGeom>
          <a:solidFill>
            <a:schemeClr val="bg1"/>
          </a:solidFill>
        </p:spPr>
        <p:txBody>
          <a:bodyPr wrap="none" rtlCol="0">
            <a:spAutoFit/>
          </a:bodyPr>
          <a:lstStyle/>
          <a:p>
            <a:r>
              <a:rPr lang="en-US" dirty="0" smtClean="0">
                <a:hlinkClick r:id="rId8"/>
              </a:rPr>
              <a:t>Image Source</a:t>
            </a:r>
            <a:endParaRPr lang="en-US" dirty="0"/>
          </a:p>
        </p:txBody>
      </p:sp>
      <p:sp>
        <p:nvSpPr>
          <p:cNvPr id="21" name="Rectangle 20"/>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3833640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5257800" y="3657600"/>
            <a:ext cx="533400" cy="3810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43600" y="2438400"/>
            <a:ext cx="533400" cy="3810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title"/>
          </p:nvPr>
        </p:nvSpPr>
        <p:spPr>
          <a:xfrm>
            <a:off x="441045" y="1066800"/>
            <a:ext cx="8229600" cy="1143000"/>
          </a:xfrm>
        </p:spPr>
        <p:txBody>
          <a:bodyPr/>
          <a:lstStyle/>
          <a:p>
            <a:r>
              <a:rPr lang="en-US" dirty="0" smtClean="0"/>
              <a:t>Sub-Pixel Effect</a:t>
            </a:r>
            <a:endParaRPr lang="en-US" dirty="0"/>
          </a:p>
        </p:txBody>
      </p:sp>
      <p:sp>
        <p:nvSpPr>
          <p:cNvPr id="15" name="Content Placeholder 14"/>
          <p:cNvSpPr>
            <a:spLocks noGrp="1"/>
          </p:cNvSpPr>
          <p:nvPr>
            <p:ph sz="half" idx="1"/>
          </p:nvPr>
        </p:nvSpPr>
        <p:spPr>
          <a:xfrm>
            <a:off x="0" y="1775618"/>
            <a:ext cx="4038600" cy="4525963"/>
          </a:xfrm>
        </p:spPr>
        <p:txBody>
          <a:bodyPr>
            <a:normAutofit fontScale="92500" lnSpcReduction="10000"/>
          </a:bodyPr>
          <a:lstStyle/>
          <a:p>
            <a:r>
              <a:rPr lang="en-US" dirty="0" smtClean="0"/>
              <a:t>3.9 </a:t>
            </a:r>
            <a:r>
              <a:rPr lang="en-US" dirty="0" smtClean="0">
                <a:latin typeface="Symbol" panose="05050102010706020507" pitchFamily="18" charset="2"/>
              </a:rPr>
              <a:t>m</a:t>
            </a:r>
            <a:r>
              <a:rPr lang="en-US" dirty="0" smtClean="0"/>
              <a:t>m is more sensitive to the warm part of a partly cloud pixel;  10.3 </a:t>
            </a:r>
            <a:r>
              <a:rPr lang="en-US" dirty="0" smtClean="0">
                <a:latin typeface="Symbol" panose="05050102010706020507" pitchFamily="18" charset="2"/>
              </a:rPr>
              <a:t>m</a:t>
            </a:r>
            <a:r>
              <a:rPr lang="en-US" dirty="0" smtClean="0"/>
              <a:t>m is more sensitive to the cold part of a partly cloudy pixel.</a:t>
            </a:r>
          </a:p>
          <a:p>
            <a:r>
              <a:rPr lang="en-US" dirty="0" smtClean="0">
                <a:hlinkClick r:id="rId7"/>
              </a:rPr>
              <a:t>Image Source</a:t>
            </a:r>
            <a:endParaRPr lang="en-US" dirty="0" smtClean="0"/>
          </a:p>
          <a:p>
            <a:r>
              <a:rPr lang="en-US" dirty="0" smtClean="0"/>
              <a:t>Bottom Table:  % of pixel that is cloudy, 3.9 </a:t>
            </a:r>
            <a:r>
              <a:rPr lang="en-US" dirty="0" smtClean="0">
                <a:latin typeface="Symbol" panose="05050102010706020507" pitchFamily="18" charset="2"/>
              </a:rPr>
              <a:t>m</a:t>
            </a:r>
            <a:r>
              <a:rPr lang="en-US" dirty="0" smtClean="0"/>
              <a:t>m Brightness Temperature (BT), 10.7 </a:t>
            </a:r>
            <a:r>
              <a:rPr lang="en-US" dirty="0" smtClean="0">
                <a:latin typeface="Symbol" panose="05050102010706020507" pitchFamily="18" charset="2"/>
              </a:rPr>
              <a:t>m</a:t>
            </a:r>
            <a:r>
              <a:rPr lang="en-US" dirty="0" smtClean="0"/>
              <a:t>m BT.</a:t>
            </a:r>
            <a:endParaRPr lang="en-US" dirty="0"/>
          </a:p>
        </p:txBody>
      </p:sp>
      <p:pic>
        <p:nvPicPr>
          <p:cNvPr id="21" name="Content Placeholder 20"/>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4191000" y="1905000"/>
            <a:ext cx="4434682" cy="4434682"/>
          </a:xfrm>
        </p:spPr>
      </p:pic>
      <p:cxnSp>
        <p:nvCxnSpPr>
          <p:cNvPr id="23" name="Straight Arrow Connector 22"/>
          <p:cNvCxnSpPr/>
          <p:nvPr/>
        </p:nvCxnSpPr>
        <p:spPr>
          <a:xfrm>
            <a:off x="3581400" y="5029200"/>
            <a:ext cx="1066687" cy="762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2173239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 </a:t>
            </a:r>
            <a:endParaRPr lang="en-US" dirty="0"/>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1600200"/>
            <a:ext cx="7315200" cy="5058491"/>
          </a:xfrm>
          <a:prstGeom prst="rect">
            <a:avLst/>
          </a:prstGeom>
        </p:spPr>
      </p:pic>
      <p:sp>
        <p:nvSpPr>
          <p:cNvPr id="19" name="TextBox 18"/>
          <p:cNvSpPr txBox="1"/>
          <p:nvPr/>
        </p:nvSpPr>
        <p:spPr>
          <a:xfrm>
            <a:off x="1295400" y="5638800"/>
            <a:ext cx="1549527" cy="646331"/>
          </a:xfrm>
          <a:prstGeom prst="rect">
            <a:avLst/>
          </a:prstGeom>
          <a:noFill/>
        </p:spPr>
        <p:txBody>
          <a:bodyPr wrap="none" rtlCol="0">
            <a:spAutoFit/>
          </a:bodyPr>
          <a:lstStyle/>
          <a:p>
            <a:pPr algn="ctr"/>
            <a:r>
              <a:rPr lang="en-US" dirty="0" smtClean="0"/>
              <a:t>10.3 </a:t>
            </a:r>
            <a:r>
              <a:rPr lang="en-US" dirty="0" smtClean="0">
                <a:latin typeface="Symbol" panose="05050102010706020507" pitchFamily="18" charset="2"/>
              </a:rPr>
              <a:t>m</a:t>
            </a:r>
            <a:r>
              <a:rPr lang="en-US" dirty="0" smtClean="0"/>
              <a:t>m</a:t>
            </a:r>
          </a:p>
          <a:p>
            <a:pPr algn="ctr"/>
            <a:r>
              <a:rPr lang="en-US" dirty="0" smtClean="0"/>
              <a:t>Clean Window</a:t>
            </a:r>
            <a:endParaRPr lang="en-US" dirty="0"/>
          </a:p>
        </p:txBody>
      </p:sp>
      <p:sp>
        <p:nvSpPr>
          <p:cNvPr id="14" name="Rectangle 13"/>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3502733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 </a:t>
            </a:r>
            <a:endParaRPr lang="en-US" dirty="0"/>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1600200"/>
            <a:ext cx="7315200" cy="5058491"/>
          </a:xfrm>
          <a:prstGeom prst="rect">
            <a:avLst/>
          </a:prstGeom>
        </p:spPr>
      </p:pic>
      <p:sp>
        <p:nvSpPr>
          <p:cNvPr id="15" name="TextBox 14"/>
          <p:cNvSpPr txBox="1"/>
          <p:nvPr/>
        </p:nvSpPr>
        <p:spPr>
          <a:xfrm>
            <a:off x="1363400" y="5638800"/>
            <a:ext cx="1413528" cy="646331"/>
          </a:xfrm>
          <a:prstGeom prst="rect">
            <a:avLst/>
          </a:prstGeom>
          <a:noFill/>
        </p:spPr>
        <p:txBody>
          <a:bodyPr wrap="none" rtlCol="0">
            <a:spAutoFit/>
          </a:bodyPr>
          <a:lstStyle/>
          <a:p>
            <a:pPr algn="ctr"/>
            <a:r>
              <a:rPr lang="en-US" dirty="0" smtClean="0"/>
              <a:t>3.9 </a:t>
            </a:r>
            <a:r>
              <a:rPr lang="en-US" dirty="0" smtClean="0">
                <a:latin typeface="Symbol" panose="05050102010706020507" pitchFamily="18" charset="2"/>
              </a:rPr>
              <a:t>m</a:t>
            </a:r>
            <a:r>
              <a:rPr lang="en-US" dirty="0" smtClean="0"/>
              <a:t>m</a:t>
            </a:r>
          </a:p>
          <a:p>
            <a:pPr algn="ctr"/>
            <a:r>
              <a:rPr lang="en-US" dirty="0" smtClean="0"/>
              <a:t>Shortwave IR</a:t>
            </a:r>
            <a:endParaRPr lang="en-US" dirty="0"/>
          </a:p>
        </p:txBody>
      </p:sp>
      <p:sp>
        <p:nvSpPr>
          <p:cNvPr id="14" name="Rectangle 13"/>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Night Fog Difference </a:t>
            </a:r>
            <a:r>
              <a:rPr lang="en-US" sz="24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10.3</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 – 3.9</a:t>
            </a:r>
            <a:r>
              <a:rPr lang="en-US" dirty="0" smtClean="0">
                <a:effectLst>
                  <a:outerShdw blurRad="38100" dist="38100" dir="2700000" algn="tl">
                    <a:srgbClr val="000000">
                      <a:alpha val="43137"/>
                    </a:srgbClr>
                  </a:outerShdw>
                </a:effectLst>
                <a:latin typeface="Symbol" panose="05050102010706020507" pitchFamily="18" charset="2"/>
              </a:rPr>
              <a:t>m</a:t>
            </a:r>
            <a:r>
              <a:rPr lang="en-US" dirty="0" smtClean="0">
                <a:effectLst>
                  <a:outerShdw blurRad="38100" dist="38100" dir="2700000" algn="tl">
                    <a:srgbClr val="000000">
                      <a:alpha val="43137"/>
                    </a:srgbClr>
                  </a:outerShdw>
                </a:effectLst>
              </a:rPr>
              <a:t>m</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1189673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1eb4bab6-6783-4698-923f-854e43b5869d"/>
  <p:tag name="ARTICULATE_SLIDE_COUNT" val="18"/>
  <p:tag name="ARTICULATE_META_DESCRIPTION" val="The Shortwave IR / Longwave IR Brightness Temperature Difference Field"/>
  <p:tag name="TAG_BACKING_FORM_KEY" val="3212778-c:\users\scottl\visit\quickbriefs\fogbtd\fogbtd.pptx"/>
  <p:tag name="ARTICULATE_PRESENTER_VERSION" val="7"/>
  <p:tag name="ARTICULATE_PROJECT_OPEN" val="1"/>
  <p:tag name="ARTICULATE_USED_PAGE_ORIENTATION" val="1"/>
  <p:tag name="ARTICULATE_USED_PAGE_SIZE" val="1"/>
  <p:tag name="ARTICULATE_REFERENCE_COUNT" val="0"/>
  <p:tag name="ARTICULATE_PLAYER_GLOSSARY_XML" val="&lt;?xml version=&quot;1.0&quot; encoding=&quot;utf-16&quot;?&gt;&lt;glossary xmlns:xsi=&quot;http://www.w3.org/2001/XMLSchema-instance&quot; xmlns:xsd=&quot;http://www.w3.org/2001/XMLSchema&quot;&gt;&lt;terms /&gt;&lt;/glossary&gt;"/>
</p:tagLst>
</file>

<file path=ppt/tags/tag10.xml><?xml version="1.0" encoding="utf-8"?>
<p:tagLst xmlns:a="http://schemas.openxmlformats.org/drawingml/2006/main" xmlns:r="http://schemas.openxmlformats.org/officeDocument/2006/relationships" xmlns:p="http://schemas.openxmlformats.org/presentationml/2006/main">
  <p:tag name="AUDIO_ID" val="262"/>
  <p:tag name="ARTICULATE_AUDIO_RECORDED" val="1"/>
  <p:tag name="ELAPSEDTIME" val="34.1"/>
  <p:tag name="ANNOTATION_TYPE_1" val="0"/>
  <p:tag name="ANNOTATION_START_1" val="2.9"/>
  <p:tag name="ANNOTATION_END_1" val="6.9"/>
  <p:tag name="ANNOTATION_TOP_1" val="685"/>
  <p:tag name="ANNOTATION_LEFT_1" val="499"/>
  <p:tag name="ANNOTATION_WIDTH_1" val="186"/>
  <p:tag name="ANNOTATION_HEIGHT_1" val="186"/>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6.9"/>
  <p:tag name="ANNOTATION_END_2" val="10.4"/>
  <p:tag name="ANNOTATION_TOP_2" val="349"/>
  <p:tag name="ANNOTATION_LEFT_2" val="438"/>
  <p:tag name="ANNOTATION_WIDTH_2" val="186"/>
  <p:tag name="ANNOTATION_HEIGHT_2" val="186"/>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24.0"/>
  <p:tag name="ANNOTATION_END_3" val="28.8"/>
  <p:tag name="ANNOTATION_TOP_3" val="190"/>
  <p:tag name="ANNOTATION_LEFT_3" val="105"/>
  <p:tag name="ANNOTATION_WIDTH_3" val="186"/>
  <p:tag name="ANNOTATION_HEIGHT_3" val="186"/>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COUNT" val="3"/>
  <p:tag name="ARTICULATE_TITLE_TAG" val="AWIPS Image of 10.3/Clean Window"/>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UDIO_ID" val="264"/>
  <p:tag name="ARTICULATE_AUDIO_RECORDED" val="1"/>
  <p:tag name="ELAPSEDTIME" val="17.8"/>
  <p:tag name="ANNOTATION_TYPE_1" val="0"/>
  <p:tag name="ANNOTATION_START_1" val="3.1"/>
  <p:tag name="ANNOTATION_END_1" val="8.5"/>
  <p:tag name="ANNOTATION_TOP_1" val="363"/>
  <p:tag name="ANNOTATION_LEFT_1" val="446"/>
  <p:tag name="ANNOTATION_WIDTH_1" val="186"/>
  <p:tag name="ANNOTATION_HEIGHT_1" val="186"/>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8.5"/>
  <p:tag name="ANNOTATION_END_2" val="15.0"/>
  <p:tag name="ANNOTATION_TOP_2" val="225"/>
  <p:tag name="ANNOTATION_LEFT_2" val="125"/>
  <p:tag name="ANNOTATION_WIDTH_2" val="186"/>
  <p:tag name="ANNOTATION_HEIGHT_2" val="186"/>
  <p:tag name="ANNOTATION_ANIMATION_2" val="3"/>
  <p:tag name="ANNOTATION_ROTATION_2" val="225"/>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COUNT" val="2"/>
  <p:tag name="ARTICULATE_TITLE_TAG" val="AWIPS Image of 3.9 Micron/Shortwave IR"/>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13.xml><?xml version="1.0" encoding="utf-8"?>
<p:tagLst xmlns:a="http://schemas.openxmlformats.org/drawingml/2006/main" xmlns:r="http://schemas.openxmlformats.org/officeDocument/2006/relationships" xmlns:p="http://schemas.openxmlformats.org/presentationml/2006/main">
  <p:tag name="BULLET_1" val="8226"/>
</p:tagLst>
</file>

<file path=ppt/tags/tag14.xml><?xml version="1.0" encoding="utf-8"?>
<p:tagLst xmlns:a="http://schemas.openxmlformats.org/drawingml/2006/main" xmlns:r="http://schemas.openxmlformats.org/officeDocument/2006/relationships" xmlns:p="http://schemas.openxmlformats.org/presentationml/2006/main">
  <p:tag name="AUDIO_ID" val="263"/>
  <p:tag name="ARTICULATE_AUDIO_RECORDED" val="1"/>
  <p:tag name="ELAPSEDTIME" val="44.2"/>
  <p:tag name="ANNOTATION_TYPE_1" val="0"/>
  <p:tag name="ANNOTATION_START_1" val="7.7"/>
  <p:tag name="ANNOTATION_END_1" val="9.0"/>
  <p:tag name="ANNOTATION_TOP_1" val="602"/>
  <p:tag name="ANNOTATION_LEFT_1" val="282"/>
  <p:tag name="ANNOTATION_WIDTH_1" val="186"/>
  <p:tag name="ANNOTATION_HEIGHT_1" val="186"/>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9.0"/>
  <p:tag name="ANNOTATION_END_2" val="9.9"/>
  <p:tag name="ANNOTATION_TOP_2" val="382"/>
  <p:tag name="ANNOTATION_LEFT_2" val="411"/>
  <p:tag name="ANNOTATION_WIDTH_2" val="186"/>
  <p:tag name="ANNOTATION_HEIGHT_2" val="186"/>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9.9"/>
  <p:tag name="ANNOTATION_END_3" val="14.1"/>
  <p:tag name="ANNOTATION_TOP_3" val="256"/>
  <p:tag name="ANNOTATION_LEFT_3" val="560"/>
  <p:tag name="ANNOTATION_WIDTH_3" val="186"/>
  <p:tag name="ANNOTATION_HEIGHT_3" val="186"/>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14.1"/>
  <p:tag name="ANNOTATION_END_4" val="16.4"/>
  <p:tag name="ANNOTATION_TOP_4" val="234"/>
  <p:tag name="ANNOTATION_LEFT_4" val="130"/>
  <p:tag name="ANNOTATION_WIDTH_4" val="186"/>
  <p:tag name="ANNOTATION_HEIGHT_4" val="186"/>
  <p:tag name="ANNOTATION_ANIMATION_4" val="3"/>
  <p:tag name="ANNOTATION_ROTATION_4" val="225"/>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COUNT" val="4"/>
  <p:tag name="ARTICULATE_TITLE_TAG" val="Brightness Temperature Difference field, Default Enhancement"/>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15.xml><?xml version="1.0" encoding="utf-8"?>
<p:tagLst xmlns:a="http://schemas.openxmlformats.org/drawingml/2006/main" xmlns:r="http://schemas.openxmlformats.org/officeDocument/2006/relationships" xmlns:p="http://schemas.openxmlformats.org/presentationml/2006/main">
  <p:tag name="BULLET_1" val="8226"/>
</p:tagLst>
</file>

<file path=ppt/tags/tag16.xml><?xml version="1.0" encoding="utf-8"?>
<p:tagLst xmlns:a="http://schemas.openxmlformats.org/drawingml/2006/main" xmlns:r="http://schemas.openxmlformats.org/officeDocument/2006/relationships" xmlns:p="http://schemas.openxmlformats.org/presentationml/2006/main">
  <p:tag name="AUDIO_ID" val="268"/>
  <p:tag name="ARTICULATE_AUDIO_RECORDED" val="1"/>
  <p:tag name="ELAPSEDTIME" val="8.7"/>
  <p:tag name="ANNOTATION_COUNT" val="0"/>
  <p:tag name="ARTICULATE_TITLE_TAG" val="Zoomed in -- Clean Window"/>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17.xml><?xml version="1.0" encoding="utf-8"?>
<p:tagLst xmlns:a="http://schemas.openxmlformats.org/drawingml/2006/main" xmlns:r="http://schemas.openxmlformats.org/officeDocument/2006/relationships" xmlns:p="http://schemas.openxmlformats.org/presentationml/2006/main">
  <p:tag name="BULLET_1" val="8226"/>
</p:tagLst>
</file>

<file path=ppt/tags/tag18.xml><?xml version="1.0" encoding="utf-8"?>
<p:tagLst xmlns:a="http://schemas.openxmlformats.org/drawingml/2006/main" xmlns:r="http://schemas.openxmlformats.org/officeDocument/2006/relationships" xmlns:p="http://schemas.openxmlformats.org/presentationml/2006/main">
  <p:tag name="AUDIO_ID" val="270"/>
  <p:tag name="ARTICULATE_AUDIO_RECORDED" val="1"/>
  <p:tag name="ELAPSEDTIME" val="13.4"/>
  <p:tag name="ARTICULATE_TITLE_TAG" val="Zoomed in, Shortwave IR/3.9"/>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19.xml><?xml version="1.0" encoding="utf-8"?>
<p:tagLst xmlns:a="http://schemas.openxmlformats.org/drawingml/2006/main" xmlns:r="http://schemas.openxmlformats.org/officeDocument/2006/relationships" xmlns:p="http://schemas.openxmlformats.org/presentationml/2006/main">
  <p:tag name="BULLET_1" val="8226"/>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ARTICULATE_AUDIO_RECORDED" val="1"/>
  <p:tag name="ELAPSEDTIME" val="10.6"/>
  <p:tag name="ANNOTATION_TYPE_1" val="2"/>
  <p:tag name="ANNOTATION_START_1" val="3.5"/>
  <p:tag name="ANNOTATION_END_1" val="3.5"/>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3.5"/>
  <p:tag name="ANNOTATION_END_2" val="7.5"/>
  <p:tag name="ANNOTATION_TOP_2" val="247"/>
  <p:tag name="ANNOTATION_LEFT_2" val="100"/>
  <p:tag name="ANNOTATION_WIDTH_2" val="777"/>
  <p:tag name="ANNOTATION_HEIGHT_2" val="135"/>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TYPE_3" val="0"/>
  <p:tag name="ANNOTATION_START_3" val="9.6"/>
  <p:tag name="ANNOTATION_TOP_3" val="476"/>
  <p:tag name="ANNOTATION_LEFT_3" val="654"/>
  <p:tag name="ANNOTATION_WIDTH_3" val="186"/>
  <p:tag name="ANNOTATION_HEIGHT_3" val="186"/>
  <p:tag name="ANNOTATION_ANIMATION_3" val="3"/>
  <p:tag name="ANNOTATION_ROTATION_3" val="18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COUNT" val="3"/>
  <p:tag name="ARTICULATE_TITLE_TAG" val="Title Slide"/>
  <p:tag name="ARTICULATE_USED_LAYOUT" val="7"/>
  <p:tag name="ARTICULATE_NAV_LEVEL" val="1"/>
  <p:tag name="ARTICULATE_SLIDE_PRESENTER_GUID" val="574cdfa9-4f02-4741-9378-c1b51dca0442"/>
  <p:tag name="ARTICULATE_SLIDE_PAUSE" val="1"/>
  <p:tag name="ARTICULATE_LOCK_SLIDE" val="0"/>
  <p:tag name="ARTICULATE_HIDE_SLIDE" val="0"/>
  <p:tag name="ARTICULATE_PLAYER_CONTROL_PREVIOUS" val="False"/>
  <p:tag name="ARTICULATE_PLAYER_CONTROL_NEXT" val="True"/>
</p:tagLst>
</file>

<file path=ppt/tags/tag20.xml><?xml version="1.0" encoding="utf-8"?>
<p:tagLst xmlns:a="http://schemas.openxmlformats.org/drawingml/2006/main" xmlns:r="http://schemas.openxmlformats.org/officeDocument/2006/relationships" xmlns:p="http://schemas.openxmlformats.org/presentationml/2006/main">
  <p:tag name="AUDIO_ID" val="269"/>
  <p:tag name="ARTICULATE_AUDIO_RECORDED" val="1"/>
  <p:tag name="ELAPSEDTIME" val="13.8"/>
  <p:tag name="ARTICULATE_TITLE_TAG" val="Zoomed in, Brightness Temperature Difference"/>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UDIO_ID" val="271"/>
  <p:tag name="ARTICULATE_AUDIO_RECORDED" val="1"/>
  <p:tag name="ELAPSEDTIME" val="46.3"/>
  <p:tag name="ARTICULATE_TITLE_TAG" val="What happens in the Daytime?"/>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10.3 micron/Clean Window, Daytime"/>
  <p:tag name="AUDIO_ID" val="272"/>
  <p:tag name="ARTICULATE_AUDIO_RECORDED" val="1"/>
  <p:tag name="ELAPSEDTIME" val="11.2"/>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UDIO_ID" val="277"/>
  <p:tag name="ARTICULATE_AUDIO_RECORDED" val="1"/>
  <p:tag name="ELAPSEDTIME" val="14.5"/>
  <p:tag name="ARTICULATE_TITLE_TAG" val="3.9 micron/Shortwave IR, Daytime"/>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8.xml><?xml version="1.0" encoding="utf-8"?>
<p:tagLst xmlns:a="http://schemas.openxmlformats.org/drawingml/2006/main" xmlns:r="http://schemas.openxmlformats.org/officeDocument/2006/relationships" xmlns:p="http://schemas.openxmlformats.org/presentationml/2006/main">
  <p:tag name="AUDIO_ID" val="278"/>
  <p:tag name="ARTICULATE_AUDIO_RECORDED" val="1"/>
  <p:tag name="ELAPSEDTIME" val="11.2"/>
  <p:tag name="ANNOTATION_TYPE_1" val="0"/>
  <p:tag name="ANNOTATION_START_1" val="2.5"/>
  <p:tag name="ANNOTATION_END_1" val="4.1"/>
  <p:tag name="ANNOTATION_TOP_1" val="394"/>
  <p:tag name="ANNOTATION_LEFT_1" val="388"/>
  <p:tag name="ANNOTATION_WIDTH_1" val="186"/>
  <p:tag name="ANNOTATION_HEIGHT_1" val="186"/>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4.1"/>
  <p:tag name="ANNOTATION_END_2" val="6.4"/>
  <p:tag name="ANNOTATION_TOP_2" val="502"/>
  <p:tag name="ANNOTATION_LEFT_2" val="354"/>
  <p:tag name="ANNOTATION_WIDTH_2" val="186"/>
  <p:tag name="ANNOTATION_HEIGHT_2" val="186"/>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COUNT" val="2"/>
  <p:tag name="ARTICULATE_TITLE_TAG" val="Brightness Temperature Difference, Daytime"/>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2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ANNOTATION_TYPE_1" val="0"/>
  <p:tag name="ANNOTATION_START_1" val="7.4"/>
  <p:tag name="ANNOTATION_END_1" val="12.8"/>
  <p:tag name="ANNOTATION_TOP_1" val="603"/>
  <p:tag name="ANNOTATION_LEFT_1" val="753"/>
  <p:tag name="ANNOTATION_WIDTH_1" val="186"/>
  <p:tag name="ANNOTATION_HEIGHT_1" val="186"/>
  <p:tag name="ANNOTATION_ANIMATION_1" val="3"/>
  <p:tag name="ANNOTATION_ROTATION_1" val="18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1"/>
  <p:tag name="ANNOTATION_START_2" val="12.8"/>
  <p:tag name="ANNOTATION_END_2" val="16.0"/>
  <p:tag name="ANNOTATION_TOP_2" val="351"/>
  <p:tag name="ANNOTATION_LEFT_2" val="62"/>
  <p:tag name="ANNOTATION_WIDTH_2" val="852"/>
  <p:tag name="ANNOTATION_HEIGHT_2" val="56"/>
  <p:tag name="ANNOTATION_ANIMATION_2" val="5"/>
  <p:tag name="ANNOTATION_ROTATION_2" val="0"/>
  <p:tag name="ANNOTATION_SUB_TYPE_2" val="9"/>
  <p:tag name="ANNOTATION_LOOP_COUNT_2" val="1"/>
  <p:tag name="ANNOTATION_BOX_RADIUS_2" val="5"/>
  <p:tag name="ANNOTATION_SCALE_2" val="0"/>
  <p:tag name="ANNOTATION_BORDER_ALPHA_2" val="100"/>
  <p:tag name="ANNOTATION_BORDER_COLOR_2" val="0"/>
  <p:tag name="ANNOTATION_FILL_COLOR_2" val="255"/>
  <p:tag name="ANNOTATION_FILL_ALPHA_2" val="100"/>
  <p:tag name="ANNOTATION_BORDER_WIDTH_2" val="3"/>
  <p:tag name="ANNOTATION_SLIDE_WIDTH_2" val="960"/>
  <p:tag name="ANNOTATION_SLIDE_HEIGHT_2" val="720"/>
  <p:tag name="ANNOTATION_COUNT" val="2"/>
  <p:tag name="ARTICULATE_TITLE_TAG" val="Shortwave IR (3.9 microns) above a Cloud full of water droplets"/>
  <p:tag name="AUDIO_ID" val="257"/>
  <p:tag name="ARTICULATE_AUDIO_RECORDED" val="1"/>
  <p:tag name="ELAPSEDTIME" val="22.3"/>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30.xml><?xml version="1.0" encoding="utf-8"?>
<p:tagLst xmlns:a="http://schemas.openxmlformats.org/drawingml/2006/main" xmlns:r="http://schemas.openxmlformats.org/officeDocument/2006/relationships" xmlns:p="http://schemas.openxmlformats.org/presentationml/2006/main">
  <p:tag name="AUDIO_ID" val="276"/>
  <p:tag name="ARTICULATE_AUDIO_RECORDED" val="1"/>
  <p:tag name="ELAPSEDTIME" val="7.6"/>
  <p:tag name="ANNOTATION_COUNT" val="0"/>
  <p:tag name="ARTICULATE_TITLE_TAG" val="Conclusion"/>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False"/>
</p:tagLst>
</file>

<file path=ppt/tags/tag3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BULLET_1" val="8226"/>
</p:tagLst>
</file>

<file path=ppt/tags/tag5.xml><?xml version="1.0" encoding="utf-8"?>
<p:tagLst xmlns:a="http://schemas.openxmlformats.org/drawingml/2006/main" xmlns:r="http://schemas.openxmlformats.org/officeDocument/2006/relationships" xmlns:p="http://schemas.openxmlformats.org/presentationml/2006/main">
  <p:tag name="AUDIO_ID" val="258"/>
  <p:tag name="ARTICULATE_AUDIO_RECORDED" val="1"/>
  <p:tag name="ELAPSEDTIME" val="8.5"/>
  <p:tag name="ANNOTATION_TYPE_1" val="1"/>
  <p:tag name="ANNOTATION_START_1" val="3.2"/>
  <p:tag name="ANNOTATION_TOP_1" val="353"/>
  <p:tag name="ANNOTATION_LEFT_1" val="61"/>
  <p:tag name="ANNOTATION_WIDTH_1" val="829"/>
  <p:tag name="ANNOTATION_HEIGHT_1" val="41"/>
  <p:tag name="ANNOTATION_ANIMATION_1" val="5"/>
  <p:tag name="ANNOTATION_ROTATION_1" val="0"/>
  <p:tag name="ANNOTATION_SUB_TYPE_1" val="9"/>
  <p:tag name="ANNOTATION_LOOP_COUNT_1" val="1"/>
  <p:tag name="ANNOTATION_BOX_RADIUS_1" val="5"/>
  <p:tag name="ANNOTATION_SCALE_1" val="0"/>
  <p:tag name="ANNOTATION_BORDER_ALPHA_1" val="100"/>
  <p:tag name="ANNOTATION_BORDER_COLOR_1" val="0"/>
  <p:tag name="ANNOTATION_FILL_COLOR_1" val="255"/>
  <p:tag name="ANNOTATION_FILL_ALPHA_1" val="100"/>
  <p:tag name="ANNOTATION_BORDER_WIDTH_1" val="3"/>
  <p:tag name="ANNOTATION_SLIDE_WIDTH_1" val="960"/>
  <p:tag name="ANNOTATION_SLIDE_HEIGHT_1" val="720"/>
  <p:tag name="ANNOTATION_COUNT" val="1"/>
  <p:tag name="ARTICULATE_TITLE_TAG" val="Clean Window Longwave IR above a Cloud full of water droplets"/>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6.xml><?xml version="1.0" encoding="utf-8"?>
<p:tagLst xmlns:a="http://schemas.openxmlformats.org/drawingml/2006/main" xmlns:r="http://schemas.openxmlformats.org/officeDocument/2006/relationships" xmlns:p="http://schemas.openxmlformats.org/presentationml/2006/main">
  <p:tag name="AUDIO_ID" val="259"/>
  <p:tag name="ARTICULATE_AUDIO_RECORDED" val="1"/>
  <p:tag name="ELAPSEDTIME" val="21.8"/>
  <p:tag name="ANNOTATION_TYPE_1" val="1"/>
  <p:tag name="ANNOTATION_START_1" val="10.7"/>
  <p:tag name="ANNOTATION_TOP_1" val="421"/>
  <p:tag name="ANNOTATION_LEFT_1" val="462"/>
  <p:tag name="ANNOTATION_WIDTH_1" val="495"/>
  <p:tag name="ANNOTATION_HEIGHT_1" val="290"/>
  <p:tag name="ANNOTATION_ANIMATION_1" val="5"/>
  <p:tag name="ANNOTATION_ROTATION_1" val="0"/>
  <p:tag name="ANNOTATION_SUB_TYPE_1" val="9"/>
  <p:tag name="ANNOTATION_LOOP_COUNT_1" val="1"/>
  <p:tag name="ANNOTATION_BOX_RADIUS_1" val="5"/>
  <p:tag name="ANNOTATION_SCALE_1" val="0"/>
  <p:tag name="ANNOTATION_BORDER_ALPHA_1" val="100"/>
  <p:tag name="ANNOTATION_BORDER_COLOR_1" val="0"/>
  <p:tag name="ANNOTATION_FILL_COLOR_1" val="255"/>
  <p:tag name="ANNOTATION_FILL_ALPHA_1" val="100"/>
  <p:tag name="ANNOTATION_BORDER_WIDTH_1" val="3"/>
  <p:tag name="ANNOTATION_SLIDE_WIDTH_1" val="960"/>
  <p:tag name="ANNOTATION_SLIDE_HEIGHT_1" val="720"/>
  <p:tag name="ANNOTATION_COUNT" val="1"/>
  <p:tag name="ARTICULATE_TITLE_TAG" val="Why does it work?  Satellite Detection, 3.9 Microns"/>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7.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ELAPSEDTIME" val="12.8"/>
  <p:tag name="ANNOTATION_COUNT" val="0"/>
  <p:tag name="ARTICULATE_TITLE_TAG" val="Why does it work?  Satellite Detection, 10.3 microns"/>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8.xml><?xml version="1.0" encoding="utf-8"?>
<p:tagLst xmlns:a="http://schemas.openxmlformats.org/drawingml/2006/main" xmlns:r="http://schemas.openxmlformats.org/officeDocument/2006/relationships" xmlns:p="http://schemas.openxmlformats.org/presentationml/2006/main">
  <p:tag name="AUDIO_ID" val="265"/>
  <p:tag name="ARTICULATE_AUDIO_RECORDED" val="1"/>
  <p:tag name="ELAPSEDTIME" val="45"/>
  <p:tag name="ANNOTATION_TYPE_1" val="0"/>
  <p:tag name="ANNOTATION_START_1" val="4.9"/>
  <p:tag name="ANNOTATION_END_1" val="6.7"/>
  <p:tag name="ANNOTATION_TOP_1" val="188"/>
  <p:tag name="ANNOTATION_LEFT_1" val="736"/>
  <p:tag name="ANNOTATION_WIDTH_1" val="186"/>
  <p:tag name="ANNOTATION_HEIGHT_1" val="186"/>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15.4"/>
  <p:tag name="ANNOTATION_END_2" val="23.3"/>
  <p:tag name="ANNOTATION_TOP_2" val="367"/>
  <p:tag name="ANNOTATION_LEFT_2" val="136"/>
  <p:tag name="ANNOTATION_WIDTH_2" val="186"/>
  <p:tag name="ANNOTATION_HEIGHT_2" val="186"/>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23.3"/>
  <p:tag name="ANNOTATION_END_3" val="30.4"/>
  <p:tag name="ANNOTATION_TOP_3" val="551"/>
  <p:tag name="ANNOTATION_LEFT_3" val="248"/>
  <p:tag name="ANNOTATION_WIDTH_3" val="186"/>
  <p:tag name="ANNOTATION_HEIGHT_3" val="186"/>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30.4"/>
  <p:tag name="ANNOTATION_END_4" val="34.7"/>
  <p:tag name="ANNOTATION_TOP_4" val="487"/>
  <p:tag name="ANNOTATION_LEFT_4" val="603"/>
  <p:tag name="ANNOTATION_WIDTH_4" val="186"/>
  <p:tag name="ANNOTATION_HEIGHT_4" val="186"/>
  <p:tag name="ANNOTATION_ANIMATION_4" val="3"/>
  <p:tag name="ANNOTATION_ROTATION_4" val="27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2"/>
  <p:tag name="ANNOTATION_START_5" val="42.5"/>
  <p:tag name="ANNOTATION_END_5" val="42.5"/>
  <p:tag name="ANNOTATION_TOP_5" val="-62"/>
  <p:tag name="ANNOTATION_LEFT_5" val="-62"/>
  <p:tag name="ANNOTATION_WIDTH_5" val="1085"/>
  <p:tag name="ANNOTATION_HEIGHT_5" val="845"/>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255"/>
  <p:tag name="ANNOTATION_FILL_COLOR_5" val="5921370"/>
  <p:tag name="ANNOTATION_FILL_ALPHA_5" val="50"/>
  <p:tag name="ANNOTATION_BORDER_WIDTH_5" val="3"/>
  <p:tag name="ANNOTATION_SLIDE_WIDTH_5" val="960"/>
  <p:tag name="ANNOTATION_SLIDE_HEIGHT_5" val="720"/>
  <p:tag name="ANNOTATION_TYPE_6" val="2"/>
  <p:tag name="ANNOTATION_START_6" val="42.5"/>
  <p:tag name="ANNOTATION_TOP_6" val="598"/>
  <p:tag name="ANNOTATION_LEFT_6" val="7"/>
  <p:tag name="ANNOTATION_WIDTH_6" val="938"/>
  <p:tag name="ANNOTATION_HEIGHT_6" val="118"/>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255"/>
  <p:tag name="ANNOTATION_FILL_COLOR_6" val="5921370"/>
  <p:tag name="ANNOTATION_FILL_ALPHA_6" val="50"/>
  <p:tag name="ANNOTATION_BORDER_WIDTH_6" val="3"/>
  <p:tag name="ANNOTATION_SLIDE_WIDTH_6" val="960"/>
  <p:tag name="ANNOTATION_SLIDE_HEIGHT_6" val="720"/>
  <p:tag name="ANNOTATION_COUNT" val="6"/>
  <p:tag name="ARTICULATE_USED_LAYOUT" val="2"/>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ags/tag9.xml><?xml version="1.0" encoding="utf-8"?>
<p:tagLst xmlns:a="http://schemas.openxmlformats.org/drawingml/2006/main" xmlns:r="http://schemas.openxmlformats.org/officeDocument/2006/relationships" xmlns:p="http://schemas.openxmlformats.org/presentationml/2006/main">
  <p:tag name="AUDIO_ID" val="266"/>
  <p:tag name="ARTICULATE_AUDIO_RECORDED" val="1"/>
  <p:tag name="ELAPSEDTIME" val="39.6"/>
  <p:tag name="ANNOTATION_TYPE_1" val="0"/>
  <p:tag name="ANNOTATION_START_1" val="1.5"/>
  <p:tag name="ANNOTATION_END_1" val="9.1"/>
  <p:tag name="ANNOTATION_TOP_1" val="173"/>
  <p:tag name="ANNOTATION_LEFT_1" val="296"/>
  <p:tag name="ANNOTATION_WIDTH_1" val="186"/>
  <p:tag name="ANNOTATION_HEIGHT_1" val="186"/>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23.2"/>
  <p:tag name="ANNOTATION_END_2" val="24.4"/>
  <p:tag name="ANNOTATION_TOP_2" val="299"/>
  <p:tag name="ANNOTATION_LEFT_2" val="566"/>
  <p:tag name="ANNOTATION_WIDTH_2" val="186"/>
  <p:tag name="ANNOTATION_HEIGHT_2" val="186"/>
  <p:tag name="ANNOTATION_ANIMATION_2" val="3"/>
  <p:tag name="ANNOTATION_ROTATION_2" val="27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24.4"/>
  <p:tag name="ANNOTATION_END_3" val="25.5"/>
  <p:tag name="ANNOTATION_TOP_3" val="335"/>
  <p:tag name="ANNOTATION_LEFT_3" val="607"/>
  <p:tag name="ANNOTATION_WIDTH_3" val="186"/>
  <p:tag name="ANNOTATION_HEIGHT_3" val="186"/>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25.5"/>
  <p:tag name="ANNOTATION_END_4" val="26.9"/>
  <p:tag name="ANNOTATION_TOP_4" val="374"/>
  <p:tag name="ANNOTATION_LEFT_4" val="651"/>
  <p:tag name="ANNOTATION_WIDTH_4" val="186"/>
  <p:tag name="ANNOTATION_HEIGHT_4" val="186"/>
  <p:tag name="ANNOTATION_ANIMATION_4" val="3"/>
  <p:tag name="ANNOTATION_ROTATION_4" val="27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26.9"/>
  <p:tag name="ANNOTATION_END_5" val="28.9"/>
  <p:tag name="ANNOTATION_TOP_5" val="429"/>
  <p:tag name="ANNOTATION_LEFT_5" val="707"/>
  <p:tag name="ANNOTATION_WIDTH_5" val="186"/>
  <p:tag name="ANNOTATION_HEIGHT_5" val="186"/>
  <p:tag name="ANNOTATION_ANIMATION_5" val="3"/>
  <p:tag name="ANNOTATION_ROTATION_5" val="270"/>
  <p:tag name="ANNOTATION_SUB_TYPE_5" val="1"/>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COUNT" val="5"/>
  <p:tag name="ARTICULATE_USED_LAYOUT" val="4"/>
  <p:tag name="ARTICULATE_NAV_LEVEL" val="1"/>
  <p:tag name="ARTICULATE_SLIDE_PRESENTER_GUID" val="574cdfa9-4f02-4741-9378-c1b51dca0442"/>
  <p:tag name="ARTICULATE_SLIDE_PAUSE" val="1"/>
  <p:tag name="ARTICULATE_LOCK_SLIDE" val="0"/>
  <p:tag name="ARTICULATE_HIDE_SLIDE" val="0"/>
  <p:tag name="ARTICULATE_PLAYER_CONTROL_PREVIOUS" val="True"/>
  <p:tag name="ARTICULATE_PLAYER_CONTROL_NEXT"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2465</TotalTime>
  <Words>1390</Words>
  <Application>Microsoft Office PowerPoint</Application>
  <PresentationFormat>On-screen Show (4:3)</PresentationFormat>
  <Paragraphs>155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Why does it work?</vt:lpstr>
      <vt:lpstr>Why does it work?</vt:lpstr>
      <vt:lpstr>What about thin clouds of ice?   These also have a signal in the Fog Difference</vt:lpstr>
      <vt:lpstr>Sub-Pixel Effect</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Lindstrom</dc:creator>
  <cp:lastModifiedBy>Scott Lindstrom</cp:lastModifiedBy>
  <cp:revision>52</cp:revision>
  <dcterms:created xsi:type="dcterms:W3CDTF">2017-10-26T11:34:45Z</dcterms:created>
  <dcterms:modified xsi:type="dcterms:W3CDTF">2017-12-12T21:00:52Z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B47388A7-DEAE-4BDC-BD3A-8687855367CA</vt:lpwstr>
  </property>
  <property fmtid="{D5CDD505-2E9C-101B-9397-08002B2CF9AE}" pid="3" name="ArticulatePath">
    <vt:lpwstr>FogBTD</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C:\Users\scottl\VISIT\QuickBriefs\FogBTD\FogBTD.ppta</vt:lpwstr>
  </property>
</Properties>
</file>