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4.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5.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6.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7.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8.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9.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10.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11.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12.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13.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14.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15.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16.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notesSlides/notesSlide17.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18.xml" ContentType="application/vnd.openxmlformats-officedocument.presentationml.notesSlide+xml"/>
  <Override PartName="/ppt/tags/tag40.xml" ContentType="application/vnd.openxmlformats-officedocument.presentationml.tags+xml"/>
  <Override PartName="/ppt/notesSlides/notesSlide19.xml" ContentType="application/vnd.openxmlformats-officedocument.presentationml.notesSlide+xml"/>
  <Override PartName="/ppt/tags/tag41.xml" ContentType="application/vnd.openxmlformats-officedocument.presentationml.tags+xml"/>
  <Override PartName="/ppt/notesSlides/notesSlide20.xml" ContentType="application/vnd.openxmlformats-officedocument.presentationml.notesSlide+xml"/>
  <Override PartName="/ppt/tags/tag42.xml" ContentType="application/vnd.openxmlformats-officedocument.presentationml.tags+xml"/>
  <Override PartName="/ppt/notesSlides/notesSlide21.xml" ContentType="application/vnd.openxmlformats-officedocument.presentationml.notesSlide+xml"/>
  <Override PartName="/ppt/tags/tag43.xml" ContentType="application/vnd.openxmlformats-officedocument.presentationml.tags+xml"/>
  <Override PartName="/ppt/notesSlides/notesSlide22.xml" ContentType="application/vnd.openxmlformats-officedocument.presentationml.notesSlide+xml"/>
  <Override PartName="/ppt/tags/tag44.xml" ContentType="application/vnd.openxmlformats-officedocument.presentationml.tags+xml"/>
  <Override PartName="/ppt/notesSlides/notesSlide23.xml" ContentType="application/vnd.openxmlformats-officedocument.presentationml.notesSlide+xml"/>
  <Override PartName="/ppt/tags/tag45.xml" ContentType="application/vnd.openxmlformats-officedocument.presentationml.tags+xml"/>
  <Override PartName="/ppt/notesSlides/notesSlide24.xml" ContentType="application/vnd.openxmlformats-officedocument.presentationml.notesSlide+xml"/>
  <Override PartName="/ppt/tags/tag46.xml" ContentType="application/vnd.openxmlformats-officedocument.presentationml.tags+xml"/>
  <Override PartName="/ppt/notesSlides/notesSlide25.xml" ContentType="application/vnd.openxmlformats-officedocument.presentationml.notesSlide+xml"/>
  <Override PartName="/ppt/tags/tag47.xml" ContentType="application/vnd.openxmlformats-officedocument.presentationml.tags+xml"/>
  <Override PartName="/ppt/notesSlides/notesSlide26.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notesSlides/notesSlide27.xml" ContentType="application/vnd.openxmlformats-officedocument.presentationml.notesSlide+xml"/>
  <Override PartName="/ppt/tags/tag50.xml" ContentType="application/vnd.openxmlformats-officedocument.presentationml.tags+xml"/>
  <Override PartName="/ppt/notesSlides/notesSlide28.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notesSlides/notesSlide29.xml" ContentType="application/vnd.openxmlformats-officedocument.presentationml.notesSlide+xml"/>
  <Override PartName="/ppt/tags/tag5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handoutMasterIdLst>
    <p:handoutMasterId r:id="rId32"/>
  </p:handoutMasterIdLst>
  <p:sldIdLst>
    <p:sldId id="256" r:id="rId2"/>
    <p:sldId id="257" r:id="rId3"/>
    <p:sldId id="258" r:id="rId4"/>
    <p:sldId id="267" r:id="rId5"/>
    <p:sldId id="265" r:id="rId6"/>
    <p:sldId id="266" r:id="rId7"/>
    <p:sldId id="278" r:id="rId8"/>
    <p:sldId id="279" r:id="rId9"/>
    <p:sldId id="260" r:id="rId10"/>
    <p:sldId id="264" r:id="rId11"/>
    <p:sldId id="261" r:id="rId12"/>
    <p:sldId id="262" r:id="rId13"/>
    <p:sldId id="269" r:id="rId14"/>
    <p:sldId id="270" r:id="rId15"/>
    <p:sldId id="271" r:id="rId16"/>
    <p:sldId id="272" r:id="rId17"/>
    <p:sldId id="277" r:id="rId18"/>
    <p:sldId id="287" r:id="rId19"/>
    <p:sldId id="286" r:id="rId20"/>
    <p:sldId id="281" r:id="rId21"/>
    <p:sldId id="280" r:id="rId22"/>
    <p:sldId id="282" r:id="rId23"/>
    <p:sldId id="283" r:id="rId24"/>
    <p:sldId id="284" r:id="rId25"/>
    <p:sldId id="285" r:id="rId26"/>
    <p:sldId id="274" r:id="rId27"/>
    <p:sldId id="275" r:id="rId28"/>
    <p:sldId id="276" r:id="rId29"/>
    <p:sldId id="273" r:id="rId30"/>
  </p:sldIdLst>
  <p:sldSz cx="9144000" cy="6858000" type="screen4x3"/>
  <p:notesSz cx="6858000" cy="914400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00"/>
    <a:srgbClr val="0000CC"/>
    <a:srgbClr val="00FF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95" autoAdjust="0"/>
    <p:restoredTop sz="95280" autoAdjust="0"/>
  </p:normalViewPr>
  <p:slideViewPr>
    <p:cSldViewPr>
      <p:cViewPr varScale="1">
        <p:scale>
          <a:sx n="87" d="100"/>
          <a:sy n="87" d="100"/>
        </p:scale>
        <p:origin x="360" y="48"/>
      </p:cViewPr>
      <p:guideLst>
        <p:guide orient="horz" pos="2160"/>
        <p:guide pos="2880"/>
      </p:guideLst>
    </p:cSldViewPr>
  </p:slideViewPr>
  <p:outlineViewPr>
    <p:cViewPr>
      <p:scale>
        <a:sx n="33" d="100"/>
        <a:sy n="33" d="100"/>
      </p:scale>
      <p:origin x="0" y="9666"/>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2" d="100"/>
          <a:sy n="52" d="100"/>
        </p:scale>
        <p:origin x="-2364"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EBBD1FE-4B23-42AA-A735-24FA2A83A6C8}" type="datetimeFigureOut">
              <a:rPr lang="en-US" smtClean="0"/>
              <a:t>8/29/2019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43CD758-7501-4930-BF0D-68429A3AA18E}" type="slidenum">
              <a:rPr lang="en-US" smtClean="0"/>
              <a:t>‹#›</a:t>
            </a:fld>
            <a:endParaRPr lang="en-US"/>
          </a:p>
        </p:txBody>
      </p:sp>
    </p:spTree>
    <p:extLst>
      <p:ext uri="{BB962C8B-B14F-4D97-AF65-F5344CB8AC3E}">
        <p14:creationId xmlns:p14="http://schemas.microsoft.com/office/powerpoint/2010/main" val="32170066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6FBCC48-3389-4B53-AABD-E57FD2C1719A}" type="datetimeFigureOut">
              <a:rPr lang="en-US" smtClean="0"/>
              <a:t>8/29/2019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FFD203E-77D9-4514-B5C7-BE2FF8D4381D}" type="slidenum">
              <a:rPr lang="en-US" smtClean="0"/>
              <a:t>‹#›</a:t>
            </a:fld>
            <a:endParaRPr lang="en-US"/>
          </a:p>
        </p:txBody>
      </p:sp>
    </p:spTree>
    <p:extLst>
      <p:ext uri="{BB962C8B-B14F-4D97-AF65-F5344CB8AC3E}">
        <p14:creationId xmlns:p14="http://schemas.microsoft.com/office/powerpoint/2010/main" val="3420221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ags" Target="../tags/tag24.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notesMaster" Target="../notesMasters/notesMaster1.xml"/><Relationship Id="rId1" Type="http://schemas.openxmlformats.org/officeDocument/2006/relationships/tags" Target="../tags/tag26.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28.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ags" Target="../tags/tag30.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ags" Target="../tags/tag32.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ags" Target="../tags/tag34.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ags" Target="../tags/tag36.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38.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slide" Target="../slides/slide26.xml"/><Relationship Id="rId2" Type="http://schemas.openxmlformats.org/officeDocument/2006/relationships/notesMaster" Target="../notesMasters/notesMaster1.xml"/><Relationship Id="rId1" Type="http://schemas.openxmlformats.org/officeDocument/2006/relationships/tags" Target="../tags/tag48.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slide" Target="../slides/slide28.xml"/><Relationship Id="rId2" Type="http://schemas.openxmlformats.org/officeDocument/2006/relationships/notesMaster" Target="../notesMasters/notesMaster1.xml"/><Relationship Id="rId1" Type="http://schemas.openxmlformats.org/officeDocument/2006/relationships/tags" Target="../tags/tag51.xml"/></Relationships>
</file>

<file path=ppt/notesSlides/_rels/notesSlide29.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notesMaster" Target="../notesMasters/notesMaster1.xml"/><Relationship Id="rId1" Type="http://schemas.openxmlformats.org/officeDocument/2006/relationships/tags" Target="../tags/tag53.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10.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12.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14.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16.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18.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ags" Target="../tags/tag20.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tags" Target="../tags/tag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This training will help you understand Data Fusion, a technique for filling in missing data on GOES-17 when the ABI sensor saturates because of instrument heating.</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1</a:t>
            </a:fld>
            <a:endParaRPr lang="en-US"/>
          </a:p>
        </p:txBody>
      </p:sp>
    </p:spTree>
    <p:extLst>
      <p:ext uri="{BB962C8B-B14F-4D97-AF65-F5344CB8AC3E}">
        <p14:creationId xmlns:p14="http://schemas.microsoft.com/office/powerpoint/2010/main" val="11886365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0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Fusion is using the clean infrared window.  It does have limits.  For example, if Clear Air Turbulence develops, it won't be observed in longwave IR bands, so its presence will also not be in the Fusion Water Vapor Imagery.  Errors from Fusion do increase with time, depending on how well-correlated bands are with the clean window.  Cloudy radiances are better correlated than clear ones.  Errors in Data Fusion products mean that Data Fusion imagery should not be used in RGBs nor in Level 2 products.  It is provided to give a guess of how the image would look based on its previous relationship to the clean window</a:t>
            </a:r>
            <a:r>
              <a:rPr lang="en-US"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10</a:t>
            </a:fld>
            <a:endParaRPr lang="en-US"/>
          </a:p>
        </p:txBody>
      </p:sp>
    </p:spTree>
    <p:extLst>
      <p:ext uri="{BB962C8B-B14F-4D97-AF65-F5344CB8AC3E}">
        <p14:creationId xmlns:p14="http://schemas.microsoft.com/office/powerpoint/2010/main" val="8754649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07000"/>
              </a:lnSpc>
            </a:pPr>
            <a:r>
              <a:rPr lang="en-US">
                <a:latin typeface="Calibri" panose="020F0502020204030204" pitchFamily="34" charset="0"/>
                <a:ea typeface="Times New Roman" panose="02020603050405020304" pitchFamily="18" charset="0"/>
                <a:cs typeface="Calibri" panose="020F0502020204030204" pitchFamily="34" charset="0"/>
              </a:rPr>
              <a:t>Band 13 and Band 11 are very well correlated.  Fusion should work well with Band 11</a:t>
            </a:r>
            <a:r>
              <a:rPr lang="en-US" smtClean="0">
                <a:latin typeface="Calibri" panose="020F0502020204030204" pitchFamily="34" charset="0"/>
                <a:ea typeface="Times New Roman" panose="02020603050405020304" pitchFamily="18" charset="0"/>
                <a:cs typeface="Calibri" panose="020F0502020204030204" pitchFamily="34" charset="0"/>
              </a:rPr>
              <a:t>.</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11</a:t>
            </a:fld>
            <a:endParaRPr lang="en-US"/>
          </a:p>
        </p:txBody>
      </p:sp>
    </p:spTree>
    <p:extLst>
      <p:ext uri="{BB962C8B-B14F-4D97-AF65-F5344CB8AC3E}">
        <p14:creationId xmlns:p14="http://schemas.microsoft.com/office/powerpoint/2010/main" val="24175974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0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Band 13 and Band 10, in contrast, are not very well correlated, except at cold cloud tops.  Fusion errors will be larger in Band 10 than in Band 11</a:t>
            </a:r>
            <a:r>
              <a:rPr lang="en-US"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12</a:t>
            </a:fld>
            <a:endParaRPr lang="en-US"/>
          </a:p>
        </p:txBody>
      </p:sp>
    </p:spTree>
    <p:extLst>
      <p:ext uri="{BB962C8B-B14F-4D97-AF65-F5344CB8AC3E}">
        <p14:creationId xmlns:p14="http://schemas.microsoft.com/office/powerpoint/2010/main" val="2675810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07000"/>
              </a:lnSpc>
            </a:pPr>
            <a:r>
              <a:rPr lang="en-US">
                <a:latin typeface="Calibri" panose="020F0502020204030204" pitchFamily="34" charset="0"/>
                <a:ea typeface="Times New Roman" panose="02020603050405020304" pitchFamily="18" charset="0"/>
                <a:cs typeface="Calibri" panose="020F0502020204030204" pitchFamily="34" charset="0"/>
              </a:rPr>
              <a:t>Here's the start of a series of imagery showing the operational GOES-17 Band 10 on the left, and the data fusion version on the right.  Overall there is good agreement -- but a keen eye will quickly start to find differences.  Some are subtle, some aren't</a:t>
            </a:r>
            <a:r>
              <a:rPr lang="en-US" smtClean="0">
                <a:latin typeface="Calibri" panose="020F0502020204030204" pitchFamily="34" charset="0"/>
                <a:ea typeface="Times New Roman" panose="02020603050405020304" pitchFamily="18" charset="0"/>
                <a:cs typeface="Calibri" panose="020F0502020204030204" pitchFamily="34" charset="0"/>
              </a:rPr>
              <a:t>.</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13</a:t>
            </a:fld>
            <a:endParaRPr lang="en-US"/>
          </a:p>
        </p:txBody>
      </p:sp>
    </p:spTree>
    <p:extLst>
      <p:ext uri="{BB962C8B-B14F-4D97-AF65-F5344CB8AC3E}">
        <p14:creationId xmlns:p14="http://schemas.microsoft.com/office/powerpoint/2010/main" val="31305383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07000"/>
              </a:lnSpc>
            </a:pPr>
            <a:r>
              <a:rPr lang="en-US">
                <a:latin typeface="Calibri" panose="020F0502020204030204" pitchFamily="34" charset="0"/>
                <a:ea typeface="Times New Roman" panose="02020603050405020304" pitchFamily="18" charset="0"/>
                <a:cs typeface="Calibri" panose="020F0502020204030204" pitchFamily="34" charset="0"/>
              </a:rPr>
              <a:t>20 minutes later, GOES-17 Band 10 starts to saturated.  This is when fusion is going to be useful to maintain a signal</a:t>
            </a:r>
            <a:r>
              <a:rPr lang="en-US" smtClean="0">
                <a:latin typeface="Calibri" panose="020F0502020204030204" pitchFamily="34" charset="0"/>
                <a:ea typeface="Times New Roman" panose="02020603050405020304" pitchFamily="18" charset="0"/>
                <a:cs typeface="Calibri" panose="020F0502020204030204" pitchFamily="34" charset="0"/>
              </a:rPr>
              <a:t>.</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14</a:t>
            </a:fld>
            <a:endParaRPr lang="en-US"/>
          </a:p>
        </p:txBody>
      </p:sp>
    </p:spTree>
    <p:extLst>
      <p:ext uri="{BB962C8B-B14F-4D97-AF65-F5344CB8AC3E}">
        <p14:creationId xmlns:p14="http://schemas.microsoft.com/office/powerpoint/2010/main" val="8288669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07000"/>
              </a:lnSpc>
            </a:pPr>
            <a:r>
              <a:rPr lang="en-US">
                <a:latin typeface="Calibri" panose="020F0502020204030204" pitchFamily="34" charset="0"/>
                <a:ea typeface="Times New Roman" panose="02020603050405020304" pitchFamily="18" charset="0"/>
                <a:cs typeface="Calibri" panose="020F0502020204030204" pitchFamily="34" charset="0"/>
              </a:rPr>
              <a:t>20 minutes after that, even more saturation</a:t>
            </a:r>
            <a:r>
              <a:rPr lang="en-US" smtClean="0">
                <a:latin typeface="Calibri" panose="020F0502020204030204" pitchFamily="34" charset="0"/>
                <a:ea typeface="Times New Roman" panose="02020603050405020304" pitchFamily="18" charset="0"/>
                <a:cs typeface="Calibri" panose="020F0502020204030204" pitchFamily="34" charset="0"/>
              </a:rPr>
              <a:t>!</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15</a:t>
            </a:fld>
            <a:endParaRPr lang="en-US"/>
          </a:p>
        </p:txBody>
      </p:sp>
    </p:spTree>
    <p:extLst>
      <p:ext uri="{BB962C8B-B14F-4D97-AF65-F5344CB8AC3E}">
        <p14:creationId xmlns:p14="http://schemas.microsoft.com/office/powerpoint/2010/main" val="10497492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07000"/>
              </a:lnSpc>
            </a:pPr>
            <a:r>
              <a:rPr lang="en-US">
                <a:latin typeface="Calibri" panose="020F0502020204030204" pitchFamily="34" charset="0"/>
                <a:ea typeface="Times New Roman" panose="02020603050405020304" pitchFamily="18" charset="0"/>
                <a:cs typeface="Calibri" panose="020F0502020204030204" pitchFamily="34" charset="0"/>
              </a:rPr>
              <a:t>ANd by 1230 UTC on this day, the operational GOES17 Band 10 field is unuseable.  But Fusion -- that is using the clean window and its earlier relationship between Band 13 and Band 10 -- is producing a signal</a:t>
            </a:r>
            <a:r>
              <a:rPr lang="en-US" smtClean="0">
                <a:latin typeface="Calibri" panose="020F0502020204030204" pitchFamily="34" charset="0"/>
                <a:ea typeface="Times New Roman" panose="02020603050405020304" pitchFamily="18" charset="0"/>
                <a:cs typeface="Calibri" panose="020F0502020204030204" pitchFamily="34" charset="0"/>
              </a:rPr>
              <a:t>.</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16</a:t>
            </a:fld>
            <a:endParaRPr lang="en-US"/>
          </a:p>
        </p:txBody>
      </p:sp>
    </p:spTree>
    <p:extLst>
      <p:ext uri="{BB962C8B-B14F-4D97-AF65-F5344CB8AC3E}">
        <p14:creationId xmlns:p14="http://schemas.microsoft.com/office/powerpoint/2010/main" val="12850631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0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Artifacts in the Fusion field, shown in the middle, can be traced to the Band 13 field.  The best correlation between Band 10 and Band 13 is at the cold cloud tops, so that is where the smallest errors should be.</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05000"/>
              </a:lnSpc>
            </a:pPr>
            <a:r>
              <a:rPr lang="en-US">
                <a:latin typeface="Times New Roman" panose="02020603050405020304" pitchFamily="18" charset="0"/>
                <a:ea typeface="Times New Roman" panose="02020603050405020304" pitchFamily="18" charset="0"/>
                <a:cs typeface="Times New Roman" panose="02020603050405020304" pitchFamily="18" charset="0"/>
              </a:rPr>
              <a:t>The Band 13 clean infrared window image shown here -- on the right -- has a different enhancment than the two other images that are water vapor</a:t>
            </a:r>
            <a:r>
              <a:rPr lang="en-US"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17</a:t>
            </a:fld>
            <a:endParaRPr lang="en-US"/>
          </a:p>
        </p:txBody>
      </p:sp>
    </p:spTree>
    <p:extLst>
      <p:ext uri="{BB962C8B-B14F-4D97-AF65-F5344CB8AC3E}">
        <p14:creationId xmlns:p14="http://schemas.microsoft.com/office/powerpoint/2010/main" val="36653559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a:latin typeface="Calibri" panose="020F0502020204030204" pitchFamily="34" charset="0"/>
                <a:ea typeface="Times New Roman" panose="02020603050405020304" pitchFamily="18" charset="0"/>
                <a:cs typeface="Calibri" panose="020F0502020204030204" pitchFamily="34" charset="0"/>
              </a:rPr>
              <a:t>Here's another example, from February 2019.  Fusion water vapor imagery includes structures that exist in the infrared window channels that are not present in the water vapor imagery</a:t>
            </a:r>
            <a:r>
              <a:rPr lang="en-US" smtClean="0">
                <a:latin typeface="Calibri" panose="020F0502020204030204" pitchFamily="34" charset="0"/>
                <a:ea typeface="Times New Roman" panose="02020603050405020304" pitchFamily="18" charset="0"/>
                <a:cs typeface="Calibri" panose="020F0502020204030204" pitchFamily="34" charset="0"/>
              </a:rPr>
              <a:t>.</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18</a:t>
            </a:fld>
            <a:endParaRPr lang="en-US"/>
          </a:p>
        </p:txBody>
      </p:sp>
    </p:spTree>
    <p:extLst>
      <p:ext uri="{BB962C8B-B14F-4D97-AF65-F5344CB8AC3E}">
        <p14:creationId xmlns:p14="http://schemas.microsoft.com/office/powerpoint/2010/main" val="29407902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a:latin typeface="Calibri" panose="020F0502020204030204" pitchFamily="34" charset="0"/>
                <a:ea typeface="Times New Roman" panose="02020603050405020304" pitchFamily="18" charset="0"/>
                <a:cs typeface="Calibri" panose="020F0502020204030204" pitchFamily="34" charset="0"/>
              </a:rPr>
              <a:t>AS little later -- you can still see that feature in the Data Fusion product. It's not in either the GOES-17 or GOES-16 water vapor channel image</a:t>
            </a:r>
            <a:r>
              <a:rPr lang="en-US" smtClean="0">
                <a:latin typeface="Calibri" panose="020F0502020204030204" pitchFamily="34" charset="0"/>
                <a:ea typeface="Times New Roman" panose="02020603050405020304" pitchFamily="18" charset="0"/>
                <a:cs typeface="Calibri" panose="020F0502020204030204" pitchFamily="34" charset="0"/>
              </a:rPr>
              <a:t>.</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19</a:t>
            </a:fld>
            <a:endParaRPr lang="en-US"/>
          </a:p>
        </p:txBody>
      </p:sp>
    </p:spTree>
    <p:extLst>
      <p:ext uri="{BB962C8B-B14F-4D97-AF65-F5344CB8AC3E}">
        <p14:creationId xmlns:p14="http://schemas.microsoft.com/office/powerpoint/2010/main" val="3037511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The Advanced Baseline Imagery (ABI) on GOES-R includes a Loop Heat Pipe that moves heat away from the sensor.  On GOES-17, the Loop Heat Pipe does not operate at full capacity, allowing solar forcing to heat the ABI instrument.  It changes temperature, which is a calibration challenge, and the individual sensors ultimately saturate.  The calibration challenge is mitigated by Predictive Calibration.  Fusion supplies information when the ABI detectors saturate.</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2</a:t>
            </a:fld>
            <a:endParaRPr lang="en-US"/>
          </a:p>
        </p:txBody>
      </p:sp>
    </p:spTree>
    <p:extLst>
      <p:ext uri="{BB962C8B-B14F-4D97-AF65-F5344CB8AC3E}">
        <p14:creationId xmlns:p14="http://schemas.microsoft.com/office/powerpoint/2010/main" val="21311658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a:latin typeface="Calibri" panose="020F0502020204030204" pitchFamily="34" charset="0"/>
                <a:ea typeface="Times New Roman" panose="02020603050405020304" pitchFamily="18" charset="0"/>
                <a:cs typeface="Calibri" panose="020F0502020204030204" pitchFamily="34" charset="0"/>
              </a:rPr>
              <a:t>This is a GOES-17 Low-Level Water Vapor image -- the PACUS sector -- from 1126 UTC on 14 August, just as Fusion products are starting to be generated.  The next image will be the data fusion image</a:t>
            </a:r>
            <a:r>
              <a:rPr lang="en-US" smtClean="0">
                <a:latin typeface="Calibri" panose="020F0502020204030204" pitchFamily="34" charset="0"/>
                <a:ea typeface="Times New Roman" panose="02020603050405020304" pitchFamily="18" charset="0"/>
                <a:cs typeface="Calibri" panose="020F0502020204030204" pitchFamily="34" charset="0"/>
              </a:rPr>
              <a:t>.</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20</a:t>
            </a:fld>
            <a:endParaRPr lang="en-US"/>
          </a:p>
        </p:txBody>
      </p:sp>
    </p:spTree>
    <p:extLst>
      <p:ext uri="{BB962C8B-B14F-4D97-AF65-F5344CB8AC3E}">
        <p14:creationId xmlns:p14="http://schemas.microsoft.com/office/powerpoint/2010/main" val="21789598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a:latin typeface="Calibri" panose="020F0502020204030204" pitchFamily="34" charset="0"/>
                <a:ea typeface="Times New Roman" panose="02020603050405020304" pitchFamily="18" charset="0"/>
                <a:cs typeface="Calibri" panose="020F0502020204030204" pitchFamily="34" charset="0"/>
              </a:rPr>
              <a:t>You will  note differences between the two images, especially in clear regions.  Cold cloud tops, however, are approximated very well</a:t>
            </a:r>
            <a:r>
              <a:rPr lang="en-US" smtClean="0">
                <a:latin typeface="Calibri" panose="020F0502020204030204" pitchFamily="34" charset="0"/>
                <a:ea typeface="Times New Roman" panose="02020603050405020304" pitchFamily="18" charset="0"/>
                <a:cs typeface="Calibri" panose="020F0502020204030204" pitchFamily="34" charset="0"/>
              </a:rPr>
              <a:t>.</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21</a:t>
            </a:fld>
            <a:endParaRPr lang="en-US"/>
          </a:p>
        </p:txBody>
      </p:sp>
    </p:spTree>
    <p:extLst>
      <p:ext uri="{BB962C8B-B14F-4D97-AF65-F5344CB8AC3E}">
        <p14:creationId xmlns:p14="http://schemas.microsoft.com/office/powerpoint/2010/main" val="2266024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a:latin typeface="Calibri" panose="020F0502020204030204" pitchFamily="34" charset="0"/>
                <a:ea typeface="Times New Roman" panose="02020603050405020304" pitchFamily="18" charset="0"/>
                <a:cs typeface="Calibri" panose="020F0502020204030204" pitchFamily="34" charset="0"/>
              </a:rPr>
              <a:t>An hour and 40 minutes later, during the peak in the heating of the ABI, the Band 10 detectors have saturated, and you get no information</a:t>
            </a:r>
            <a:r>
              <a:rPr lang="en-US" smtClean="0">
                <a:latin typeface="Calibri" panose="020F0502020204030204" pitchFamily="34" charset="0"/>
                <a:ea typeface="Times New Roman" panose="02020603050405020304" pitchFamily="18" charset="0"/>
                <a:cs typeface="Calibri" panose="020F0502020204030204" pitchFamily="34" charset="0"/>
              </a:rPr>
              <a:t>.</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22</a:t>
            </a:fld>
            <a:endParaRPr lang="en-US"/>
          </a:p>
        </p:txBody>
      </p:sp>
    </p:spTree>
    <p:extLst>
      <p:ext uri="{BB962C8B-B14F-4D97-AF65-F5344CB8AC3E}">
        <p14:creationId xmlns:p14="http://schemas.microsoft.com/office/powerpoint/2010/main" val="38210287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a:latin typeface="Calibri" panose="020F0502020204030204" pitchFamily="34" charset="0"/>
                <a:ea typeface="Times New Roman" panose="02020603050405020304" pitchFamily="18" charset="0"/>
                <a:cs typeface="Calibri" panose="020F0502020204030204" pitchFamily="34" charset="0"/>
              </a:rPr>
              <a:t>Data Fusion for the same time depicts a plausible -- but not perfect -- evolution of the field.  Again, expect the cold cloud tops to be best represented</a:t>
            </a:r>
            <a:r>
              <a:rPr lang="en-US" smtClean="0">
                <a:latin typeface="Calibri" panose="020F0502020204030204" pitchFamily="34" charset="0"/>
                <a:ea typeface="Times New Roman" panose="02020603050405020304" pitchFamily="18" charset="0"/>
                <a:cs typeface="Calibri" panose="020F0502020204030204" pitchFamily="34" charset="0"/>
              </a:rPr>
              <a:t>.</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23</a:t>
            </a:fld>
            <a:endParaRPr lang="en-US"/>
          </a:p>
        </p:txBody>
      </p:sp>
    </p:spTree>
    <p:extLst>
      <p:ext uri="{BB962C8B-B14F-4D97-AF65-F5344CB8AC3E}">
        <p14:creationId xmlns:p14="http://schemas.microsoft.com/office/powerpoint/2010/main" val="30636166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a:latin typeface="Calibri" panose="020F0502020204030204" pitchFamily="34" charset="0"/>
                <a:ea typeface="Times New Roman" panose="02020603050405020304" pitchFamily="18" charset="0"/>
                <a:cs typeface="Calibri" panose="020F0502020204030204" pitchFamily="34" charset="0"/>
              </a:rPr>
              <a:t>Here's the first Band 10 image as the ABI detectors emerge from the saturated period.  What does data fusion look like at this time?  Differences between this scene and the next will show good correlation in the cloud tops, and larger differences at warmer (darker for this enhancement) brightness temperatures</a:t>
            </a:r>
            <a:r>
              <a:rPr lang="en-US" smtClean="0">
                <a:latin typeface="Calibri" panose="020F0502020204030204" pitchFamily="34" charset="0"/>
                <a:ea typeface="Times New Roman" panose="02020603050405020304" pitchFamily="18" charset="0"/>
                <a:cs typeface="Calibri" panose="020F0502020204030204" pitchFamily="34" charset="0"/>
              </a:rPr>
              <a:t>.</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24</a:t>
            </a:fld>
            <a:endParaRPr lang="en-US"/>
          </a:p>
        </p:txBody>
      </p:sp>
    </p:spTree>
    <p:extLst>
      <p:ext uri="{BB962C8B-B14F-4D97-AF65-F5344CB8AC3E}">
        <p14:creationId xmlns:p14="http://schemas.microsoft.com/office/powerpoint/2010/main" val="38653268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a:latin typeface="Calibri" panose="020F0502020204030204" pitchFamily="34" charset="0"/>
                <a:ea typeface="Times New Roman" panose="02020603050405020304" pitchFamily="18" charset="0"/>
                <a:cs typeface="Calibri" panose="020F0502020204030204" pitchFamily="34" charset="0"/>
              </a:rPr>
              <a:t>Here is Data Fusion for the same time.  Toggle between this image and the previous.  Cold cloud tops are captured pretty well. There are differences at warmer brightness temperatures</a:t>
            </a:r>
            <a:r>
              <a:rPr lang="en-US" smtClean="0">
                <a:latin typeface="Calibri" panose="020F0502020204030204" pitchFamily="34" charset="0"/>
                <a:ea typeface="Times New Roman" panose="02020603050405020304" pitchFamily="18" charset="0"/>
                <a:cs typeface="Calibri" panose="020F0502020204030204" pitchFamily="34" charset="0"/>
              </a:rPr>
              <a:t>.</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25</a:t>
            </a:fld>
            <a:endParaRPr lang="en-US"/>
          </a:p>
        </p:txBody>
      </p:sp>
    </p:spTree>
    <p:extLst>
      <p:ext uri="{BB962C8B-B14F-4D97-AF65-F5344CB8AC3E}">
        <p14:creationId xmlns:p14="http://schemas.microsoft.com/office/powerpoint/2010/main" val="40991467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07000"/>
              </a:lnSpc>
            </a:pPr>
            <a:r>
              <a:rPr lang="en-US">
                <a:latin typeface="Calibri" panose="020F0502020204030204" pitchFamily="34" charset="0"/>
                <a:ea typeface="Times New Roman" panose="02020603050405020304" pitchFamily="18" charset="0"/>
                <a:cs typeface="Calibri" panose="020F0502020204030204" pitchFamily="34" charset="0"/>
              </a:rPr>
              <a:t>You can find Realtime Fusion imagery at these links.  The one on top combines Band 10 from GOES-17 and GOES-16 and it shows most of the Pacific and Atlantic oceans and the Americas.  The one at the bottom shows individual bands</a:t>
            </a:r>
            <a:r>
              <a:rPr lang="en-US" smtClean="0">
                <a:latin typeface="Calibri" panose="020F0502020204030204" pitchFamily="34" charset="0"/>
                <a:ea typeface="Times New Roman" panose="02020603050405020304" pitchFamily="18" charset="0"/>
                <a:cs typeface="Calibri" panose="020F0502020204030204" pitchFamily="34" charset="0"/>
              </a:rPr>
              <a:t>.</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26</a:t>
            </a:fld>
            <a:endParaRPr lang="en-US"/>
          </a:p>
        </p:txBody>
      </p:sp>
    </p:spTree>
    <p:extLst>
      <p:ext uri="{BB962C8B-B14F-4D97-AF65-F5344CB8AC3E}">
        <p14:creationId xmlns:p14="http://schemas.microsoft.com/office/powerpoint/2010/main" val="21852673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FD203E-77D9-4514-B5C7-BE2FF8D4381D}" type="slidenum">
              <a:rPr lang="en-US" smtClean="0"/>
              <a:t>27</a:t>
            </a:fld>
            <a:endParaRPr lang="en-US"/>
          </a:p>
        </p:txBody>
      </p:sp>
    </p:spTree>
    <p:extLst>
      <p:ext uri="{BB962C8B-B14F-4D97-AF65-F5344CB8AC3E}">
        <p14:creationId xmlns:p14="http://schemas.microsoft.com/office/powerpoint/2010/main" val="37495127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07000"/>
              </a:lnSpc>
            </a:pPr>
            <a:r>
              <a:rPr lang="en-US">
                <a:latin typeface="Calibri" panose="020F0502020204030204" pitchFamily="34" charset="0"/>
                <a:ea typeface="Times New Roman" panose="02020603050405020304" pitchFamily="18" charset="0"/>
                <a:cs typeface="Calibri" panose="020F0502020204030204" pitchFamily="34" charset="0"/>
              </a:rPr>
              <a:t>ANd here's what it looks like with Data FUsion.  Data FUsion looks best for large-scale features</a:t>
            </a:r>
            <a:r>
              <a:rPr lang="en-US" smtClean="0">
                <a:latin typeface="Calibri" panose="020F0502020204030204" pitchFamily="34" charset="0"/>
                <a:ea typeface="Times New Roman" panose="02020603050405020304" pitchFamily="18" charset="0"/>
                <a:cs typeface="Calibri" panose="020F0502020204030204" pitchFamily="34" charset="0"/>
              </a:rPr>
              <a:t>.</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28</a:t>
            </a:fld>
            <a:endParaRPr lang="en-US"/>
          </a:p>
        </p:txBody>
      </p:sp>
    </p:spTree>
    <p:extLst>
      <p:ext uri="{BB962C8B-B14F-4D97-AF65-F5344CB8AC3E}">
        <p14:creationId xmlns:p14="http://schemas.microsoft.com/office/powerpoint/2010/main" val="9540721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07000"/>
              </a:lnSpc>
            </a:pPr>
            <a:r>
              <a:rPr lang="en-US">
                <a:latin typeface="Calibri" panose="020F0502020204030204" pitchFamily="34" charset="0"/>
                <a:ea typeface="Times New Roman" panose="02020603050405020304" pitchFamily="18" charset="0"/>
                <a:cs typeface="Calibri" panose="020F0502020204030204" pitchFamily="34" charset="0"/>
              </a:rPr>
              <a:t>Some concluding thoughts.  Fusion Data fills in missing data from individual bands by relating the clean window infrared channel to the band that becomes missing. This relationship is determined when all bands are well-calibrated.  Then, when the satellite band saturates, that established relationship can be used to infer what the saturated band would be detecting based on the values in the clean window band</a:t>
            </a:r>
            <a:r>
              <a:rPr lang="en-US" smtClean="0">
                <a:latin typeface="Calibri" panose="020F0502020204030204" pitchFamily="34" charset="0"/>
                <a:ea typeface="Times New Roman" panose="02020603050405020304" pitchFamily="18" charset="0"/>
                <a:cs typeface="Calibri" panose="020F0502020204030204" pitchFamily="34" charset="0"/>
              </a:rPr>
              <a:t>.</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29</a:t>
            </a:fld>
            <a:endParaRPr lang="en-US"/>
          </a:p>
        </p:txBody>
      </p:sp>
    </p:spTree>
    <p:extLst>
      <p:ext uri="{BB962C8B-B14F-4D97-AF65-F5344CB8AC3E}">
        <p14:creationId xmlns:p14="http://schemas.microsoft.com/office/powerpoint/2010/main" val="2863634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0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The blue line in this figure shows the predicted peak daily focal plane temperature on GOES-17.  If the Loop Heat Pipe functioned properly, this value would be mostly steady.  During some times of the year, centered on the Equinoxes, the sun is positioned so that it shines directly into the ABI at night, causing warming.  Horizontal black lines show predicted temperature values at which individual bands start to lose integrity as the ABI warms (band detection will saturate completely at  temperatures slightly warmer than the black line).  Bands 13 and 14, at top, are affected by the heating only during about a week of the year.  Bands 10, 12 and 16, at the bottom, will be affected for much longer:  weeks of data at each band are lost annually.  The other infrared bands, 8, 9 11 and 15 show outages in between the two extremes</a:t>
            </a:r>
            <a:r>
              <a:rPr lang="en-US"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3</a:t>
            </a:fld>
            <a:endParaRPr lang="en-US"/>
          </a:p>
        </p:txBody>
      </p:sp>
    </p:spTree>
    <p:extLst>
      <p:ext uri="{BB962C8B-B14F-4D97-AF65-F5344CB8AC3E}">
        <p14:creationId xmlns:p14="http://schemas.microsoft.com/office/powerpoint/2010/main" val="1592281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0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THis figure shows improvement brought about by Predictive Calibration.  The figure compares Band 12 in late July -- at the start of the Fall Equinox heating period (and before Band 12 saturates).  The red line shows the difference between the mean GOES-16 and GOES-17 band 12 brightness temperature values in a region on the equator on 25 July 2019 -- before Predictive Calibration. The green line shows much smaller differences on 26 July 2019 -- after Predictive Calibration was implmented in the GOES-17 Ground System</a:t>
            </a:r>
            <a:r>
              <a:rPr lang="en-US"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4</a:t>
            </a:fld>
            <a:endParaRPr lang="en-US"/>
          </a:p>
        </p:txBody>
      </p:sp>
    </p:spTree>
    <p:extLst>
      <p:ext uri="{BB962C8B-B14F-4D97-AF65-F5344CB8AC3E}">
        <p14:creationId xmlns:p14="http://schemas.microsoft.com/office/powerpoint/2010/main" val="808625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0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Excess Heating in the ABI affects different bands differently.  In this image fro August 3rd, Band 8, on top, is not yet saturating -- difference values between the two satellites are small.  Band 10, in the center, is saturating for some times, and so is Band 12, at the bottom.  The number of missing times is different for each band</a:t>
            </a:r>
            <a:r>
              <a:rPr lang="en-US"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5</a:t>
            </a:fld>
            <a:endParaRPr lang="en-US"/>
          </a:p>
        </p:txBody>
      </p:sp>
    </p:spTree>
    <p:extLst>
      <p:ext uri="{BB962C8B-B14F-4D97-AF65-F5344CB8AC3E}">
        <p14:creationId xmlns:p14="http://schemas.microsoft.com/office/powerpoint/2010/main" val="1372822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07000"/>
              </a:lnSpc>
            </a:pPr>
            <a:r>
              <a:rPr lang="en-US">
                <a:latin typeface="Calibri" panose="020F0502020204030204" pitchFamily="34" charset="0"/>
                <a:ea typeface="Times New Roman" panose="02020603050405020304" pitchFamily="18" charset="0"/>
                <a:cs typeface="Calibri" panose="020F0502020204030204" pitchFamily="34" charset="0"/>
              </a:rPr>
              <a:t>Here we see how the steady increase in the maximum Focal Plane temperature from 01 August -- at 91.42 K -- to 10 August -- at 96.49 K -- causes more and more data to be lost in Band 12.  On August 1st, perhaps 3 image scenes are lost;  that increases rapidly so that by 10 August, more than 2 hours are lost</a:t>
            </a:r>
            <a:r>
              <a:rPr lang="en-US" smtClean="0">
                <a:latin typeface="Calibri" panose="020F0502020204030204" pitchFamily="34" charset="0"/>
                <a:ea typeface="Times New Roman" panose="02020603050405020304" pitchFamily="18" charset="0"/>
                <a:cs typeface="Calibri" panose="020F0502020204030204" pitchFamily="34" charset="0"/>
              </a:rPr>
              <a:t>!</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6</a:t>
            </a:fld>
            <a:endParaRPr lang="en-US"/>
          </a:p>
        </p:txBody>
      </p:sp>
    </p:spTree>
    <p:extLst>
      <p:ext uri="{BB962C8B-B14F-4D97-AF65-F5344CB8AC3E}">
        <p14:creationId xmlns:p14="http://schemas.microsoft.com/office/powerpoint/2010/main" val="1521788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0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This image -- I call it the Watermelon Plot -- , from Fred Wu, compares data outages -- in red -- due to saturated sensors during the Spring 2019 Equinox heating season.  Green regions show good data, Blue and orange show data that are affected by warming but still useable.  Band 10 -- in the center -- shows the longest outages during the 24-hour dayspans plotted, and also the first and last affects as you get closer to Equinox in February and farther from Equinox in May.  Band 11, in contrast, has much less data loss.  The beneficial effects of eclipse -- when the ABI slips into the Earth's shadow are also obvious</a:t>
            </a:r>
            <a:r>
              <a:rPr lang="en-US"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7</a:t>
            </a:fld>
            <a:endParaRPr lang="en-US"/>
          </a:p>
        </p:txBody>
      </p:sp>
    </p:spTree>
    <p:extLst>
      <p:ext uri="{BB962C8B-B14F-4D97-AF65-F5344CB8AC3E}">
        <p14:creationId xmlns:p14="http://schemas.microsoft.com/office/powerpoint/2010/main" val="2078945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0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When can you expect to see no data if you don't use Fusion?</a:t>
            </a:r>
            <a:r>
              <a:rPr lang="en-US">
                <a:latin typeface="Times New Roman" panose="02020603050405020304" pitchFamily="18" charset="0"/>
                <a:ea typeface="Times New Roman" panose="02020603050405020304" pitchFamily="18" charset="0"/>
                <a:cs typeface="Times New Roman" panose="02020603050405020304" pitchFamily="18" charset="0"/>
              </a:rPr>
              <a:t>  Here's an example from inspection of data in AWIPS for a day in August.  As August progressed, the times that data became unuseable were longer and longer.  You will see similar outages in February, April and October</a:t>
            </a:r>
            <a:r>
              <a:rPr lang="en-US"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8</a:t>
            </a:fld>
            <a:endParaRPr lang="en-US"/>
          </a:p>
        </p:txBody>
      </p:sp>
    </p:spTree>
    <p:extLst>
      <p:ext uri="{BB962C8B-B14F-4D97-AF65-F5344CB8AC3E}">
        <p14:creationId xmlns:p14="http://schemas.microsoft.com/office/powerpoint/2010/main" val="4243259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The fusion approach for restoring the missing data starts from the last full set of infrared radiances known to be well calibrated at time t0. Then at subsequent times, when cooling issues cause missing or bad data in the other spectral bands, the IRW band 13 measurement for a given pixel is linked via a k-d tree search to the five best matching time t0 IRW band 13 measurements.  The other spectral band measurements associated with these five matches from time t0 are then averaged to estimate a restored value for each missing ABI IR spectral band at time t for that pixel. Thus, the fusion of data from one time to another is accomplished.</a:t>
            </a:r>
            <a:endParaRPr lang="en-US" dirty="0"/>
          </a:p>
        </p:txBody>
      </p:sp>
      <p:sp>
        <p:nvSpPr>
          <p:cNvPr id="4" name="Slide Number Placeholder 3"/>
          <p:cNvSpPr>
            <a:spLocks noGrp="1"/>
          </p:cNvSpPr>
          <p:nvPr>
            <p:ph type="sldNum" sz="quarter" idx="10"/>
          </p:nvPr>
        </p:nvSpPr>
        <p:spPr/>
        <p:txBody>
          <a:bodyPr/>
          <a:lstStyle/>
          <a:p>
            <a:fld id="{1FFD203E-77D9-4514-B5C7-BE2FF8D4381D}" type="slidenum">
              <a:rPr lang="en-US" smtClean="0"/>
              <a:t>9</a:t>
            </a:fld>
            <a:endParaRPr lang="en-US"/>
          </a:p>
        </p:txBody>
      </p:sp>
    </p:spTree>
    <p:extLst>
      <p:ext uri="{BB962C8B-B14F-4D97-AF65-F5344CB8AC3E}">
        <p14:creationId xmlns:p14="http://schemas.microsoft.com/office/powerpoint/2010/main" val="547298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E676A6B-6E6E-4C9D-A496-174996BE4829}" type="datetimeFigureOut">
              <a:rPr lang="en-US" smtClean="0"/>
              <a:t>8/29/2019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E060F2-3BF4-428D-80BE-82B207181A67}" type="slidenum">
              <a:rPr lang="en-US" smtClean="0"/>
              <a:t>‹#›</a:t>
            </a:fld>
            <a:endParaRPr lang="en-US"/>
          </a:p>
        </p:txBody>
      </p:sp>
    </p:spTree>
    <p:extLst>
      <p:ext uri="{BB962C8B-B14F-4D97-AF65-F5344CB8AC3E}">
        <p14:creationId xmlns:p14="http://schemas.microsoft.com/office/powerpoint/2010/main" val="359245139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676A6B-6E6E-4C9D-A496-174996BE4829}" type="datetimeFigureOut">
              <a:rPr lang="en-US" smtClean="0"/>
              <a:t>8/29/2019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E060F2-3BF4-428D-80BE-82B207181A67}" type="slidenum">
              <a:rPr lang="en-US" smtClean="0"/>
              <a:t>‹#›</a:t>
            </a:fld>
            <a:endParaRPr lang="en-US"/>
          </a:p>
        </p:txBody>
      </p:sp>
    </p:spTree>
    <p:extLst>
      <p:ext uri="{BB962C8B-B14F-4D97-AF65-F5344CB8AC3E}">
        <p14:creationId xmlns:p14="http://schemas.microsoft.com/office/powerpoint/2010/main" val="2786009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676A6B-6E6E-4C9D-A496-174996BE4829}" type="datetimeFigureOut">
              <a:rPr lang="en-US" smtClean="0"/>
              <a:t>8/29/2019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E060F2-3BF4-428D-80BE-82B207181A67}" type="slidenum">
              <a:rPr lang="en-US" smtClean="0"/>
              <a:t>‹#›</a:t>
            </a:fld>
            <a:endParaRPr lang="en-US"/>
          </a:p>
        </p:txBody>
      </p:sp>
    </p:spTree>
    <p:extLst>
      <p:ext uri="{BB962C8B-B14F-4D97-AF65-F5344CB8AC3E}">
        <p14:creationId xmlns:p14="http://schemas.microsoft.com/office/powerpoint/2010/main" val="8209542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676A6B-6E6E-4C9D-A496-174996BE4829}" type="datetimeFigureOut">
              <a:rPr lang="en-US" smtClean="0"/>
              <a:t>8/29/2019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E060F2-3BF4-428D-80BE-82B207181A67}" type="slidenum">
              <a:rPr lang="en-US" smtClean="0"/>
              <a:t>‹#›</a:t>
            </a:fld>
            <a:endParaRPr lang="en-US"/>
          </a:p>
        </p:txBody>
      </p:sp>
    </p:spTree>
    <p:extLst>
      <p:ext uri="{BB962C8B-B14F-4D97-AF65-F5344CB8AC3E}">
        <p14:creationId xmlns:p14="http://schemas.microsoft.com/office/powerpoint/2010/main" val="3927044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E676A6B-6E6E-4C9D-A496-174996BE4829}" type="datetimeFigureOut">
              <a:rPr lang="en-US" smtClean="0"/>
              <a:t>8/29/2019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E060F2-3BF4-428D-80BE-82B207181A67}" type="slidenum">
              <a:rPr lang="en-US" smtClean="0"/>
              <a:t>‹#›</a:t>
            </a:fld>
            <a:endParaRPr lang="en-US"/>
          </a:p>
        </p:txBody>
      </p:sp>
    </p:spTree>
    <p:extLst>
      <p:ext uri="{BB962C8B-B14F-4D97-AF65-F5344CB8AC3E}">
        <p14:creationId xmlns:p14="http://schemas.microsoft.com/office/powerpoint/2010/main" val="141199360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676A6B-6E6E-4C9D-A496-174996BE4829}" type="datetimeFigureOut">
              <a:rPr lang="en-US" smtClean="0"/>
              <a:t>8/29/2019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E060F2-3BF4-428D-80BE-82B207181A67}" type="slidenum">
              <a:rPr lang="en-US" smtClean="0"/>
              <a:t>‹#›</a:t>
            </a:fld>
            <a:endParaRPr lang="en-US"/>
          </a:p>
        </p:txBody>
      </p:sp>
    </p:spTree>
    <p:extLst>
      <p:ext uri="{BB962C8B-B14F-4D97-AF65-F5344CB8AC3E}">
        <p14:creationId xmlns:p14="http://schemas.microsoft.com/office/powerpoint/2010/main" val="361500353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E676A6B-6E6E-4C9D-A496-174996BE4829}" type="datetimeFigureOut">
              <a:rPr lang="en-US" smtClean="0"/>
              <a:t>8/29/2019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E060F2-3BF4-428D-80BE-82B207181A67}" type="slidenum">
              <a:rPr lang="en-US" smtClean="0"/>
              <a:t>‹#›</a:t>
            </a:fld>
            <a:endParaRPr lang="en-US"/>
          </a:p>
        </p:txBody>
      </p:sp>
    </p:spTree>
    <p:extLst>
      <p:ext uri="{BB962C8B-B14F-4D97-AF65-F5344CB8AC3E}">
        <p14:creationId xmlns:p14="http://schemas.microsoft.com/office/powerpoint/2010/main" val="449085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E676A6B-6E6E-4C9D-A496-174996BE4829}" type="datetimeFigureOut">
              <a:rPr lang="en-US" smtClean="0"/>
              <a:t>8/29/2019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E060F2-3BF4-428D-80BE-82B207181A67}" type="slidenum">
              <a:rPr lang="en-US" smtClean="0"/>
              <a:t>‹#›</a:t>
            </a:fld>
            <a:endParaRPr lang="en-US"/>
          </a:p>
        </p:txBody>
      </p:sp>
    </p:spTree>
    <p:extLst>
      <p:ext uri="{BB962C8B-B14F-4D97-AF65-F5344CB8AC3E}">
        <p14:creationId xmlns:p14="http://schemas.microsoft.com/office/powerpoint/2010/main" val="348047472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E676A6B-6E6E-4C9D-A496-174996BE4829}" type="datetimeFigureOut">
              <a:rPr lang="en-US" smtClean="0"/>
              <a:t>8/29/2019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E060F2-3BF4-428D-80BE-82B207181A67}" type="slidenum">
              <a:rPr lang="en-US" smtClean="0"/>
              <a:t>‹#›</a:t>
            </a:fld>
            <a:endParaRPr lang="en-US"/>
          </a:p>
        </p:txBody>
      </p:sp>
    </p:spTree>
    <p:extLst>
      <p:ext uri="{BB962C8B-B14F-4D97-AF65-F5344CB8AC3E}">
        <p14:creationId xmlns:p14="http://schemas.microsoft.com/office/powerpoint/2010/main" val="16434214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E676A6B-6E6E-4C9D-A496-174996BE4829}" type="datetimeFigureOut">
              <a:rPr lang="en-US" smtClean="0"/>
              <a:t>8/29/2019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E060F2-3BF4-428D-80BE-82B207181A67}" type="slidenum">
              <a:rPr lang="en-US" smtClean="0"/>
              <a:t>‹#›</a:t>
            </a:fld>
            <a:endParaRPr lang="en-US"/>
          </a:p>
        </p:txBody>
      </p:sp>
    </p:spTree>
    <p:extLst>
      <p:ext uri="{BB962C8B-B14F-4D97-AF65-F5344CB8AC3E}">
        <p14:creationId xmlns:p14="http://schemas.microsoft.com/office/powerpoint/2010/main" val="21498900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676A6B-6E6E-4C9D-A496-174996BE4829}" type="datetimeFigureOut">
              <a:rPr lang="en-US" smtClean="0"/>
              <a:t>8/29/2019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E060F2-3BF4-428D-80BE-82B207181A67}" type="slidenum">
              <a:rPr lang="en-US" smtClean="0"/>
              <a:t>‹#›</a:t>
            </a:fld>
            <a:endParaRPr lang="en-US"/>
          </a:p>
        </p:txBody>
      </p:sp>
    </p:spTree>
    <p:extLst>
      <p:ext uri="{BB962C8B-B14F-4D97-AF65-F5344CB8AC3E}">
        <p14:creationId xmlns:p14="http://schemas.microsoft.com/office/powerpoint/2010/main" val="287932175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676A6B-6E6E-4C9D-A496-174996BE4829}" type="datetimeFigureOut">
              <a:rPr lang="en-US" smtClean="0"/>
              <a:t>8/29/2019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E060F2-3BF4-428D-80BE-82B207181A67}" type="slidenum">
              <a:rPr lang="en-US" smtClean="0"/>
              <a:t>‹#›</a:t>
            </a:fld>
            <a:endParaRPr lang="en-US"/>
          </a:p>
        </p:txBody>
      </p:sp>
    </p:spTree>
    <p:extLst>
      <p:ext uri="{BB962C8B-B14F-4D97-AF65-F5344CB8AC3E}">
        <p14:creationId xmlns:p14="http://schemas.microsoft.com/office/powerpoint/2010/main" val="2237897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9000"/>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676A6B-6E6E-4C9D-A496-174996BE4829}" type="datetimeFigureOut">
              <a:rPr lang="en-US" smtClean="0"/>
              <a:t>8/29/2019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E060F2-3BF4-428D-80BE-82B207181A67}" type="slidenum">
              <a:rPr lang="en-US" smtClean="0"/>
              <a:t>‹#›</a:t>
            </a:fld>
            <a:endParaRPr lang="en-US"/>
          </a:p>
        </p:txBody>
      </p:sp>
    </p:spTree>
    <p:extLst>
      <p:ext uri="{BB962C8B-B14F-4D97-AF65-F5344CB8AC3E}">
        <p14:creationId xmlns:p14="http://schemas.microsoft.com/office/powerpoint/2010/main" val="376662293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4.xml"/><Relationship Id="rId7" Type="http://schemas.openxmlformats.org/officeDocument/2006/relationships/image" Target="../media/image2.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tags" Target="../tags/tag5.xm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23.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25.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27.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8.xml"/><Relationship Id="rId1" Type="http://schemas.openxmlformats.org/officeDocument/2006/relationships/tags" Target="../tags/tag29.xml"/><Relationship Id="rId4" Type="http://schemas.openxmlformats.org/officeDocument/2006/relationships/image" Target="../media/image18.GI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8.xml"/><Relationship Id="rId1" Type="http://schemas.openxmlformats.org/officeDocument/2006/relationships/tags" Target="../tags/tag31.xml"/><Relationship Id="rId4" Type="http://schemas.openxmlformats.org/officeDocument/2006/relationships/image" Target="../media/image19.GI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8.xml"/><Relationship Id="rId1" Type="http://schemas.openxmlformats.org/officeDocument/2006/relationships/tags" Target="../tags/tag33.xml"/><Relationship Id="rId4" Type="http://schemas.openxmlformats.org/officeDocument/2006/relationships/image" Target="../media/image20.GI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8.xml"/><Relationship Id="rId1" Type="http://schemas.openxmlformats.org/officeDocument/2006/relationships/tags" Target="../tags/tag35.xml"/><Relationship Id="rId4" Type="http://schemas.openxmlformats.org/officeDocument/2006/relationships/image" Target="../media/image21.GI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8.xml"/><Relationship Id="rId1" Type="http://schemas.openxmlformats.org/officeDocument/2006/relationships/tags" Target="../tags/tag37.xml"/><Relationship Id="rId4" Type="http://schemas.openxmlformats.org/officeDocument/2006/relationships/image" Target="../media/image22.GI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tags" Target="../tags/tag39.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40.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8.xml"/><Relationship Id="rId1" Type="http://schemas.openxmlformats.org/officeDocument/2006/relationships/tags" Target="../tags/tag41.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8.xml"/><Relationship Id="rId1" Type="http://schemas.openxmlformats.org/officeDocument/2006/relationships/tags" Target="../tags/tag42.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8.xml"/><Relationship Id="rId1" Type="http://schemas.openxmlformats.org/officeDocument/2006/relationships/tags" Target="../tags/tag43.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8.xml"/><Relationship Id="rId1" Type="http://schemas.openxmlformats.org/officeDocument/2006/relationships/tags" Target="../tags/tag44.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8.xml"/><Relationship Id="rId1" Type="http://schemas.openxmlformats.org/officeDocument/2006/relationships/tags" Target="../tags/tag45.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8.xml"/><Relationship Id="rId1" Type="http://schemas.openxmlformats.org/officeDocument/2006/relationships/tags" Target="../tags/tag46.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47.xml"/><Relationship Id="rId5" Type="http://schemas.openxmlformats.org/officeDocument/2006/relationships/hyperlink" Target="https://www.ssec.wisc.edu/data/geo/#/animation?satellite=goes-17-fusion" TargetMode="External"/><Relationship Id="rId4" Type="http://schemas.openxmlformats.org/officeDocument/2006/relationships/hyperlink" Target="https://www.ssec.wisc.edu/data/geo/#/animation?satellite=goes-16-17-comp&amp;end_datetime=latest&amp;n_images=48&amp;coverage=mollweide&amp;channel=10-fusion&amp;image_quality=gif&amp;anim_method=javascript" TargetMode="Externa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8.xml"/><Relationship Id="rId1" Type="http://schemas.openxmlformats.org/officeDocument/2006/relationships/tags" Target="../tags/tag49.xml"/><Relationship Id="rId4" Type="http://schemas.openxmlformats.org/officeDocument/2006/relationships/image" Target="../media/image31.gif"/></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8.xml"/><Relationship Id="rId1" Type="http://schemas.openxmlformats.org/officeDocument/2006/relationships/tags" Target="../tags/tag50.xml"/><Relationship Id="rId4" Type="http://schemas.openxmlformats.org/officeDocument/2006/relationships/image" Target="../media/image32.gif"/></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tags" Target="../tags/tag52.xml"/><Relationship Id="rId4" Type="http://schemas.openxmlformats.org/officeDocument/2006/relationships/hyperlink" Target="https://www.ssec.wisc.edu/data/geo/#/animation" TargetMode="Externa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8.xml"/><Relationship Id="rId1" Type="http://schemas.openxmlformats.org/officeDocument/2006/relationships/tags" Target="../tags/tag9.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8.xml"/><Relationship Id="rId1" Type="http://schemas.openxmlformats.org/officeDocument/2006/relationships/tags" Target="../tags/tag1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xml"/><Relationship Id="rId1" Type="http://schemas.openxmlformats.org/officeDocument/2006/relationships/tags" Target="../tags/tag13.xml"/><Relationship Id="rId6" Type="http://schemas.openxmlformats.org/officeDocument/2006/relationships/image" Target="../media/image9.gif"/><Relationship Id="rId5" Type="http://schemas.openxmlformats.org/officeDocument/2006/relationships/image" Target="../media/image8.gif"/><Relationship Id="rId4" Type="http://schemas.openxmlformats.org/officeDocument/2006/relationships/image" Target="../media/image7.gi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8.xml"/><Relationship Id="rId1" Type="http://schemas.openxmlformats.org/officeDocument/2006/relationships/tags" Target="../tags/tag15.xml"/><Relationship Id="rId6" Type="http://schemas.openxmlformats.org/officeDocument/2006/relationships/image" Target="../media/image11.gif"/><Relationship Id="rId5" Type="http://schemas.openxmlformats.org/officeDocument/2006/relationships/image" Target="../media/image9.gif"/><Relationship Id="rId4" Type="http://schemas.openxmlformats.org/officeDocument/2006/relationships/image" Target="../media/image10.gi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8.xml"/><Relationship Id="rId1" Type="http://schemas.openxmlformats.org/officeDocument/2006/relationships/tags" Target="../tags/tag17.xml"/><Relationship Id="rId6" Type="http://schemas.openxmlformats.org/officeDocument/2006/relationships/image" Target="../media/image14.gif"/><Relationship Id="rId5" Type="http://schemas.openxmlformats.org/officeDocument/2006/relationships/image" Target="../media/image13.gif"/><Relationship Id="rId4" Type="http://schemas.openxmlformats.org/officeDocument/2006/relationships/image" Target="../media/image12.gi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1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21.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2746" y="381000"/>
            <a:ext cx="7772400" cy="1470025"/>
          </a:xfrm>
        </p:spPr>
        <p:txBody>
          <a:bodyPr/>
          <a:lstStyle/>
          <a:p>
            <a:r>
              <a:rPr lang="en-US" dirty="0" smtClean="0"/>
              <a:t>GOES17 Data Fusion</a:t>
            </a:r>
            <a:endParaRPr lang="en-US" dirty="0"/>
          </a:p>
        </p:txBody>
      </p:sp>
      <p:sp>
        <p:nvSpPr>
          <p:cNvPr id="3" name="Subtitle 2"/>
          <p:cNvSpPr>
            <a:spLocks noGrp="1"/>
          </p:cNvSpPr>
          <p:nvPr>
            <p:ph type="subTitle" idx="1"/>
          </p:nvPr>
        </p:nvSpPr>
        <p:spPr>
          <a:xfrm>
            <a:off x="685800" y="2362200"/>
            <a:ext cx="8153400" cy="1752600"/>
          </a:xfrm>
        </p:spPr>
        <p:txBody>
          <a:bodyPr>
            <a:normAutofit/>
          </a:bodyPr>
          <a:lstStyle/>
          <a:p>
            <a:pPr algn="just"/>
            <a:r>
              <a:rPr lang="en-US" dirty="0">
                <a:solidFill>
                  <a:schemeClr val="tx1">
                    <a:lumMod val="85000"/>
                    <a:lumOff val="15000"/>
                  </a:schemeClr>
                </a:solidFill>
              </a:rPr>
              <a:t>Scott Lindstrom </a:t>
            </a:r>
            <a:r>
              <a:rPr lang="en-US" sz="1300" dirty="0">
                <a:solidFill>
                  <a:schemeClr val="tx1">
                    <a:lumMod val="85000"/>
                    <a:lumOff val="15000"/>
                  </a:schemeClr>
                </a:solidFill>
              </a:rPr>
              <a:t>UW </a:t>
            </a:r>
            <a:r>
              <a:rPr lang="en-US" sz="1300" dirty="0" smtClean="0">
                <a:solidFill>
                  <a:schemeClr val="tx1">
                    <a:lumMod val="85000"/>
                    <a:lumOff val="15000"/>
                  </a:schemeClr>
                </a:solidFill>
              </a:rPr>
              <a:t>CIMSS</a:t>
            </a:r>
            <a:r>
              <a:rPr lang="en-US" sz="1300" dirty="0" smtClean="0">
                <a:solidFill>
                  <a:srgbClr val="FF00FF"/>
                </a:solidFill>
              </a:rPr>
              <a:t>		</a:t>
            </a:r>
            <a:r>
              <a:rPr lang="en-US" dirty="0" smtClean="0">
                <a:solidFill>
                  <a:schemeClr val="tx1">
                    <a:lumMod val="85000"/>
                    <a:lumOff val="15000"/>
                  </a:schemeClr>
                </a:solidFill>
              </a:rPr>
              <a:t>Tim </a:t>
            </a:r>
            <a:r>
              <a:rPr lang="en-US" dirty="0" err="1" smtClean="0">
                <a:solidFill>
                  <a:schemeClr val="tx1">
                    <a:lumMod val="85000"/>
                    <a:lumOff val="15000"/>
                  </a:schemeClr>
                </a:solidFill>
              </a:rPr>
              <a:t>Schmit</a:t>
            </a:r>
            <a:r>
              <a:rPr lang="en-US" dirty="0" smtClean="0">
                <a:solidFill>
                  <a:schemeClr val="tx1">
                    <a:lumMod val="85000"/>
                    <a:lumOff val="15000"/>
                  </a:schemeClr>
                </a:solidFill>
              </a:rPr>
              <a:t>  </a:t>
            </a:r>
            <a:r>
              <a:rPr lang="en-US" sz="1300" dirty="0" smtClean="0">
                <a:solidFill>
                  <a:schemeClr val="tx1">
                    <a:lumMod val="85000"/>
                    <a:lumOff val="15000"/>
                  </a:schemeClr>
                </a:solidFill>
              </a:rPr>
              <a:t>NOAA/ASPB</a:t>
            </a:r>
          </a:p>
          <a:p>
            <a:pPr algn="just"/>
            <a:r>
              <a:rPr lang="en-US" dirty="0" smtClean="0">
                <a:solidFill>
                  <a:schemeClr val="tx1">
                    <a:lumMod val="85000"/>
                    <a:lumOff val="15000"/>
                  </a:schemeClr>
                </a:solidFill>
              </a:rPr>
              <a:t>Elizabeth Weisz </a:t>
            </a:r>
            <a:r>
              <a:rPr lang="en-US" sz="1300" dirty="0" smtClean="0">
                <a:solidFill>
                  <a:schemeClr val="tx1">
                    <a:lumMod val="85000"/>
                    <a:lumOff val="15000"/>
                  </a:schemeClr>
                </a:solidFill>
              </a:rPr>
              <a:t>UW CIMSS</a:t>
            </a:r>
            <a:r>
              <a:rPr lang="en-US" sz="1300" dirty="0" smtClean="0">
                <a:solidFill>
                  <a:srgbClr val="FF00FF"/>
                </a:solidFill>
              </a:rPr>
              <a:t>		</a:t>
            </a:r>
            <a:r>
              <a:rPr lang="en-US" dirty="0" smtClean="0">
                <a:solidFill>
                  <a:schemeClr val="tx1">
                    <a:lumMod val="85000"/>
                    <a:lumOff val="15000"/>
                  </a:schemeClr>
                </a:solidFill>
              </a:rPr>
              <a:t>Paul </a:t>
            </a:r>
            <a:r>
              <a:rPr lang="en-US" dirty="0" err="1" smtClean="0">
                <a:solidFill>
                  <a:schemeClr val="tx1">
                    <a:lumMod val="85000"/>
                    <a:lumOff val="15000"/>
                  </a:schemeClr>
                </a:solidFill>
              </a:rPr>
              <a:t>Menzel</a:t>
            </a:r>
            <a:r>
              <a:rPr lang="en-US" dirty="0" smtClean="0">
                <a:solidFill>
                  <a:schemeClr val="tx1">
                    <a:lumMod val="85000"/>
                    <a:lumOff val="15000"/>
                  </a:schemeClr>
                </a:solidFill>
              </a:rPr>
              <a:t>  </a:t>
            </a:r>
            <a:r>
              <a:rPr lang="en-US" sz="1300" dirty="0" smtClean="0">
                <a:solidFill>
                  <a:schemeClr val="tx1">
                    <a:lumMod val="85000"/>
                    <a:lumOff val="15000"/>
                  </a:schemeClr>
                </a:solidFill>
              </a:rPr>
              <a:t>UW CIMSS</a:t>
            </a:r>
          </a:p>
          <a:p>
            <a:pPr algn="just"/>
            <a:endParaRPr lang="en-US" sz="1300" dirty="0" smtClean="0">
              <a:solidFill>
                <a:schemeClr val="tx1">
                  <a:lumMod val="85000"/>
                  <a:lumOff val="15000"/>
                </a:schemeClr>
              </a:solidFill>
            </a:endParaRPr>
          </a:p>
          <a:p>
            <a:pPr algn="just"/>
            <a:endParaRPr lang="en-US" dirty="0"/>
          </a:p>
        </p:txBody>
      </p:sp>
      <p:pic>
        <p:nvPicPr>
          <p:cNvPr id="4" name="Picture 3"/>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152400" y="5545441"/>
            <a:ext cx="1085850" cy="1085850"/>
          </a:xfrm>
          <a:prstGeom prst="rect">
            <a:avLst/>
          </a:prstGeom>
        </p:spPr>
      </p:pic>
      <p:pic>
        <p:nvPicPr>
          <p:cNvPr id="5" name="Picture 4"/>
          <p:cNvPicPr>
            <a:picLocks noChangeAspect="1"/>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7543800" y="5564914"/>
            <a:ext cx="1439491" cy="1046903"/>
          </a:xfrm>
          <a:prstGeom prst="rect">
            <a:avLst/>
          </a:prstGeom>
        </p:spPr>
      </p:pic>
      <p:pic>
        <p:nvPicPr>
          <p:cNvPr id="7" name="Picture 6"/>
          <p:cNvPicPr>
            <a:picLocks noChangeAspect="1"/>
          </p:cNvPicPr>
          <p:nvPr>
            <p:custDataLst>
              <p:tags r:id="rId4"/>
            </p:custDataLst>
          </p:nvPr>
        </p:nvPicPr>
        <p:blipFill>
          <a:blip r:embed="rId9">
            <a:extLst>
              <a:ext uri="{28A0092B-C50C-407E-A947-70E740481C1C}">
                <a14:useLocalDpi xmlns:a14="http://schemas.microsoft.com/office/drawing/2010/main" val="0"/>
              </a:ext>
            </a:extLst>
          </a:blip>
          <a:stretch>
            <a:fillRect/>
          </a:stretch>
        </p:blipFill>
        <p:spPr>
          <a:xfrm>
            <a:off x="1447800" y="5624542"/>
            <a:ext cx="952500" cy="952500"/>
          </a:xfrm>
          <a:prstGeom prst="rect">
            <a:avLst/>
          </a:prstGeom>
        </p:spPr>
      </p:pic>
      <p:sp>
        <p:nvSpPr>
          <p:cNvPr id="8" name="TextBox 7"/>
          <p:cNvSpPr txBox="1"/>
          <p:nvPr/>
        </p:nvSpPr>
        <p:spPr>
          <a:xfrm>
            <a:off x="4038600" y="4495800"/>
            <a:ext cx="1408399" cy="369332"/>
          </a:xfrm>
          <a:prstGeom prst="rect">
            <a:avLst/>
          </a:prstGeom>
          <a:noFill/>
        </p:spPr>
        <p:txBody>
          <a:bodyPr wrap="none" rtlCol="0">
            <a:spAutoFit/>
          </a:bodyPr>
          <a:lstStyle/>
          <a:p>
            <a:r>
              <a:rPr lang="en-US" dirty="0" smtClean="0"/>
              <a:t> August 2019</a:t>
            </a:r>
            <a:endParaRPr lang="en-US" dirty="0"/>
          </a:p>
        </p:txBody>
      </p:sp>
    </p:spTree>
    <p:custDataLst>
      <p:tags r:id="rId1"/>
    </p:custDataLst>
    <p:extLst>
      <p:ext uri="{BB962C8B-B14F-4D97-AF65-F5344CB8AC3E}">
        <p14:creationId xmlns:p14="http://schemas.microsoft.com/office/powerpoint/2010/main" val="34720507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1143000"/>
          </a:xfrm>
        </p:spPr>
        <p:txBody>
          <a:bodyPr>
            <a:noAutofit/>
          </a:bodyPr>
          <a:lstStyle/>
          <a:p>
            <a:r>
              <a:rPr lang="en-US" sz="3200" dirty="0" smtClean="0"/>
              <a:t>What Data Fusion does and does not supply</a:t>
            </a:r>
            <a:endParaRPr lang="en-US" sz="3200" dirty="0"/>
          </a:p>
        </p:txBody>
      </p:sp>
      <p:sp>
        <p:nvSpPr>
          <p:cNvPr id="3" name="Content Placeholder 2"/>
          <p:cNvSpPr>
            <a:spLocks noGrp="1"/>
          </p:cNvSpPr>
          <p:nvPr>
            <p:ph idx="1"/>
          </p:nvPr>
        </p:nvSpPr>
        <p:spPr>
          <a:xfrm>
            <a:off x="228600" y="1341437"/>
            <a:ext cx="8763000" cy="4983163"/>
          </a:xfrm>
        </p:spPr>
        <p:txBody>
          <a:bodyPr>
            <a:normAutofit fontScale="85000" lnSpcReduction="20000"/>
          </a:bodyPr>
          <a:lstStyle/>
          <a:p>
            <a:r>
              <a:rPr lang="en-US" dirty="0" smtClean="0"/>
              <a:t>It does not provide information about Clear Air Turbulence that develops during Loop Heat Pipe outages:  that phenomenon is not detected in longwave IR bands</a:t>
            </a:r>
          </a:p>
          <a:p>
            <a:r>
              <a:rPr lang="en-US" dirty="0" smtClean="0"/>
              <a:t>It does not provide precise quantitative information from the missing bands ; Data Fusion fields should not be used in RGBs, nor in Level 2 products</a:t>
            </a:r>
          </a:p>
          <a:p>
            <a:r>
              <a:rPr lang="en-US" dirty="0" smtClean="0"/>
              <a:t>It </a:t>
            </a:r>
            <a:r>
              <a:rPr lang="en-US" b="1" dirty="0" smtClean="0"/>
              <a:t>does </a:t>
            </a:r>
            <a:r>
              <a:rPr lang="en-US" dirty="0" smtClean="0"/>
              <a:t>provide qualitative information about the missing bands.  The accuracy of the information in the missing bands decreases with time.  The rate of that decrease depends on how well correlated the bands are.</a:t>
            </a:r>
          </a:p>
          <a:p>
            <a:r>
              <a:rPr lang="en-US" dirty="0" smtClean="0"/>
              <a:t>In general, cloudy radiances are more correlated and therefore more accurate in fused images than clear radiances</a:t>
            </a:r>
          </a:p>
        </p:txBody>
      </p:sp>
    </p:spTree>
    <p:custDataLst>
      <p:tags r:id="rId1"/>
    </p:custDataLst>
    <p:extLst>
      <p:ext uri="{BB962C8B-B14F-4D97-AF65-F5344CB8AC3E}">
        <p14:creationId xmlns:p14="http://schemas.microsoft.com/office/powerpoint/2010/main" val="31547425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does Data Fusion work?</a:t>
            </a:r>
            <a:endParaRPr lang="en-US" dirty="0"/>
          </a:p>
        </p:txBody>
      </p:sp>
      <p:sp>
        <p:nvSpPr>
          <p:cNvPr id="3" name="Content Placeholder 2"/>
          <p:cNvSpPr>
            <a:spLocks noGrp="1"/>
          </p:cNvSpPr>
          <p:nvPr>
            <p:ph idx="1"/>
          </p:nvPr>
        </p:nvSpPr>
        <p:spPr>
          <a:xfrm>
            <a:off x="457200" y="1219200"/>
            <a:ext cx="8229600" cy="4525963"/>
          </a:xfrm>
        </p:spPr>
        <p:txBody>
          <a:bodyPr/>
          <a:lstStyle/>
          <a:p>
            <a:r>
              <a:rPr lang="en-US" dirty="0" smtClean="0"/>
              <a:t>Infrared bands can be highly correlated!</a:t>
            </a: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1879021"/>
            <a:ext cx="6715162" cy="4849023"/>
          </a:xfrm>
          <a:prstGeom prst="rect">
            <a:avLst/>
          </a:prstGeom>
        </p:spPr>
      </p:pic>
      <p:sp>
        <p:nvSpPr>
          <p:cNvPr id="6" name="TextBox 5"/>
          <p:cNvSpPr txBox="1"/>
          <p:nvPr/>
        </p:nvSpPr>
        <p:spPr>
          <a:xfrm>
            <a:off x="784678" y="6344920"/>
            <a:ext cx="4738477" cy="307777"/>
          </a:xfrm>
          <a:prstGeom prst="rect">
            <a:avLst/>
          </a:prstGeom>
          <a:solidFill>
            <a:schemeClr val="bg1"/>
          </a:solidFill>
        </p:spPr>
        <p:txBody>
          <a:bodyPr wrap="none" rtlCol="0">
            <a:spAutoFit/>
          </a:bodyPr>
          <a:lstStyle/>
          <a:p>
            <a:r>
              <a:rPr lang="en-US" sz="1400" b="1" dirty="0" smtClean="0"/>
              <a:t>ABI Band 11 Brightness Temperature 1900 UTC 6 August 2019</a:t>
            </a:r>
            <a:endParaRPr lang="en-US" sz="1400" b="1" dirty="0"/>
          </a:p>
        </p:txBody>
      </p:sp>
      <p:sp>
        <p:nvSpPr>
          <p:cNvPr id="7" name="TextBox 6"/>
          <p:cNvSpPr txBox="1"/>
          <p:nvPr/>
        </p:nvSpPr>
        <p:spPr>
          <a:xfrm rot="16200000">
            <a:off x="-1698860" y="4155013"/>
            <a:ext cx="4738477" cy="307777"/>
          </a:xfrm>
          <a:prstGeom prst="rect">
            <a:avLst/>
          </a:prstGeom>
          <a:solidFill>
            <a:schemeClr val="bg1"/>
          </a:solidFill>
        </p:spPr>
        <p:txBody>
          <a:bodyPr wrap="none" rtlCol="0">
            <a:spAutoFit/>
          </a:bodyPr>
          <a:lstStyle/>
          <a:p>
            <a:r>
              <a:rPr lang="en-US" sz="1400" b="1" dirty="0" smtClean="0"/>
              <a:t>ABI Band 13 Brightness Temperature 1900 UTC 6 August 2019</a:t>
            </a:r>
            <a:endParaRPr lang="en-US" sz="1400" b="1" dirty="0"/>
          </a:p>
        </p:txBody>
      </p:sp>
      <p:sp>
        <p:nvSpPr>
          <p:cNvPr id="8" name="TextBox 7"/>
          <p:cNvSpPr txBox="1"/>
          <p:nvPr/>
        </p:nvSpPr>
        <p:spPr>
          <a:xfrm>
            <a:off x="7003051" y="2468881"/>
            <a:ext cx="2064749" cy="2031325"/>
          </a:xfrm>
          <a:prstGeom prst="rect">
            <a:avLst/>
          </a:prstGeom>
          <a:noFill/>
        </p:spPr>
        <p:txBody>
          <a:bodyPr wrap="square" rtlCol="0">
            <a:spAutoFit/>
          </a:bodyPr>
          <a:lstStyle/>
          <a:p>
            <a:r>
              <a:rPr lang="en-US" dirty="0" smtClean="0"/>
              <a:t>If you use Band 13 information to predict what Band 11 is doing, you might do an okay job – the two bands are well correlated.</a:t>
            </a:r>
            <a:endParaRPr lang="en-US" dirty="0"/>
          </a:p>
        </p:txBody>
      </p:sp>
      <p:sp>
        <p:nvSpPr>
          <p:cNvPr id="9" name="TextBox 8"/>
          <p:cNvSpPr txBox="1"/>
          <p:nvPr/>
        </p:nvSpPr>
        <p:spPr>
          <a:xfrm rot="16200000">
            <a:off x="5858745" y="5745163"/>
            <a:ext cx="1873911" cy="276999"/>
          </a:xfrm>
          <a:prstGeom prst="rect">
            <a:avLst/>
          </a:prstGeom>
          <a:noFill/>
        </p:spPr>
        <p:txBody>
          <a:bodyPr wrap="none" rtlCol="0">
            <a:spAutoFit/>
          </a:bodyPr>
          <a:lstStyle/>
          <a:p>
            <a:r>
              <a:rPr lang="en-US" sz="1200" b="1" dirty="0" smtClean="0"/>
              <a:t>(Figure created with SIFT)</a:t>
            </a:r>
            <a:endParaRPr lang="en-US" sz="1200" b="1" dirty="0"/>
          </a:p>
        </p:txBody>
      </p:sp>
      <p:sp>
        <p:nvSpPr>
          <p:cNvPr id="15" name="Rectangle 14"/>
          <p:cNvSpPr/>
          <p:nvPr/>
        </p:nvSpPr>
        <p:spPr>
          <a:xfrm flipV="1">
            <a:off x="1143000" y="2280921"/>
            <a:ext cx="40386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5028882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does Data Fusion struggle?</a:t>
            </a:r>
            <a:endParaRPr lang="en-US" dirty="0"/>
          </a:p>
        </p:txBody>
      </p:sp>
      <p:sp>
        <p:nvSpPr>
          <p:cNvPr id="3" name="Content Placeholder 2"/>
          <p:cNvSpPr>
            <a:spLocks noGrp="1"/>
          </p:cNvSpPr>
          <p:nvPr>
            <p:ph idx="1"/>
          </p:nvPr>
        </p:nvSpPr>
        <p:spPr>
          <a:xfrm>
            <a:off x="447779" y="1219200"/>
            <a:ext cx="8229600" cy="4525963"/>
          </a:xfrm>
        </p:spPr>
        <p:txBody>
          <a:bodyPr/>
          <a:lstStyle/>
          <a:p>
            <a:r>
              <a:rPr lang="en-US" dirty="0" smtClean="0"/>
              <a:t>Infrared bands might not be well-correlated!</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1883664"/>
            <a:ext cx="6711419" cy="4846320"/>
          </a:xfrm>
          <a:prstGeom prst="rect">
            <a:avLst/>
          </a:prstGeom>
        </p:spPr>
      </p:pic>
      <p:sp>
        <p:nvSpPr>
          <p:cNvPr id="6" name="TextBox 5"/>
          <p:cNvSpPr txBox="1"/>
          <p:nvPr/>
        </p:nvSpPr>
        <p:spPr>
          <a:xfrm rot="16200000">
            <a:off x="-1698860" y="4155013"/>
            <a:ext cx="4738477" cy="307777"/>
          </a:xfrm>
          <a:prstGeom prst="rect">
            <a:avLst/>
          </a:prstGeom>
          <a:solidFill>
            <a:schemeClr val="bg1"/>
          </a:solidFill>
        </p:spPr>
        <p:txBody>
          <a:bodyPr wrap="none" rtlCol="0">
            <a:spAutoFit/>
          </a:bodyPr>
          <a:lstStyle/>
          <a:p>
            <a:r>
              <a:rPr lang="en-US" sz="1400" b="1" dirty="0" smtClean="0"/>
              <a:t>ABI Band 13 Brightness Temperature 1900 UTC 6 August 2019</a:t>
            </a:r>
            <a:endParaRPr lang="en-US" sz="1400" b="1" dirty="0"/>
          </a:p>
        </p:txBody>
      </p:sp>
      <p:sp>
        <p:nvSpPr>
          <p:cNvPr id="8" name="TextBox 7"/>
          <p:cNvSpPr txBox="1"/>
          <p:nvPr/>
        </p:nvSpPr>
        <p:spPr>
          <a:xfrm>
            <a:off x="784678" y="6344920"/>
            <a:ext cx="4738477" cy="307777"/>
          </a:xfrm>
          <a:prstGeom prst="rect">
            <a:avLst/>
          </a:prstGeom>
          <a:solidFill>
            <a:schemeClr val="bg1"/>
          </a:solidFill>
        </p:spPr>
        <p:txBody>
          <a:bodyPr wrap="none" rtlCol="0">
            <a:spAutoFit/>
          </a:bodyPr>
          <a:lstStyle/>
          <a:p>
            <a:r>
              <a:rPr lang="en-US" sz="1400" b="1" dirty="0" smtClean="0"/>
              <a:t>ABI Band 10 Brightness Temperature 1900 UTC 6 August 2019</a:t>
            </a:r>
            <a:endParaRPr lang="en-US" sz="1400" b="1" dirty="0"/>
          </a:p>
        </p:txBody>
      </p:sp>
      <p:sp>
        <p:nvSpPr>
          <p:cNvPr id="9" name="TextBox 8"/>
          <p:cNvSpPr txBox="1"/>
          <p:nvPr/>
        </p:nvSpPr>
        <p:spPr>
          <a:xfrm>
            <a:off x="7003051" y="2468881"/>
            <a:ext cx="2064749" cy="2308324"/>
          </a:xfrm>
          <a:prstGeom prst="rect">
            <a:avLst/>
          </a:prstGeom>
          <a:noFill/>
        </p:spPr>
        <p:txBody>
          <a:bodyPr wrap="square" rtlCol="0">
            <a:spAutoFit/>
          </a:bodyPr>
          <a:lstStyle/>
          <a:p>
            <a:r>
              <a:rPr lang="en-US" dirty="0" smtClean="0"/>
              <a:t>If you use Band 13 information to predict what Band 10 is doing, you might struggle – the two bands are well correlated only at cold cloud tops</a:t>
            </a:r>
            <a:endParaRPr lang="en-US" dirty="0"/>
          </a:p>
        </p:txBody>
      </p:sp>
      <p:sp>
        <p:nvSpPr>
          <p:cNvPr id="10" name="TextBox 9"/>
          <p:cNvSpPr txBox="1"/>
          <p:nvPr/>
        </p:nvSpPr>
        <p:spPr>
          <a:xfrm rot="16200000">
            <a:off x="5858745" y="5745163"/>
            <a:ext cx="1873911" cy="276999"/>
          </a:xfrm>
          <a:prstGeom prst="rect">
            <a:avLst/>
          </a:prstGeom>
          <a:noFill/>
        </p:spPr>
        <p:txBody>
          <a:bodyPr wrap="none" rtlCol="0">
            <a:spAutoFit/>
          </a:bodyPr>
          <a:lstStyle/>
          <a:p>
            <a:r>
              <a:rPr lang="en-US" sz="1200" b="1" dirty="0" smtClean="0"/>
              <a:t>(Figure created with SIFT)</a:t>
            </a:r>
            <a:endParaRPr lang="en-US" sz="1200" b="1" dirty="0"/>
          </a:p>
        </p:txBody>
      </p:sp>
      <p:sp>
        <p:nvSpPr>
          <p:cNvPr id="16" name="Rectangle 15"/>
          <p:cNvSpPr/>
          <p:nvPr/>
        </p:nvSpPr>
        <p:spPr>
          <a:xfrm flipV="1">
            <a:off x="1143000" y="2280921"/>
            <a:ext cx="40386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1881009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17_G17PREDCALFUSION_B10_2019221_113034_GOES-17_0002PANELS"/>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1428750" y="857250"/>
            <a:ext cx="6286500" cy="5143500"/>
          </a:xfrm>
          <a:prstGeom prst="rect">
            <a:avLst/>
          </a:prstGeom>
        </p:spPr>
      </p:pic>
      <p:sp>
        <p:nvSpPr>
          <p:cNvPr id="3" name="TextBox 2"/>
          <p:cNvSpPr txBox="1"/>
          <p:nvPr/>
        </p:nvSpPr>
        <p:spPr>
          <a:xfrm>
            <a:off x="5641631" y="6477000"/>
            <a:ext cx="3502369" cy="307777"/>
          </a:xfrm>
          <a:prstGeom prst="rect">
            <a:avLst/>
          </a:prstGeom>
          <a:noFill/>
        </p:spPr>
        <p:txBody>
          <a:bodyPr wrap="none" rtlCol="0">
            <a:spAutoFit/>
          </a:bodyPr>
          <a:lstStyle/>
          <a:p>
            <a:r>
              <a:rPr lang="en-US" sz="1400" b="1" dirty="0" smtClean="0"/>
              <a:t>Imagery courtesy Jim Nelson and Tim </a:t>
            </a:r>
            <a:r>
              <a:rPr lang="en-US" sz="1400" b="1" dirty="0" err="1" smtClean="0"/>
              <a:t>Schmit</a:t>
            </a:r>
            <a:endParaRPr lang="en-US" sz="1400" b="1" dirty="0"/>
          </a:p>
        </p:txBody>
      </p:sp>
    </p:spTree>
    <p:custDataLst>
      <p:tags r:id="rId1"/>
    </p:custDataLst>
    <p:extLst>
      <p:ext uri="{BB962C8B-B14F-4D97-AF65-F5344CB8AC3E}">
        <p14:creationId xmlns:p14="http://schemas.microsoft.com/office/powerpoint/2010/main" val="4460064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17_G17PREDCALFUSION_B10_2019221_115034_GOES-17_0002PANELS"/>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1428750" y="857250"/>
            <a:ext cx="6286500" cy="5143500"/>
          </a:xfrm>
          <a:prstGeom prst="rect">
            <a:avLst/>
          </a:prstGeom>
        </p:spPr>
      </p:pic>
      <p:sp>
        <p:nvSpPr>
          <p:cNvPr id="3" name="TextBox 2"/>
          <p:cNvSpPr txBox="1"/>
          <p:nvPr/>
        </p:nvSpPr>
        <p:spPr>
          <a:xfrm>
            <a:off x="5641631" y="6477000"/>
            <a:ext cx="3502369" cy="307777"/>
          </a:xfrm>
          <a:prstGeom prst="rect">
            <a:avLst/>
          </a:prstGeom>
          <a:noFill/>
        </p:spPr>
        <p:txBody>
          <a:bodyPr wrap="none" rtlCol="0">
            <a:spAutoFit/>
          </a:bodyPr>
          <a:lstStyle/>
          <a:p>
            <a:r>
              <a:rPr lang="en-US" sz="1400" b="1" dirty="0" smtClean="0"/>
              <a:t>Imagery courtesy Jim Nelson and Tim </a:t>
            </a:r>
            <a:r>
              <a:rPr lang="en-US" sz="1400" b="1" dirty="0" err="1" smtClean="0"/>
              <a:t>Schmit</a:t>
            </a:r>
            <a:endParaRPr lang="en-US" sz="1400" b="1" dirty="0"/>
          </a:p>
        </p:txBody>
      </p:sp>
    </p:spTree>
    <p:custDataLst>
      <p:tags r:id="rId1"/>
    </p:custDataLst>
    <p:extLst>
      <p:ext uri="{BB962C8B-B14F-4D97-AF65-F5344CB8AC3E}">
        <p14:creationId xmlns:p14="http://schemas.microsoft.com/office/powerpoint/2010/main" val="24209314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17_G17PREDCALFUSION_B10_2019221_121034_GOES-17_0002PANELS"/>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1428750" y="857250"/>
            <a:ext cx="6286500" cy="5143500"/>
          </a:xfrm>
          <a:prstGeom prst="rect">
            <a:avLst/>
          </a:prstGeom>
        </p:spPr>
      </p:pic>
      <p:sp>
        <p:nvSpPr>
          <p:cNvPr id="3" name="TextBox 2"/>
          <p:cNvSpPr txBox="1"/>
          <p:nvPr/>
        </p:nvSpPr>
        <p:spPr>
          <a:xfrm>
            <a:off x="5641631" y="6477000"/>
            <a:ext cx="3502369" cy="307777"/>
          </a:xfrm>
          <a:prstGeom prst="rect">
            <a:avLst/>
          </a:prstGeom>
          <a:noFill/>
        </p:spPr>
        <p:txBody>
          <a:bodyPr wrap="none" rtlCol="0">
            <a:spAutoFit/>
          </a:bodyPr>
          <a:lstStyle/>
          <a:p>
            <a:r>
              <a:rPr lang="en-US" sz="1400" b="1" dirty="0" smtClean="0"/>
              <a:t>Imagery courtesy Jim Nelson and Tim </a:t>
            </a:r>
            <a:r>
              <a:rPr lang="en-US" sz="1400" b="1" dirty="0" err="1" smtClean="0"/>
              <a:t>Schmit</a:t>
            </a:r>
            <a:endParaRPr lang="en-US" sz="1400" b="1" dirty="0"/>
          </a:p>
        </p:txBody>
      </p:sp>
    </p:spTree>
    <p:custDataLst>
      <p:tags r:id="rId1"/>
    </p:custDataLst>
    <p:extLst>
      <p:ext uri="{BB962C8B-B14F-4D97-AF65-F5344CB8AC3E}">
        <p14:creationId xmlns:p14="http://schemas.microsoft.com/office/powerpoint/2010/main" val="7181800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17_G17PREDCALFUSION_B10_2019221_123034_GOES-17_0002PANELS"/>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1428750" y="857250"/>
            <a:ext cx="6286500" cy="5143500"/>
          </a:xfrm>
          <a:prstGeom prst="rect">
            <a:avLst/>
          </a:prstGeom>
        </p:spPr>
      </p:pic>
      <p:sp>
        <p:nvSpPr>
          <p:cNvPr id="3" name="TextBox 2"/>
          <p:cNvSpPr txBox="1"/>
          <p:nvPr/>
        </p:nvSpPr>
        <p:spPr>
          <a:xfrm>
            <a:off x="5641631" y="6477000"/>
            <a:ext cx="3502369" cy="307777"/>
          </a:xfrm>
          <a:prstGeom prst="rect">
            <a:avLst/>
          </a:prstGeom>
          <a:noFill/>
        </p:spPr>
        <p:txBody>
          <a:bodyPr wrap="none" rtlCol="0">
            <a:spAutoFit/>
          </a:bodyPr>
          <a:lstStyle/>
          <a:p>
            <a:r>
              <a:rPr lang="en-US" sz="1400" b="1" dirty="0" smtClean="0"/>
              <a:t>Imagery courtesy Jim Nelson and Tim </a:t>
            </a:r>
            <a:r>
              <a:rPr lang="en-US" sz="1400" b="1" dirty="0" err="1" smtClean="0"/>
              <a:t>Schmit</a:t>
            </a:r>
            <a:endParaRPr lang="en-US" sz="1400" b="1" dirty="0"/>
          </a:p>
        </p:txBody>
      </p:sp>
    </p:spTree>
    <p:custDataLst>
      <p:tags r:id="rId1"/>
    </p:custDataLst>
    <p:extLst>
      <p:ext uri="{BB962C8B-B14F-4D97-AF65-F5344CB8AC3E}">
        <p14:creationId xmlns:p14="http://schemas.microsoft.com/office/powerpoint/2010/main" val="2805086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00" y="830072"/>
            <a:ext cx="8458200" cy="4618228"/>
          </a:xfrm>
          <a:prstGeom prst="rect">
            <a:avLst/>
          </a:prstGeom>
        </p:spPr>
      </p:pic>
      <p:sp>
        <p:nvSpPr>
          <p:cNvPr id="4" name="TextBox 3"/>
          <p:cNvSpPr txBox="1"/>
          <p:nvPr/>
        </p:nvSpPr>
        <p:spPr>
          <a:xfrm>
            <a:off x="133350" y="5448300"/>
            <a:ext cx="8724900" cy="1200329"/>
          </a:xfrm>
          <a:prstGeom prst="rect">
            <a:avLst/>
          </a:prstGeom>
          <a:noFill/>
        </p:spPr>
        <p:txBody>
          <a:bodyPr wrap="square" rtlCol="0">
            <a:spAutoFit/>
          </a:bodyPr>
          <a:lstStyle/>
          <a:p>
            <a:pPr algn="ctr"/>
            <a:r>
              <a:rPr lang="en-US" dirty="0" smtClean="0"/>
              <a:t>This shows Band 13 on the right – used to create the fusion image.  There are features in Band 13 that show up in the Band 10 image – some of the features are circled in green.</a:t>
            </a:r>
          </a:p>
          <a:p>
            <a:pPr algn="ctr"/>
            <a:endParaRPr lang="en-US" dirty="0"/>
          </a:p>
          <a:p>
            <a:pPr algn="ctr"/>
            <a:r>
              <a:rPr lang="en-US" dirty="0" smtClean="0"/>
              <a:t>Note:  Color Enhancement in right-hand image </a:t>
            </a:r>
            <a:r>
              <a:rPr lang="en-US" smtClean="0"/>
              <a:t>(Band 13) is </a:t>
            </a:r>
            <a:r>
              <a:rPr lang="en-US" dirty="0" smtClean="0"/>
              <a:t>different</a:t>
            </a:r>
            <a:endParaRPr lang="en-US" dirty="0"/>
          </a:p>
        </p:txBody>
      </p:sp>
      <p:sp>
        <p:nvSpPr>
          <p:cNvPr id="5" name="Oval 4"/>
          <p:cNvSpPr/>
          <p:nvPr/>
        </p:nvSpPr>
        <p:spPr>
          <a:xfrm>
            <a:off x="4038600" y="4572000"/>
            <a:ext cx="457200" cy="533400"/>
          </a:xfrm>
          <a:prstGeom prst="ellipse">
            <a:avLst/>
          </a:prstGeom>
          <a:no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347720" y="4038600"/>
            <a:ext cx="457200" cy="533400"/>
          </a:xfrm>
          <a:prstGeom prst="ellipse">
            <a:avLst/>
          </a:prstGeom>
          <a:no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029200" y="4724400"/>
            <a:ext cx="457200" cy="533400"/>
          </a:xfrm>
          <a:prstGeom prst="ellipse">
            <a:avLst/>
          </a:prstGeom>
          <a:no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795499" y="6550223"/>
            <a:ext cx="2312941" cy="307777"/>
          </a:xfrm>
          <a:prstGeom prst="rect">
            <a:avLst/>
          </a:prstGeom>
          <a:noFill/>
        </p:spPr>
        <p:txBody>
          <a:bodyPr wrap="none" rtlCol="0">
            <a:spAutoFit/>
          </a:bodyPr>
          <a:lstStyle/>
          <a:p>
            <a:r>
              <a:rPr lang="en-US" sz="1400" b="1" dirty="0" smtClean="0"/>
              <a:t>Imagery courtesy Jim Nelson</a:t>
            </a:r>
            <a:endParaRPr lang="en-US" sz="1400" b="1" dirty="0"/>
          </a:p>
        </p:txBody>
      </p:sp>
    </p:spTree>
    <p:custDataLst>
      <p:tags r:id="rId1"/>
    </p:custDataLst>
    <p:extLst>
      <p:ext uri="{BB962C8B-B14F-4D97-AF65-F5344CB8AC3E}">
        <p14:creationId xmlns:p14="http://schemas.microsoft.com/office/powerpoint/2010/main" val="12315461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 y="132575"/>
            <a:ext cx="9143999" cy="646331"/>
          </a:xfrm>
          <a:prstGeom prst="rect">
            <a:avLst/>
          </a:prstGeom>
          <a:noFill/>
        </p:spPr>
        <p:txBody>
          <a:bodyPr wrap="square" rtlCol="0">
            <a:spAutoFit/>
          </a:bodyPr>
          <a:lstStyle/>
          <a:p>
            <a:pPr algn="ctr" defTabSz="685800">
              <a:defRPr/>
            </a:pPr>
            <a:r>
              <a:rPr lang="en-US" sz="3600" dirty="0" smtClean="0">
                <a:solidFill>
                  <a:prstClr val="white"/>
                </a:solidFill>
                <a:cs typeface="Arial" charset="0"/>
              </a:rPr>
              <a:t>GOES-17 ABI Mitigation – Imagery Fusion</a:t>
            </a:r>
            <a:endParaRPr lang="en-US" sz="3600" dirty="0">
              <a:solidFill>
                <a:prstClr val="white"/>
              </a:solidFill>
              <a:cs typeface="Arial" charset="0"/>
            </a:endParaRPr>
          </a:p>
        </p:txBody>
      </p:sp>
      <p:sp>
        <p:nvSpPr>
          <p:cNvPr id="5" name="TextBox 4"/>
          <p:cNvSpPr txBox="1"/>
          <p:nvPr/>
        </p:nvSpPr>
        <p:spPr>
          <a:xfrm>
            <a:off x="76200" y="900032"/>
            <a:ext cx="9067799" cy="400110"/>
          </a:xfrm>
          <a:prstGeom prst="rect">
            <a:avLst/>
          </a:prstGeom>
          <a:noFill/>
        </p:spPr>
        <p:txBody>
          <a:bodyPr wrap="square" rtlCol="0">
            <a:spAutoFit/>
          </a:bodyPr>
          <a:lstStyle/>
          <a:p>
            <a:r>
              <a:rPr lang="en-US" sz="2000" dirty="0" smtClean="0">
                <a:solidFill>
                  <a:schemeClr val="bg1"/>
                </a:solidFill>
              </a:rPr>
              <a:t>Work by E. Weisz and P. </a:t>
            </a:r>
            <a:r>
              <a:rPr lang="en-US" sz="2000" dirty="0" err="1" smtClean="0">
                <a:solidFill>
                  <a:schemeClr val="bg1"/>
                </a:solidFill>
              </a:rPr>
              <a:t>Menzel</a:t>
            </a:r>
            <a:r>
              <a:rPr lang="en-US" sz="2000" dirty="0" smtClean="0">
                <a:solidFill>
                  <a:schemeClr val="bg1"/>
                </a:solidFill>
              </a:rPr>
              <a:t> (CIMSS) and T. </a:t>
            </a:r>
            <a:r>
              <a:rPr lang="en-US" sz="2000" dirty="0" err="1" smtClean="0">
                <a:solidFill>
                  <a:schemeClr val="bg1"/>
                </a:solidFill>
              </a:rPr>
              <a:t>Schmit</a:t>
            </a:r>
            <a:r>
              <a:rPr lang="en-US" sz="2000" dirty="0" smtClean="0">
                <a:solidFill>
                  <a:schemeClr val="bg1"/>
                </a:solidFill>
              </a:rPr>
              <a:t> (STAR) 1445 UTC 04 Feb 2019</a:t>
            </a:r>
            <a:endParaRPr lang="en-US" sz="2000" dirty="0">
              <a:solidFill>
                <a:schemeClr val="bg1"/>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54480"/>
            <a:ext cx="9144000" cy="5020087"/>
          </a:xfrm>
          <a:prstGeom prst="rect">
            <a:avLst/>
          </a:prstGeom>
        </p:spPr>
      </p:pic>
      <p:sp>
        <p:nvSpPr>
          <p:cNvPr id="6" name="Oval 5"/>
          <p:cNvSpPr/>
          <p:nvPr/>
        </p:nvSpPr>
        <p:spPr>
          <a:xfrm rot="19099163">
            <a:off x="4665953" y="2427414"/>
            <a:ext cx="457200" cy="685800"/>
          </a:xfrm>
          <a:prstGeom prst="ellipse">
            <a:avLst/>
          </a:prstGeom>
          <a:no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029200" y="4572000"/>
            <a:ext cx="2514600" cy="1754326"/>
          </a:xfrm>
          <a:prstGeom prst="rect">
            <a:avLst/>
          </a:prstGeom>
          <a:solidFill>
            <a:schemeClr val="bg1"/>
          </a:solidFill>
        </p:spPr>
        <p:txBody>
          <a:bodyPr wrap="square" rtlCol="0">
            <a:spAutoFit/>
          </a:bodyPr>
          <a:lstStyle/>
          <a:p>
            <a:r>
              <a:rPr lang="en-US" dirty="0" smtClean="0"/>
              <a:t>Signature of low clouds can show up in Fusion Data – because it’s in IR Window – but it doesn’t belong in water vapor imagery</a:t>
            </a:r>
            <a:endParaRPr lang="en-US" dirty="0"/>
          </a:p>
        </p:txBody>
      </p:sp>
      <p:cxnSp>
        <p:nvCxnSpPr>
          <p:cNvPr id="8" name="Straight Arrow Connector 7"/>
          <p:cNvCxnSpPr/>
          <p:nvPr/>
        </p:nvCxnSpPr>
        <p:spPr>
          <a:xfrm flipH="1" flipV="1">
            <a:off x="5105400" y="3124200"/>
            <a:ext cx="990600" cy="1447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6096000" y="2819400"/>
            <a:ext cx="1905000" cy="1752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3328212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 y="132575"/>
            <a:ext cx="9143999" cy="646331"/>
          </a:xfrm>
          <a:prstGeom prst="rect">
            <a:avLst/>
          </a:prstGeom>
          <a:noFill/>
        </p:spPr>
        <p:txBody>
          <a:bodyPr wrap="square" rtlCol="0">
            <a:spAutoFit/>
          </a:bodyPr>
          <a:lstStyle/>
          <a:p>
            <a:pPr algn="ctr" defTabSz="685800">
              <a:defRPr/>
            </a:pPr>
            <a:r>
              <a:rPr lang="en-US" sz="3600" dirty="0" smtClean="0">
                <a:solidFill>
                  <a:prstClr val="white"/>
                </a:solidFill>
                <a:cs typeface="Arial" charset="0"/>
              </a:rPr>
              <a:t>GOES-17 ABI Mitigation – Imagery Fusion</a:t>
            </a:r>
            <a:endParaRPr lang="en-US" sz="3600" dirty="0">
              <a:solidFill>
                <a:prstClr val="white"/>
              </a:solidFill>
              <a:cs typeface="Arial" charset="0"/>
            </a:endParaRPr>
          </a:p>
        </p:txBody>
      </p:sp>
      <p:sp>
        <p:nvSpPr>
          <p:cNvPr id="5" name="TextBox 4"/>
          <p:cNvSpPr txBox="1"/>
          <p:nvPr/>
        </p:nvSpPr>
        <p:spPr>
          <a:xfrm>
            <a:off x="76200" y="900032"/>
            <a:ext cx="9067799" cy="400110"/>
          </a:xfrm>
          <a:prstGeom prst="rect">
            <a:avLst/>
          </a:prstGeom>
          <a:noFill/>
        </p:spPr>
        <p:txBody>
          <a:bodyPr wrap="square" rtlCol="0">
            <a:spAutoFit/>
          </a:bodyPr>
          <a:lstStyle/>
          <a:p>
            <a:r>
              <a:rPr lang="en-US" sz="2000" dirty="0" smtClean="0">
                <a:solidFill>
                  <a:schemeClr val="bg1"/>
                </a:solidFill>
              </a:rPr>
              <a:t>Work by E. Weisz and P. </a:t>
            </a:r>
            <a:r>
              <a:rPr lang="en-US" sz="2000" dirty="0" err="1" smtClean="0">
                <a:solidFill>
                  <a:schemeClr val="bg1"/>
                </a:solidFill>
              </a:rPr>
              <a:t>Menzel</a:t>
            </a:r>
            <a:r>
              <a:rPr lang="en-US" sz="2000" dirty="0" smtClean="0">
                <a:solidFill>
                  <a:schemeClr val="bg1"/>
                </a:solidFill>
              </a:rPr>
              <a:t> (CIMSS) and T. </a:t>
            </a:r>
            <a:r>
              <a:rPr lang="en-US" sz="2000" dirty="0" err="1" smtClean="0">
                <a:solidFill>
                  <a:schemeClr val="bg1"/>
                </a:solidFill>
              </a:rPr>
              <a:t>Schmit</a:t>
            </a:r>
            <a:r>
              <a:rPr lang="en-US" sz="2000" dirty="0" smtClean="0">
                <a:solidFill>
                  <a:schemeClr val="bg1"/>
                </a:solidFill>
              </a:rPr>
              <a:t> (STAR) 1300 UTC 04 Feb 2019</a:t>
            </a:r>
            <a:endParaRPr lang="en-US" sz="2000" dirty="0">
              <a:solidFill>
                <a:schemeClr val="bg1"/>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54480"/>
            <a:ext cx="9144000" cy="5000033"/>
          </a:xfrm>
          <a:prstGeom prst="rect">
            <a:avLst/>
          </a:prstGeom>
        </p:spPr>
      </p:pic>
      <p:sp>
        <p:nvSpPr>
          <p:cNvPr id="6" name="Oval 5"/>
          <p:cNvSpPr/>
          <p:nvPr/>
        </p:nvSpPr>
        <p:spPr>
          <a:xfrm rot="19099163">
            <a:off x="4665953" y="2427414"/>
            <a:ext cx="457200" cy="685800"/>
          </a:xfrm>
          <a:prstGeom prst="ellipse">
            <a:avLst/>
          </a:prstGeom>
          <a:no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029200" y="4572000"/>
            <a:ext cx="2514600" cy="1754326"/>
          </a:xfrm>
          <a:prstGeom prst="rect">
            <a:avLst/>
          </a:prstGeom>
          <a:solidFill>
            <a:schemeClr val="bg1"/>
          </a:solidFill>
        </p:spPr>
        <p:txBody>
          <a:bodyPr wrap="square" rtlCol="0">
            <a:spAutoFit/>
          </a:bodyPr>
          <a:lstStyle/>
          <a:p>
            <a:r>
              <a:rPr lang="en-US" dirty="0" smtClean="0"/>
              <a:t>Signature of low clouds can show up in Fusion Data – because it’s in IR Window – but it doesn’t belong in water vapor imagery</a:t>
            </a:r>
            <a:endParaRPr lang="en-US" dirty="0"/>
          </a:p>
        </p:txBody>
      </p:sp>
      <p:cxnSp>
        <p:nvCxnSpPr>
          <p:cNvPr id="8" name="Straight Arrow Connector 7"/>
          <p:cNvCxnSpPr/>
          <p:nvPr/>
        </p:nvCxnSpPr>
        <p:spPr>
          <a:xfrm flipH="1" flipV="1">
            <a:off x="5105400" y="3124200"/>
            <a:ext cx="990600" cy="1447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6096000" y="2819400"/>
            <a:ext cx="1905000" cy="1752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2133600" y="2743200"/>
            <a:ext cx="3886200" cy="1828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5441312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600200"/>
            <a:ext cx="8610600" cy="5105400"/>
          </a:xfrm>
        </p:spPr>
        <p:txBody>
          <a:bodyPr>
            <a:normAutofit/>
          </a:bodyPr>
          <a:lstStyle/>
          <a:p>
            <a:r>
              <a:rPr lang="en-US" dirty="0" smtClean="0"/>
              <a:t>GOES-17 Loop Heat Pipe does not operate to spec</a:t>
            </a:r>
          </a:p>
          <a:p>
            <a:r>
              <a:rPr lang="en-US" dirty="0" smtClean="0"/>
              <a:t>ABI detectors will warm up, may saturate, and cool down during night time at certain times of year around Equinoxes.</a:t>
            </a:r>
          </a:p>
          <a:p>
            <a:pPr lvl="1"/>
            <a:r>
              <a:rPr lang="en-US" dirty="0" smtClean="0"/>
              <a:t>When the ABI changes temperature, biases are introduced.  These biases are mitigated by Predictive Calibration (there is separate training on that)</a:t>
            </a:r>
          </a:p>
          <a:p>
            <a:pPr lvl="1"/>
            <a:r>
              <a:rPr lang="en-US" dirty="0" smtClean="0"/>
              <a:t>During saturation, when data are lost, Data Fusion can supply some information</a:t>
            </a:r>
            <a:endParaRPr lang="en-US" dirty="0"/>
          </a:p>
        </p:txBody>
      </p:sp>
      <p:sp>
        <p:nvSpPr>
          <p:cNvPr id="2" name="Title 1"/>
          <p:cNvSpPr>
            <a:spLocks noGrp="1"/>
          </p:cNvSpPr>
          <p:nvPr>
            <p:ph type="title"/>
          </p:nvPr>
        </p:nvSpPr>
        <p:spPr>
          <a:xfrm>
            <a:off x="511428" y="36786"/>
            <a:ext cx="8229600" cy="792162"/>
          </a:xfrm>
        </p:spPr>
        <p:txBody>
          <a:bodyPr/>
          <a:lstStyle/>
          <a:p>
            <a:r>
              <a:rPr lang="en-US" dirty="0" smtClean="0"/>
              <a:t>The Problem</a:t>
            </a:r>
            <a:endParaRPr lang="en-US" dirty="0"/>
          </a:p>
        </p:txBody>
      </p:sp>
    </p:spTree>
    <p:custDataLst>
      <p:tags r:id="rId1"/>
    </p:custDataLst>
    <p:extLst>
      <p:ext uri="{BB962C8B-B14F-4D97-AF65-F5344CB8AC3E}">
        <p14:creationId xmlns:p14="http://schemas.microsoft.com/office/powerpoint/2010/main" val="28489334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13815"/>
            <a:ext cx="9144000" cy="6030370"/>
          </a:xfrm>
          <a:prstGeom prst="rect">
            <a:avLst/>
          </a:prstGeom>
        </p:spPr>
      </p:pic>
      <p:sp>
        <p:nvSpPr>
          <p:cNvPr id="3" name="TextBox 2"/>
          <p:cNvSpPr txBox="1"/>
          <p:nvPr/>
        </p:nvSpPr>
        <p:spPr>
          <a:xfrm>
            <a:off x="2194560" y="6074853"/>
            <a:ext cx="4754880" cy="553998"/>
          </a:xfrm>
          <a:prstGeom prst="rect">
            <a:avLst/>
          </a:prstGeom>
          <a:noFill/>
        </p:spPr>
        <p:txBody>
          <a:bodyPr wrap="none" rtlCol="0">
            <a:spAutoFit/>
          </a:bodyPr>
          <a:lstStyle/>
          <a:p>
            <a:r>
              <a:rPr lang="en-US" dirty="0" smtClean="0"/>
              <a:t>GOES-17 PACUS view, 14 August 2019, 1126 UTC</a:t>
            </a:r>
          </a:p>
          <a:p>
            <a:pPr algn="ctr"/>
            <a:r>
              <a:rPr lang="en-US" sz="1200" b="1" dirty="0" smtClean="0"/>
              <a:t>You can see Loop Heat Pipe Heating Artifacts (striping) in this image</a:t>
            </a:r>
            <a:endParaRPr lang="en-US" sz="1200" b="1" dirty="0"/>
          </a:p>
        </p:txBody>
      </p:sp>
    </p:spTree>
    <p:custDataLst>
      <p:tags r:id="rId1"/>
    </p:custDataLst>
    <p:extLst>
      <p:ext uri="{BB962C8B-B14F-4D97-AF65-F5344CB8AC3E}">
        <p14:creationId xmlns:p14="http://schemas.microsoft.com/office/powerpoint/2010/main" val="22276894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13815"/>
            <a:ext cx="9144000" cy="6030370"/>
          </a:xfrm>
          <a:prstGeom prst="rect">
            <a:avLst/>
          </a:prstGeom>
        </p:spPr>
      </p:pic>
      <p:sp>
        <p:nvSpPr>
          <p:cNvPr id="3" name="TextBox 2"/>
          <p:cNvSpPr txBox="1"/>
          <p:nvPr/>
        </p:nvSpPr>
        <p:spPr>
          <a:xfrm>
            <a:off x="2194560" y="6074853"/>
            <a:ext cx="4754880" cy="738664"/>
          </a:xfrm>
          <a:prstGeom prst="rect">
            <a:avLst/>
          </a:prstGeom>
          <a:noFill/>
        </p:spPr>
        <p:txBody>
          <a:bodyPr wrap="none" rtlCol="0">
            <a:spAutoFit/>
          </a:bodyPr>
          <a:lstStyle/>
          <a:p>
            <a:pPr algn="ctr"/>
            <a:r>
              <a:rPr lang="en-US" dirty="0" smtClean="0"/>
              <a:t>GOES-17 PACUS view, 14 August 2019, 1126 UTC</a:t>
            </a:r>
          </a:p>
          <a:p>
            <a:pPr algn="ctr"/>
            <a:r>
              <a:rPr lang="en-US" sz="1200" b="1" dirty="0" smtClean="0"/>
              <a:t>Data Fusion image;  toggle between this scene and the previous one;</a:t>
            </a:r>
          </a:p>
          <a:p>
            <a:pPr algn="ctr"/>
            <a:r>
              <a:rPr lang="en-US" sz="1200" b="1" dirty="0" smtClean="0"/>
              <a:t>you’ll see great similarity over clouds, differences in clear skies</a:t>
            </a:r>
            <a:endParaRPr lang="en-US" sz="1200" b="1" dirty="0"/>
          </a:p>
        </p:txBody>
      </p:sp>
    </p:spTree>
    <p:custDataLst>
      <p:tags r:id="rId1"/>
    </p:custDataLst>
    <p:extLst>
      <p:ext uri="{BB962C8B-B14F-4D97-AF65-F5344CB8AC3E}">
        <p14:creationId xmlns:p14="http://schemas.microsoft.com/office/powerpoint/2010/main" val="27328926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13815"/>
            <a:ext cx="9144000" cy="6030370"/>
          </a:xfrm>
          <a:prstGeom prst="rect">
            <a:avLst/>
          </a:prstGeom>
        </p:spPr>
      </p:pic>
      <p:sp>
        <p:nvSpPr>
          <p:cNvPr id="3" name="TextBox 2"/>
          <p:cNvSpPr txBox="1"/>
          <p:nvPr/>
        </p:nvSpPr>
        <p:spPr>
          <a:xfrm>
            <a:off x="2194560" y="6074853"/>
            <a:ext cx="4713663" cy="553998"/>
          </a:xfrm>
          <a:prstGeom prst="rect">
            <a:avLst/>
          </a:prstGeom>
          <a:noFill/>
        </p:spPr>
        <p:txBody>
          <a:bodyPr wrap="none" rtlCol="0">
            <a:spAutoFit/>
          </a:bodyPr>
          <a:lstStyle/>
          <a:p>
            <a:r>
              <a:rPr lang="en-US" dirty="0" smtClean="0"/>
              <a:t>GOES-17 PACUS view, 14 August 2019, 1306 UTC</a:t>
            </a:r>
          </a:p>
          <a:p>
            <a:pPr algn="ctr"/>
            <a:r>
              <a:rPr lang="en-US" sz="1200" b="1" dirty="0" smtClean="0"/>
              <a:t>Saturation renders the image useless</a:t>
            </a:r>
            <a:endParaRPr lang="en-US" sz="1200" b="1" dirty="0"/>
          </a:p>
        </p:txBody>
      </p:sp>
    </p:spTree>
    <p:custDataLst>
      <p:tags r:id="rId1"/>
    </p:custDataLst>
    <p:extLst>
      <p:ext uri="{BB962C8B-B14F-4D97-AF65-F5344CB8AC3E}">
        <p14:creationId xmlns:p14="http://schemas.microsoft.com/office/powerpoint/2010/main" val="18274863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13815"/>
            <a:ext cx="9144000" cy="6030370"/>
          </a:xfrm>
          <a:prstGeom prst="rect">
            <a:avLst/>
          </a:prstGeom>
        </p:spPr>
      </p:pic>
      <p:sp>
        <p:nvSpPr>
          <p:cNvPr id="3" name="TextBox 2"/>
          <p:cNvSpPr txBox="1"/>
          <p:nvPr/>
        </p:nvSpPr>
        <p:spPr>
          <a:xfrm>
            <a:off x="2194560" y="6074853"/>
            <a:ext cx="4713663" cy="553998"/>
          </a:xfrm>
          <a:prstGeom prst="rect">
            <a:avLst/>
          </a:prstGeom>
          <a:noFill/>
        </p:spPr>
        <p:txBody>
          <a:bodyPr wrap="none" rtlCol="0">
            <a:spAutoFit/>
          </a:bodyPr>
          <a:lstStyle/>
          <a:p>
            <a:r>
              <a:rPr lang="en-US" dirty="0" smtClean="0"/>
              <a:t>GOES-17 PACUS view, 14 August 2019, 1306 UTC</a:t>
            </a:r>
          </a:p>
          <a:p>
            <a:pPr algn="ctr"/>
            <a:r>
              <a:rPr lang="en-US" sz="1200" b="1" dirty="0" smtClean="0"/>
              <a:t>Data Fusion allows an image</a:t>
            </a:r>
            <a:endParaRPr lang="en-US" sz="1200" b="1" dirty="0"/>
          </a:p>
        </p:txBody>
      </p:sp>
    </p:spTree>
    <p:custDataLst>
      <p:tags r:id="rId1"/>
    </p:custDataLst>
    <p:extLst>
      <p:ext uri="{BB962C8B-B14F-4D97-AF65-F5344CB8AC3E}">
        <p14:creationId xmlns:p14="http://schemas.microsoft.com/office/powerpoint/2010/main" val="16681640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13815"/>
            <a:ext cx="9144000" cy="6030370"/>
          </a:xfrm>
          <a:prstGeom prst="rect">
            <a:avLst/>
          </a:prstGeom>
        </p:spPr>
      </p:pic>
      <p:sp>
        <p:nvSpPr>
          <p:cNvPr id="3" name="TextBox 2"/>
          <p:cNvSpPr txBox="1"/>
          <p:nvPr/>
        </p:nvSpPr>
        <p:spPr>
          <a:xfrm>
            <a:off x="2194560" y="6074853"/>
            <a:ext cx="5044586" cy="553998"/>
          </a:xfrm>
          <a:prstGeom prst="rect">
            <a:avLst/>
          </a:prstGeom>
          <a:noFill/>
        </p:spPr>
        <p:txBody>
          <a:bodyPr wrap="none" rtlCol="0">
            <a:spAutoFit/>
          </a:bodyPr>
          <a:lstStyle/>
          <a:p>
            <a:r>
              <a:rPr lang="en-US" dirty="0" smtClean="0"/>
              <a:t>GOES-17 PACUS view, 14 August 2019, 1446 UTC</a:t>
            </a:r>
          </a:p>
          <a:p>
            <a:pPr algn="ctr"/>
            <a:r>
              <a:rPr lang="en-US" sz="1200" b="1" dirty="0" smtClean="0"/>
              <a:t>Striping persists as the ABI Instrument cools down, coming out of saturation</a:t>
            </a:r>
            <a:endParaRPr lang="en-US" sz="1200" b="1" dirty="0"/>
          </a:p>
        </p:txBody>
      </p:sp>
    </p:spTree>
    <p:custDataLst>
      <p:tags r:id="rId1"/>
    </p:custDataLst>
    <p:extLst>
      <p:ext uri="{BB962C8B-B14F-4D97-AF65-F5344CB8AC3E}">
        <p14:creationId xmlns:p14="http://schemas.microsoft.com/office/powerpoint/2010/main" val="9943624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13815"/>
            <a:ext cx="9144000" cy="6030370"/>
          </a:xfrm>
          <a:prstGeom prst="rect">
            <a:avLst/>
          </a:prstGeom>
        </p:spPr>
      </p:pic>
      <p:sp>
        <p:nvSpPr>
          <p:cNvPr id="3" name="TextBox 2"/>
          <p:cNvSpPr txBox="1"/>
          <p:nvPr/>
        </p:nvSpPr>
        <p:spPr>
          <a:xfrm>
            <a:off x="2194560" y="6074853"/>
            <a:ext cx="5643340" cy="738664"/>
          </a:xfrm>
          <a:prstGeom prst="rect">
            <a:avLst/>
          </a:prstGeom>
          <a:noFill/>
        </p:spPr>
        <p:txBody>
          <a:bodyPr wrap="none" rtlCol="0">
            <a:spAutoFit/>
          </a:bodyPr>
          <a:lstStyle/>
          <a:p>
            <a:r>
              <a:rPr lang="en-US" dirty="0" smtClean="0"/>
              <a:t>GOES-17 PACUS view, 14 August 2019, 1306 UTC</a:t>
            </a:r>
          </a:p>
          <a:p>
            <a:pPr algn="ctr"/>
            <a:r>
              <a:rPr lang="en-US" sz="1200" b="1" dirty="0" smtClean="0"/>
              <a:t>Data Fusion for the same time:  some aspects of the field don’t match the actual field</a:t>
            </a:r>
          </a:p>
          <a:p>
            <a:pPr algn="ctr"/>
            <a:r>
              <a:rPr lang="en-US" sz="1200" b="1" dirty="0" smtClean="0"/>
              <a:t>But cold cloud tops look pretty good!</a:t>
            </a:r>
            <a:endParaRPr lang="en-US" sz="1200" b="1" dirty="0"/>
          </a:p>
        </p:txBody>
      </p:sp>
    </p:spTree>
    <p:custDataLst>
      <p:tags r:id="rId1"/>
    </p:custDataLst>
    <p:extLst>
      <p:ext uri="{BB962C8B-B14F-4D97-AF65-F5344CB8AC3E}">
        <p14:creationId xmlns:p14="http://schemas.microsoft.com/office/powerpoint/2010/main" val="4981306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4325" y="152400"/>
            <a:ext cx="8515350" cy="1939529"/>
          </a:xfrm>
        </p:spPr>
        <p:txBody>
          <a:bodyPr>
            <a:normAutofit fontScale="90000"/>
          </a:bodyPr>
          <a:lstStyle/>
          <a:p>
            <a:r>
              <a:rPr lang="en-US" dirty="0" smtClean="0"/>
              <a:t>Realtime Fusion Imagery </a:t>
            </a:r>
            <a:r>
              <a:rPr lang="en-US" dirty="0" smtClean="0">
                <a:solidFill>
                  <a:srgbClr val="FF00FF"/>
                </a:solidFill>
              </a:rPr>
              <a:t/>
            </a:r>
            <a:br>
              <a:rPr lang="en-US" dirty="0" smtClean="0">
                <a:solidFill>
                  <a:srgbClr val="FF00FF"/>
                </a:solidFill>
              </a:rPr>
            </a:br>
            <a:r>
              <a:rPr lang="en-US" dirty="0" smtClean="0"/>
              <a:t>(only available on certain day/times when G-17 FPM is hot and flagged)</a:t>
            </a:r>
            <a:endParaRPr lang="en-US" dirty="0"/>
          </a:p>
        </p:txBody>
      </p:sp>
      <p:sp>
        <p:nvSpPr>
          <p:cNvPr id="4" name="Content Placeholder 3"/>
          <p:cNvSpPr>
            <a:spLocks noGrp="1"/>
          </p:cNvSpPr>
          <p:nvPr>
            <p:ph idx="1"/>
          </p:nvPr>
        </p:nvSpPr>
        <p:spPr>
          <a:xfrm>
            <a:off x="152400" y="2012949"/>
            <a:ext cx="8839200" cy="4525963"/>
          </a:xfrm>
        </p:spPr>
        <p:txBody>
          <a:bodyPr>
            <a:normAutofit fontScale="92500" lnSpcReduction="20000"/>
          </a:bodyPr>
          <a:lstStyle/>
          <a:p>
            <a:r>
              <a:rPr lang="en-US" dirty="0">
                <a:hlinkClick r:id="rId4"/>
              </a:rPr>
              <a:t>https://www.ssec.wisc.edu/data/geo/#/</a:t>
            </a:r>
            <a:r>
              <a:rPr lang="en-US" dirty="0" smtClean="0">
                <a:hlinkClick r:id="rId4"/>
              </a:rPr>
              <a:t>animation?satellite=goes-16-17-comp&amp;end_datetime=latest&amp;n_images=48&amp;coverage=mollweide&amp;channel=10-fusion&amp;image_quality=gif&amp;anim_method=javascript</a:t>
            </a:r>
            <a:endParaRPr lang="en-US" dirty="0" smtClean="0"/>
          </a:p>
          <a:p>
            <a:pPr lvl="1"/>
            <a:r>
              <a:rPr lang="en-US" dirty="0" smtClean="0"/>
              <a:t>Only Band 10</a:t>
            </a:r>
          </a:p>
          <a:p>
            <a:pPr lvl="1"/>
            <a:r>
              <a:rPr lang="en-US" dirty="0" err="1" smtClean="0"/>
              <a:t>Mollweide</a:t>
            </a:r>
            <a:r>
              <a:rPr lang="en-US" dirty="0" smtClean="0"/>
              <a:t> projection</a:t>
            </a:r>
          </a:p>
          <a:p>
            <a:endParaRPr lang="en-US" dirty="0"/>
          </a:p>
          <a:p>
            <a:r>
              <a:rPr lang="en-US" dirty="0">
                <a:hlinkClick r:id="rId5"/>
              </a:rPr>
              <a:t>https://www.ssec.wisc.edu/data/geo/#/</a:t>
            </a:r>
            <a:r>
              <a:rPr lang="en-US" dirty="0" smtClean="0">
                <a:hlinkClick r:id="rId5"/>
              </a:rPr>
              <a:t>animation?satellite=goes-17-fusion</a:t>
            </a:r>
            <a:r>
              <a:rPr lang="en-US" dirty="0" smtClean="0"/>
              <a:t> </a:t>
            </a:r>
          </a:p>
          <a:p>
            <a:pPr lvl="1"/>
            <a:r>
              <a:rPr lang="en-US" dirty="0" smtClean="0"/>
              <a:t>ABI IR bands: 8-12, and 15-16.</a:t>
            </a:r>
          </a:p>
          <a:p>
            <a:endParaRPr lang="en-US" dirty="0"/>
          </a:p>
        </p:txBody>
      </p:sp>
      <p:sp>
        <p:nvSpPr>
          <p:cNvPr id="2" name="Slide Number Placeholder 1"/>
          <p:cNvSpPr>
            <a:spLocks noGrp="1"/>
          </p:cNvSpPr>
          <p:nvPr>
            <p:ph type="sldNum" sz="quarter" idx="12"/>
          </p:nvPr>
        </p:nvSpPr>
        <p:spPr/>
        <p:txBody>
          <a:bodyPr/>
          <a:lstStyle/>
          <a:p>
            <a:pPr defTabSz="685800">
              <a:defRPr/>
            </a:pPr>
            <a:fld id="{82B5F56E-C64D-4E8E-BEC7-2372FA5F2558}" type="slidenum">
              <a:rPr lang="en-US" sz="900">
                <a:solidFill>
                  <a:prstClr val="white">
                    <a:tint val="75000"/>
                  </a:prstClr>
                </a:solidFill>
                <a:latin typeface="Calibri" panose="020F0502020204030204"/>
              </a:rPr>
              <a:pPr defTabSz="685800">
                <a:defRPr/>
              </a:pPr>
              <a:t>26</a:t>
            </a:fld>
            <a:endParaRPr lang="en-US" sz="900">
              <a:solidFill>
                <a:prstClr val="white">
                  <a:tint val="75000"/>
                </a:prstClr>
              </a:solidFill>
              <a:latin typeface="Calibri" panose="020F0502020204030204"/>
            </a:endParaRPr>
          </a:p>
        </p:txBody>
      </p:sp>
    </p:spTree>
    <p:custDataLst>
      <p:tags r:id="rId1"/>
    </p:custDataLst>
    <p:extLst>
      <p:ext uri="{BB962C8B-B14F-4D97-AF65-F5344CB8AC3E}">
        <p14:creationId xmlns:p14="http://schemas.microsoft.com/office/powerpoint/2010/main" val="13239943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16-17-comp_2019221_1400_10_mollweide"/>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1143000" y="857250"/>
            <a:ext cx="6858000" cy="5143500"/>
          </a:xfrm>
          <a:prstGeom prst="rect">
            <a:avLst/>
          </a:prstGeom>
        </p:spPr>
      </p:pic>
      <p:sp>
        <p:nvSpPr>
          <p:cNvPr id="3" name="TextBox 2"/>
          <p:cNvSpPr txBox="1"/>
          <p:nvPr/>
        </p:nvSpPr>
        <p:spPr>
          <a:xfrm>
            <a:off x="6795499" y="6550223"/>
            <a:ext cx="2333780" cy="307777"/>
          </a:xfrm>
          <a:prstGeom prst="rect">
            <a:avLst/>
          </a:prstGeom>
          <a:noFill/>
        </p:spPr>
        <p:txBody>
          <a:bodyPr wrap="none" rtlCol="0">
            <a:spAutoFit/>
          </a:bodyPr>
          <a:lstStyle/>
          <a:p>
            <a:r>
              <a:rPr lang="en-US" sz="1400" b="1" dirty="0" smtClean="0"/>
              <a:t>Imagery courtesy Tim </a:t>
            </a:r>
            <a:r>
              <a:rPr lang="en-US" sz="1400" b="1" dirty="0" err="1" smtClean="0"/>
              <a:t>Schmit</a:t>
            </a:r>
            <a:endParaRPr lang="en-US" sz="1400" b="1" dirty="0"/>
          </a:p>
        </p:txBody>
      </p:sp>
    </p:spTree>
    <p:custDataLst>
      <p:tags r:id="rId1"/>
    </p:custDataLst>
    <p:extLst>
      <p:ext uri="{BB962C8B-B14F-4D97-AF65-F5344CB8AC3E}">
        <p14:creationId xmlns:p14="http://schemas.microsoft.com/office/powerpoint/2010/main" val="42137230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16-17-comp_2019221_1400_10-fusion_mollweide"/>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1143000" y="857250"/>
            <a:ext cx="6858000" cy="5143500"/>
          </a:xfrm>
          <a:prstGeom prst="rect">
            <a:avLst/>
          </a:prstGeom>
        </p:spPr>
      </p:pic>
      <p:sp>
        <p:nvSpPr>
          <p:cNvPr id="3" name="TextBox 2"/>
          <p:cNvSpPr txBox="1"/>
          <p:nvPr/>
        </p:nvSpPr>
        <p:spPr>
          <a:xfrm>
            <a:off x="838200" y="6000750"/>
            <a:ext cx="7620000" cy="923330"/>
          </a:xfrm>
          <a:prstGeom prst="rect">
            <a:avLst/>
          </a:prstGeom>
          <a:noFill/>
        </p:spPr>
        <p:txBody>
          <a:bodyPr wrap="square" rtlCol="0">
            <a:spAutoFit/>
          </a:bodyPr>
          <a:lstStyle/>
          <a:p>
            <a:r>
              <a:rPr lang="en-US" dirty="0" smtClean="0"/>
              <a:t>Fusion Data is best-looking at Full Disk;  as you look at smaller and smaller features, you will see artifacts related to features in Band 13.  Fusion does give you a great large-scale qualitative look at the image however.</a:t>
            </a:r>
            <a:endParaRPr lang="en-US" dirty="0"/>
          </a:p>
        </p:txBody>
      </p:sp>
      <p:sp>
        <p:nvSpPr>
          <p:cNvPr id="4" name="TextBox 3"/>
          <p:cNvSpPr txBox="1"/>
          <p:nvPr/>
        </p:nvSpPr>
        <p:spPr>
          <a:xfrm>
            <a:off x="6795499" y="6550223"/>
            <a:ext cx="2333780" cy="307777"/>
          </a:xfrm>
          <a:prstGeom prst="rect">
            <a:avLst/>
          </a:prstGeom>
          <a:noFill/>
        </p:spPr>
        <p:txBody>
          <a:bodyPr wrap="none" rtlCol="0">
            <a:spAutoFit/>
          </a:bodyPr>
          <a:lstStyle/>
          <a:p>
            <a:r>
              <a:rPr lang="en-US" sz="1400" b="1" dirty="0" smtClean="0"/>
              <a:t>Imagery courtesy Tim </a:t>
            </a:r>
            <a:r>
              <a:rPr lang="en-US" sz="1400" b="1" dirty="0" err="1" smtClean="0"/>
              <a:t>Schmit</a:t>
            </a:r>
            <a:endParaRPr lang="en-US" sz="1400" b="1" dirty="0"/>
          </a:p>
        </p:txBody>
      </p:sp>
    </p:spTree>
    <p:custDataLst>
      <p:tags r:id="rId1"/>
    </p:custDataLst>
    <p:extLst>
      <p:ext uri="{BB962C8B-B14F-4D97-AF65-F5344CB8AC3E}">
        <p14:creationId xmlns:p14="http://schemas.microsoft.com/office/powerpoint/2010/main" val="19268433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normAutofit/>
          </a:bodyPr>
          <a:lstStyle/>
          <a:p>
            <a:r>
              <a:rPr lang="en-US" dirty="0" smtClean="0"/>
              <a:t>Summary</a:t>
            </a:r>
            <a:endParaRPr lang="en-US" dirty="0"/>
          </a:p>
        </p:txBody>
      </p:sp>
      <p:sp>
        <p:nvSpPr>
          <p:cNvPr id="3" name="Content Placeholder 2"/>
          <p:cNvSpPr>
            <a:spLocks noGrp="1"/>
          </p:cNvSpPr>
          <p:nvPr>
            <p:ph idx="1"/>
          </p:nvPr>
        </p:nvSpPr>
        <p:spPr>
          <a:xfrm>
            <a:off x="76200" y="1600200"/>
            <a:ext cx="8991600" cy="5029200"/>
          </a:xfrm>
        </p:spPr>
        <p:txBody>
          <a:bodyPr>
            <a:normAutofit fontScale="92500" lnSpcReduction="10000"/>
          </a:bodyPr>
          <a:lstStyle/>
          <a:p>
            <a:r>
              <a:rPr lang="en-US" dirty="0" smtClean="0"/>
              <a:t>Data Fusion fills in times where some infrared channels have saturated and show no data</a:t>
            </a:r>
          </a:p>
          <a:p>
            <a:r>
              <a:rPr lang="en-US" dirty="0" smtClean="0"/>
              <a:t>Bands 13 and 14 very rarely saturate</a:t>
            </a:r>
          </a:p>
          <a:p>
            <a:pPr lvl="1"/>
            <a:r>
              <a:rPr lang="en-US" dirty="0" smtClean="0"/>
              <a:t>A relationship between Band 13 and all other IR bands can be established before saturation occurs</a:t>
            </a:r>
          </a:p>
          <a:p>
            <a:pPr lvl="1"/>
            <a:r>
              <a:rPr lang="en-US" dirty="0" smtClean="0"/>
              <a:t>When saturation later occurs at the other bands, the pre-determined relationship between them and Band 13 can be used to estimate the fields in the missing bands</a:t>
            </a:r>
          </a:p>
          <a:p>
            <a:r>
              <a:rPr lang="en-US" dirty="0" smtClean="0"/>
              <a:t>Fusion Data are available online:  </a:t>
            </a:r>
            <a:r>
              <a:rPr lang="en-US" dirty="0">
                <a:hlinkClick r:id="rId4"/>
              </a:rPr>
              <a:t>https://www.ssec.wisc.edu/data/geo/#/</a:t>
            </a:r>
            <a:r>
              <a:rPr lang="en-US" dirty="0" smtClean="0">
                <a:hlinkClick r:id="rId4"/>
              </a:rPr>
              <a:t>animation</a:t>
            </a:r>
            <a:r>
              <a:rPr lang="en-US" dirty="0" smtClean="0"/>
              <a:t> (then choose GOES-17 Fusion under Satellite / Product</a:t>
            </a:r>
          </a:p>
        </p:txBody>
      </p:sp>
    </p:spTree>
    <p:custDataLst>
      <p:tags r:id="rId1"/>
    </p:custDataLst>
    <p:extLst>
      <p:ext uri="{BB962C8B-B14F-4D97-AF65-F5344CB8AC3E}">
        <p14:creationId xmlns:p14="http://schemas.microsoft.com/office/powerpoint/2010/main" val="23891802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99" y="29146"/>
            <a:ext cx="8901937" cy="6676454"/>
          </a:xfrm>
          <a:prstGeom prst="rect">
            <a:avLst/>
          </a:prstGeom>
        </p:spPr>
      </p:pic>
    </p:spTree>
    <p:custDataLst>
      <p:tags r:id="rId1"/>
    </p:custDataLst>
    <p:extLst>
      <p:ext uri="{BB962C8B-B14F-4D97-AF65-F5344CB8AC3E}">
        <p14:creationId xmlns:p14="http://schemas.microsoft.com/office/powerpoint/2010/main" val="41149842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935" y="0"/>
            <a:ext cx="7964129" cy="6858000"/>
          </a:xfrm>
          <a:prstGeom prst="rect">
            <a:avLst/>
          </a:prstGeom>
        </p:spPr>
      </p:pic>
      <p:sp>
        <p:nvSpPr>
          <p:cNvPr id="3" name="TextBox 2"/>
          <p:cNvSpPr txBox="1"/>
          <p:nvPr/>
        </p:nvSpPr>
        <p:spPr>
          <a:xfrm>
            <a:off x="4191000" y="990600"/>
            <a:ext cx="3335593" cy="369332"/>
          </a:xfrm>
          <a:prstGeom prst="rect">
            <a:avLst/>
          </a:prstGeom>
          <a:noFill/>
          <a:ln w="28575">
            <a:solidFill>
              <a:srgbClr val="FF0000"/>
            </a:solidFill>
          </a:ln>
        </p:spPr>
        <p:txBody>
          <a:bodyPr wrap="none" rtlCol="0">
            <a:spAutoFit/>
          </a:bodyPr>
          <a:lstStyle/>
          <a:p>
            <a:r>
              <a:rPr lang="en-US" dirty="0" smtClean="0"/>
              <a:t>Differences without predictive </a:t>
            </a:r>
            <a:r>
              <a:rPr lang="en-US" dirty="0" err="1" smtClean="0"/>
              <a:t>cal</a:t>
            </a:r>
            <a:endParaRPr lang="en-US" dirty="0"/>
          </a:p>
        </p:txBody>
      </p:sp>
      <p:sp>
        <p:nvSpPr>
          <p:cNvPr id="4" name="TextBox 3"/>
          <p:cNvSpPr txBox="1"/>
          <p:nvPr/>
        </p:nvSpPr>
        <p:spPr>
          <a:xfrm>
            <a:off x="1676400" y="3554968"/>
            <a:ext cx="3014993" cy="369332"/>
          </a:xfrm>
          <a:prstGeom prst="rect">
            <a:avLst/>
          </a:prstGeom>
          <a:noFill/>
          <a:ln w="28575">
            <a:solidFill>
              <a:srgbClr val="00CC00"/>
            </a:solidFill>
          </a:ln>
        </p:spPr>
        <p:txBody>
          <a:bodyPr wrap="none" rtlCol="0">
            <a:spAutoFit/>
          </a:bodyPr>
          <a:lstStyle/>
          <a:p>
            <a:r>
              <a:rPr lang="en-US" dirty="0" smtClean="0"/>
              <a:t>Differences with predictive </a:t>
            </a:r>
            <a:r>
              <a:rPr lang="en-US" dirty="0" err="1" smtClean="0"/>
              <a:t>cal</a:t>
            </a:r>
            <a:endParaRPr lang="en-US" dirty="0"/>
          </a:p>
        </p:txBody>
      </p:sp>
      <p:sp>
        <p:nvSpPr>
          <p:cNvPr id="5" name="TextBox 4"/>
          <p:cNvSpPr txBox="1"/>
          <p:nvPr/>
        </p:nvSpPr>
        <p:spPr>
          <a:xfrm>
            <a:off x="6124598" y="6550223"/>
            <a:ext cx="2486002" cy="307777"/>
          </a:xfrm>
          <a:prstGeom prst="rect">
            <a:avLst/>
          </a:prstGeom>
          <a:noFill/>
        </p:spPr>
        <p:txBody>
          <a:bodyPr wrap="none" rtlCol="0">
            <a:spAutoFit/>
          </a:bodyPr>
          <a:lstStyle/>
          <a:p>
            <a:r>
              <a:rPr lang="en-US" sz="1400" b="1" dirty="0" smtClean="0"/>
              <a:t>Imagery courtesy Mat </a:t>
            </a:r>
            <a:r>
              <a:rPr lang="en-US" sz="1400" b="1" dirty="0" err="1" smtClean="0"/>
              <a:t>Gunshor</a:t>
            </a:r>
            <a:endParaRPr lang="en-US" sz="1400" b="1" dirty="0"/>
          </a:p>
        </p:txBody>
      </p:sp>
    </p:spTree>
    <p:custDataLst>
      <p:tags r:id="rId1"/>
    </p:custDataLst>
    <p:extLst>
      <p:ext uri="{BB962C8B-B14F-4D97-AF65-F5344CB8AC3E}">
        <p14:creationId xmlns:p14="http://schemas.microsoft.com/office/powerpoint/2010/main" val="12461680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588000" cy="22860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286000"/>
            <a:ext cx="5588000" cy="228600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574344"/>
            <a:ext cx="5588000" cy="2286000"/>
          </a:xfrm>
          <a:prstGeom prst="rect">
            <a:avLst/>
          </a:prstGeom>
        </p:spPr>
      </p:pic>
      <p:sp>
        <p:nvSpPr>
          <p:cNvPr id="5" name="TextBox 4"/>
          <p:cNvSpPr txBox="1"/>
          <p:nvPr/>
        </p:nvSpPr>
        <p:spPr>
          <a:xfrm>
            <a:off x="5588000" y="609600"/>
            <a:ext cx="3352800" cy="4801314"/>
          </a:xfrm>
          <a:prstGeom prst="rect">
            <a:avLst/>
          </a:prstGeom>
          <a:noFill/>
        </p:spPr>
        <p:txBody>
          <a:bodyPr wrap="square" rtlCol="0">
            <a:spAutoFit/>
          </a:bodyPr>
          <a:lstStyle/>
          <a:p>
            <a:r>
              <a:rPr lang="en-US" dirty="0" smtClean="0"/>
              <a:t>Here are comparisons for 3 August 2019 – Band 8, Band 10 and Band 12.  Band 8 is not being affected, yet, at this time by the warming of the Loop Heat Pipe, shown by the black line.  Note that Band 12 – at the bottom – is affected for more of the time than Band 10.  Missing data during the times of saturation can be replaced with Data Fusion products</a:t>
            </a:r>
          </a:p>
          <a:p>
            <a:endParaRPr lang="en-US" dirty="0"/>
          </a:p>
          <a:p>
            <a:r>
              <a:rPr lang="en-US" dirty="0" smtClean="0"/>
              <a:t>Note that there is very little bias around the times of saturation for Bands 10 and 12 – this is because of Predictive Calibration.</a:t>
            </a:r>
            <a:endParaRPr lang="en-US" dirty="0"/>
          </a:p>
        </p:txBody>
      </p:sp>
      <p:sp>
        <p:nvSpPr>
          <p:cNvPr id="6" name="TextBox 5"/>
          <p:cNvSpPr txBox="1"/>
          <p:nvPr/>
        </p:nvSpPr>
        <p:spPr>
          <a:xfrm>
            <a:off x="2095500" y="161228"/>
            <a:ext cx="990600" cy="369332"/>
          </a:xfrm>
          <a:prstGeom prst="rect">
            <a:avLst/>
          </a:prstGeom>
          <a:noFill/>
        </p:spPr>
        <p:txBody>
          <a:bodyPr wrap="square" rtlCol="0">
            <a:spAutoFit/>
          </a:bodyPr>
          <a:lstStyle/>
          <a:p>
            <a:pPr algn="ctr"/>
            <a:r>
              <a:rPr lang="en-US" b="1" dirty="0" smtClean="0"/>
              <a:t>6.19 </a:t>
            </a:r>
            <a:r>
              <a:rPr lang="en-US" b="1" dirty="0" smtClean="0">
                <a:latin typeface="Symbol" panose="05050102010706020507" pitchFamily="18" charset="2"/>
              </a:rPr>
              <a:t>m</a:t>
            </a:r>
            <a:r>
              <a:rPr lang="en-US" b="1" dirty="0" smtClean="0"/>
              <a:t>m</a:t>
            </a:r>
            <a:endParaRPr lang="en-US" b="1" dirty="0"/>
          </a:p>
        </p:txBody>
      </p:sp>
      <p:sp>
        <p:nvSpPr>
          <p:cNvPr id="7" name="TextBox 6"/>
          <p:cNvSpPr txBox="1"/>
          <p:nvPr/>
        </p:nvSpPr>
        <p:spPr>
          <a:xfrm>
            <a:off x="2095500" y="4715232"/>
            <a:ext cx="990600" cy="369332"/>
          </a:xfrm>
          <a:prstGeom prst="rect">
            <a:avLst/>
          </a:prstGeom>
          <a:noFill/>
        </p:spPr>
        <p:txBody>
          <a:bodyPr wrap="square" rtlCol="0">
            <a:spAutoFit/>
          </a:bodyPr>
          <a:lstStyle/>
          <a:p>
            <a:pPr algn="ctr"/>
            <a:r>
              <a:rPr lang="en-US" b="1" dirty="0" smtClean="0"/>
              <a:t>9.61 </a:t>
            </a:r>
            <a:r>
              <a:rPr lang="en-US" b="1" dirty="0" smtClean="0">
                <a:latin typeface="Symbol" panose="05050102010706020507" pitchFamily="18" charset="2"/>
              </a:rPr>
              <a:t>m</a:t>
            </a:r>
            <a:r>
              <a:rPr lang="en-US" b="1" dirty="0" smtClean="0"/>
              <a:t>m</a:t>
            </a:r>
            <a:endParaRPr lang="en-US" b="1" dirty="0"/>
          </a:p>
        </p:txBody>
      </p:sp>
      <p:sp>
        <p:nvSpPr>
          <p:cNvPr id="8" name="TextBox 7"/>
          <p:cNvSpPr txBox="1"/>
          <p:nvPr/>
        </p:nvSpPr>
        <p:spPr>
          <a:xfrm>
            <a:off x="2095500" y="2403176"/>
            <a:ext cx="990600" cy="369332"/>
          </a:xfrm>
          <a:prstGeom prst="rect">
            <a:avLst/>
          </a:prstGeom>
          <a:noFill/>
        </p:spPr>
        <p:txBody>
          <a:bodyPr wrap="square" rtlCol="0">
            <a:spAutoFit/>
          </a:bodyPr>
          <a:lstStyle/>
          <a:p>
            <a:pPr algn="ctr"/>
            <a:r>
              <a:rPr lang="en-US" b="1" dirty="0" smtClean="0"/>
              <a:t>7.34 </a:t>
            </a:r>
            <a:r>
              <a:rPr lang="en-US" b="1" dirty="0" smtClean="0">
                <a:latin typeface="Symbol" panose="05050102010706020507" pitchFamily="18" charset="2"/>
              </a:rPr>
              <a:t>m</a:t>
            </a:r>
            <a:r>
              <a:rPr lang="en-US" b="1" dirty="0" smtClean="0"/>
              <a:t>m</a:t>
            </a:r>
            <a:endParaRPr lang="en-US" b="1" dirty="0"/>
          </a:p>
        </p:txBody>
      </p:sp>
    </p:spTree>
    <p:custDataLst>
      <p:tags r:id="rId1"/>
    </p:custDataLst>
    <p:extLst>
      <p:ext uri="{BB962C8B-B14F-4D97-AF65-F5344CB8AC3E}">
        <p14:creationId xmlns:p14="http://schemas.microsoft.com/office/powerpoint/2010/main" val="40509890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627468" y="1958102"/>
            <a:ext cx="3352800" cy="3970318"/>
          </a:xfrm>
          <a:prstGeom prst="rect">
            <a:avLst/>
          </a:prstGeom>
          <a:noFill/>
        </p:spPr>
        <p:txBody>
          <a:bodyPr wrap="square" rtlCol="0">
            <a:spAutoFit/>
          </a:bodyPr>
          <a:lstStyle/>
          <a:p>
            <a:r>
              <a:rPr lang="en-US" dirty="0" smtClean="0"/>
              <a:t>This compares Band 12 at 01 August – when saturation is just beginning, to 3 and 10 August.  Big changes will happen from day to day. </a:t>
            </a:r>
            <a:r>
              <a:rPr lang="en-US" dirty="0"/>
              <a:t>.  </a:t>
            </a:r>
            <a:r>
              <a:rPr lang="en-US" b="1" dirty="0"/>
              <a:t>Missing data during the times of saturation can be replaced with Data Fusion products</a:t>
            </a:r>
          </a:p>
          <a:p>
            <a:endParaRPr lang="en-US" dirty="0" smtClean="0"/>
          </a:p>
          <a:p>
            <a:endParaRPr lang="en-US" dirty="0"/>
          </a:p>
          <a:p>
            <a:r>
              <a:rPr lang="en-US" dirty="0" smtClean="0"/>
              <a:t>Band 12 is part of the </a:t>
            </a:r>
            <a:r>
              <a:rPr lang="en-US" dirty="0" err="1" smtClean="0"/>
              <a:t>Airmass</a:t>
            </a:r>
            <a:r>
              <a:rPr lang="en-US" dirty="0" smtClean="0"/>
              <a:t> RGB, thus that RGB’s character would be changing from day to day during this short time</a:t>
            </a:r>
            <a:endParaRPr lang="en-US" dirty="0"/>
          </a:p>
        </p:txBody>
      </p:sp>
      <p:sp>
        <p:nvSpPr>
          <p:cNvPr id="7" name="TextBox 6"/>
          <p:cNvSpPr txBox="1"/>
          <p:nvPr/>
        </p:nvSpPr>
        <p:spPr>
          <a:xfrm>
            <a:off x="2095500" y="4715232"/>
            <a:ext cx="990600" cy="369332"/>
          </a:xfrm>
          <a:prstGeom prst="rect">
            <a:avLst/>
          </a:prstGeom>
          <a:noFill/>
        </p:spPr>
        <p:txBody>
          <a:bodyPr wrap="square" rtlCol="0">
            <a:spAutoFit/>
          </a:bodyPr>
          <a:lstStyle/>
          <a:p>
            <a:pPr algn="ctr"/>
            <a:r>
              <a:rPr lang="en-US" b="1" dirty="0" smtClean="0"/>
              <a:t>9.61 </a:t>
            </a:r>
            <a:r>
              <a:rPr lang="en-US" b="1" dirty="0" smtClean="0">
                <a:latin typeface="Symbol" panose="05050102010706020507" pitchFamily="18" charset="2"/>
              </a:rPr>
              <a:t>m</a:t>
            </a:r>
            <a:r>
              <a:rPr lang="en-US" b="1" dirty="0" smtClean="0"/>
              <a:t>m</a:t>
            </a:r>
            <a:endParaRPr lang="en-US" b="1"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588000" cy="228600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286000"/>
            <a:ext cx="5588000" cy="228600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572000"/>
            <a:ext cx="5588000" cy="2286000"/>
          </a:xfrm>
          <a:prstGeom prst="rect">
            <a:avLst/>
          </a:prstGeom>
        </p:spPr>
      </p:pic>
      <p:sp>
        <p:nvSpPr>
          <p:cNvPr id="12" name="TextBox 11"/>
          <p:cNvSpPr txBox="1"/>
          <p:nvPr/>
        </p:nvSpPr>
        <p:spPr>
          <a:xfrm>
            <a:off x="2019298" y="4757838"/>
            <a:ext cx="1143000" cy="369332"/>
          </a:xfrm>
          <a:prstGeom prst="rect">
            <a:avLst/>
          </a:prstGeom>
          <a:noFill/>
        </p:spPr>
        <p:txBody>
          <a:bodyPr wrap="square" rtlCol="0">
            <a:spAutoFit/>
          </a:bodyPr>
          <a:lstStyle/>
          <a:p>
            <a:pPr algn="ctr"/>
            <a:r>
              <a:rPr lang="en-US" b="1" dirty="0" smtClean="0"/>
              <a:t>10 August</a:t>
            </a:r>
            <a:endParaRPr lang="en-US" b="1" dirty="0"/>
          </a:p>
        </p:txBody>
      </p:sp>
      <p:sp>
        <p:nvSpPr>
          <p:cNvPr id="13" name="TextBox 12"/>
          <p:cNvSpPr txBox="1"/>
          <p:nvPr/>
        </p:nvSpPr>
        <p:spPr>
          <a:xfrm>
            <a:off x="1921329" y="2450067"/>
            <a:ext cx="1143000" cy="369332"/>
          </a:xfrm>
          <a:prstGeom prst="rect">
            <a:avLst/>
          </a:prstGeom>
          <a:noFill/>
        </p:spPr>
        <p:txBody>
          <a:bodyPr wrap="square" rtlCol="0">
            <a:spAutoFit/>
          </a:bodyPr>
          <a:lstStyle/>
          <a:p>
            <a:pPr algn="ctr"/>
            <a:r>
              <a:rPr lang="en-US" b="1" dirty="0" smtClean="0"/>
              <a:t>03 August</a:t>
            </a:r>
            <a:endParaRPr lang="en-US" b="1" dirty="0"/>
          </a:p>
        </p:txBody>
      </p:sp>
      <p:sp>
        <p:nvSpPr>
          <p:cNvPr id="14" name="TextBox 13"/>
          <p:cNvSpPr txBox="1"/>
          <p:nvPr/>
        </p:nvSpPr>
        <p:spPr>
          <a:xfrm>
            <a:off x="1943100" y="164067"/>
            <a:ext cx="1143000" cy="369332"/>
          </a:xfrm>
          <a:prstGeom prst="rect">
            <a:avLst/>
          </a:prstGeom>
          <a:noFill/>
        </p:spPr>
        <p:txBody>
          <a:bodyPr wrap="square" rtlCol="0">
            <a:spAutoFit/>
          </a:bodyPr>
          <a:lstStyle/>
          <a:p>
            <a:pPr algn="ctr"/>
            <a:r>
              <a:rPr lang="en-US" b="1" dirty="0" smtClean="0"/>
              <a:t>01 August</a:t>
            </a:r>
            <a:endParaRPr lang="en-US" b="1" dirty="0"/>
          </a:p>
        </p:txBody>
      </p:sp>
    </p:spTree>
    <p:custDataLst>
      <p:tags r:id="rId1"/>
    </p:custDataLst>
    <p:extLst>
      <p:ext uri="{BB962C8B-B14F-4D97-AF65-F5344CB8AC3E}">
        <p14:creationId xmlns:p14="http://schemas.microsoft.com/office/powerpoint/2010/main" val="34565434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120" y="152400"/>
            <a:ext cx="8096250" cy="20955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2286000"/>
            <a:ext cx="8096250" cy="209550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 y="4414520"/>
            <a:ext cx="8096250" cy="2095500"/>
          </a:xfrm>
          <a:prstGeom prst="rect">
            <a:avLst/>
          </a:prstGeom>
        </p:spPr>
      </p:pic>
      <p:cxnSp>
        <p:nvCxnSpPr>
          <p:cNvPr id="6" name="Straight Arrow Connector 5"/>
          <p:cNvCxnSpPr/>
          <p:nvPr/>
        </p:nvCxnSpPr>
        <p:spPr>
          <a:xfrm>
            <a:off x="960120" y="1371600"/>
            <a:ext cx="716280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981200" y="1091168"/>
            <a:ext cx="1003031" cy="369332"/>
          </a:xfrm>
          <a:prstGeom prst="rect">
            <a:avLst/>
          </a:prstGeom>
          <a:noFill/>
        </p:spPr>
        <p:txBody>
          <a:bodyPr wrap="none" rtlCol="0">
            <a:spAutoFit/>
          </a:bodyPr>
          <a:lstStyle/>
          <a:p>
            <a:r>
              <a:rPr lang="en-US" dirty="0" smtClean="0"/>
              <a:t>24 hours</a:t>
            </a:r>
            <a:endParaRPr lang="en-US" dirty="0"/>
          </a:p>
        </p:txBody>
      </p:sp>
      <p:sp>
        <p:nvSpPr>
          <p:cNvPr id="9" name="Right Brace 8"/>
          <p:cNvSpPr/>
          <p:nvPr/>
        </p:nvSpPr>
        <p:spPr>
          <a:xfrm>
            <a:off x="6934200" y="3333750"/>
            <a:ext cx="457200" cy="47625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7401560" y="3387209"/>
            <a:ext cx="829522" cy="369332"/>
          </a:xfrm>
          <a:prstGeom prst="rect">
            <a:avLst/>
          </a:prstGeom>
          <a:noFill/>
        </p:spPr>
        <p:txBody>
          <a:bodyPr wrap="none" rtlCol="0">
            <a:spAutoFit/>
          </a:bodyPr>
          <a:lstStyle/>
          <a:p>
            <a:r>
              <a:rPr lang="en-US" dirty="0" smtClean="0"/>
              <a:t>eclipse</a:t>
            </a:r>
            <a:endParaRPr lang="en-US" dirty="0"/>
          </a:p>
        </p:txBody>
      </p:sp>
      <p:sp>
        <p:nvSpPr>
          <p:cNvPr id="11" name="TextBox 10"/>
          <p:cNvSpPr txBox="1"/>
          <p:nvPr/>
        </p:nvSpPr>
        <p:spPr>
          <a:xfrm flipH="1">
            <a:off x="1219200" y="3200400"/>
            <a:ext cx="2011681" cy="923330"/>
          </a:xfrm>
          <a:prstGeom prst="rect">
            <a:avLst/>
          </a:prstGeom>
          <a:noFill/>
        </p:spPr>
        <p:txBody>
          <a:bodyPr wrap="square" rtlCol="0">
            <a:spAutoFit/>
          </a:bodyPr>
          <a:lstStyle/>
          <a:p>
            <a:r>
              <a:rPr lang="en-US" dirty="0" smtClean="0"/>
              <a:t>Onset and duration of saturation varies by band and day</a:t>
            </a:r>
            <a:endParaRPr lang="en-US" dirty="0"/>
          </a:p>
        </p:txBody>
      </p:sp>
      <p:sp>
        <p:nvSpPr>
          <p:cNvPr id="12" name="TextBox 11"/>
          <p:cNvSpPr txBox="1"/>
          <p:nvPr/>
        </p:nvSpPr>
        <p:spPr>
          <a:xfrm>
            <a:off x="6795499" y="6550223"/>
            <a:ext cx="2129686" cy="307777"/>
          </a:xfrm>
          <a:prstGeom prst="rect">
            <a:avLst/>
          </a:prstGeom>
          <a:noFill/>
        </p:spPr>
        <p:txBody>
          <a:bodyPr wrap="none" rtlCol="0">
            <a:spAutoFit/>
          </a:bodyPr>
          <a:lstStyle/>
          <a:p>
            <a:r>
              <a:rPr lang="en-US" sz="1400" b="1" dirty="0" smtClean="0"/>
              <a:t>Imagery courtesy Fred Wu</a:t>
            </a:r>
            <a:endParaRPr lang="en-US" sz="1400" b="1" dirty="0"/>
          </a:p>
        </p:txBody>
      </p:sp>
    </p:spTree>
    <p:custDataLst>
      <p:tags r:id="rId1"/>
    </p:custDataLst>
    <p:extLst>
      <p:ext uri="{BB962C8B-B14F-4D97-AF65-F5344CB8AC3E}">
        <p14:creationId xmlns:p14="http://schemas.microsoft.com/office/powerpoint/2010/main" val="37993541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Band Outages</a:t>
            </a:r>
            <a:endParaRPr lang="en-US" dirty="0"/>
          </a:p>
        </p:txBody>
      </p:sp>
      <p:sp>
        <p:nvSpPr>
          <p:cNvPr id="3" name="Content Placeholder 2"/>
          <p:cNvSpPr>
            <a:spLocks noGrp="1"/>
          </p:cNvSpPr>
          <p:nvPr>
            <p:ph idx="1"/>
          </p:nvPr>
        </p:nvSpPr>
        <p:spPr/>
        <p:txBody>
          <a:bodyPr/>
          <a:lstStyle/>
          <a:p>
            <a:r>
              <a:rPr lang="en-US" dirty="0" smtClean="0"/>
              <a:t>For Example:  On 13 August 2019</a:t>
            </a:r>
          </a:p>
          <a:p>
            <a:pPr lvl="1"/>
            <a:r>
              <a:rPr lang="en-US" dirty="0" smtClean="0"/>
              <a:t>Band 12 was </a:t>
            </a:r>
            <a:r>
              <a:rPr lang="en-US" dirty="0" err="1" smtClean="0"/>
              <a:t>unuseable</a:t>
            </a:r>
            <a:r>
              <a:rPr lang="en-US" dirty="0" smtClean="0"/>
              <a:t> : 1120 – 1510 UTC</a:t>
            </a:r>
          </a:p>
          <a:p>
            <a:pPr lvl="1"/>
            <a:r>
              <a:rPr lang="en-US" dirty="0" smtClean="0"/>
              <a:t>Band 16 was </a:t>
            </a:r>
            <a:r>
              <a:rPr lang="en-US" dirty="0" err="1" smtClean="0"/>
              <a:t>unuseable</a:t>
            </a:r>
            <a:r>
              <a:rPr lang="en-US" dirty="0"/>
              <a:t> </a:t>
            </a:r>
            <a:r>
              <a:rPr lang="en-US" dirty="0" smtClean="0"/>
              <a:t>: 1120 – 1440 UTC</a:t>
            </a:r>
          </a:p>
          <a:p>
            <a:pPr lvl="1"/>
            <a:r>
              <a:rPr lang="en-US" dirty="0" smtClean="0"/>
              <a:t>Band 10 was </a:t>
            </a:r>
            <a:r>
              <a:rPr lang="en-US" dirty="0" err="1" smtClean="0"/>
              <a:t>unuseable</a:t>
            </a:r>
            <a:r>
              <a:rPr lang="en-US" dirty="0" smtClean="0"/>
              <a:t> : 1130 – 1430 UTC</a:t>
            </a:r>
          </a:p>
          <a:p>
            <a:pPr lvl="1"/>
            <a:r>
              <a:rPr lang="en-US" dirty="0" smtClean="0"/>
              <a:t>Band 8 was </a:t>
            </a:r>
            <a:r>
              <a:rPr lang="en-US" dirty="0" err="1" smtClean="0"/>
              <a:t>unuseable</a:t>
            </a:r>
            <a:r>
              <a:rPr lang="en-US" dirty="0" smtClean="0"/>
              <a:t> : 1150 – 1400 UTC</a:t>
            </a:r>
          </a:p>
          <a:p>
            <a:pPr lvl="1"/>
            <a:r>
              <a:rPr lang="en-US" dirty="0" smtClean="0"/>
              <a:t>Band 9 was </a:t>
            </a:r>
            <a:r>
              <a:rPr lang="en-US" dirty="0" err="1" smtClean="0"/>
              <a:t>unuseable</a:t>
            </a:r>
            <a:r>
              <a:rPr lang="en-US" dirty="0" smtClean="0"/>
              <a:t> : 1150 – 1350 UTC</a:t>
            </a:r>
            <a:endParaRPr lang="en-US" dirty="0"/>
          </a:p>
        </p:txBody>
      </p:sp>
    </p:spTree>
    <p:custDataLst>
      <p:tags r:id="rId1"/>
    </p:custDataLst>
    <p:extLst>
      <p:ext uri="{BB962C8B-B14F-4D97-AF65-F5344CB8AC3E}">
        <p14:creationId xmlns:p14="http://schemas.microsoft.com/office/powerpoint/2010/main" val="30242741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does Data Fusion Work</a:t>
            </a:r>
            <a:endParaRPr lang="en-US" dirty="0"/>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52400" y="1219199"/>
            <a:ext cx="8839200" cy="3435104"/>
          </a:xfrm>
        </p:spPr>
      </p:pic>
      <p:sp>
        <p:nvSpPr>
          <p:cNvPr id="5" name="TextBox 4"/>
          <p:cNvSpPr txBox="1"/>
          <p:nvPr/>
        </p:nvSpPr>
        <p:spPr>
          <a:xfrm>
            <a:off x="0" y="4876800"/>
            <a:ext cx="9143999" cy="1754326"/>
          </a:xfrm>
          <a:prstGeom prst="rect">
            <a:avLst/>
          </a:prstGeom>
          <a:noFill/>
        </p:spPr>
        <p:txBody>
          <a:bodyPr wrap="square" rtlCol="0">
            <a:spAutoFit/>
          </a:bodyPr>
          <a:lstStyle/>
          <a:p>
            <a:pPr algn="just"/>
            <a:r>
              <a:rPr lang="en-US" dirty="0" smtClean="0"/>
              <a:t>Before Focal Plane warming, establish a relationship between Band 13 (one of two bands relatively unaffected by the warming) and other bands, such as Band 10.  Then, when Band 10 is saturated, use the values at Band 13 to back out what the value of Band 10 should be given the relationship established before the heating.</a:t>
            </a:r>
          </a:p>
          <a:p>
            <a:pPr algn="just"/>
            <a:endParaRPr lang="en-US" dirty="0"/>
          </a:p>
          <a:p>
            <a:pPr algn="just"/>
            <a:r>
              <a:rPr lang="en-US" dirty="0" smtClean="0"/>
              <a:t>Data Fusion was developed by Elizabeth Weisz, Paul </a:t>
            </a:r>
            <a:r>
              <a:rPr lang="en-US" dirty="0" err="1" smtClean="0"/>
              <a:t>Menzel</a:t>
            </a:r>
            <a:r>
              <a:rPr lang="en-US" dirty="0" smtClean="0"/>
              <a:t> and others at UW-Madison CIMSS</a:t>
            </a:r>
            <a:endParaRPr lang="en-US" dirty="0"/>
          </a:p>
        </p:txBody>
      </p:sp>
    </p:spTree>
    <p:custDataLst>
      <p:tags r:id="rId1"/>
    </p:custDataLst>
    <p:extLst>
      <p:ext uri="{BB962C8B-B14F-4D97-AF65-F5344CB8AC3E}">
        <p14:creationId xmlns:p14="http://schemas.microsoft.com/office/powerpoint/2010/main" val="233078976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_ENCODE_TYPE" val="0"/>
  <p:tag name="ART_ENCODE_INDEX" val="1"/>
  <p:tag name="PRESENTATION_PLAYLIST_COUNT" val="0"/>
  <p:tag name="PRESENTATION_PRESENTER_SLIDE_LEVEL" val="0"/>
  <p:tag name="ARTICULATE_LOGO" val="(None selected)"/>
  <p:tag name="ARTICULATE_PRESENTER" val="(None selected)"/>
  <p:tag name="ARTICULATE_LMS" val="0"/>
  <p:tag name="ARTICULATE_TEMPLATE" val="Corporate Communications"/>
  <p:tag name="ARTICULATE_TEMPLATE_GUID" val="1a000000-6000-0000-b000-000000000001"/>
  <p:tag name="PRESENTER_PREVIEW_MODE" val="0"/>
  <p:tag name="PRESENTER_PREVIEW_START" val="1"/>
  <p:tag name="LAUNCHINNEWWINDOW" val="0"/>
  <p:tag name="LASTPUBLISHED" val="C:\Users\scottl\VISIT\NUCAPS\NUCAPS Soundings in AWIPS 2016 Recorded HWT FINAL\player.html"/>
  <p:tag name="ARTICULATE_META_COURSE_VERSION_SET" val="True"/>
  <p:tag name="ARTICULATE_META_NAME_SET" val="True"/>
  <p:tag name="ARTICULATE_REFERENCE_ID" val="a8b6ada3-afc4-413a-81c2-c8f828eddae1"/>
  <p:tag name="ARTICULATE_SLIDE_COUNT" val="29"/>
  <p:tag name="ARTICULATE_REFERENCE_COUNT" val="0"/>
  <p:tag name="ARTICULATE_PLAYER_GLOSSARY_XML" val="&lt;?xml version=&quot;1.0&quot; encoding=&quot;utf-16&quot;?&gt;&lt;glossary xmlns:xsi=&quot;http://www.w3.org/2001/XMLSchema-instance&quot; xmlns:xsd=&quot;http://www.w3.org/2001/XMLSchema&quot;&gt;&lt;terms /&gt;&lt;/glossary&gt;"/>
  <p:tag name="ARTICULATE_PROJECT_OPEN" val="1"/>
  <p:tag name="TAG_BACKING_FORM_KEY" val="9963726-c:\users\scottl\visit\fusion\goes17fusion_v2.pptx"/>
  <p:tag name="ARTICULATE_PRESENTER_VERSION" val="7"/>
  <p:tag name="ARTICULATE_USED_PAGE_ORIENTATION" val="1"/>
  <p:tag name="ARTICULATE_USED_PAGE_SIZE" val="1"/>
</p:tagLst>
</file>

<file path=ppt/tags/tag10.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1.xml><?xml version="1.0" encoding="utf-8"?>
<p:tagLst xmlns:a="http://schemas.openxmlformats.org/drawingml/2006/main" xmlns:r="http://schemas.openxmlformats.org/officeDocument/2006/relationships" xmlns:p="http://schemas.openxmlformats.org/presentationml/2006/main">
  <p:tag name="ARTICULATE_TITLE_TAG" val="Differences from GOES-17 - GOES-16 before and after predictive calibration implementation"/>
  <p:tag name="ANNOTATION_TYPE_5" val="0"/>
  <p:tag name="ANNOTATION_START_5" val="21.3"/>
  <p:tag name="ANNOTATION_END_5" val="23.8"/>
  <p:tag name="ANNOTATION_TOP_5" val="91"/>
  <p:tag name="ANNOTATION_LEFT_5" val="176"/>
  <p:tag name="ANNOTATION_WIDTH_5" val="134"/>
  <p:tag name="ANNOTATION_HEIGHT_5" val="134"/>
  <p:tag name="ANNOTATION_ANIMATION_5" val="3"/>
  <p:tag name="ANNOTATION_ROTATION_5" val="0"/>
  <p:tag name="ANNOTATION_SUB_TYPE_5" val="1"/>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720"/>
  <p:tag name="ANNOTATION_TYPE_6" val="0"/>
  <p:tag name="ANNOTATION_START_6" val="23.8"/>
  <p:tag name="ANNOTATION_TOP_6" val="388"/>
  <p:tag name="ANNOTATION_LEFT_6" val="175"/>
  <p:tag name="ANNOTATION_WIDTH_6" val="134"/>
  <p:tag name="ANNOTATION_HEIGHT_6" val="134"/>
  <p:tag name="ANNOTATION_ANIMATION_6" val="3"/>
  <p:tag name="ANNOTATION_ROTATION_6" val="0"/>
  <p:tag name="ANNOTATION_SUB_TYPE_6" val="1"/>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2"/>
  <p:tag name="ANNOTATION_SLIDE_WIDTH_6" val="960"/>
  <p:tag name="ANNOTATION_SLIDE_HEIGHT_6" val="720"/>
  <p:tag name="AUDIO_ID" val="267"/>
  <p:tag name="ARTICULATE_AUDIO_RECORDED" val="1"/>
  <p:tag name="ELAPSEDTIME" val="36.8"/>
  <p:tag name="ANNOTATION_TYPE_1" val="0"/>
  <p:tag name="ANNOTATION_START_1" val="13.7"/>
  <p:tag name="ANNOTATION_END_1" val="15.9"/>
  <p:tag name="ANNOTATION_TOP_1" val="73"/>
  <p:tag name="ANNOTATION_LEFT_1" val="187"/>
  <p:tag name="ANNOTATION_WIDTH_1" val="134"/>
  <p:tag name="ANNOTATION_HEIGHT_1" val="134"/>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15.9"/>
  <p:tag name="ANNOTATION_END_2" val="26.6"/>
  <p:tag name="ANNOTATION_TOP_2" val="121"/>
  <p:tag name="ANNOTATION_LEFT_2" val="438"/>
  <p:tag name="ANNOTATION_WIDTH_2" val="134"/>
  <p:tag name="ANNOTATION_HEIGHT_2" val="134"/>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26.6"/>
  <p:tag name="ANNOTATION_END_3" val="29.1"/>
  <p:tag name="ANNOTATION_TOP_3" val="92"/>
  <p:tag name="ANNOTATION_LEFT_3" val="188"/>
  <p:tag name="ANNOTATION_WIDTH_3" val="134"/>
  <p:tag name="ANNOTATION_HEIGHT_3" val="134"/>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29.1"/>
  <p:tag name="ANNOTATION_TOP_4" val="386"/>
  <p:tag name="ANNOTATION_LEFT_4" val="178"/>
  <p:tag name="ANNOTATION_WIDTH_4" val="134"/>
  <p:tag name="ANNOTATION_HEIGHT_4" val="134"/>
  <p:tag name="ANNOTATION_ANIMATION_4" val="3"/>
  <p:tag name="ANNOTATION_ROTATION_4" val="0"/>
  <p:tag name="ANNOTATION_SUB_TYPE_4" val="1"/>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COUNT" val="4"/>
  <p:tag name="ARTICULATE_NAV_LEVEL" val="1"/>
  <p:tag name="ARTICULATE_SLIDE_PRESENTER_GUID" val="f607ed3a-e347-4a84-bc53-edf6330d27b2"/>
  <p:tag name="ARTICULATE_SLIDE_PAUSE" val="0"/>
  <p:tag name="ARTICULATE_LOCK_SLIDE" val="0"/>
  <p:tag name="ARTICULATE_HIDE_SLIDE" val="0"/>
  <p:tag name="ARTICULATE_PLAYER_CONTROL_PREVIOUS" val="True"/>
  <p:tag name="ARTICULATE_PLAYER_CONTROL_NEXT" val="True"/>
  <p:tag name="ARTICULATE_USED_LAYOUT" val="8"/>
</p:tagLst>
</file>

<file path=ppt/tags/tag12.xml><?xml version="1.0" encoding="utf-8"?>
<p:tagLst xmlns:a="http://schemas.openxmlformats.org/drawingml/2006/main" xmlns:r="http://schemas.openxmlformats.org/officeDocument/2006/relationships" xmlns:p="http://schemas.openxmlformats.org/presentationml/2006/main">
  <p:tag name="BULLET_1" val="8226"/>
</p:tagLst>
</file>

<file path=ppt/tags/tag13.xml><?xml version="1.0" encoding="utf-8"?>
<p:tagLst xmlns:a="http://schemas.openxmlformats.org/drawingml/2006/main" xmlns:r="http://schemas.openxmlformats.org/officeDocument/2006/relationships" xmlns:p="http://schemas.openxmlformats.org/presentationml/2006/main">
  <p:tag name="ARTICULATE_TITLE_TAG" val="Focal Plane Temperatures for 3 bands on 1 day"/>
  <p:tag name="AUDIO_ID" val="265"/>
  <p:tag name="ARTICULATE_AUDIO_RECORDED" val="1"/>
  <p:tag name="ELAPSEDTIME" val="24.2"/>
  <p:tag name="ANNOTATION_TYPE_1" val="0"/>
  <p:tag name="ANNOTATION_START_1" val="9.0"/>
  <p:tag name="ANNOTATION_END_1" val="15.5"/>
  <p:tag name="ANNOTATION_TOP_1" val="35"/>
  <p:tag name="ANNOTATION_LEFT_1" val="222"/>
  <p:tag name="ANNOTATION_WIDTH_1" val="134"/>
  <p:tag name="ANNOTATION_HEIGHT_1" val="134"/>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15.5"/>
  <p:tag name="ANNOTATION_END_2" val="18.8"/>
  <p:tag name="ANNOTATION_TOP_2" val="270"/>
  <p:tag name="ANNOTATION_LEFT_2" val="227"/>
  <p:tag name="ANNOTATION_WIDTH_2" val="134"/>
  <p:tag name="ANNOTATION_HEIGHT_2" val="134"/>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18.8"/>
  <p:tag name="ANNOTATION_TOP_3" val="511"/>
  <p:tag name="ANNOTATION_LEFT_3" val="225"/>
  <p:tag name="ANNOTATION_WIDTH_3" val="134"/>
  <p:tag name="ANNOTATION_HEIGHT_3" val="134"/>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COUNT" val="3"/>
  <p:tag name="ARTICULATE_NAV_LEVEL" val="1"/>
  <p:tag name="ARTICULATE_SLIDE_PRESENTER_GUID" val="f607ed3a-e347-4a84-bc53-edf6330d27b2"/>
  <p:tag name="ARTICULATE_SLIDE_PAUSE" val="0"/>
  <p:tag name="ARTICULATE_LOCK_SLIDE" val="0"/>
  <p:tag name="ARTICULATE_HIDE_SLIDE" val="0"/>
  <p:tag name="ARTICULATE_PLAYER_CONTROL_PREVIOUS" val="True"/>
  <p:tag name="ARTICULATE_PLAYER_CONTROL_NEXT" val="True"/>
  <p:tag name="ARTICULATE_USED_LAYOUT" val="8"/>
</p:tagLst>
</file>

<file path=ppt/tags/tag14.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5.xml><?xml version="1.0" encoding="utf-8"?>
<p:tagLst xmlns:a="http://schemas.openxmlformats.org/drawingml/2006/main" xmlns:r="http://schemas.openxmlformats.org/officeDocument/2006/relationships" xmlns:p="http://schemas.openxmlformats.org/presentationml/2006/main">
  <p:tag name="ARTICULATE_TITLE_TAG" val="Focal Plane Temperatures for one band on 3 days"/>
  <p:tag name="AUDIO_ID" val="266"/>
  <p:tag name="ARTICULATE_AUDIO_RECORDED" val="1"/>
  <p:tag name="ELAPSEDTIME" val="24.3"/>
  <p:tag name="ANNOTATION_TYPE_1" val="0"/>
  <p:tag name="ANNOTATION_START_1" val="7.7"/>
  <p:tag name="ANNOTATION_END_1" val="10.2"/>
  <p:tag name="ANNOTATION_TOP_1" val="176"/>
  <p:tag name="ANNOTATION_LEFT_1" val="239"/>
  <p:tag name="ANNOTATION_WIDTH_1" val="134"/>
  <p:tag name="ANNOTATION_HEIGHT_1" val="134"/>
  <p:tag name="ANNOTATION_ANIMATION_1" val="3"/>
  <p:tag name="ANNOTATION_ROTATION_1" val="180"/>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10.2"/>
  <p:tag name="ANNOTATION_END_2" val="17.7"/>
  <p:tag name="ANNOTATION_TOP_2" val="658"/>
  <p:tag name="ANNOTATION_LEFT_2" val="235"/>
  <p:tag name="ANNOTATION_WIDTH_2" val="134"/>
  <p:tag name="ANNOTATION_HEIGHT_2" val="134"/>
  <p:tag name="ANNOTATION_ANIMATION_2" val="3"/>
  <p:tag name="ANNOTATION_ROTATION_2" val="180"/>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17.7"/>
  <p:tag name="ANNOTATION_END_3" val="23.0"/>
  <p:tag name="ANNOTATION_TOP_3" val="190"/>
  <p:tag name="ANNOTATION_LEFT_3" val="322"/>
  <p:tag name="ANNOTATION_WIDTH_3" val="134"/>
  <p:tag name="ANNOTATION_HEIGHT_3" val="134"/>
  <p:tag name="ANNOTATION_ANIMATION_3" val="3"/>
  <p:tag name="ANNOTATION_ROTATION_3" val="270"/>
  <p:tag name="ANNOTATION_SUB_TYPE_3" val="1"/>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23.0"/>
  <p:tag name="ANNOTATION_TOP_4" val="617"/>
  <p:tag name="ANNOTATION_LEFT_4" val="327"/>
  <p:tag name="ANNOTATION_WIDTH_4" val="134"/>
  <p:tag name="ANNOTATION_HEIGHT_4" val="134"/>
  <p:tag name="ANNOTATION_ANIMATION_4" val="3"/>
  <p:tag name="ANNOTATION_ROTATION_4" val="90"/>
  <p:tag name="ANNOTATION_SUB_TYPE_4" val="1"/>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COUNT" val="4"/>
  <p:tag name="ARTICULATE_NAV_LEVEL" val="1"/>
  <p:tag name="ARTICULATE_SLIDE_PRESENTER_GUID" val="f607ed3a-e347-4a84-bc53-edf6330d27b2"/>
  <p:tag name="ARTICULATE_SLIDE_PAUSE" val="0"/>
  <p:tag name="ARTICULATE_LOCK_SLIDE" val="0"/>
  <p:tag name="ARTICULATE_HIDE_SLIDE" val="0"/>
  <p:tag name="ARTICULATE_PLAYER_CONTROL_PREVIOUS" val="True"/>
  <p:tag name="ARTICULATE_PLAYER_CONTROL_NEXT" val="True"/>
  <p:tag name="ARTICULATE_USED_LAYOUT" val="8"/>
</p:tagLst>
</file>

<file path=ppt/tags/tag16.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7.xml><?xml version="1.0" encoding="utf-8"?>
<p:tagLst xmlns:a="http://schemas.openxmlformats.org/drawingml/2006/main" xmlns:r="http://schemas.openxmlformats.org/officeDocument/2006/relationships" xmlns:p="http://schemas.openxmlformats.org/presentationml/2006/main">
  <p:tag name="ARTICULATE_TITLE_TAG" val="Band outages shown graphically"/>
  <p:tag name="AUDIO_ID" val="278"/>
  <p:tag name="ARTICULATE_AUDIO_RECORDED" val="1"/>
  <p:tag name="ELAPSEDTIME" val="41.1"/>
  <p:tag name="ANNOTATION_TYPE_1" val="0"/>
  <p:tag name="ANNOTATION_START_1" val="7.0"/>
  <p:tag name="ANNOTATION_END_1" val="13.0"/>
  <p:tag name="ANNOTATION_TOP_1" val="423"/>
  <p:tag name="ANNOTATION_LEFT_1" val="516"/>
  <p:tag name="ANNOTATION_WIDTH_1" val="134"/>
  <p:tag name="ANNOTATION_HEIGHT_1" val="134"/>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13.0"/>
  <p:tag name="ANNOTATION_END_2" val="14.2"/>
  <p:tag name="ANNOTATION_TOP_2" val="448"/>
  <p:tag name="ANNOTATION_LEFT_2" val="780"/>
  <p:tag name="ANNOTATION_WIDTH_2" val="134"/>
  <p:tag name="ANNOTATION_HEIGHT_2" val="134"/>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14.2"/>
  <p:tag name="ANNOTATION_END_3" val="16.4"/>
  <p:tag name="ANNOTATION_TOP_3" val="158"/>
  <p:tag name="ANNOTATION_LEFT_3" val="798"/>
  <p:tag name="ANNOTATION_WIDTH_3" val="134"/>
  <p:tag name="ANNOTATION_HEIGHT_3" val="134"/>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16.4"/>
  <p:tag name="ANNOTATION_END_4" val="18.5"/>
  <p:tag name="ANNOTATION_TOP_4" val="212"/>
  <p:tag name="ANNOTATION_LEFT_4" val="527"/>
  <p:tag name="ANNOTATION_WIDTH_4" val="134"/>
  <p:tag name="ANNOTATION_HEIGHT_4" val="134"/>
  <p:tag name="ANNOTATION_ANIMATION_4" val="3"/>
  <p:tag name="ANNOTATION_ROTATION_4" val="0"/>
  <p:tag name="ANNOTATION_SUB_TYPE_4" val="1"/>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TYPE_5" val="0"/>
  <p:tag name="ANNOTATION_START_5" val="18.5"/>
  <p:tag name="ANNOTATION_END_5" val="23.2"/>
  <p:tag name="ANNOTATION_TOP_5" val="641"/>
  <p:tag name="ANNOTATION_LEFT_5" val="578"/>
  <p:tag name="ANNOTATION_WIDTH_5" val="134"/>
  <p:tag name="ANNOTATION_HEIGHT_5" val="134"/>
  <p:tag name="ANNOTATION_ANIMATION_5" val="3"/>
  <p:tag name="ANNOTATION_ROTATION_5" val="0"/>
  <p:tag name="ANNOTATION_SUB_TYPE_5" val="1"/>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720"/>
  <p:tag name="ANNOTATION_TYPE_6" val="0"/>
  <p:tag name="ANNOTATION_START_6" val="23.2"/>
  <p:tag name="ANNOTATION_END_6" val="24.8"/>
  <p:tag name="ANNOTATION_TOP_6" val="409"/>
  <p:tag name="ANNOTATION_LEFT_6" val="435"/>
  <p:tag name="ANNOTATION_WIDTH_6" val="134"/>
  <p:tag name="ANNOTATION_HEIGHT_6" val="134"/>
  <p:tag name="ANNOTATION_ANIMATION_6" val="3"/>
  <p:tag name="ANNOTATION_ROTATION_6" val="0"/>
  <p:tag name="ANNOTATION_SUB_TYPE_6" val="1"/>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2"/>
  <p:tag name="ANNOTATION_SLIDE_WIDTH_6" val="960"/>
  <p:tag name="ANNOTATION_SLIDE_HEIGHT_6" val="720"/>
  <p:tag name="ANNOTATION_TYPE_7" val="0"/>
  <p:tag name="ANNOTATION_START_7" val="24.8"/>
  <p:tag name="ANNOTATION_END_7" val="27.3"/>
  <p:tag name="ANNOTATION_TOP_7" val="401"/>
  <p:tag name="ANNOTATION_LEFT_7" val="640"/>
  <p:tag name="ANNOTATION_WIDTH_7" val="134"/>
  <p:tag name="ANNOTATION_HEIGHT_7" val="134"/>
  <p:tag name="ANNOTATION_ANIMATION_7" val="3"/>
  <p:tag name="ANNOTATION_ROTATION_7" val="0"/>
  <p:tag name="ANNOTATION_SUB_TYPE_7" val="1"/>
  <p:tag name="ANNOTATION_LOOP_COUNT_7" val="1"/>
  <p:tag name="ANNOTATION_BOX_RADIUS_7" val="0"/>
  <p:tag name="ANNOTATION_SCALE_7" val="100"/>
  <p:tag name="ANNOTATION_BORDER_ALPHA_7" val="100"/>
  <p:tag name="ANNOTATION_BORDER_COLOR_7" val="16777215"/>
  <p:tag name="ANNOTATION_FILL_COLOR_7" val="683492"/>
  <p:tag name="ANNOTATION_FILL_ALPHA_7" val="100"/>
  <p:tag name="ANNOTATION_BORDER_WIDTH_7" val="2"/>
  <p:tag name="ANNOTATION_SLIDE_WIDTH_7" val="960"/>
  <p:tag name="ANNOTATION_SLIDE_HEIGHT_7" val="720"/>
  <p:tag name="ANNOTATION_TYPE_8" val="0"/>
  <p:tag name="ANNOTATION_START_8" val="27.3"/>
  <p:tag name="ANNOTATION_END_8" val="29.2"/>
  <p:tag name="ANNOTATION_TOP_8" val="446"/>
  <p:tag name="ANNOTATION_LEFT_8" val="526"/>
  <p:tag name="ANNOTATION_WIDTH_8" val="134"/>
  <p:tag name="ANNOTATION_HEIGHT_8" val="134"/>
  <p:tag name="ANNOTATION_ANIMATION_8" val="3"/>
  <p:tag name="ANNOTATION_ROTATION_8" val="0"/>
  <p:tag name="ANNOTATION_SUB_TYPE_8" val="1"/>
  <p:tag name="ANNOTATION_LOOP_COUNT_8" val="1"/>
  <p:tag name="ANNOTATION_BOX_RADIUS_8" val="0"/>
  <p:tag name="ANNOTATION_SCALE_8" val="100"/>
  <p:tag name="ANNOTATION_BORDER_ALPHA_8" val="100"/>
  <p:tag name="ANNOTATION_BORDER_COLOR_8" val="16777215"/>
  <p:tag name="ANNOTATION_FILL_COLOR_8" val="683492"/>
  <p:tag name="ANNOTATION_FILL_ALPHA_8" val="100"/>
  <p:tag name="ANNOTATION_BORDER_WIDTH_8" val="2"/>
  <p:tag name="ANNOTATION_SLIDE_WIDTH_8" val="960"/>
  <p:tag name="ANNOTATION_SLIDE_HEIGHT_8" val="720"/>
  <p:tag name="ANNOTATION_TYPE_9" val="0"/>
  <p:tag name="ANNOTATION_START_9" val="29.2"/>
  <p:tag name="ANNOTATION_END_9" val="34.5"/>
  <p:tag name="ANNOTATION_TOP_9" val="289"/>
  <p:tag name="ANNOTATION_LEFT_9" val="505"/>
  <p:tag name="ANNOTATION_WIDTH_9" val="134"/>
  <p:tag name="ANNOTATION_HEIGHT_9" val="134"/>
  <p:tag name="ANNOTATION_ANIMATION_9" val="3"/>
  <p:tag name="ANNOTATION_ROTATION_9" val="0"/>
  <p:tag name="ANNOTATION_SUB_TYPE_9" val="1"/>
  <p:tag name="ANNOTATION_LOOP_COUNT_9" val="1"/>
  <p:tag name="ANNOTATION_BOX_RADIUS_9" val="0"/>
  <p:tag name="ANNOTATION_SCALE_9" val="100"/>
  <p:tag name="ANNOTATION_BORDER_ALPHA_9" val="100"/>
  <p:tag name="ANNOTATION_BORDER_COLOR_9" val="16777215"/>
  <p:tag name="ANNOTATION_FILL_COLOR_9" val="683492"/>
  <p:tag name="ANNOTATION_FILL_ALPHA_9" val="100"/>
  <p:tag name="ANNOTATION_BORDER_WIDTH_9" val="2"/>
  <p:tag name="ANNOTATION_SLIDE_WIDTH_9" val="960"/>
  <p:tag name="ANNOTATION_SLIDE_HEIGHT_9" val="720"/>
  <p:tag name="ANNOTATION_TYPE_10" val="0"/>
  <p:tag name="ANNOTATION_START_10" val="34.5"/>
  <p:tag name="ANNOTATION_END_10" val="37.1"/>
  <p:tag name="ANNOTATION_TOP_10" val="475"/>
  <p:tag name="ANNOTATION_LEFT_10" val="243"/>
  <p:tag name="ANNOTATION_WIDTH_10" val="134"/>
  <p:tag name="ANNOTATION_HEIGHT_10" val="134"/>
  <p:tag name="ANNOTATION_ANIMATION_10" val="3"/>
  <p:tag name="ANNOTATION_ROTATION_10" val="0"/>
  <p:tag name="ANNOTATION_SUB_TYPE_10" val="1"/>
  <p:tag name="ANNOTATION_LOOP_COUNT_10" val="1"/>
  <p:tag name="ANNOTATION_BOX_RADIUS_10" val="0"/>
  <p:tag name="ANNOTATION_SCALE_10" val="100"/>
  <p:tag name="ANNOTATION_BORDER_ALPHA_10" val="100"/>
  <p:tag name="ANNOTATION_BORDER_COLOR_10" val="16777215"/>
  <p:tag name="ANNOTATION_FILL_COLOR_10" val="683492"/>
  <p:tag name="ANNOTATION_FILL_ALPHA_10" val="100"/>
  <p:tag name="ANNOTATION_BORDER_WIDTH_10" val="2"/>
  <p:tag name="ANNOTATION_SLIDE_WIDTH_10" val="960"/>
  <p:tag name="ANNOTATION_SLIDE_HEIGHT_10" val="720"/>
  <p:tag name="ANNOTATION_TYPE_11" val="0"/>
  <p:tag name="ANNOTATION_START_11" val="37.1"/>
  <p:tag name="ANNOTATION_END_11" val="39.2"/>
  <p:tag name="ANNOTATION_TOP_11" val="368"/>
  <p:tag name="ANNOTATION_LEFT_11" val="403"/>
  <p:tag name="ANNOTATION_WIDTH_11" val="134"/>
  <p:tag name="ANNOTATION_HEIGHT_11" val="134"/>
  <p:tag name="ANNOTATION_ANIMATION_11" val="3"/>
  <p:tag name="ANNOTATION_ROTATION_11" val="0"/>
  <p:tag name="ANNOTATION_SUB_TYPE_11" val="1"/>
  <p:tag name="ANNOTATION_LOOP_COUNT_11" val="1"/>
  <p:tag name="ANNOTATION_BOX_RADIUS_11" val="0"/>
  <p:tag name="ANNOTATION_SCALE_11" val="100"/>
  <p:tag name="ANNOTATION_BORDER_ALPHA_11" val="100"/>
  <p:tag name="ANNOTATION_BORDER_COLOR_11" val="16777215"/>
  <p:tag name="ANNOTATION_FILL_COLOR_11" val="683492"/>
  <p:tag name="ANNOTATION_FILL_ALPHA_11" val="100"/>
  <p:tag name="ANNOTATION_BORDER_WIDTH_11" val="2"/>
  <p:tag name="ANNOTATION_SLIDE_WIDTH_11" val="960"/>
  <p:tag name="ANNOTATION_SLIDE_HEIGHT_11" val="720"/>
  <p:tag name="ANNOTATION_TYPE_12" val="0"/>
  <p:tag name="ANNOTATION_START_12" val="39.2"/>
  <p:tag name="ANNOTATION_END_12" val="40.5"/>
  <p:tag name="ANNOTATION_TOP_12" val="140"/>
  <p:tag name="ANNOTATION_LEFT_12" val="425"/>
  <p:tag name="ANNOTATION_WIDTH_12" val="134"/>
  <p:tag name="ANNOTATION_HEIGHT_12" val="134"/>
  <p:tag name="ANNOTATION_ANIMATION_12" val="3"/>
  <p:tag name="ANNOTATION_ROTATION_12" val="0"/>
  <p:tag name="ANNOTATION_SUB_TYPE_12" val="1"/>
  <p:tag name="ANNOTATION_LOOP_COUNT_12" val="1"/>
  <p:tag name="ANNOTATION_BOX_RADIUS_12" val="0"/>
  <p:tag name="ANNOTATION_SCALE_12" val="100"/>
  <p:tag name="ANNOTATION_BORDER_ALPHA_12" val="100"/>
  <p:tag name="ANNOTATION_BORDER_COLOR_12" val="16777215"/>
  <p:tag name="ANNOTATION_FILL_COLOR_12" val="683492"/>
  <p:tag name="ANNOTATION_FILL_ALPHA_12" val="100"/>
  <p:tag name="ANNOTATION_BORDER_WIDTH_12" val="2"/>
  <p:tag name="ANNOTATION_SLIDE_WIDTH_12" val="960"/>
  <p:tag name="ANNOTATION_SLIDE_HEIGHT_12" val="720"/>
  <p:tag name="ANNOTATION_TYPE_13" val="0"/>
  <p:tag name="ANNOTATION_START_13" val="40.5"/>
  <p:tag name="ANNOTATION_TOP_13" val="592"/>
  <p:tag name="ANNOTATION_LEFT_13" val="433"/>
  <p:tag name="ANNOTATION_WIDTH_13" val="134"/>
  <p:tag name="ANNOTATION_HEIGHT_13" val="134"/>
  <p:tag name="ANNOTATION_ANIMATION_13" val="3"/>
  <p:tag name="ANNOTATION_ROTATION_13" val="0"/>
  <p:tag name="ANNOTATION_SUB_TYPE_13" val="1"/>
  <p:tag name="ANNOTATION_LOOP_COUNT_13" val="1"/>
  <p:tag name="ANNOTATION_BOX_RADIUS_13" val="0"/>
  <p:tag name="ANNOTATION_SCALE_13" val="100"/>
  <p:tag name="ANNOTATION_BORDER_ALPHA_13" val="100"/>
  <p:tag name="ANNOTATION_BORDER_COLOR_13" val="16777215"/>
  <p:tag name="ANNOTATION_FILL_COLOR_13" val="683492"/>
  <p:tag name="ANNOTATION_FILL_ALPHA_13" val="100"/>
  <p:tag name="ANNOTATION_BORDER_WIDTH_13" val="2"/>
  <p:tag name="ANNOTATION_SLIDE_WIDTH_13" val="960"/>
  <p:tag name="ANNOTATION_SLIDE_HEIGHT_13" val="720"/>
  <p:tag name="ANNOTATION_COUNT" val="13"/>
  <p:tag name="ARTICULATE_NAV_LEVEL" val="1"/>
  <p:tag name="ARTICULATE_SLIDE_PRESENTER_GUID" val="f607ed3a-e347-4a84-bc53-edf6330d27b2"/>
  <p:tag name="ARTICULATE_SLIDE_PAUSE" val="0"/>
  <p:tag name="ARTICULATE_LOCK_SLIDE" val="0"/>
  <p:tag name="ARTICULATE_HIDE_SLIDE" val="0"/>
  <p:tag name="ARTICULATE_PLAYER_CONTROL_PREVIOUS" val="True"/>
  <p:tag name="ARTICULATE_PLAYER_CONTROL_NEXT" val="True"/>
  <p:tag name="ARTICULATE_USED_LAYOUT" val="8"/>
</p:tagLst>
</file>

<file path=ppt/tags/tag18.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9.xml><?xml version="1.0" encoding="utf-8"?>
<p:tagLst xmlns:a="http://schemas.openxmlformats.org/drawingml/2006/main" xmlns:r="http://schemas.openxmlformats.org/officeDocument/2006/relationships" xmlns:p="http://schemas.openxmlformats.org/presentationml/2006/main">
  <p:tag name="ARTICULATE_TITLE_TAG" val="Band Outages in AWIPS on Aug 13 2019"/>
  <p:tag name="AUDIO_ID" val="279"/>
  <p:tag name="ARTICULATE_AUDIO_RECORDED" val="1"/>
  <p:tag name="ELAPSEDTIME" val="18"/>
  <p:tag name="ANNOTATION_COUNT" val="0"/>
  <p:tag name="ARTICULATE_NAV_LEVEL" val="1"/>
  <p:tag name="ARTICULATE_SLIDE_PRESENTER_GUID" val="f607ed3a-e347-4a84-bc53-edf6330d27b2"/>
  <p:tag name="ARTICULATE_SLIDE_PAUSE" val="0"/>
  <p:tag name="ARTICULATE_LOCK_SLIDE" val="0"/>
  <p:tag name="ARTICULATE_HIDE_SLIDE" val="0"/>
  <p:tag name="ARTICULATE_PLAYER_CONTROL_PREVIOUS" val="True"/>
  <p:tag name="ARTICULATE_PLAYER_CONTROL_NEXT" val="True"/>
  <p:tag name="ARTICULATE_USED_LAYOUT" val="3"/>
</p:tagLst>
</file>

<file path=ppt/tags/tag2.xml><?xml version="1.0" encoding="utf-8"?>
<p:tagLst xmlns:a="http://schemas.openxmlformats.org/drawingml/2006/main" xmlns:r="http://schemas.openxmlformats.org/officeDocument/2006/relationships" xmlns:p="http://schemas.openxmlformats.org/presentationml/2006/main">
  <p:tag name="ANNOTATION_TYPE_3" val="2"/>
  <p:tag name="ANNOTATION_START_3" val="5.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RTICULATE_SLIDE_GUID" val="d033bc97-48a6-495f-b3c8-e2e97af1b367"/>
  <p:tag name="ANNOTATION_TYPE_1" val="2"/>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COUNT" val="2"/>
  <p:tag name="ARTICULATE_PLAYLIST_ID" val="-1"/>
  <p:tag name="ARTICULATE_SLIDE_NAV" val="1"/>
  <p:tag name="ANNOTATION_TOP_1" val="-62"/>
  <p:tag name="ANNOTATION_LEFT_1" val="-62.16666"/>
  <p:tag name="ANNOTATION_HEIGHT_1" val="844"/>
  <p:tag name="ANNOTATION_WIDTH_1" val="1084.167"/>
  <p:tag name="ANNOTATION_START_1" val="2.7"/>
  <p:tag name="ANNOTATION_END_1" val="2.7"/>
  <p:tag name="ANNOTATION_SLIDE_HEIGHT_1" val="720"/>
  <p:tag name="ANNOTATION_SLIDE_WIDTH_1" val="960"/>
  <p:tag name="ANNOTATION_TOP_2" val="80.5"/>
  <p:tag name="ANNOTATION_LEFT_2" val="124.1667"/>
  <p:tag name="ANNOTATION_HEIGHT_2" val="83"/>
  <p:tag name="ANNOTATION_WIDTH_2" val="716.6667"/>
  <p:tag name="ANNOTATION_START_2" val="2.7"/>
  <p:tag name="ANNOTATION_END_2" val="9"/>
  <p:tag name="ANNOTATION_SLIDE_HEIGHT_2" val="720"/>
  <p:tag name="ANNOTATION_SLIDE_WIDTH_2" val="960"/>
  <p:tag name="AUDIO_ID" val="256"/>
  <p:tag name="ARTICULATE_AUDIO_RECORDED" val="1"/>
  <p:tag name="ELAPSEDTIME" val="12.3"/>
  <p:tag name="ARTICULATE_NAV_LEVEL" val="1"/>
  <p:tag name="ARTICULATE_SLIDE_PRESENTER_GUID" val="f607ed3a-e347-4a84-bc53-edf6330d27b2"/>
  <p:tag name="ARTICULATE_SLIDE_PAUSE" val="0"/>
  <p:tag name="ARTICULATE_LOCK_SLIDE" val="0"/>
  <p:tag name="ARTICULATE_HIDE_SLIDE" val="0"/>
  <p:tag name="ARTICULATE_PLAYER_CONTROL_PREVIOUS" val="True"/>
  <p:tag name="ARTICULATE_PLAYER_CONTROL_NEXT" val="True"/>
  <p:tag name="ARTICULATE_USED_LAYOUT" val="1"/>
</p:tagLst>
</file>

<file path=ppt/tags/tag20.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21.xml><?xml version="1.0" encoding="utf-8"?>
<p:tagLst xmlns:a="http://schemas.openxmlformats.org/drawingml/2006/main" xmlns:r="http://schemas.openxmlformats.org/officeDocument/2006/relationships" xmlns:p="http://schemas.openxmlformats.org/presentationml/2006/main">
  <p:tag name="AUDIO_ID" val="260"/>
  <p:tag name="ARTICULATE_AUDIO_RECORDED" val="1"/>
  <p:tag name="ELAPSEDTIME" val="47"/>
  <p:tag name="ARTICULATE_NAV_LEVEL" val="1"/>
  <p:tag name="ARTICULATE_SLIDE_PRESENTER_GUID" val="f607ed3a-e347-4a84-bc53-edf6330d27b2"/>
  <p:tag name="ARTICULATE_SLIDE_PAUSE" val="0"/>
  <p:tag name="ARTICULATE_LOCK_SLIDE" val="0"/>
  <p:tag name="ARTICULATE_HIDE_SLIDE" val="0"/>
  <p:tag name="ARTICULATE_PLAYER_CONTROL_PREVIOUS" val="True"/>
  <p:tag name="ARTICULATE_PLAYER_CONTROL_NEXT" val="True"/>
  <p:tag name="ARTICULATE_USED_LAYOUT" val="3"/>
</p:tagLst>
</file>

<file path=ppt/tags/tag22.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23.xml><?xml version="1.0" encoding="utf-8"?>
<p:tagLst xmlns:a="http://schemas.openxmlformats.org/drawingml/2006/main" xmlns:r="http://schemas.openxmlformats.org/officeDocument/2006/relationships" xmlns:p="http://schemas.openxmlformats.org/presentationml/2006/main">
  <p:tag name="AUDIO_ID" val="264"/>
  <p:tag name="ARTICULATE_AUDIO_RECORDED" val="1"/>
  <p:tag name="ELAPSEDTIME" val="40.7"/>
  <p:tag name="ARTICULATE_NAV_LEVEL" val="1"/>
  <p:tag name="ARTICULATE_SLIDE_PRESENTER_GUID" val="f607ed3a-e347-4a84-bc53-edf6330d27b2"/>
  <p:tag name="ARTICULATE_SLIDE_PAUSE" val="0"/>
  <p:tag name="ARTICULATE_LOCK_SLIDE" val="0"/>
  <p:tag name="ARTICULATE_HIDE_SLIDE" val="0"/>
  <p:tag name="ARTICULATE_PLAYER_CONTROL_PREVIOUS" val="True"/>
  <p:tag name="ARTICULATE_PLAYER_CONTROL_NEXT" val="True"/>
  <p:tag name="ARTICULATE_USED_LAYOUT" val="3"/>
</p:tagLst>
</file>

<file path=ppt/tags/tag24.xml><?xml version="1.0" encoding="utf-8"?>
<p:tagLst xmlns:a="http://schemas.openxmlformats.org/drawingml/2006/main" xmlns:r="http://schemas.openxmlformats.org/officeDocument/2006/relationships" xmlns:p="http://schemas.openxmlformats.org/presentationml/2006/main">
  <p:tag name="BULLET_1" val="8226"/>
</p:tagLst>
</file>

<file path=ppt/tags/tag25.xml><?xml version="1.0" encoding="utf-8"?>
<p:tagLst xmlns:a="http://schemas.openxmlformats.org/drawingml/2006/main" xmlns:r="http://schemas.openxmlformats.org/officeDocument/2006/relationships" xmlns:p="http://schemas.openxmlformats.org/presentationml/2006/main">
  <p:tag name="AUDIO_ID" val="261"/>
  <p:tag name="ARTICULATE_AUDIO_RECORDED" val="1"/>
  <p:tag name="ELAPSEDTIME" val="8.6"/>
  <p:tag name="ARTICULATE_NAV_LEVEL" val="1"/>
  <p:tag name="ARTICULATE_SLIDE_PRESENTER_GUID" val="f607ed3a-e347-4a84-bc53-edf6330d27b2"/>
  <p:tag name="ARTICULATE_SLIDE_PAUSE" val="0"/>
  <p:tag name="ARTICULATE_LOCK_SLIDE" val="0"/>
  <p:tag name="ARTICULATE_HIDE_SLIDE" val="0"/>
  <p:tag name="ARTICULATE_PLAYER_CONTROL_PREVIOUS" val="True"/>
  <p:tag name="ARTICULATE_PLAYER_CONTROL_NEXT" val="True"/>
  <p:tag name="ARTICULATE_USED_LAYOUT" val="3"/>
</p:tagLst>
</file>

<file path=ppt/tags/tag26.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27.xml><?xml version="1.0" encoding="utf-8"?>
<p:tagLst xmlns:a="http://schemas.openxmlformats.org/drawingml/2006/main" xmlns:r="http://schemas.openxmlformats.org/officeDocument/2006/relationships" xmlns:p="http://schemas.openxmlformats.org/presentationml/2006/main">
  <p:tag name="AUDIO_ID" val="262"/>
  <p:tag name="ARTICULATE_AUDIO_RECORDED" val="1"/>
  <p:tag name="ELAPSEDTIME" val="10.7"/>
  <p:tag name="ARTICULATE_NAV_LEVEL" val="1"/>
  <p:tag name="ARTICULATE_SLIDE_PRESENTER_GUID" val="f607ed3a-e347-4a84-bc53-edf6330d27b2"/>
  <p:tag name="ARTICULATE_SLIDE_PAUSE" val="0"/>
  <p:tag name="ARTICULATE_LOCK_SLIDE" val="0"/>
  <p:tag name="ARTICULATE_HIDE_SLIDE" val="0"/>
  <p:tag name="ARTICULATE_PLAYER_CONTROL_PREVIOUS" val="True"/>
  <p:tag name="ARTICULATE_PLAYER_CONTROL_NEXT" val="True"/>
  <p:tag name="ARTICULATE_USED_LAYOUT" val="3"/>
</p:tagLst>
</file>

<file path=ppt/tags/tag28.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29.xml><?xml version="1.0" encoding="utf-8"?>
<p:tagLst xmlns:a="http://schemas.openxmlformats.org/drawingml/2006/main" xmlns:r="http://schemas.openxmlformats.org/officeDocument/2006/relationships" xmlns:p="http://schemas.openxmlformats.org/presentationml/2006/main">
  <p:tag name="AUDIO_ID" val="269"/>
  <p:tag name="ARTICULATE_AUDIO_RECORDED" val="1"/>
  <p:tag name="ELAPSEDTIME" val="16"/>
  <p:tag name="ARTICULATE_TITLE_TAG" val="1130 UTC:  G17 and G17 Data Fusion (Band 10)"/>
  <p:tag name="ARTICULATE_NAV_LEVEL" val="1"/>
  <p:tag name="ARTICULATE_SLIDE_PRESENTER_GUID" val="f607ed3a-e347-4a84-bc53-edf6330d27b2"/>
  <p:tag name="ARTICULATE_SLIDE_PAUSE" val="0"/>
  <p:tag name="ARTICULATE_LOCK_SLIDE" val="0"/>
  <p:tag name="ARTICULATE_HIDE_SLIDE" val="0"/>
  <p:tag name="ARTICULATE_PLAYER_CONTROL_PREVIOUS" val="True"/>
  <p:tag name="ARTICULATE_PLAYER_CONTROL_NEXT" val="True"/>
  <p:tag name="ARTICULATE_USED_LAYOUT" val="8"/>
</p:tagLst>
</file>

<file path=ppt/tags/tag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DS1oj4vA_files\slide0001_image001.png"/>
</p:tagLst>
</file>

<file path=ppt/tags/tag30.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31.xml><?xml version="1.0" encoding="utf-8"?>
<p:tagLst xmlns:a="http://schemas.openxmlformats.org/drawingml/2006/main" xmlns:r="http://schemas.openxmlformats.org/officeDocument/2006/relationships" xmlns:p="http://schemas.openxmlformats.org/presentationml/2006/main">
  <p:tag name="ARTICULATE_TITLE_TAG" val="1150 UTC:  G17 and G17 Data Fusion (Band 10)"/>
  <p:tag name="AUDIO_ID" val="270"/>
  <p:tag name="ARTICULATE_AUDIO_RECORDED" val="1"/>
  <p:tag name="ELAPSEDTIME" val="8.8"/>
  <p:tag name="ARTICULATE_NAV_LEVEL" val="1"/>
  <p:tag name="ARTICULATE_SLIDE_PRESENTER_GUID" val="f607ed3a-e347-4a84-bc53-edf6330d27b2"/>
  <p:tag name="ARTICULATE_SLIDE_PAUSE" val="0"/>
  <p:tag name="ARTICULATE_LOCK_SLIDE" val="0"/>
  <p:tag name="ARTICULATE_HIDE_SLIDE" val="0"/>
  <p:tag name="ARTICULATE_PLAYER_CONTROL_PREVIOUS" val="True"/>
  <p:tag name="ARTICULATE_PLAYER_CONTROL_NEXT" val="True"/>
  <p:tag name="ARTICULATE_USED_LAYOUT" val="8"/>
</p:tagLst>
</file>

<file path=ppt/tags/tag32.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33.xml><?xml version="1.0" encoding="utf-8"?>
<p:tagLst xmlns:a="http://schemas.openxmlformats.org/drawingml/2006/main" xmlns:r="http://schemas.openxmlformats.org/officeDocument/2006/relationships" xmlns:p="http://schemas.openxmlformats.org/presentationml/2006/main">
  <p:tag name="ARTICULATE_TITLE_TAG" val="1210 UTC:  G17 and G17 Data Fusion (Band 10)"/>
  <p:tag name="AUDIO_ID" val="271"/>
  <p:tag name="ARTICULATE_AUDIO_RECORDED" val="1"/>
  <p:tag name="ELAPSEDTIME" val="3.4"/>
  <p:tag name="ARTICULATE_NAV_LEVEL" val="1"/>
  <p:tag name="ARTICULATE_SLIDE_PRESENTER_GUID" val="f607ed3a-e347-4a84-bc53-edf6330d27b2"/>
  <p:tag name="ARTICULATE_SLIDE_PAUSE" val="0"/>
  <p:tag name="ARTICULATE_LOCK_SLIDE" val="0"/>
  <p:tag name="ARTICULATE_HIDE_SLIDE" val="0"/>
  <p:tag name="ARTICULATE_PLAYER_CONTROL_PREVIOUS" val="True"/>
  <p:tag name="ARTICULATE_PLAYER_CONTROL_NEXT" val="True"/>
  <p:tag name="ARTICULATE_USED_LAYOUT" val="8"/>
</p:tagLst>
</file>

<file path=ppt/tags/tag34.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35.xml><?xml version="1.0" encoding="utf-8"?>
<p:tagLst xmlns:a="http://schemas.openxmlformats.org/drawingml/2006/main" xmlns:r="http://schemas.openxmlformats.org/officeDocument/2006/relationships" xmlns:p="http://schemas.openxmlformats.org/presentationml/2006/main">
  <p:tag name="ARTICULATE_TITLE_TAG" val="1230 UTC:  G17 and G17 Data Fusion (Band 10)"/>
  <p:tag name="AUDIO_ID" val="272"/>
  <p:tag name="ARTICULATE_AUDIO_RECORDED" val="1"/>
  <p:tag name="ELAPSEDTIME" val="13.6"/>
  <p:tag name="ARTICULATE_NAV_LEVEL" val="1"/>
  <p:tag name="ARTICULATE_SLIDE_PRESENTER_GUID" val="f607ed3a-e347-4a84-bc53-edf6330d27b2"/>
  <p:tag name="ARTICULATE_SLIDE_PAUSE" val="0"/>
  <p:tag name="ARTICULATE_LOCK_SLIDE" val="0"/>
  <p:tag name="ARTICULATE_HIDE_SLIDE" val="0"/>
  <p:tag name="ARTICULATE_PLAYER_CONTROL_PREVIOUS" val="True"/>
  <p:tag name="ARTICULATE_PLAYER_CONTROL_NEXT" val="True"/>
  <p:tag name="ARTICULATE_USED_LAYOUT" val="8"/>
</p:tagLst>
</file>

<file path=ppt/tags/tag36.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37.xml><?xml version="1.0" encoding="utf-8"?>
<p:tagLst xmlns:a="http://schemas.openxmlformats.org/drawingml/2006/main" xmlns:r="http://schemas.openxmlformats.org/officeDocument/2006/relationships" xmlns:p="http://schemas.openxmlformats.org/presentationml/2006/main">
  <p:tag name="ARTICULATE_TITLE_TAG" val="1130 UTC image showing G17 Band 10, G17 Band 10 Fusion, and G17 Band 13"/>
  <p:tag name="ARTICULATE_NAV_LEVEL" val="1"/>
  <p:tag name="ARTICULATE_SLIDE_PRESENTER_GUID" val="f607ed3a-e347-4a84-bc53-edf6330d27b2"/>
  <p:tag name="ARTICULATE_SLIDE_PAUSE" val="0"/>
  <p:tag name="ARTICULATE_LOCK_SLIDE" val="0"/>
  <p:tag name="ARTICULATE_HIDE_SLIDE" val="0"/>
  <p:tag name="ARTICULATE_PLAYER_CONTROL_PREVIOUS" val="True"/>
  <p:tag name="ARTICULATE_PLAYER_CONTROL_NEXT" val="True"/>
  <p:tag name="AUDIO_ID" val="277"/>
  <p:tag name="ARTICULATE_AUDIO_RECORDED" val="1"/>
  <p:tag name="ELAPSEDTIME" val="23"/>
  <p:tag name="ANNOTATION_TYPE_1" val="0"/>
  <p:tag name="ANNOTATION_START_1" val="1.4"/>
  <p:tag name="ANNOTATION_END_1" val="2.7"/>
  <p:tag name="ANNOTATION_TOP_1" val="442"/>
  <p:tag name="ANNOTATION_LEFT_1" val="367"/>
  <p:tag name="ANNOTATION_WIDTH_1" val="134"/>
  <p:tag name="ANNOTATION_HEIGHT_1" val="134"/>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2.7"/>
  <p:tag name="ANNOTATION_END_2" val="4.0"/>
  <p:tag name="ANNOTATION_TOP_2" val="504"/>
  <p:tag name="ANNOTATION_LEFT_2" val="443"/>
  <p:tag name="ANNOTATION_WIDTH_2" val="134"/>
  <p:tag name="ANNOTATION_HEIGHT_2" val="134"/>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4.0"/>
  <p:tag name="ANNOTATION_END_3" val="5.4"/>
  <p:tag name="ANNOTATION_TOP_3" val="524"/>
  <p:tag name="ANNOTATION_LEFT_3" val="544"/>
  <p:tag name="ANNOTATION_WIDTH_3" val="134"/>
  <p:tag name="ANNOTATION_HEIGHT_3" val="134"/>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5.4"/>
  <p:tag name="ANNOTATION_END_4" val="6.9"/>
  <p:tag name="ANNOTATION_TOP_4" val="508"/>
  <p:tag name="ANNOTATION_LEFT_4" val="743"/>
  <p:tag name="ANNOTATION_WIDTH_4" val="134"/>
  <p:tag name="ANNOTATION_HEIGHT_4" val="134"/>
  <p:tag name="ANNOTATION_ANIMATION_4" val="3"/>
  <p:tag name="ANNOTATION_ROTATION_4" val="0"/>
  <p:tag name="ANNOTATION_SUB_TYPE_4" val="1"/>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TYPE_5" val="0"/>
  <p:tag name="ANNOTATION_START_5" val="6.9"/>
  <p:tag name="ANNOTATION_END_5" val="11.7"/>
  <p:tag name="ANNOTATION_TOP_5" val="533"/>
  <p:tag name="ANNOTATION_LEFT_5" val="839"/>
  <p:tag name="ANNOTATION_WIDTH_5" val="134"/>
  <p:tag name="ANNOTATION_HEIGHT_5" val="134"/>
  <p:tag name="ANNOTATION_ANIMATION_5" val="3"/>
  <p:tag name="ANNOTATION_ROTATION_5" val="0"/>
  <p:tag name="ANNOTATION_SUB_TYPE_5" val="1"/>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720"/>
  <p:tag name="ANNOTATION_TYPE_6" val="0"/>
  <p:tag name="ANNOTATION_START_6" val="11.7"/>
  <p:tag name="ANNOTATION_END_6" val="14.8"/>
  <p:tag name="ANNOTATION_TOP_6" val="210"/>
  <p:tag name="ANNOTATION_LEFT_6" val="412"/>
  <p:tag name="ANNOTATION_WIDTH_6" val="134"/>
  <p:tag name="ANNOTATION_HEIGHT_6" val="134"/>
  <p:tag name="ANNOTATION_ANIMATION_6" val="3"/>
  <p:tag name="ANNOTATION_ROTATION_6" val="0"/>
  <p:tag name="ANNOTATION_SUB_TYPE_6" val="1"/>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2"/>
  <p:tag name="ANNOTATION_SLIDE_WIDTH_6" val="960"/>
  <p:tag name="ANNOTATION_SLIDE_HEIGHT_6" val="720"/>
  <p:tag name="ANNOTATION_TYPE_7" val="0"/>
  <p:tag name="ANNOTATION_START_7" val="14.8"/>
  <p:tag name="ANNOTATION_END_7" val="18.6"/>
  <p:tag name="ANNOTATION_TOP_7" val="207"/>
  <p:tag name="ANNOTATION_LEFT_7" val="114"/>
  <p:tag name="ANNOTATION_WIDTH_7" val="134"/>
  <p:tag name="ANNOTATION_HEIGHT_7" val="134"/>
  <p:tag name="ANNOTATION_ANIMATION_7" val="3"/>
  <p:tag name="ANNOTATION_ROTATION_7" val="0"/>
  <p:tag name="ANNOTATION_SUB_TYPE_7" val="1"/>
  <p:tag name="ANNOTATION_LOOP_COUNT_7" val="1"/>
  <p:tag name="ANNOTATION_BOX_RADIUS_7" val="0"/>
  <p:tag name="ANNOTATION_SCALE_7" val="100"/>
  <p:tag name="ANNOTATION_BORDER_ALPHA_7" val="100"/>
  <p:tag name="ANNOTATION_BORDER_COLOR_7" val="16777215"/>
  <p:tag name="ANNOTATION_FILL_COLOR_7" val="683492"/>
  <p:tag name="ANNOTATION_FILL_ALPHA_7" val="100"/>
  <p:tag name="ANNOTATION_BORDER_WIDTH_7" val="2"/>
  <p:tag name="ANNOTATION_SLIDE_WIDTH_7" val="960"/>
  <p:tag name="ANNOTATION_SLIDE_HEIGHT_7" val="720"/>
  <p:tag name="ANNOTATION_TYPE_8" val="0"/>
  <p:tag name="ANNOTATION_START_8" val="18.6"/>
  <p:tag name="ANNOTATION_TOP_8" val="334"/>
  <p:tag name="ANNOTATION_LEFT_8" val="712"/>
  <p:tag name="ANNOTATION_WIDTH_8" val="134"/>
  <p:tag name="ANNOTATION_HEIGHT_8" val="134"/>
  <p:tag name="ANNOTATION_ANIMATION_8" val="3"/>
  <p:tag name="ANNOTATION_ROTATION_8" val="0"/>
  <p:tag name="ANNOTATION_SUB_TYPE_8" val="1"/>
  <p:tag name="ANNOTATION_LOOP_COUNT_8" val="1"/>
  <p:tag name="ANNOTATION_BOX_RADIUS_8" val="0"/>
  <p:tag name="ANNOTATION_SCALE_8" val="100"/>
  <p:tag name="ANNOTATION_BORDER_ALPHA_8" val="100"/>
  <p:tag name="ANNOTATION_BORDER_COLOR_8" val="16777215"/>
  <p:tag name="ANNOTATION_FILL_COLOR_8" val="683492"/>
  <p:tag name="ANNOTATION_FILL_ALPHA_8" val="100"/>
  <p:tag name="ANNOTATION_BORDER_WIDTH_8" val="2"/>
  <p:tag name="ANNOTATION_SLIDE_WIDTH_8" val="960"/>
  <p:tag name="ANNOTATION_SLIDE_HEIGHT_8" val="720"/>
  <p:tag name="ANNOTATION_COUNT" val="8"/>
  <p:tag name="ARTICULATE_USED_LAYOUT" val="8"/>
</p:tagLst>
</file>

<file path=ppt/tags/tag38.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2"/>
</p:tagLst>
</file>

<file path=ppt/tags/tag39.xml><?xml version="1.0" encoding="utf-8"?>
<p:tagLst xmlns:a="http://schemas.openxmlformats.org/drawingml/2006/main" xmlns:r="http://schemas.openxmlformats.org/officeDocument/2006/relationships" xmlns:p="http://schemas.openxmlformats.org/presentationml/2006/main">
  <p:tag name="AUDIO_ID" val="287"/>
  <p:tag name="ARTICULATE_AUDIO_RECORDED" val="1"/>
  <p:tag name="ELAPSEDTIME" val="12.6"/>
  <p:tag name="ANNOTATION_TYPE_1" val="0"/>
  <p:tag name="ANNOTATION_START_1" val="4.5"/>
  <p:tag name="ANNOTATION_END_1" val="10.7"/>
  <p:tag name="ANNOTATION_TOP_1" val="292"/>
  <p:tag name="ANNOTATION_LEFT_1" val="492"/>
  <p:tag name="ANNOTATION_WIDTH_1" val="134"/>
  <p:tag name="ANNOTATION_HEIGHT_1" val="134"/>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10.7"/>
  <p:tag name="ANNOTATION_TOP_2" val="294"/>
  <p:tag name="ANNOTATION_LEFT_2" val="819"/>
  <p:tag name="ANNOTATION_WIDTH_2" val="134"/>
  <p:tag name="ANNOTATION_HEIGHT_2" val="134"/>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COUNT" val="2"/>
  <p:tag name="ARTICULATE_TITLE_TAG" val="February 2019 Data Fusion with low clouds in the water vapor image"/>
  <p:tag name="ARTICULATE_NAV_LEVEL" val="1"/>
  <p:tag name="ARTICULATE_SLIDE_PRESENTER_GUID" val="f607ed3a-e347-4a84-bc53-edf6330d27b2"/>
  <p:tag name="ARTICULATE_SLIDE_PAUSE" val="0"/>
  <p:tag name="ARTICULATE_LOCK_SLIDE" val="0"/>
  <p:tag name="ARTICULATE_HIDE_SLIDE" val="0"/>
  <p:tag name="ARTICULATE_PLAYER_CONTROL_PREVIOUS" val="True"/>
  <p:tag name="ARTICULATE_PLAYER_CONTROL_NEXT" val="True"/>
  <p:tag name="ARTICULATE_USED_LAYOUT" val="1"/>
</p:tagLst>
</file>

<file path=ppt/tags/tag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Ow2xJlwG_files\slide0001_image001.png"/>
</p:tagLst>
</file>

<file path=ppt/tags/tag40.xml><?xml version="1.0" encoding="utf-8"?>
<p:tagLst xmlns:a="http://schemas.openxmlformats.org/drawingml/2006/main" xmlns:r="http://schemas.openxmlformats.org/officeDocument/2006/relationships" xmlns:p="http://schemas.openxmlformats.org/presentationml/2006/main">
  <p:tag name="AUDIO_ID" val="286"/>
  <p:tag name="ARTICULATE_AUDIO_RECORDED" val="1"/>
  <p:tag name="ELAPSEDTIME" val="10.3"/>
  <p:tag name="ANNOTATION_COUNT" val="0"/>
  <p:tag name="ARTICULATE_TITLE_TAG" val="February 2019 Data Fusion with low clouds in the water vapor imagery"/>
  <p:tag name="ARTICULATE_NAV_LEVEL" val="1"/>
  <p:tag name="ARTICULATE_SLIDE_PRESENTER_GUID" val="f607ed3a-e347-4a84-bc53-edf6330d27b2"/>
  <p:tag name="ARTICULATE_SLIDE_PAUSE" val="0"/>
  <p:tag name="ARTICULATE_LOCK_SLIDE" val="0"/>
  <p:tag name="ARTICULATE_HIDE_SLIDE" val="0"/>
  <p:tag name="ARTICULATE_PLAYER_CONTROL_PREVIOUS" val="True"/>
  <p:tag name="ARTICULATE_PLAYER_CONTROL_NEXT" val="True"/>
  <p:tag name="ARTICULATE_USED_LAYOUT" val="1"/>
</p:tagLst>
</file>

<file path=ppt/tags/tag41.xml><?xml version="1.0" encoding="utf-8"?>
<p:tagLst xmlns:a="http://schemas.openxmlformats.org/drawingml/2006/main" xmlns:r="http://schemas.openxmlformats.org/officeDocument/2006/relationships" xmlns:p="http://schemas.openxmlformats.org/presentationml/2006/main">
  <p:tag name="AUDIO_ID" val="281"/>
  <p:tag name="ARTICULATE_AUDIO_RECORDED" val="1"/>
  <p:tag name="ELAPSEDTIME" val="20.1"/>
  <p:tag name="ARTICULATE_TITLE_TAG" val="Regular GOES-17 Band 10 just as Fusion starts to be created"/>
  <p:tag name="ARTICULATE_NAV_LEVEL" val="1"/>
  <p:tag name="ARTICULATE_SLIDE_PRESENTER_GUID" val="f607ed3a-e347-4a84-bc53-edf6330d27b2"/>
  <p:tag name="ARTICULATE_SLIDE_PAUSE" val="0"/>
  <p:tag name="ARTICULATE_LOCK_SLIDE" val="0"/>
  <p:tag name="ARTICULATE_HIDE_SLIDE" val="0"/>
  <p:tag name="ARTICULATE_PLAYER_CONTROL_PREVIOUS" val="True"/>
  <p:tag name="ARTICULATE_PLAYER_CONTROL_NEXT" val="True"/>
  <p:tag name="ARTICULATE_USED_LAYOUT" val="8"/>
</p:tagLst>
</file>

<file path=ppt/tags/tag42.xml><?xml version="1.0" encoding="utf-8"?>
<p:tagLst xmlns:a="http://schemas.openxmlformats.org/drawingml/2006/main" xmlns:r="http://schemas.openxmlformats.org/officeDocument/2006/relationships" xmlns:p="http://schemas.openxmlformats.org/presentationml/2006/main">
  <p:tag name="AUDIO_ID" val="280"/>
  <p:tag name="ARTICULATE_AUDIO_RECORDED" val="1"/>
  <p:tag name="ELAPSEDTIME" val="8"/>
  <p:tag name="ANNOTATION_TYPE_1" val="0"/>
  <p:tag name="ANNOTATION_START_1" val="3.0"/>
  <p:tag name="ANNOTATION_END_1" val="4.2"/>
  <p:tag name="ANNOTATION_TOP_1" val="105"/>
  <p:tag name="ANNOTATION_LEFT_1" val="115"/>
  <p:tag name="ANNOTATION_WIDTH_1" val="134"/>
  <p:tag name="ANNOTATION_HEIGHT_1" val="134"/>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4.2"/>
  <p:tag name="ANNOTATION_END_2" val="6.1"/>
  <p:tag name="ANNOTATION_TOP_2" val="372"/>
  <p:tag name="ANNOTATION_LEFT_2" val="650"/>
  <p:tag name="ANNOTATION_WIDTH_2" val="134"/>
  <p:tag name="ANNOTATION_HEIGHT_2" val="134"/>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6.1"/>
  <p:tag name="ANNOTATION_TOP_3" val="330"/>
  <p:tag name="ANNOTATION_LEFT_3" val="181"/>
  <p:tag name="ANNOTATION_WIDTH_3" val="134"/>
  <p:tag name="ANNOTATION_HEIGHT_3" val="134"/>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COUNT" val="3"/>
  <p:tag name="ARTICULATE_TITLE_TAG" val="Data Fusion at the same time as in Slide 18"/>
  <p:tag name="ARTICULATE_NAV_LEVEL" val="1"/>
  <p:tag name="ARTICULATE_SLIDE_PRESENTER_GUID" val="f607ed3a-e347-4a84-bc53-edf6330d27b2"/>
  <p:tag name="ARTICULATE_SLIDE_PAUSE" val="0"/>
  <p:tag name="ARTICULATE_LOCK_SLIDE" val="0"/>
  <p:tag name="ARTICULATE_HIDE_SLIDE" val="0"/>
  <p:tag name="ARTICULATE_PLAYER_CONTROL_PREVIOUS" val="True"/>
  <p:tag name="ARTICULATE_PLAYER_CONTROL_NEXT" val="True"/>
  <p:tag name="ARTICULATE_USED_LAYOUT" val="8"/>
</p:tagLst>
</file>

<file path=ppt/tags/tag43.xml><?xml version="1.0" encoding="utf-8"?>
<p:tagLst xmlns:a="http://schemas.openxmlformats.org/drawingml/2006/main" xmlns:r="http://schemas.openxmlformats.org/officeDocument/2006/relationships" xmlns:p="http://schemas.openxmlformats.org/presentationml/2006/main">
  <p:tag name="AUDIO_ID" val="282"/>
  <p:tag name="ARTICULATE_AUDIO_RECORDED" val="1"/>
  <p:tag name="ELAPSEDTIME" val="7.9"/>
  <p:tag name="ANNOTATION_COUNT" val="0"/>
  <p:tag name="ARTICULATE_TITLE_TAG" val="Regular GOES-17 Band 10 at peak heating:  Saturated"/>
  <p:tag name="ARTICULATE_NAV_LEVEL" val="1"/>
  <p:tag name="ARTICULATE_SLIDE_PRESENTER_GUID" val="f607ed3a-e347-4a84-bc53-edf6330d27b2"/>
  <p:tag name="ARTICULATE_SLIDE_PAUSE" val="0"/>
  <p:tag name="ARTICULATE_LOCK_SLIDE" val="0"/>
  <p:tag name="ARTICULATE_HIDE_SLIDE" val="0"/>
  <p:tag name="ARTICULATE_PLAYER_CONTROL_PREVIOUS" val="True"/>
  <p:tag name="ARTICULATE_PLAYER_CONTROL_NEXT" val="True"/>
  <p:tag name="ARTICULATE_USED_LAYOUT" val="8"/>
</p:tagLst>
</file>

<file path=ppt/tags/tag44.xml><?xml version="1.0" encoding="utf-8"?>
<p:tagLst xmlns:a="http://schemas.openxmlformats.org/drawingml/2006/main" xmlns:r="http://schemas.openxmlformats.org/officeDocument/2006/relationships" xmlns:p="http://schemas.openxmlformats.org/presentationml/2006/main">
  <p:tag name="AUDIO_ID" val="283"/>
  <p:tag name="ARTICULATE_AUDIO_RECORDED" val="1"/>
  <p:tag name="ELAPSEDTIME" val="10.4"/>
  <p:tag name="ARTICULATE_TITLE_TAG" val="Data Fusion for G17 Band 10 Peak heating:  Useable imagery"/>
  <p:tag name="ARTICULATE_NAV_LEVEL" val="1"/>
  <p:tag name="ARTICULATE_SLIDE_PRESENTER_GUID" val="f607ed3a-e347-4a84-bc53-edf6330d27b2"/>
  <p:tag name="ARTICULATE_SLIDE_PAUSE" val="0"/>
  <p:tag name="ARTICULATE_LOCK_SLIDE" val="0"/>
  <p:tag name="ARTICULATE_HIDE_SLIDE" val="0"/>
  <p:tag name="ARTICULATE_PLAYER_CONTROL_PREVIOUS" val="True"/>
  <p:tag name="ARTICULATE_PLAYER_CONTROL_NEXT" val="True"/>
  <p:tag name="ARTICULATE_USED_LAYOUT" val="8"/>
</p:tagLst>
</file>

<file path=ppt/tags/tag45.xml><?xml version="1.0" encoding="utf-8"?>
<p:tagLst xmlns:a="http://schemas.openxmlformats.org/drawingml/2006/main" xmlns:r="http://schemas.openxmlformats.org/officeDocument/2006/relationships" xmlns:p="http://schemas.openxmlformats.org/presentationml/2006/main">
  <p:tag name="AUDIO_ID" val="284"/>
  <p:tag name="ARTICULATE_AUDIO_RECORDED" val="1"/>
  <p:tag name="ELAPSEDTIME" val="19.4"/>
  <p:tag name="ARTICULATE_TITLE_TAG" val="Regular GOES-17 as the ABI is cool enough that Band 10 is not entirely saturated"/>
  <p:tag name="ARTICULATE_NAV_LEVEL" val="1"/>
  <p:tag name="ARTICULATE_SLIDE_PRESENTER_GUID" val="f607ed3a-e347-4a84-bc53-edf6330d27b2"/>
  <p:tag name="ARTICULATE_SLIDE_PAUSE" val="0"/>
  <p:tag name="ARTICULATE_LOCK_SLIDE" val="0"/>
  <p:tag name="ARTICULATE_HIDE_SLIDE" val="0"/>
  <p:tag name="ARTICULATE_PLAYER_CONTROL_PREVIOUS" val="True"/>
  <p:tag name="ARTICULATE_PLAYER_CONTROL_NEXT" val="True"/>
  <p:tag name="ARTICULATE_USED_LAYOUT" val="8"/>
</p:tagLst>
</file>

<file path=ppt/tags/tag46.xml><?xml version="1.0" encoding="utf-8"?>
<p:tagLst xmlns:a="http://schemas.openxmlformats.org/drawingml/2006/main" xmlns:r="http://schemas.openxmlformats.org/officeDocument/2006/relationships" xmlns:p="http://schemas.openxmlformats.org/presentationml/2006/main">
  <p:tag name="AUDIO_ID" val="285"/>
  <p:tag name="ARTICULATE_AUDIO_RECORDED" val="1"/>
  <p:tag name="ELAPSEDTIME" val="11.4"/>
  <p:tag name="ARTICULATE_TITLE_TAG" val="Data Fusion for the same time"/>
  <p:tag name="ARTICULATE_NAV_LEVEL" val="1"/>
  <p:tag name="ARTICULATE_SLIDE_PRESENTER_GUID" val="f607ed3a-e347-4a84-bc53-edf6330d27b2"/>
  <p:tag name="ARTICULATE_SLIDE_PAUSE" val="0"/>
  <p:tag name="ARTICULATE_LOCK_SLIDE" val="0"/>
  <p:tag name="ARTICULATE_HIDE_SLIDE" val="0"/>
  <p:tag name="ARTICULATE_PLAYER_CONTROL_PREVIOUS" val="True"/>
  <p:tag name="ARTICULATE_PLAYER_CONTROL_NEXT" val="True"/>
  <p:tag name="ARTICULATE_USED_LAYOUT" val="8"/>
</p:tagLst>
</file>

<file path=ppt/tags/tag47.xml><?xml version="1.0" encoding="utf-8"?>
<p:tagLst xmlns:a="http://schemas.openxmlformats.org/drawingml/2006/main" xmlns:r="http://schemas.openxmlformats.org/officeDocument/2006/relationships" xmlns:p="http://schemas.openxmlformats.org/presentationml/2006/main">
  <p:tag name="AUDIO_ID" val="274"/>
  <p:tag name="ARTICULATE_AUDIO_RECORDED" val="1"/>
  <p:tag name="ELAPSEDTIME" val="16.5"/>
  <p:tag name="ANNOTATION_TYPE_1" val="0"/>
  <p:tag name="ANNOTATION_START_1" val="5.5"/>
  <p:tag name="ANNOTATION_END_1" val="13.7"/>
  <p:tag name="ANNOTATION_TOP_1" val="399"/>
  <p:tag name="ANNOTATION_LEFT_1" val="63"/>
  <p:tag name="ANNOTATION_WIDTH_1" val="134"/>
  <p:tag name="ANNOTATION_HEIGHT_1" val="134"/>
  <p:tag name="ANNOTATION_ANIMATION_1" val="3"/>
  <p:tag name="ANNOTATION_ROTATION_1" val="315"/>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13.7"/>
  <p:tag name="ANNOTATION_TOP_2" val="624"/>
  <p:tag name="ANNOTATION_LEFT_2" val="61"/>
  <p:tag name="ANNOTATION_WIDTH_2" val="134"/>
  <p:tag name="ANNOTATION_HEIGHT_2" val="134"/>
  <p:tag name="ANNOTATION_ANIMATION_2" val="3"/>
  <p:tag name="ANNOTATION_ROTATION_2" val="315"/>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COUNT" val="2"/>
  <p:tag name="ARTICULATE_NAV_LEVEL" val="1"/>
  <p:tag name="ARTICULATE_SLIDE_PRESENTER_GUID" val="f607ed3a-e347-4a84-bc53-edf6330d27b2"/>
  <p:tag name="ARTICULATE_SLIDE_PAUSE" val="0"/>
  <p:tag name="ARTICULATE_LOCK_SLIDE" val="0"/>
  <p:tag name="ARTICULATE_HIDE_SLIDE" val="0"/>
  <p:tag name="ARTICULATE_PLAYER_CONTROL_PREVIOUS" val="True"/>
  <p:tag name="ARTICULATE_PLAYER_CONTROL_NEXT" val="True"/>
  <p:tag name="ARTICULATE_USED_LAYOUT" val="3"/>
</p:tagLst>
</file>

<file path=ppt/tags/tag48.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49.xml><?xml version="1.0" encoding="utf-8"?>
<p:tagLst xmlns:a="http://schemas.openxmlformats.org/drawingml/2006/main" xmlns:r="http://schemas.openxmlformats.org/officeDocument/2006/relationships" xmlns:p="http://schemas.openxmlformats.org/presentationml/2006/main">
  <p:tag name="AUDIO_ID" val="275"/>
  <p:tag name="ARTICULATE_AUDIO_RECORDED" val="1"/>
  <p:tag name="ELAPSEDTIME" val="4.4"/>
  <p:tag name="ANNOTATION_COUNT" val="0"/>
  <p:tag name="ARTICULATE_TITLE_TAG" val="Molleweide G16/G17 combination without data fusion"/>
  <p:tag name="ARTICULATE_NAV_LEVEL" val="1"/>
  <p:tag name="ARTICULATE_SLIDE_PRESENTER_GUID" val="f607ed3a-e347-4a84-bc53-edf6330d27b2"/>
  <p:tag name="ARTICULATE_SLIDE_PAUSE" val="0"/>
  <p:tag name="ARTICULATE_LOCK_SLIDE" val="0"/>
  <p:tag name="ARTICULATE_HIDE_SLIDE" val="0"/>
  <p:tag name="ARTICULATE_PLAYER_CONTROL_PREVIOUS" val="True"/>
  <p:tag name="ARTICULATE_PLAYER_CONTROL_NEXT" val="True"/>
  <p:tag name="ARTICULATE_USED_LAYOUT" val="8"/>
</p:tagLst>
</file>

<file path=ppt/tags/tag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qgWMQRy5_files\slide0001_image001.png"/>
</p:tagLst>
</file>

<file path=ppt/tags/tag50.xml><?xml version="1.0" encoding="utf-8"?>
<p:tagLst xmlns:a="http://schemas.openxmlformats.org/drawingml/2006/main" xmlns:r="http://schemas.openxmlformats.org/officeDocument/2006/relationships" xmlns:p="http://schemas.openxmlformats.org/presentationml/2006/main">
  <p:tag name="ARTICULATE_TITLE_TAG" val="Molleweide G16/G17 combination with data fusion"/>
  <p:tag name="AUDIO_ID" val="276"/>
  <p:tag name="ARTICULATE_AUDIO_RECORDED" val="1"/>
  <p:tag name="ELAPSEDTIME" val="6.3"/>
  <p:tag name="ANNOTATION_COUNT" val="0"/>
  <p:tag name="ARTICULATE_NAV_LEVEL" val="1"/>
  <p:tag name="ARTICULATE_SLIDE_PRESENTER_GUID" val="f607ed3a-e347-4a84-bc53-edf6330d27b2"/>
  <p:tag name="ARTICULATE_SLIDE_PAUSE" val="0"/>
  <p:tag name="ARTICULATE_LOCK_SLIDE" val="0"/>
  <p:tag name="ARTICULATE_HIDE_SLIDE" val="0"/>
  <p:tag name="ARTICULATE_PLAYER_CONTROL_PREVIOUS" val="True"/>
  <p:tag name="ARTICULATE_PLAYER_CONTROL_NEXT" val="True"/>
  <p:tag name="ARTICULATE_USED_LAYOUT" val="8"/>
</p:tagLst>
</file>

<file path=ppt/tags/tag51.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52.xml><?xml version="1.0" encoding="utf-8"?>
<p:tagLst xmlns:a="http://schemas.openxmlformats.org/drawingml/2006/main" xmlns:r="http://schemas.openxmlformats.org/officeDocument/2006/relationships" xmlns:p="http://schemas.openxmlformats.org/presentationml/2006/main">
  <p:tag name="AUDIO_ID" val="273"/>
  <p:tag name="ARTICULATE_AUDIO_RECORDED" val="1"/>
  <p:tag name="ELAPSEDTIME" val="31.9"/>
  <p:tag name="ARTICULATE_NAV_LEVEL" val="1"/>
  <p:tag name="ARTICULATE_SLIDE_PRESENTER_GUID" val="f607ed3a-e347-4a84-bc53-edf6330d27b2"/>
  <p:tag name="ARTICULATE_SLIDE_PAUSE" val="0"/>
  <p:tag name="ARTICULATE_LOCK_SLIDE" val="0"/>
  <p:tag name="ARTICULATE_HIDE_SLIDE" val="0"/>
  <p:tag name="ARTICULATE_PLAYER_CONTROL_PREVIOUS" val="True"/>
  <p:tag name="ARTICULATE_PLAYER_CONTROL_NEXT" val="True"/>
  <p:tag name="ARTICULATE_USED_LAYOUT" val="3"/>
</p:tagLst>
</file>

<file path=ppt/tags/tag53.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6.xml><?xml version="1.0" encoding="utf-8"?>
<p:tagLst xmlns:a="http://schemas.openxmlformats.org/drawingml/2006/main" xmlns:r="http://schemas.openxmlformats.org/officeDocument/2006/relationships" xmlns:p="http://schemas.openxmlformats.org/presentationml/2006/main">
  <p:tag name="BULLET_3" val="8226"/>
  <p:tag name="BULLET_4" val="8226"/>
  <p:tag name="BULLET_5" val="8226"/>
  <p:tag name="BULLET_1" val="8226"/>
  <p:tag name="BULLET_2" val="8226"/>
  <p:tag name="MARGIN_1" val="0"/>
  <p:tag name="MARGIN_2" val="36"/>
  <p:tag name="MARGIN_3" val="72"/>
  <p:tag name="MARGIN_4" val="108"/>
  <p:tag name="MARGIN_5" val="144"/>
  <p:tag name="FONT_SIZE" val="12"/>
</p:tagLst>
</file>

<file path=ppt/tags/tag7.xml><?xml version="1.0" encoding="utf-8"?>
<p:tagLst xmlns:a="http://schemas.openxmlformats.org/drawingml/2006/main" xmlns:r="http://schemas.openxmlformats.org/officeDocument/2006/relationships" xmlns:p="http://schemas.openxmlformats.org/presentationml/2006/main">
  <p:tag name="ARTICULATE_SLIDE_GUID" val="e7c3ab31-ba64-4c57-ba4b-f30241985fa1"/>
  <p:tag name="ANNOTATION_TYPE_8" val="0"/>
  <p:tag name="ANNOTATION_ANIMATION_8" val="3"/>
  <p:tag name="ANNOTATION_ROTATION_8" val="0"/>
  <p:tag name="ANNOTATION_SUB_TYPE_8" val="2"/>
  <p:tag name="ANNOTATION_LOOP_COUNT_8" val="1"/>
  <p:tag name="ANNOTATION_BOX_RADIUS_8" val="0"/>
  <p:tag name="ANNOTATION_BORDER_ALPHA_8" val="100"/>
  <p:tag name="ANNOTATION_BORDER_COLOR_8" val="16777215"/>
  <p:tag name="ANNOTATION_FILL_COLOR_8" val="683492"/>
  <p:tag name="ANNOTATION_FILL_ALPHA_8" val="100"/>
  <p:tag name="ANNOTATION_BORDER_WIDTH_8" val="2"/>
  <p:tag name="ANNOTATION_TYPE_9" val="0"/>
  <p:tag name="ANNOTATION_ANIMATION_9" val="3"/>
  <p:tag name="ANNOTATION_ROTATION_9" val="0"/>
  <p:tag name="ANNOTATION_SUB_TYPE_9" val="2"/>
  <p:tag name="ANNOTATION_LOOP_COUNT_9" val="1"/>
  <p:tag name="ANNOTATION_BOX_RADIUS_9" val="0"/>
  <p:tag name="ANNOTATION_BORDER_ALPHA_9" val="100"/>
  <p:tag name="ANNOTATION_BORDER_COLOR_9" val="16777215"/>
  <p:tag name="ANNOTATION_FILL_COLOR_9" val="683492"/>
  <p:tag name="ANNOTATION_FILL_ALPHA_9" val="100"/>
  <p:tag name="ANNOTATION_BORDER_WIDTH_9" val="2"/>
  <p:tag name="ANNOTATION_TYPE_10" val="0"/>
  <p:tag name="ANNOTATION_ANIMATION_10" val="3"/>
  <p:tag name="ANNOTATION_ROTATION_10" val="0"/>
  <p:tag name="ANNOTATION_SUB_TYPE_10" val="2"/>
  <p:tag name="ANNOTATION_LOOP_COUNT_10" val="1"/>
  <p:tag name="ANNOTATION_BOX_RADIUS_10" val="0"/>
  <p:tag name="ANNOTATION_BORDER_ALPHA_10" val="100"/>
  <p:tag name="ANNOTATION_BORDER_COLOR_10" val="16777215"/>
  <p:tag name="ANNOTATION_FILL_COLOR_10" val="683492"/>
  <p:tag name="ANNOTATION_FILL_ALPHA_10" val="100"/>
  <p:tag name="ANNOTATION_BORDER_WIDTH_10" val="2"/>
  <p:tag name="ANNOTATION_TYPE_11" val="0"/>
  <p:tag name="ANNOTATION_ANIMATION_11" val="3"/>
  <p:tag name="ANNOTATION_ROTATION_11" val="0"/>
  <p:tag name="ANNOTATION_SUB_TYPE_11" val="2"/>
  <p:tag name="ANNOTATION_LOOP_COUNT_11" val="1"/>
  <p:tag name="ANNOTATION_BOX_RADIUS_11" val="0"/>
  <p:tag name="ANNOTATION_BORDER_ALPHA_11" val="100"/>
  <p:tag name="ANNOTATION_BORDER_COLOR_11" val="16777215"/>
  <p:tag name="ANNOTATION_FILL_COLOR_11" val="683492"/>
  <p:tag name="ANNOTATION_FILL_ALPHA_11" val="100"/>
  <p:tag name="ANNOTATION_BORDER_WIDTH_11" val="2"/>
  <p:tag name="ANNOTATION_TYPE_12" val="0"/>
  <p:tag name="ANNOTATION_ANIMATION_12" val="3"/>
  <p:tag name="ANNOTATION_ROTATION_12" val="0"/>
  <p:tag name="ANNOTATION_SUB_TYPE_12" val="2"/>
  <p:tag name="ANNOTATION_LOOP_COUNT_12" val="1"/>
  <p:tag name="ANNOTATION_BOX_RADIUS_12" val="0"/>
  <p:tag name="ANNOTATION_BORDER_ALPHA_12" val="100"/>
  <p:tag name="ANNOTATION_BORDER_COLOR_12" val="16777215"/>
  <p:tag name="ANNOTATION_FILL_COLOR_12" val="683492"/>
  <p:tag name="ANNOTATION_FILL_ALPHA_12" val="100"/>
  <p:tag name="ANNOTATION_BORDER_WIDTH_12" val="2"/>
  <p:tag name="ANNOTATION_TYPE_13" val="0"/>
  <p:tag name="ANNOTATION_ANIMATION_13" val="3"/>
  <p:tag name="ANNOTATION_ROTATION_13" val="0"/>
  <p:tag name="ANNOTATION_SUB_TYPE_13" val="2"/>
  <p:tag name="ANNOTATION_LOOP_COUNT_13" val="1"/>
  <p:tag name="ANNOTATION_BOX_RADIUS_13" val="0"/>
  <p:tag name="ANNOTATION_BORDER_ALPHA_13" val="100"/>
  <p:tag name="ANNOTATION_BORDER_COLOR_13" val="16777215"/>
  <p:tag name="ANNOTATION_FILL_COLOR_13" val="683492"/>
  <p:tag name="ANNOTATION_FILL_ALPHA_13" val="100"/>
  <p:tag name="ANNOTATION_BORDER_WIDTH_13" val="2"/>
  <p:tag name="ANNOTATION_TYPE_14" val="0"/>
  <p:tag name="ANNOTATION_ANIMATION_14" val="3"/>
  <p:tag name="ANNOTATION_ROTATION_14" val="0"/>
  <p:tag name="ANNOTATION_SUB_TYPE_14" val="2"/>
  <p:tag name="ANNOTATION_LOOP_COUNT_14" val="1"/>
  <p:tag name="ANNOTATION_BOX_RADIUS_14" val="0"/>
  <p:tag name="ANNOTATION_BORDER_ALPHA_14" val="100"/>
  <p:tag name="ANNOTATION_BORDER_COLOR_14" val="16777215"/>
  <p:tag name="ANNOTATION_FILL_COLOR_14" val="683492"/>
  <p:tag name="ANNOTATION_FILL_ALPHA_14" val="100"/>
  <p:tag name="ANNOTATION_BORDER_WIDTH_14" val="2"/>
  <p:tag name="ANNOTATION_TYPE_15" val="0"/>
  <p:tag name="ANNOTATION_ANIMATION_15" val="3"/>
  <p:tag name="ANNOTATION_ROTATION_15" val="0"/>
  <p:tag name="ANNOTATION_SUB_TYPE_15" val="2"/>
  <p:tag name="ANNOTATION_LOOP_COUNT_15" val="1"/>
  <p:tag name="ANNOTATION_BOX_RADIUS_15" val="0"/>
  <p:tag name="ANNOTATION_BORDER_ALPHA_15" val="100"/>
  <p:tag name="ANNOTATION_BORDER_COLOR_15" val="16777215"/>
  <p:tag name="ANNOTATION_FILL_COLOR_15" val="683492"/>
  <p:tag name="ANNOTATION_FILL_ALPHA_15" val="100"/>
  <p:tag name="ANNOTATION_BORDER_WIDTH_15" val="2"/>
  <p:tag name="ANNOTATION_TYPE_16" val="0"/>
  <p:tag name="ANNOTATION_ANIMATION_16" val="3"/>
  <p:tag name="ANNOTATION_ROTATION_16" val="90"/>
  <p:tag name="ANNOTATION_SUB_TYPE_16" val="2"/>
  <p:tag name="ANNOTATION_LOOP_COUNT_16" val="1"/>
  <p:tag name="ANNOTATION_BOX_RADIUS_16" val="0"/>
  <p:tag name="ANNOTATION_BORDER_ALPHA_16" val="100"/>
  <p:tag name="ANNOTATION_BORDER_COLOR_16" val="16777215"/>
  <p:tag name="ANNOTATION_FILL_COLOR_16" val="683492"/>
  <p:tag name="ANNOTATION_FILL_ALPHA_16" val="100"/>
  <p:tag name="ANNOTATION_BORDER_WIDTH_16" val="2"/>
  <p:tag name="ANNOTATION_TYPE_17" val="0"/>
  <p:tag name="ANNOTATION_ANIMATION_17" val="3"/>
  <p:tag name="ANNOTATION_ROTATION_17" val="90"/>
  <p:tag name="ANNOTATION_SUB_TYPE_17" val="2"/>
  <p:tag name="ANNOTATION_LOOP_COUNT_17" val="1"/>
  <p:tag name="ANNOTATION_BOX_RADIUS_17" val="0"/>
  <p:tag name="ANNOTATION_BORDER_ALPHA_17" val="100"/>
  <p:tag name="ANNOTATION_BORDER_COLOR_17" val="16777215"/>
  <p:tag name="ANNOTATION_FILL_COLOR_17" val="683492"/>
  <p:tag name="ANNOTATION_FILL_ALPHA_17" val="100"/>
  <p:tag name="ANNOTATION_BORDER_WIDTH_17" val="2"/>
  <p:tag name="ANNOTATION_TYPE_18" val="0"/>
  <p:tag name="ANNOTATION_ANIMATION_18" val="3"/>
  <p:tag name="ANNOTATION_ROTATION_18" val="90"/>
  <p:tag name="ANNOTATION_SUB_TYPE_18" val="2"/>
  <p:tag name="ANNOTATION_LOOP_COUNT_18" val="1"/>
  <p:tag name="ANNOTATION_BOX_RADIUS_18" val="0"/>
  <p:tag name="ANNOTATION_BORDER_ALPHA_18" val="100"/>
  <p:tag name="ANNOTATION_BORDER_COLOR_18" val="16777215"/>
  <p:tag name="ANNOTATION_FILL_COLOR_18" val="683492"/>
  <p:tag name="ANNOTATION_FILL_ALPHA_18" val="100"/>
  <p:tag name="ANNOTATION_BORDER_WIDTH_18" val="2"/>
  <p:tag name="ANNOTATION_TYPE_19" val="0"/>
  <p:tag name="ANNOTATION_ANIMATION_19" val="3"/>
  <p:tag name="ANNOTATION_ROTATION_19" val="90"/>
  <p:tag name="ANNOTATION_SUB_TYPE_19" val="2"/>
  <p:tag name="ANNOTATION_LOOP_COUNT_19" val="1"/>
  <p:tag name="ANNOTATION_BOX_RADIUS_19" val="0"/>
  <p:tag name="ANNOTATION_BORDER_ALPHA_19" val="100"/>
  <p:tag name="ANNOTATION_BORDER_COLOR_19" val="16777215"/>
  <p:tag name="ANNOTATION_FILL_COLOR_19" val="683492"/>
  <p:tag name="ANNOTATION_FILL_ALPHA_19" val="100"/>
  <p:tag name="ANNOTATION_BORDER_WIDTH_19" val="2"/>
  <p:tag name="ANNOTATION_TYPE_20" val="0"/>
  <p:tag name="ANNOTATION_ANIMATION_20" val="3"/>
  <p:tag name="ANNOTATION_ROTATION_20" val="90"/>
  <p:tag name="ANNOTATION_SUB_TYPE_20" val="2"/>
  <p:tag name="ANNOTATION_LOOP_COUNT_20" val="1"/>
  <p:tag name="ANNOTATION_BOX_RADIUS_20" val="0"/>
  <p:tag name="ANNOTATION_BORDER_ALPHA_20" val="100"/>
  <p:tag name="ANNOTATION_BORDER_COLOR_20" val="16777215"/>
  <p:tag name="ANNOTATION_FILL_COLOR_20" val="683492"/>
  <p:tag name="ANNOTATION_FILL_ALPHA_20" val="100"/>
  <p:tag name="ANNOTATION_BORDER_WIDTH_20" val="2"/>
  <p:tag name="ANNOTATION_TYPE_21" val="0"/>
  <p:tag name="ANNOTATION_ANIMATION_21" val="3"/>
  <p:tag name="ANNOTATION_ROTATION_21" val="90"/>
  <p:tag name="ANNOTATION_SUB_TYPE_21" val="2"/>
  <p:tag name="ANNOTATION_LOOP_COUNT_21" val="1"/>
  <p:tag name="ANNOTATION_BOX_RADIUS_21" val="0"/>
  <p:tag name="ANNOTATION_BORDER_ALPHA_21" val="100"/>
  <p:tag name="ANNOTATION_BORDER_COLOR_21" val="16777215"/>
  <p:tag name="ANNOTATION_FILL_COLOR_21" val="683492"/>
  <p:tag name="ANNOTATION_FILL_ALPHA_21" val="100"/>
  <p:tag name="ANNOTATION_BORDER_WIDTH_21" val="2"/>
  <p:tag name="ANNOTATION_TYPE_22" val="0"/>
  <p:tag name="ANNOTATION_ANIMATION_22" val="3"/>
  <p:tag name="ANNOTATION_ROTATION_22" val="90"/>
  <p:tag name="ANNOTATION_SUB_TYPE_22" val="2"/>
  <p:tag name="ANNOTATION_LOOP_COUNT_22" val="1"/>
  <p:tag name="ANNOTATION_BOX_RADIUS_22" val="0"/>
  <p:tag name="ANNOTATION_BORDER_ALPHA_22" val="100"/>
  <p:tag name="ANNOTATION_BORDER_COLOR_22" val="16777215"/>
  <p:tag name="ANNOTATION_FILL_COLOR_22" val="683492"/>
  <p:tag name="ANNOTATION_FILL_ALPHA_22" val="100"/>
  <p:tag name="ANNOTATION_BORDER_WIDTH_22" val="2"/>
  <p:tag name="ANNOTATION_TYPE_23" val="0"/>
  <p:tag name="ANNOTATION_ANIMATION_23" val="3"/>
  <p:tag name="ANNOTATION_ROTATION_23" val="90"/>
  <p:tag name="ANNOTATION_SUB_TYPE_23" val="2"/>
  <p:tag name="ANNOTATION_LOOP_COUNT_23" val="1"/>
  <p:tag name="ANNOTATION_BOX_RADIUS_23" val="0"/>
  <p:tag name="ANNOTATION_BORDER_ALPHA_23" val="100"/>
  <p:tag name="ANNOTATION_BORDER_COLOR_23" val="16777215"/>
  <p:tag name="ANNOTATION_FILL_COLOR_23" val="683492"/>
  <p:tag name="ANNOTATION_FILL_ALPHA_23" val="100"/>
  <p:tag name="ANNOTATION_BORDER_WIDTH_23" val="2"/>
  <p:tag name="ANNOTATION_TYPE_24" val="0"/>
  <p:tag name="ANNOTATION_ANIMATION_24" val="3"/>
  <p:tag name="ANNOTATION_ROTATION_24" val="90"/>
  <p:tag name="ANNOTATION_SUB_TYPE_24" val="2"/>
  <p:tag name="ANNOTATION_LOOP_COUNT_24" val="1"/>
  <p:tag name="ANNOTATION_BOX_RADIUS_24" val="0"/>
  <p:tag name="ANNOTATION_BORDER_ALPHA_24" val="100"/>
  <p:tag name="ANNOTATION_BORDER_COLOR_24" val="16777215"/>
  <p:tag name="ANNOTATION_FILL_COLOR_24" val="683492"/>
  <p:tag name="ANNOTATION_FILL_ALPHA_24" val="100"/>
  <p:tag name="ANNOTATION_BORDER_WIDTH_24" val="2"/>
  <p:tag name="ARTICULATE_PLAYLIST_ID" val="-1"/>
  <p:tag name="ARTICULATE_SLIDE_NAV" val="2"/>
  <p:tag name="ANNOTATION_TOP_8" val="207"/>
  <p:tag name="ANNOTATION_LEFT_8" val="190"/>
  <p:tag name="ANNOTATION_HEIGHT_8" val="185.8333"/>
  <p:tag name="ANNOTATION_WIDTH_8" val="186.3333"/>
  <p:tag name="ANNOTATION_START_8" val="13.6"/>
  <p:tag name="ANNOTATION_END_8" val="14.2"/>
  <p:tag name="ANNOTATION_SLIDE_HEIGHT_8" val="720"/>
  <p:tag name="ANNOTATION_SLIDE_WIDTH_8" val="960"/>
  <p:tag name="ANNOTATION_SCALE_8" val="100"/>
  <p:tag name="ANNOTATION_TOP_9" val="207"/>
  <p:tag name="ANNOTATION_LEFT_9" val="190"/>
  <p:tag name="ANNOTATION_HEIGHT_9" val="185.8333"/>
  <p:tag name="ANNOTATION_WIDTH_9" val="186.3333"/>
  <p:tag name="ANNOTATION_START_9" val="14.2"/>
  <p:tag name="ANNOTATION_END_9" val="16.5"/>
  <p:tag name="ANNOTATION_SLIDE_HEIGHT_9" val="720"/>
  <p:tag name="ANNOTATION_SLIDE_WIDTH_9" val="960"/>
  <p:tag name="ANNOTATION_SCALE_9" val="100"/>
  <p:tag name="ANNOTATION_TOP_10" val="234.1667"/>
  <p:tag name="ANNOTATION_LEFT_10" val="157.6667"/>
  <p:tag name="ANNOTATION_HEIGHT_10" val="185.8333"/>
  <p:tag name="ANNOTATION_WIDTH_10" val="186.3333"/>
  <p:tag name="ANNOTATION_START_10" val="16.5"/>
  <p:tag name="ANNOTATION_END_10" val="17.1"/>
  <p:tag name="ANNOTATION_SLIDE_HEIGHT_10" val="720"/>
  <p:tag name="ANNOTATION_SLIDE_WIDTH_10" val="960"/>
  <p:tag name="ANNOTATION_SCALE_10" val="100"/>
  <p:tag name="ANNOTATION_TOP_11" val="234.1667"/>
  <p:tag name="ANNOTATION_LEFT_11" val="157.6667"/>
  <p:tag name="ANNOTATION_HEIGHT_11" val="185.8333"/>
  <p:tag name="ANNOTATION_WIDTH_11" val="186.3333"/>
  <p:tag name="ANNOTATION_START_11" val="17.1"/>
  <p:tag name="ANNOTATION_END_11" val="20.2"/>
  <p:tag name="ANNOTATION_SLIDE_HEIGHT_11" val="720"/>
  <p:tag name="ANNOTATION_SLIDE_WIDTH_11" val="960"/>
  <p:tag name="ANNOTATION_SCALE_11" val="100"/>
  <p:tag name="ANNOTATION_TOP_12" val="261.5"/>
  <p:tag name="ANNOTATION_LEFT_12" val="203.6667"/>
  <p:tag name="ANNOTATION_HEIGHT_12" val="185.8333"/>
  <p:tag name="ANNOTATION_WIDTH_12" val="186.3333"/>
  <p:tag name="ANNOTATION_START_12" val="20.2"/>
  <p:tag name="ANNOTATION_END_12" val="25.3"/>
  <p:tag name="ANNOTATION_SLIDE_HEIGHT_12" val="720"/>
  <p:tag name="ANNOTATION_SLIDE_WIDTH_12" val="960"/>
  <p:tag name="ANNOTATION_SCALE_12" val="100"/>
  <p:tag name="ANNOTATION_TOP_13" val="288.6667"/>
  <p:tag name="ANNOTATION_LEFT_13" val="202.5"/>
  <p:tag name="ANNOTATION_HEIGHT_13" val="185.8333"/>
  <p:tag name="ANNOTATION_WIDTH_13" val="186.3333"/>
  <p:tag name="ANNOTATION_START_13" val="25.3"/>
  <p:tag name="ANNOTATION_END_13" val="26.1"/>
  <p:tag name="ANNOTATION_SLIDE_HEIGHT_13" val="720"/>
  <p:tag name="ANNOTATION_SLIDE_WIDTH_13" val="960"/>
  <p:tag name="ANNOTATION_SCALE_13" val="100"/>
  <p:tag name="ANNOTATION_TOP_14" val="313.5"/>
  <p:tag name="ANNOTATION_LEFT_14" val="202.5"/>
  <p:tag name="ANNOTATION_HEIGHT_14" val="185.8333"/>
  <p:tag name="ANNOTATION_WIDTH_14" val="186.3333"/>
  <p:tag name="ANNOTATION_START_14" val="26.1"/>
  <p:tag name="ANNOTATION_END_14" val="29.6"/>
  <p:tag name="ANNOTATION_SLIDE_HEIGHT_14" val="720"/>
  <p:tag name="ANNOTATION_SLIDE_WIDTH_14" val="960"/>
  <p:tag name="ANNOTATION_SCALE_14" val="100"/>
  <p:tag name="ANNOTATION_TOP_15" val="348.1667"/>
  <p:tag name="ANNOTATION_LEFT_15" val="70.83334"/>
  <p:tag name="ANNOTATION_HEIGHT_15" val="185.8333"/>
  <p:tag name="ANNOTATION_WIDTH_15" val="186.3333"/>
  <p:tag name="ANNOTATION_START_15" val="29.6"/>
  <p:tag name="ANNOTATION_END_15" val="37.6"/>
  <p:tag name="ANNOTATION_SLIDE_HEIGHT_15" val="720"/>
  <p:tag name="ANNOTATION_SLIDE_WIDTH_15" val="960"/>
  <p:tag name="ANNOTATION_SCALE_15" val="100"/>
  <p:tag name="ANNOTATION_TOP_16" val="528"/>
  <p:tag name="ANNOTATION_LEFT_16" val="95.66667"/>
  <p:tag name="ANNOTATION_HEIGHT_16" val="185.8333"/>
  <p:tag name="ANNOTATION_WIDTH_16" val="186.3333"/>
  <p:tag name="ANNOTATION_START_16" val="37.6"/>
  <p:tag name="ANNOTATION_END_16" val="38.8"/>
  <p:tag name="ANNOTATION_SLIDE_HEIGHT_16" val="720"/>
  <p:tag name="ANNOTATION_SLIDE_WIDTH_16" val="960"/>
  <p:tag name="ANNOTATION_SCALE_16" val="100"/>
  <p:tag name="ANNOTATION_TOP_17" val="552.6667"/>
  <p:tag name="ANNOTATION_LEFT_17" val="203.6667"/>
  <p:tag name="ANNOTATION_HEIGHT_17" val="185.8333"/>
  <p:tag name="ANNOTATION_WIDTH_17" val="186.3333"/>
  <p:tag name="ANNOTATION_START_17" val="38.8"/>
  <p:tag name="ANNOTATION_END_17" val="39.6"/>
  <p:tag name="ANNOTATION_SLIDE_HEIGHT_17" val="720"/>
  <p:tag name="ANNOTATION_SLIDE_WIDTH_17" val="960"/>
  <p:tag name="ANNOTATION_SCALE_17" val="100"/>
  <p:tag name="ANNOTATION_TOP_18" val="589.8333"/>
  <p:tag name="ANNOTATION_LEFT_18" val="318"/>
  <p:tag name="ANNOTATION_HEIGHT_18" val="185.8333"/>
  <p:tag name="ANNOTATION_WIDTH_18" val="186.3333"/>
  <p:tag name="ANNOTATION_START_18" val="39.6"/>
  <p:tag name="ANNOTATION_END_18" val="41"/>
  <p:tag name="ANNOTATION_SLIDE_HEIGHT_18" val="720"/>
  <p:tag name="ANNOTATION_SLIDE_WIDTH_18" val="960"/>
  <p:tag name="ANNOTATION_SCALE_18" val="100"/>
  <p:tag name="ANNOTATION_TOP_19" val="637"/>
  <p:tag name="ANNOTATION_LEFT_19" val="455.8333"/>
  <p:tag name="ANNOTATION_HEIGHT_19" val="185.8333"/>
  <p:tag name="ANNOTATION_WIDTH_19" val="186.3333"/>
  <p:tag name="ANNOTATION_START_19" val="41"/>
  <p:tag name="ANNOTATION_END_19" val="41.9"/>
  <p:tag name="ANNOTATION_SLIDE_HEIGHT_19" val="720"/>
  <p:tag name="ANNOTATION_SLIDE_WIDTH_19" val="960"/>
  <p:tag name="ANNOTATION_SCALE_19" val="100"/>
  <p:tag name="ANNOTATION_TOP_20" val="656.8334"/>
  <p:tag name="ANNOTATION_LEFT_20" val="550.1667"/>
  <p:tag name="ANNOTATION_HEIGHT_20" val="185.8333"/>
  <p:tag name="ANNOTATION_WIDTH_20" val="186.3333"/>
  <p:tag name="ANNOTATION_START_20" val="41.9"/>
  <p:tag name="ANNOTATION_END_20" val="46"/>
  <p:tag name="ANNOTATION_SLIDE_HEIGHT_20" val="720"/>
  <p:tag name="ANNOTATION_SLIDE_WIDTH_20" val="960"/>
  <p:tag name="ANNOTATION_SCALE_20" val="100"/>
  <p:tag name="ANNOTATION_TOP_21" val="417.6667"/>
  <p:tag name="ANNOTATION_LEFT_21" val="837"/>
  <p:tag name="ANNOTATION_HEIGHT_21" val="185.8333"/>
  <p:tag name="ANNOTATION_WIDTH_21" val="186.3333"/>
  <p:tag name="ANNOTATION_START_21" val="46"/>
  <p:tag name="ANNOTATION_END_21" val="46.7"/>
  <p:tag name="ANNOTATION_SLIDE_HEIGHT_21" val="720"/>
  <p:tag name="ANNOTATION_SLIDE_WIDTH_21" val="960"/>
  <p:tag name="ANNOTATION_SCALE_21" val="100"/>
  <p:tag name="ANNOTATION_TOP_22" val="417.6667"/>
  <p:tag name="ANNOTATION_LEFT_22" val="837"/>
  <p:tag name="ANNOTATION_HEIGHT_22" val="185.8333"/>
  <p:tag name="ANNOTATION_WIDTH_22" val="186.3333"/>
  <p:tag name="ANNOTATION_START_22" val="46.7"/>
  <p:tag name="ANNOTATION_END_22" val="47.4"/>
  <p:tag name="ANNOTATION_SLIDE_HEIGHT_22" val="720"/>
  <p:tag name="ANNOTATION_SLIDE_WIDTH_22" val="960"/>
  <p:tag name="ANNOTATION_SCALE_22" val="100"/>
  <p:tag name="ANNOTATION_TOP_23" val="417.6667"/>
  <p:tag name="ANNOTATION_LEFT_23" val="837"/>
  <p:tag name="ANNOTATION_HEIGHT_23" val="185.8333"/>
  <p:tag name="ANNOTATION_WIDTH_23" val="186.3333"/>
  <p:tag name="ANNOTATION_START_23" val="47.4"/>
  <p:tag name="ANNOTATION_END_23" val="49.9"/>
  <p:tag name="ANNOTATION_SLIDE_HEIGHT_23" val="720"/>
  <p:tag name="ANNOTATION_SLIDE_WIDTH_23" val="960"/>
  <p:tag name="ANNOTATION_SCALE_23" val="100"/>
  <p:tag name="ANNOTATION_TOP_24" val="675.3334"/>
  <p:tag name="ANNOTATION_LEFT_24" val="834.5"/>
  <p:tag name="ANNOTATION_HEIGHT_24" val="185.8333"/>
  <p:tag name="ANNOTATION_WIDTH_24" val="186.3333"/>
  <p:tag name="ANNOTATION_START_24" val="49.9"/>
  <p:tag name="ANNOTATION_END_24" val="-1"/>
  <p:tag name="ANNOTATION_SLIDE_HEIGHT_24" val="720"/>
  <p:tag name="ANNOTATION_SLIDE_WIDTH_24" val="960"/>
  <p:tag name="ANNOTATION_SCALE_24" val="100"/>
  <p:tag name="ANNOTATION_TYPE_4" val="0"/>
  <p:tag name="ANNOTATION_START_4" val="28.8"/>
  <p:tag name="ANNOTATION_END_4" val="49.9"/>
  <p:tag name="ANNOTATION_TOP_4" val="409"/>
  <p:tag name="ANNOTATION_LEFT_4" val="196"/>
  <p:tag name="ANNOTATION_WIDTH_4" val="134"/>
  <p:tag name="ANNOTATION_HEIGHT_4" val="134"/>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TYPE_5" val="0"/>
  <p:tag name="ANNOTATION_START_5" val="49.9"/>
  <p:tag name="ANNOTATION_END_5" val="53.3"/>
  <p:tag name="ANNOTATION_TOP_5" val="679"/>
  <p:tag name="ANNOTATION_LEFT_5" val="43"/>
  <p:tag name="ANNOTATION_WIDTH_5" val="134"/>
  <p:tag name="ANNOTATION_HEIGHT_5" val="134"/>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720"/>
  <p:tag name="ANNOTATION_TYPE_6" val="0"/>
  <p:tag name="ANNOTATION_START_6" val="53.3"/>
  <p:tag name="ANNOTATION_END_6" val="58.2"/>
  <p:tag name="ANNOTATION_TOP_6" val="705"/>
  <p:tag name="ANNOTATION_LEFT_6" val="5"/>
  <p:tag name="ANNOTATION_WIDTH_6" val="134"/>
  <p:tag name="ANNOTATION_HEIGHT_6" val="134"/>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2"/>
  <p:tag name="ANNOTATION_SLIDE_WIDTH_6" val="960"/>
  <p:tag name="ANNOTATION_SLIDE_HEIGHT_6" val="720"/>
  <p:tag name="ANNOTATION_TYPE_7" val="0"/>
  <p:tag name="ANNOTATION_START_7" val="58.2"/>
  <p:tag name="ANNOTATION_TOP_7" val="500"/>
  <p:tag name="ANNOTATION_LEFT_7" val="799"/>
  <p:tag name="ANNOTATION_WIDTH_7" val="134"/>
  <p:tag name="ANNOTATION_HEIGHT_7" val="134"/>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16777215"/>
  <p:tag name="ANNOTATION_FILL_COLOR_7" val="683492"/>
  <p:tag name="ANNOTATION_FILL_ALPHA_7" val="100"/>
  <p:tag name="ANNOTATION_BORDER_WIDTH_7" val="2"/>
  <p:tag name="ANNOTATION_SLIDE_WIDTH_7" val="960"/>
  <p:tag name="ANNOTATION_SLIDE_HEIGHT_7" val="720"/>
  <p:tag name="ARTICULATE_TITLE_TAG" val="Predictive Calibration compared to Fusion"/>
  <p:tag name="AUDIO_ID" val="257"/>
  <p:tag name="ARTICULATE_AUDIO_RECORDED" val="1"/>
  <p:tag name="ELAPSEDTIME" val="32.5"/>
  <p:tag name="ANNOTATION_TYPE_3" val="0"/>
  <p:tag name="ANNOTATION_START_3" val="30.2"/>
  <p:tag name="ANNOTATION_TOP_3" val="614"/>
  <p:tag name="ANNOTATION_LEFT_3" val="890"/>
  <p:tag name="ANNOTATION_WIDTH_3" val="134"/>
  <p:tag name="ANNOTATION_HEIGHT_3" val="134"/>
  <p:tag name="ANNOTATION_ANIMATION_3" val="3"/>
  <p:tag name="ANNOTATION_ROTATION_3" val="180"/>
  <p:tag name="ANNOTATION_SUB_TYPE_3" val="1"/>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1" val="0"/>
  <p:tag name="ANNOTATION_START_1" val="26.0"/>
  <p:tag name="ANNOTATION_END_1" val="29.5"/>
  <p:tag name="ANNOTATION_TOP_1" val="533"/>
  <p:tag name="ANNOTATION_LEFT_1" val="855"/>
  <p:tag name="ANNOTATION_WIDTH_1" val="134"/>
  <p:tag name="ANNOTATION_HEIGHT_1" val="134"/>
  <p:tag name="ANNOTATION_ANIMATION_1" val="3"/>
  <p:tag name="ANNOTATION_ROTATION_1" val="225"/>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29.5"/>
  <p:tag name="ANNOTATION_TOP_2" val="626"/>
  <p:tag name="ANNOTATION_LEFT_2" val="800"/>
  <p:tag name="ANNOTATION_WIDTH_2" val="134"/>
  <p:tag name="ANNOTATION_HEIGHT_2" val="134"/>
  <p:tag name="ANNOTATION_ANIMATION_2" val="3"/>
  <p:tag name="ANNOTATION_ROTATION_2" val="225"/>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COUNT" val="2"/>
  <p:tag name="ARTICULATE_NAV_LEVEL" val="1"/>
  <p:tag name="ARTICULATE_SLIDE_PRESENTER_GUID" val="f607ed3a-e347-4a84-bc53-edf6330d27b2"/>
  <p:tag name="ARTICULATE_SLIDE_PAUSE" val="0"/>
  <p:tag name="ARTICULATE_LOCK_SLIDE" val="0"/>
  <p:tag name="ARTICULATE_HIDE_SLIDE" val="0"/>
  <p:tag name="ARTICULATE_PLAYER_CONTROL_PREVIOUS" val="True"/>
  <p:tag name="ARTICULATE_PLAYER_CONTROL_NEXT" val="True"/>
  <p:tag name="ARTICULATE_USED_LAYOUT" val="3"/>
</p:tagLst>
</file>

<file path=ppt/tags/tag8.xml><?xml version="1.0" encoding="utf-8"?>
<p:tagLst xmlns:a="http://schemas.openxmlformats.org/drawingml/2006/main" xmlns:r="http://schemas.openxmlformats.org/officeDocument/2006/relationships" xmlns:p="http://schemas.openxmlformats.org/presentationml/2006/main">
  <p:tag name="BULLET_4" val="8226"/>
  <p:tag name="BULLET_5" val="8226"/>
  <p:tag name="BULLET_6" val="8226"/>
  <p:tag name="BULLET_7" val="8226"/>
  <p:tag name="BULLET_8" val="8226"/>
  <p:tag name="BULLET_1" val="8226"/>
  <p:tag name="BULLET_2" val="8226"/>
  <p:tag name="BULLET_3" val="8226"/>
  <p:tag name="MARGIN_1" val="0"/>
  <p:tag name="MARGIN_2" val="36"/>
  <p:tag name="MARGIN_3" val="72"/>
  <p:tag name="MARGIN_4" val="108"/>
  <p:tag name="MARGIN_5" val="144"/>
  <p:tag name="FONT_SIZE" val="12"/>
</p:tagLst>
</file>

<file path=ppt/tags/tag9.xml><?xml version="1.0" encoding="utf-8"?>
<p:tagLst xmlns:a="http://schemas.openxmlformats.org/drawingml/2006/main" xmlns:r="http://schemas.openxmlformats.org/officeDocument/2006/relationships" xmlns:p="http://schemas.openxmlformats.org/presentationml/2006/main">
  <p:tag name="ARTICULATE_TITLE_TAG" val="Focal Plane Temperatures (predicted) as a function of year"/>
  <p:tag name="AUDIO_ID" val="258"/>
  <p:tag name="ARTICULATE_AUDIO_RECORDED" val="1"/>
  <p:tag name="ELAPSEDTIME" val="57.5"/>
  <p:tag name="ANNOTATION_TYPE_1" val="0"/>
  <p:tag name="ANNOTATION_START_1" val="1.9"/>
  <p:tag name="ANNOTATION_END_1" val="3.6"/>
  <p:tag name="ANNOTATION_TOP_1" val="375"/>
  <p:tag name="ANNOTATION_LEFT_1" val="164"/>
  <p:tag name="ANNOTATION_WIDTH_1" val="134"/>
  <p:tag name="ANNOTATION_HEIGHT_1" val="134"/>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3.6"/>
  <p:tag name="ANNOTATION_END_2" val="5.0"/>
  <p:tag name="ANNOTATION_TOP_2" val="468"/>
  <p:tag name="ANNOTATION_LEFT_2" val="433"/>
  <p:tag name="ANNOTATION_WIDTH_2" val="134"/>
  <p:tag name="ANNOTATION_HEIGHT_2" val="134"/>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5.0"/>
  <p:tag name="ANNOTATION_END_3" val="11.6"/>
  <p:tag name="ANNOTATION_TOP_3" val="285"/>
  <p:tag name="ANNOTATION_LEFT_3" val="607"/>
  <p:tag name="ANNOTATION_WIDTH_3" val="134"/>
  <p:tag name="ANNOTATION_HEIGHT_3" val="134"/>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16.1"/>
  <p:tag name="ANNOTATION_END_4" val="17.6"/>
  <p:tag name="ANNOTATION_TOP_4" val="394"/>
  <p:tag name="ANNOTATION_LEFT_4" val="264"/>
  <p:tag name="ANNOTATION_WIDTH_4" val="134"/>
  <p:tag name="ANNOTATION_HEIGHT_4" val="134"/>
  <p:tag name="ANNOTATION_ANIMATION_4" val="3"/>
  <p:tag name="ANNOTATION_ROTATION_4" val="0"/>
  <p:tag name="ANNOTATION_SUB_TYPE_4" val="1"/>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TYPE_5" val="0"/>
  <p:tag name="ANNOTATION_START_5" val="17.6"/>
  <p:tag name="ANNOTATION_END_5" val="20.0"/>
  <p:tag name="ANNOTATION_TOP_5" val="403"/>
  <p:tag name="ANNOTATION_LEFT_5" val="680"/>
  <p:tag name="ANNOTATION_WIDTH_5" val="134"/>
  <p:tag name="ANNOTATION_HEIGHT_5" val="134"/>
  <p:tag name="ANNOTATION_ANIMATION_5" val="3"/>
  <p:tag name="ANNOTATION_ROTATION_5" val="0"/>
  <p:tag name="ANNOTATION_SUB_TYPE_5" val="1"/>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720"/>
  <p:tag name="ANNOTATION_TYPE_6" val="0"/>
  <p:tag name="ANNOTATION_START_6" val="23.8"/>
  <p:tag name="ANNOTATION_END_6" val="25.1"/>
  <p:tag name="ANNOTATION_TOP_6" val="430"/>
  <p:tag name="ANNOTATION_LEFT_6" val="338"/>
  <p:tag name="ANNOTATION_WIDTH_6" val="134"/>
  <p:tag name="ANNOTATION_HEIGHT_6" val="134"/>
  <p:tag name="ANNOTATION_ANIMATION_6" val="3"/>
  <p:tag name="ANNOTATION_ROTATION_6" val="0"/>
  <p:tag name="ANNOTATION_SUB_TYPE_6" val="1"/>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2"/>
  <p:tag name="ANNOTATION_SLIDE_WIDTH_6" val="960"/>
  <p:tag name="ANNOTATION_SLIDE_HEIGHT_6" val="720"/>
  <p:tag name="ANNOTATION_TYPE_7" val="0"/>
  <p:tag name="ANNOTATION_START_7" val="25.1"/>
  <p:tag name="ANNOTATION_END_7" val="26.2"/>
  <p:tag name="ANNOTATION_TOP_7" val="416"/>
  <p:tag name="ANNOTATION_LEFT_7" val="343"/>
  <p:tag name="ANNOTATION_WIDTH_7" val="134"/>
  <p:tag name="ANNOTATION_HEIGHT_7" val="134"/>
  <p:tag name="ANNOTATION_ANIMATION_7" val="3"/>
  <p:tag name="ANNOTATION_ROTATION_7" val="0"/>
  <p:tag name="ANNOTATION_SUB_TYPE_7" val="1"/>
  <p:tag name="ANNOTATION_LOOP_COUNT_7" val="1"/>
  <p:tag name="ANNOTATION_BOX_RADIUS_7" val="0"/>
  <p:tag name="ANNOTATION_SCALE_7" val="100"/>
  <p:tag name="ANNOTATION_BORDER_ALPHA_7" val="100"/>
  <p:tag name="ANNOTATION_BORDER_COLOR_7" val="16777215"/>
  <p:tag name="ANNOTATION_FILL_COLOR_7" val="683492"/>
  <p:tag name="ANNOTATION_FILL_ALPHA_7" val="100"/>
  <p:tag name="ANNOTATION_BORDER_WIDTH_7" val="2"/>
  <p:tag name="ANNOTATION_SLIDE_WIDTH_7" val="960"/>
  <p:tag name="ANNOTATION_SLIDE_HEIGHT_7" val="720"/>
  <p:tag name="ANNOTATION_TYPE_8" val="0"/>
  <p:tag name="ANNOTATION_START_8" val="26.2"/>
  <p:tag name="ANNOTATION_END_8" val="36.9"/>
  <p:tag name="ANNOTATION_TOP_8" val="363"/>
  <p:tag name="ANNOTATION_LEFT_8" val="356"/>
  <p:tag name="ANNOTATION_WIDTH_8" val="134"/>
  <p:tag name="ANNOTATION_HEIGHT_8" val="134"/>
  <p:tag name="ANNOTATION_ANIMATION_8" val="3"/>
  <p:tag name="ANNOTATION_ROTATION_8" val="0"/>
  <p:tag name="ANNOTATION_SUB_TYPE_8" val="1"/>
  <p:tag name="ANNOTATION_LOOP_COUNT_8" val="1"/>
  <p:tag name="ANNOTATION_BOX_RADIUS_8" val="0"/>
  <p:tag name="ANNOTATION_SCALE_8" val="100"/>
  <p:tag name="ANNOTATION_BORDER_ALPHA_8" val="100"/>
  <p:tag name="ANNOTATION_BORDER_COLOR_8" val="16777215"/>
  <p:tag name="ANNOTATION_FILL_COLOR_8" val="683492"/>
  <p:tag name="ANNOTATION_FILL_ALPHA_8" val="100"/>
  <p:tag name="ANNOTATION_BORDER_WIDTH_8" val="2"/>
  <p:tag name="ANNOTATION_SLIDE_WIDTH_8" val="960"/>
  <p:tag name="ANNOTATION_SLIDE_HEIGHT_8" val="720"/>
  <p:tag name="ANNOTATION_TYPE_9" val="0"/>
  <p:tag name="ANNOTATION_START_9" val="36.9"/>
  <p:tag name="ANNOTATION_END_9" val="37.9"/>
  <p:tag name="ANNOTATION_TOP_9" val="243"/>
  <p:tag name="ANNOTATION_LEFT_9" val="417"/>
  <p:tag name="ANNOTATION_WIDTH_9" val="134"/>
  <p:tag name="ANNOTATION_HEIGHT_9" val="134"/>
  <p:tag name="ANNOTATION_ANIMATION_9" val="3"/>
  <p:tag name="ANNOTATION_ROTATION_9" val="0"/>
  <p:tag name="ANNOTATION_SUB_TYPE_9" val="1"/>
  <p:tag name="ANNOTATION_LOOP_COUNT_9" val="1"/>
  <p:tag name="ANNOTATION_BOX_RADIUS_9" val="0"/>
  <p:tag name="ANNOTATION_SCALE_9" val="100"/>
  <p:tag name="ANNOTATION_BORDER_ALPHA_9" val="100"/>
  <p:tag name="ANNOTATION_BORDER_COLOR_9" val="16777215"/>
  <p:tag name="ANNOTATION_FILL_COLOR_9" val="683492"/>
  <p:tag name="ANNOTATION_FILL_ALPHA_9" val="100"/>
  <p:tag name="ANNOTATION_BORDER_WIDTH_9" val="2"/>
  <p:tag name="ANNOTATION_SLIDE_WIDTH_9" val="960"/>
  <p:tag name="ANNOTATION_SLIDE_HEIGHT_9" val="720"/>
  <p:tag name="ANNOTATION_TYPE_10" val="0"/>
  <p:tag name="ANNOTATION_START_10" val="37.9"/>
  <p:tag name="ANNOTATION_END_10" val="44.1"/>
  <p:tag name="ANNOTATION_TOP_10" val="213"/>
  <p:tag name="ANNOTATION_LEFT_10" val="417"/>
  <p:tag name="ANNOTATION_WIDTH_10" val="134"/>
  <p:tag name="ANNOTATION_HEIGHT_10" val="134"/>
  <p:tag name="ANNOTATION_ANIMATION_10" val="3"/>
  <p:tag name="ANNOTATION_ROTATION_10" val="0"/>
  <p:tag name="ANNOTATION_SUB_TYPE_10" val="1"/>
  <p:tag name="ANNOTATION_LOOP_COUNT_10" val="1"/>
  <p:tag name="ANNOTATION_BOX_RADIUS_10" val="0"/>
  <p:tag name="ANNOTATION_SCALE_10" val="100"/>
  <p:tag name="ANNOTATION_BORDER_ALPHA_10" val="100"/>
  <p:tag name="ANNOTATION_BORDER_COLOR_10" val="16777215"/>
  <p:tag name="ANNOTATION_FILL_COLOR_10" val="683492"/>
  <p:tag name="ANNOTATION_FILL_ALPHA_10" val="100"/>
  <p:tag name="ANNOTATION_BORDER_WIDTH_10" val="2"/>
  <p:tag name="ANNOTATION_SLIDE_WIDTH_10" val="960"/>
  <p:tag name="ANNOTATION_SLIDE_HEIGHT_10" val="720"/>
  <p:tag name="ANNOTATION_TYPE_11" val="0"/>
  <p:tag name="ANNOTATION_START_11" val="44.1"/>
  <p:tag name="ANNOTATION_END_11" val="53.7"/>
  <p:tag name="ANNOTATION_TOP_11" val="429"/>
  <p:tag name="ANNOTATION_LEFT_11" val="386"/>
  <p:tag name="ANNOTATION_WIDTH_11" val="134"/>
  <p:tag name="ANNOTATION_HEIGHT_11" val="134"/>
  <p:tag name="ANNOTATION_ANIMATION_11" val="3"/>
  <p:tag name="ANNOTATION_ROTATION_11" val="0"/>
  <p:tag name="ANNOTATION_SUB_TYPE_11" val="1"/>
  <p:tag name="ANNOTATION_LOOP_COUNT_11" val="1"/>
  <p:tag name="ANNOTATION_BOX_RADIUS_11" val="0"/>
  <p:tag name="ANNOTATION_SCALE_11" val="100"/>
  <p:tag name="ANNOTATION_BORDER_ALPHA_11" val="100"/>
  <p:tag name="ANNOTATION_BORDER_COLOR_11" val="16777215"/>
  <p:tag name="ANNOTATION_FILL_COLOR_11" val="683492"/>
  <p:tag name="ANNOTATION_FILL_ALPHA_11" val="100"/>
  <p:tag name="ANNOTATION_BORDER_WIDTH_11" val="2"/>
  <p:tag name="ANNOTATION_SLIDE_WIDTH_11" val="960"/>
  <p:tag name="ANNOTATION_SLIDE_HEIGHT_11" val="720"/>
  <p:tag name="ANNOTATION_COUNT" val="11"/>
  <p:tag name="ARTICULATE_NAV_LEVEL" val="1"/>
  <p:tag name="ARTICULATE_SLIDE_PRESENTER_GUID" val="f607ed3a-e347-4a84-bc53-edf6330d27b2"/>
  <p:tag name="ARTICULATE_SLIDE_PAUSE" val="0"/>
  <p:tag name="ARTICULATE_LOCK_SLIDE" val="0"/>
  <p:tag name="ARTICULATE_HIDE_SLIDE" val="0"/>
  <p:tag name="ARTICULATE_PLAYER_CONTROL_PREVIOUS" val="True"/>
  <p:tag name="ARTICULATE_PLAYER_CONTROL_NEXT" val="True"/>
  <p:tag name="ARTICULATE_USED_LAYOUT" val="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70004</TotalTime>
  <Words>2755</Words>
  <Application>Microsoft Office PowerPoint</Application>
  <PresentationFormat>On-screen Show (4:3)</PresentationFormat>
  <Paragraphs>164</Paragraphs>
  <Slides>29</Slides>
  <Notes>29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Symbol</vt:lpstr>
      <vt:lpstr>Times New Roman</vt:lpstr>
      <vt:lpstr>Office Theme</vt:lpstr>
      <vt:lpstr>GOES17 Data Fusion</vt:lpstr>
      <vt:lpstr>The Problem</vt:lpstr>
      <vt:lpstr>PowerPoint Presentation</vt:lpstr>
      <vt:lpstr>PowerPoint Presentation</vt:lpstr>
      <vt:lpstr>PowerPoint Presentation</vt:lpstr>
      <vt:lpstr>PowerPoint Presentation</vt:lpstr>
      <vt:lpstr>PowerPoint Presentation</vt:lpstr>
      <vt:lpstr>Band Outages</vt:lpstr>
      <vt:lpstr>How does Data Fusion Work</vt:lpstr>
      <vt:lpstr>What Data Fusion does and does not supply</vt:lpstr>
      <vt:lpstr>Why does Data Fusion work?</vt:lpstr>
      <vt:lpstr>Why does Data Fusion struggle?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Realtime Fusion Imagery  (only available on certain day/times when G-17 FPM is hot and flagged)</vt:lpstr>
      <vt:lpstr>PowerPoint Presentation</vt:lpstr>
      <vt:lpstr>PowerPoint Presentation</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NUCAPS Soundings in AWIPS</dc:title>
  <dc:creator>Scott Lindstrom</dc:creator>
  <cp:lastModifiedBy>Scott Lindstrom</cp:lastModifiedBy>
  <cp:revision>370</cp:revision>
  <dcterms:created xsi:type="dcterms:W3CDTF">2015-02-25T22:37:50Z</dcterms:created>
  <dcterms:modified xsi:type="dcterms:W3CDTF">2019-08-29T13:48:24Z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NUCAPS Soundings in AWIPS March 2016</vt:lpwstr>
  </property>
  <property fmtid="{D5CDD505-2E9C-101B-9397-08002B2CF9AE}" pid="4" name="ArticulateProjectVersion">
    <vt:lpwstr>7</vt:lpwstr>
  </property>
  <property fmtid="{D5CDD505-2E9C-101B-9397-08002B2CF9AE}" pid="5" name="ArticulateGUID">
    <vt:lpwstr>03F6655A-76B3-43D4-924B-79A8BC768616</vt:lpwstr>
  </property>
  <property fmtid="{D5CDD505-2E9C-101B-9397-08002B2CF9AE}" pid="6" name="ArticulateProjectFull">
    <vt:lpwstr>C:\Users\scottl\VISIT\Fusion\GOES17Fusion_v2.ppta</vt:lpwstr>
  </property>
</Properties>
</file>