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4.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6.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1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8.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9.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1.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22.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24.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94" r:id="rId1"/>
  </p:sldMasterIdLst>
  <p:notesMasterIdLst>
    <p:notesMasterId r:id="rId113"/>
  </p:notesMasterIdLst>
  <p:sldIdLst>
    <p:sldId id="452" r:id="rId2"/>
    <p:sldId id="460" r:id="rId3"/>
    <p:sldId id="320" r:id="rId4"/>
    <p:sldId id="463" r:id="rId5"/>
    <p:sldId id="474" r:id="rId6"/>
    <p:sldId id="475" r:id="rId7"/>
    <p:sldId id="476" r:id="rId8"/>
    <p:sldId id="477" r:id="rId9"/>
    <p:sldId id="478" r:id="rId10"/>
    <p:sldId id="479" r:id="rId11"/>
    <p:sldId id="480" r:id="rId12"/>
    <p:sldId id="525" r:id="rId13"/>
    <p:sldId id="526" r:id="rId14"/>
    <p:sldId id="527" r:id="rId15"/>
    <p:sldId id="533" r:id="rId16"/>
    <p:sldId id="528" r:id="rId17"/>
    <p:sldId id="485" r:id="rId18"/>
    <p:sldId id="486" r:id="rId19"/>
    <p:sldId id="487" r:id="rId20"/>
    <p:sldId id="564" r:id="rId21"/>
    <p:sldId id="488" r:id="rId22"/>
    <p:sldId id="489" r:id="rId23"/>
    <p:sldId id="490"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510" r:id="rId44"/>
    <p:sldId id="511" r:id="rId45"/>
    <p:sldId id="512" r:id="rId46"/>
    <p:sldId id="513" r:id="rId47"/>
    <p:sldId id="514" r:id="rId48"/>
    <p:sldId id="515" r:id="rId49"/>
    <p:sldId id="516" r:id="rId50"/>
    <p:sldId id="539" r:id="rId51"/>
    <p:sldId id="540" r:id="rId52"/>
    <p:sldId id="541" r:id="rId53"/>
    <p:sldId id="542" r:id="rId54"/>
    <p:sldId id="481" r:id="rId55"/>
    <p:sldId id="482" r:id="rId56"/>
    <p:sldId id="483" r:id="rId57"/>
    <p:sldId id="529" r:id="rId58"/>
    <p:sldId id="531" r:id="rId59"/>
    <p:sldId id="532" r:id="rId60"/>
    <p:sldId id="484" r:id="rId61"/>
    <p:sldId id="534" r:id="rId62"/>
    <p:sldId id="536" r:id="rId63"/>
    <p:sldId id="535" r:id="rId64"/>
    <p:sldId id="428" r:id="rId65"/>
    <p:sldId id="465" r:id="rId66"/>
    <p:sldId id="561" r:id="rId67"/>
    <p:sldId id="562" r:id="rId68"/>
    <p:sldId id="563" r:id="rId69"/>
    <p:sldId id="537" r:id="rId70"/>
    <p:sldId id="538" r:id="rId71"/>
    <p:sldId id="543" r:id="rId72"/>
    <p:sldId id="466" r:id="rId73"/>
    <p:sldId id="467" r:id="rId74"/>
    <p:sldId id="468" r:id="rId75"/>
    <p:sldId id="469" r:id="rId76"/>
    <p:sldId id="470" r:id="rId77"/>
    <p:sldId id="471" r:id="rId78"/>
    <p:sldId id="473" r:id="rId79"/>
    <p:sldId id="544" r:id="rId80"/>
    <p:sldId id="517" r:id="rId81"/>
    <p:sldId id="518" r:id="rId82"/>
    <p:sldId id="545" r:id="rId83"/>
    <p:sldId id="546" r:id="rId84"/>
    <p:sldId id="547" r:id="rId85"/>
    <p:sldId id="519" r:id="rId86"/>
    <p:sldId id="520" r:id="rId87"/>
    <p:sldId id="521" r:id="rId88"/>
    <p:sldId id="522" r:id="rId89"/>
    <p:sldId id="523" r:id="rId90"/>
    <p:sldId id="548" r:id="rId91"/>
    <p:sldId id="549" r:id="rId92"/>
    <p:sldId id="550" r:id="rId93"/>
    <p:sldId id="551" r:id="rId94"/>
    <p:sldId id="552" r:id="rId95"/>
    <p:sldId id="524" r:id="rId96"/>
    <p:sldId id="554" r:id="rId97"/>
    <p:sldId id="555" r:id="rId98"/>
    <p:sldId id="553" r:id="rId99"/>
    <p:sldId id="556" r:id="rId100"/>
    <p:sldId id="557" r:id="rId101"/>
    <p:sldId id="558" r:id="rId102"/>
    <p:sldId id="559" r:id="rId103"/>
    <p:sldId id="560" r:id="rId104"/>
    <p:sldId id="464" r:id="rId105"/>
    <p:sldId id="444" r:id="rId106"/>
    <p:sldId id="565" r:id="rId107"/>
    <p:sldId id="447" r:id="rId108"/>
    <p:sldId id="450" r:id="rId109"/>
    <p:sldId id="449" r:id="rId110"/>
    <p:sldId id="448" r:id="rId111"/>
    <p:sldId id="446" r:id="rId112"/>
  </p:sldIdLst>
  <p:sldSz cx="9144000" cy="6858000" type="screen4x3"/>
  <p:notesSz cx="7010400" cy="9296400"/>
  <p:custDataLst>
    <p:tags r:id="rId11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739"/>
    <a:srgbClr val="0070C0"/>
    <a:srgbClr val="4D1DA3"/>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A521563E-3F03-4654-9829-C758517929CE}">
  <a:tblStyle styleId="{A521563E-3F03-4654-9829-C758517929CE}"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90146" autoAdjust="0"/>
  </p:normalViewPr>
  <p:slideViewPr>
    <p:cSldViewPr snapToGrid="0">
      <p:cViewPr>
        <p:scale>
          <a:sx n="50" d="100"/>
          <a:sy n="50" d="100"/>
        </p:scale>
        <p:origin x="-852" y="-378"/>
      </p:cViewPr>
      <p:guideLst>
        <p:guide orient="horz" pos="2160"/>
        <p:guide pos="2880"/>
      </p:guideLst>
    </p:cSldViewPr>
  </p:slideViewPr>
  <p:notesTextViewPr>
    <p:cViewPr>
      <p:scale>
        <a:sx n="1" d="1"/>
        <a:sy n="1" d="1"/>
      </p:scale>
      <p:origin x="0" y="0"/>
    </p:cViewPr>
  </p:notesTextViewPr>
  <p:sorterViewPr>
    <p:cViewPr>
      <p:scale>
        <a:sx n="100" d="100"/>
        <a:sy n="100" d="100"/>
      </p:scale>
      <p:origin x="0" y="449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15791"/>
            <a:ext cx="5608319" cy="418337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8"/>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626549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82.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96.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0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Changes:</a:t>
            </a:r>
          </a:p>
          <a:p>
            <a:endParaRPr lang="en-US" dirty="0" smtClean="0"/>
          </a:p>
          <a:p>
            <a:r>
              <a:rPr lang="en-US" dirty="0" smtClean="0"/>
              <a:t>Added CIRA Central America site  http://rammb.cira.colostate.edu/ramsdis/online/rmtc.asp</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156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temperature information that is missing in the GOES-16 ABI compared to the Sounders of the past is incorporated into Baseline and All-Sky products by using GFS information as a starting point in the regression.  Legacy Atmospheric Profiles incorporate both a regression and a retrieval.  The regression uses best-fit coefficients designed to give the best match (statistically) between the radiances and the temperature/moisture profiles.  Then the observed radiances are compared to those generated in a Radiative Transfer Model, and the retrieval minimizes the difference in the profile.</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12</a:t>
            </a:fld>
            <a:endParaRPr lang="en-US"/>
          </a:p>
        </p:txBody>
      </p:sp>
    </p:spTree>
    <p:extLst>
      <p:ext uri="{BB962C8B-B14F-4D97-AF65-F5344CB8AC3E}">
        <p14:creationId xmlns:p14="http://schemas.microsoft.com/office/powerpoint/2010/main" val="2097632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GOES-16 LAP Profiles use 5x5 Pixel fields of view -- nominally 10km resolution at the sub-satellite point.    Training on the Baseline Product is available at the link that goes to the Satellite Foundational Course for GOES-R .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The All-Sky version of the LAP Products uses GFS as a first guess, and clear sky and cloudy retrievals give information in clear and cloudy regions respectively. If both Clear and Cloudy Retrievals fail, the GFS solution falls out as the retrieval.</a:t>
            </a:r>
            <a:r>
              <a:rPr lang="en-US">
                <a:solidFill>
                  <a:srgbClr val="000000"/>
                </a:solidFill>
                <a:latin typeface="Times New Roman"/>
                <a:ea typeface="Times New Roman"/>
                <a:cs typeface="Times New Roman"/>
              </a:rPr>
              <a:t>  The Cloud Type variable tells you which value is plotted.</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These products are available at HWT every 30 minutes</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13</a:t>
            </a:fld>
            <a:endParaRPr lang="en-US"/>
          </a:p>
        </p:txBody>
      </p:sp>
    </p:spTree>
    <p:extLst>
      <p:ext uri="{BB962C8B-B14F-4D97-AF65-F5344CB8AC3E}">
        <p14:creationId xmlns:p14="http://schemas.microsoft.com/office/powerpoint/2010/main" val="2031887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figure compares Baseline Lifted Index and AllSky Lifted index on a different day.</a:t>
            </a:r>
            <a:endParaRPr lang="en-US">
              <a:ea typeface="Times New Roman"/>
              <a:cs typeface="Times New Roman"/>
            </a:endParaRPr>
          </a:p>
          <a:p>
            <a:pPr>
              <a:lnSpc>
                <a:spcPct val="115000"/>
              </a:lnSpc>
            </a:pPr>
            <a:r>
              <a:rPr lang="en-US">
                <a:solidFill>
                  <a:srgbClr val="000000"/>
                </a:solidFill>
                <a:ea typeface="Times New Roman"/>
                <a:cs typeface="Calibri"/>
              </a:rPr>
              <a:t>Baseline LI also has no values in cloud skies.  The inset shows that All Sky products have values from the Clear Algorithm (purple), the Cloudy Algorithm (Orange) and the GFS (Grey).  Load up the Cloud Type Grid as an image to recreate this scene.</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LI can be handy to use because it tells you something about the stability too, not just the instability!</a:t>
            </a:r>
            <a:endParaRPr lang="en-US">
              <a:ea typeface="Times New Roman"/>
              <a:cs typeface="Times New Roman"/>
            </a:endParaRPr>
          </a:p>
          <a:p>
            <a:pPr>
              <a:lnSpc>
                <a:spcPct val="115000"/>
              </a:lnSpc>
              <a:spcAft>
                <a:spcPts val="1019"/>
              </a:spcAft>
            </a:pPr>
            <a:r>
              <a:rPr lang="en-US">
                <a:ea typeface="Times New Roman"/>
                <a:cs typeface="Calibri"/>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15</a:t>
            </a:fld>
            <a:endParaRPr lang="en-US"/>
          </a:p>
        </p:txBody>
      </p:sp>
    </p:spTree>
    <p:extLst>
      <p:ext uri="{BB962C8B-B14F-4D97-AF65-F5344CB8AC3E}">
        <p14:creationId xmlns:p14="http://schemas.microsoft.com/office/powerpoint/2010/main" val="3310535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zoom in on the Water Vapor part!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4946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Legacy Atmospheric Profiles are created with an ABI footprint of 5x5 pixels so there are 25 ABI pixels in each LAP footprint.  LAP products have spatial resolutions similar to present the GOES Sounder.  Values are created hourly over the Full Disk Domain, every 30 minutes in the CONUS domain, and every 5 minutes for MESO scans.  The first guess fields used in creating Legacy Atmospheric Profiles are from the GFS forecast.   The accuracy of the products is noted at the bottom.  Similar to GOES Sounder DPI products available now, LAP Products are Clear-Sky only - but an All-Sky product that is valid in clear and cloudy regions has been developed.</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54</a:t>
            </a:fld>
            <a:endParaRPr lang="en-US"/>
          </a:p>
        </p:txBody>
      </p:sp>
    </p:spTree>
    <p:extLst>
      <p:ext uri="{BB962C8B-B14F-4D97-AF65-F5344CB8AC3E}">
        <p14:creationId xmlns:p14="http://schemas.microsoft.com/office/powerpoint/2010/main" val="764009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first step to produce Profiles:  A Regression that uses coefficients that were trained to give the best statistical relationship between observed temperature, moisture, surface temperature &amp; emissivity and ozone.  First guess:  GFS data.  Then the retrieval uses a radiative transfer model;  differences between the regression values and RTM values are minimized during the retrieval step.</a:t>
            </a:r>
            <a:r>
              <a:rPr lang="en-US">
                <a:latin typeface="Times New Roman"/>
                <a:ea typeface="Times New Roman"/>
                <a:cs typeface="Times New Roman"/>
              </a:rPr>
              <a:t>  Further technical details are available in the Advanced Theoretical Basis Document linked at the end of the this training.</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55</a:t>
            </a:fld>
            <a:endParaRPr lang="en-US"/>
          </a:p>
        </p:txBody>
      </p:sp>
    </p:spTree>
    <p:extLst>
      <p:ext uri="{BB962C8B-B14F-4D97-AF65-F5344CB8AC3E}">
        <p14:creationId xmlns:p14="http://schemas.microsoft.com/office/powerpoint/2010/main" val="3502962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Clear-Sky LAP Products are only produced when at least 20 of the 25 fields of regard (in the 5x5 pixel set) have clear fields of view.  </a:t>
            </a:r>
            <a:endParaRPr lang="en-US">
              <a:ea typeface="Times New Roman"/>
              <a:cs typeface="Times New Roman"/>
            </a:endParaRPr>
          </a:p>
          <a:p>
            <a:pPr>
              <a:lnSpc>
                <a:spcPct val="115000"/>
              </a:lnSpc>
            </a:pPr>
            <a:r>
              <a:rPr lang="en-US">
                <a:solidFill>
                  <a:srgbClr val="000000"/>
                </a:solidFill>
                <a:ea typeface="Times New Roman"/>
                <a:cs typeface="Calibri"/>
              </a:rPr>
              <a:t> </a:t>
            </a:r>
            <a:endParaRPr lang="en-US">
              <a:ea typeface="Times New Roman"/>
              <a:cs typeface="Times New Roman"/>
            </a:endParaRPr>
          </a:p>
          <a:p>
            <a:pPr>
              <a:lnSpc>
                <a:spcPct val="115000"/>
              </a:lnSpc>
            </a:pPr>
            <a:r>
              <a:rPr lang="en-US">
                <a:solidFill>
                  <a:srgbClr val="000000"/>
                </a:solidFill>
                <a:ea typeface="Times New Roman"/>
                <a:cs typeface="Calibri"/>
              </a:rPr>
              <a:t>Other specs on LAP generation are listed on this slide. </a:t>
            </a:r>
            <a:endParaRPr lang="en-US">
              <a:ea typeface="Times New Roman"/>
              <a:cs typeface="Times New Roman"/>
            </a:endParaRPr>
          </a:p>
          <a:p>
            <a:pPr>
              <a:lnSpc>
                <a:spcPct val="115000"/>
              </a:lnSpc>
            </a:pPr>
            <a:r>
              <a:rPr lang="en-US">
                <a:solidFill>
                  <a:srgbClr val="000000"/>
                </a:solidFill>
                <a:ea typeface="Times New Roman"/>
                <a:cs typeface="Calibri"/>
              </a:rPr>
              <a:t> </a:t>
            </a:r>
            <a:endParaRPr lang="en-US">
              <a:ea typeface="Times New Roman"/>
              <a:cs typeface="Times New Roman"/>
            </a:endParaRPr>
          </a:p>
          <a:p>
            <a:pPr>
              <a:lnSpc>
                <a:spcPct val="115000"/>
              </a:lnSpc>
            </a:pPr>
            <a:r>
              <a:rPr lang="en-US">
                <a:solidFill>
                  <a:srgbClr val="000000"/>
                </a:solidFill>
                <a:ea typeface="Times New Roman"/>
                <a:cs typeface="Calibri"/>
              </a:rPr>
              <a:t>Weighting functions for the GOES-R ABI show few peaks above the surface, LAP profiles therefore struggle to improve on the GFS representation of temperature.   There is mid-tropospheric moisture information in ABI in the form of three water vapor channels.  Thus there is improvement in the moisture field, as we'll see shortly.  </a:t>
            </a: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56</a:t>
            </a:fld>
            <a:endParaRPr lang="en-US"/>
          </a:p>
        </p:txBody>
      </p:sp>
    </p:spTree>
    <p:extLst>
      <p:ext uri="{BB962C8B-B14F-4D97-AF65-F5344CB8AC3E}">
        <p14:creationId xmlns:p14="http://schemas.microsoft.com/office/powerpoint/2010/main" val="3068378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custDataLst>
              <p:tags r:id="rId1"/>
            </p:custDataLst>
          </p:nvPr>
        </p:nvSpPr>
        <p:spPr>
          <a:xfrm>
            <a:off x="701040" y="4473893"/>
            <a:ext cx="5608320" cy="3660610"/>
          </a:xfrm>
          <a:prstGeom prst="rect">
            <a:avLst/>
          </a:prstGeom>
        </p:spPr>
        <p:txBody>
          <a:bodyPr lIns="93162" tIns="93162" rIns="93162" bIns="93162" anchor="t" anchorCtr="0">
            <a:noAutofit/>
          </a:bodyPr>
          <a:lstStyle/>
          <a:p>
            <a:pPr>
              <a:lnSpc>
                <a:spcPct val="115000"/>
              </a:lnSpc>
            </a:pPr>
            <a:r>
              <a:rPr lang="en-US">
                <a:ea typeface="Times New Roman"/>
                <a:cs typeface="Calibri"/>
              </a:rPr>
              <a:t>These plots compare Derived Stability Indices (DSI) -- Lifted, CAPE, Total Totals, K and showalter -- to values computed from RAOBS over CONUS in April 2017.  There may be differences between LAPs values and RAOB values, but bias is low, so information about gradients and temporal changes will be consistent</a:t>
            </a:r>
            <a:r>
              <a:rPr lang="en-US" smtClean="0">
                <a:ea typeface="Times New Roman"/>
                <a:cs typeface="Calibri"/>
              </a:rPr>
              <a:t>.</a:t>
            </a:r>
            <a:endParaRPr lang="en-US" sz="1100">
              <a:ea typeface="Times New Roman"/>
              <a:cs typeface="Times New Roman"/>
            </a:endParaRPr>
          </a:p>
        </p:txBody>
      </p:sp>
      <p:sp>
        <p:nvSpPr>
          <p:cNvPr id="195" name="Shape 195"/>
          <p:cNvSpPr txBox="1">
            <a:spLocks noGrp="1"/>
          </p:cNvSpPr>
          <p:nvPr>
            <p:ph type="sldNum" idx="12"/>
          </p:nvPr>
        </p:nvSpPr>
        <p:spPr>
          <a:xfrm>
            <a:off x="3970937" y="8829967"/>
            <a:ext cx="3037840" cy="466345"/>
          </a:xfrm>
          <a:prstGeom prst="rect">
            <a:avLst/>
          </a:prstGeom>
        </p:spPr>
        <p:txBody>
          <a:bodyPr lIns="93162" tIns="46568" rIns="93162" bIns="46568" anchor="b" anchorCtr="0">
            <a:noAutofit/>
          </a:bodyPr>
          <a:lstStyle/>
          <a:p>
            <a:fld id="{00000000-1234-1234-1234-123412341234}" type="slidenum">
              <a:rPr lang="en-US"/>
              <a:pPr/>
              <a:t>57</a:t>
            </a:fld>
            <a:endParaRPr lang="en-US"/>
          </a:p>
        </p:txBody>
      </p:sp>
    </p:spTree>
    <p:extLst>
      <p:ext uri="{BB962C8B-B14F-4D97-AF65-F5344CB8AC3E}">
        <p14:creationId xmlns:p14="http://schemas.microsoft.com/office/powerpoint/2010/main" val="2990577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LAP Temperature profiles -- on the left -- offer no significant improvement over GFS.  Bias and Standard deviations are mostly the same.  A conclusion might be:  Temperature in GFS is well-predicted</a:t>
            </a:r>
            <a:endParaRPr lang="en-US">
              <a:ea typeface="Times New Roman"/>
              <a:cs typeface="Times New Roman"/>
            </a:endParaRPr>
          </a:p>
          <a:p>
            <a:pPr>
              <a:lnSpc>
                <a:spcPct val="115000"/>
              </a:lnSpc>
            </a:pPr>
            <a:r>
              <a:rPr lang="en-US">
                <a:solidFill>
                  <a:srgbClr val="000000"/>
                </a:solidFill>
                <a:ea typeface="Times New Roman"/>
                <a:cs typeface="Calibri"/>
              </a:rPr>
              <a:t> </a:t>
            </a:r>
            <a:endParaRPr lang="en-US">
              <a:ea typeface="Times New Roman"/>
              <a:cs typeface="Times New Roman"/>
            </a:endParaRPr>
          </a:p>
          <a:p>
            <a:pPr>
              <a:lnSpc>
                <a:spcPct val="115000"/>
              </a:lnSpc>
            </a:pPr>
            <a:r>
              <a:rPr lang="en-US">
                <a:solidFill>
                  <a:srgbClr val="000000"/>
                </a:solidFill>
                <a:ea typeface="Times New Roman"/>
                <a:cs typeface="Calibri"/>
              </a:rPr>
              <a:t>There are improvements - lower bias - for moisture however, shown on the right.  That improvement is mostly in the middle/upper troposphere where observations of water vapor are taken by the satellite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58</a:t>
            </a:fld>
            <a:endParaRPr lang="en-US"/>
          </a:p>
        </p:txBody>
      </p:sp>
    </p:spTree>
    <p:extLst>
      <p:ext uri="{BB962C8B-B14F-4D97-AF65-F5344CB8AC3E}">
        <p14:creationId xmlns:p14="http://schemas.microsoft.com/office/powerpoint/2010/main" val="3466166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How do you know that’s where the observations in the WV channel are valid?  Because the weighting function for those channels tells you that.</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59</a:t>
            </a:fld>
            <a:endParaRPr lang="en-US"/>
          </a:p>
        </p:txBody>
      </p:sp>
    </p:spTree>
    <p:extLst>
      <p:ext uri="{BB962C8B-B14F-4D97-AF65-F5344CB8AC3E}">
        <p14:creationId xmlns:p14="http://schemas.microsoft.com/office/powerpoint/2010/main" val="826724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323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ea typeface="Times New Roman"/>
                <a:cs typeface="Calibri"/>
              </a:rPr>
              <a:t>There are many examples at the goesrhwt blog that document the development of convection along the gradient of CAPE.  Be alert to that possibility</a:t>
            </a:r>
            <a:r>
              <a:rPr lang="en-US" smtClean="0">
                <a:ea typeface="Times New Roman"/>
                <a:cs typeface="Calibri"/>
              </a:rPr>
              <a:t>.</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62</a:t>
            </a:fld>
            <a:endParaRPr lang="en-US"/>
          </a:p>
        </p:txBody>
      </p:sp>
    </p:spTree>
    <p:extLst>
      <p:ext uri="{BB962C8B-B14F-4D97-AF65-F5344CB8AC3E}">
        <p14:creationId xmlns:p14="http://schemas.microsoft.com/office/powerpoint/2010/main" val="1105413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If your WFO has no surface observation sites, perhaps you can use All-Sky LAP data to approximate the surface conditions in a region without observations.</a:t>
            </a:r>
            <a:r>
              <a:rPr lang="en-US">
                <a:solidFill>
                  <a:srgbClr val="000000"/>
                </a:solidFill>
                <a:latin typeface="Times New Roman"/>
                <a:ea typeface="Times New Roman"/>
                <a:cs typeface="Times New Roman"/>
              </a:rPr>
              <a:t>  There is likely a dewpoint gradient at the surface here, and All-Sky products do include surface information in the form of RAP data that are used in the All-Sky regression and retrieval</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63</a:t>
            </a:fld>
            <a:endParaRPr lang="en-US"/>
          </a:p>
        </p:txBody>
      </p:sp>
    </p:spTree>
    <p:extLst>
      <p:ext uri="{BB962C8B-B14F-4D97-AF65-F5344CB8AC3E}">
        <p14:creationId xmlns:p14="http://schemas.microsoft.com/office/powerpoint/2010/main" val="770435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701041" y="4415791"/>
            <a:ext cx="5608320" cy="418338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9" name="Shape 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6827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baseline Product is Total precipitable Water, and here it is over CONUS at 2027 UTC on 28 March 2019.  The Baseline product includes no information where the clear sky mask identifies clouds.</a:t>
            </a:r>
            <a:r>
              <a:rPr lang="en-US">
                <a:solidFill>
                  <a:srgbClr val="000000"/>
                </a:solidFill>
                <a:latin typeface="Times New Roman"/>
                <a:ea typeface="Times New Roman"/>
                <a:cs typeface="Times New Roman"/>
              </a:rPr>
              <a:t>  But you still have moisture information about where deep moisture might be, and especially where dry air is</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69</a:t>
            </a:fld>
            <a:endParaRPr lang="en-US"/>
          </a:p>
        </p:txBody>
      </p:sp>
    </p:spTree>
    <p:extLst>
      <p:ext uri="{BB962C8B-B14F-4D97-AF65-F5344CB8AC3E}">
        <p14:creationId xmlns:p14="http://schemas.microsoft.com/office/powerpoint/2010/main" val="2410368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MIMIC Microwave-only</a:t>
            </a:r>
            <a:r>
              <a:rPr lang="en-US" baseline="0" dirty="0" smtClean="0"/>
              <a:t> polar-orbiter TPW also shows similar features.</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70</a:t>
            </a:fld>
            <a:endParaRPr lang="en-US"/>
          </a:p>
        </p:txBody>
      </p:sp>
    </p:spTree>
    <p:extLst>
      <p:ext uri="{BB962C8B-B14F-4D97-AF65-F5344CB8AC3E}">
        <p14:creationId xmlns:p14="http://schemas.microsoft.com/office/powerpoint/2010/main" val="183942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GOES-R ABI channels have considerable spectral overlap with GOES-13/-14/-15 Sounder data, so ABI information can be used in lieu of the sounder which is necessary because there is no sounder on GOES-R.   ABI also has better spatial resolution than the GOES Sounder - 2 km vs. 10 km.   ABI scans the Full Disk much more quickly than the GOES Sounder, which scans only part of CONUS every hour.   In the GOES-R era when ABI data are flowing, LAP products will be created hourly in the FD domain, half-hourly in the CONUS domain and every 5 minutes in the mesoscale domains.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5</a:t>
            </a:fld>
            <a:endParaRPr lang="en-US"/>
          </a:p>
        </p:txBody>
      </p:sp>
    </p:spTree>
    <p:extLst>
      <p:ext uri="{BB962C8B-B14F-4D97-AF65-F5344CB8AC3E}">
        <p14:creationId xmlns:p14="http://schemas.microsoft.com/office/powerpoint/2010/main" val="2977376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2C5C0-8C95-49AC-A0CF-680DF89ED094}" type="slidenum">
              <a:rPr lang="en-US">
                <a:solidFill>
                  <a:prstClr val="black"/>
                </a:solidFill>
              </a:rPr>
              <a:pPr/>
              <a:t>6</a:t>
            </a:fld>
            <a:endParaRPr lang="en-US">
              <a:solidFill>
                <a:prstClr val="black"/>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custDataLst>
              <p:tags r:id="rId1"/>
            </p:custDataLst>
          </p:nvPr>
        </p:nvSpPr>
        <p:spPr>
          <a:xfrm>
            <a:off x="934720" y="4415790"/>
            <a:ext cx="5140960" cy="4183380"/>
          </a:xfrm>
        </p:spPr>
        <p:txBody>
          <a:bodyPr/>
          <a:lstStyle/>
          <a:p>
            <a:pPr>
              <a:lnSpc>
                <a:spcPct val="115000"/>
              </a:lnSpc>
            </a:pPr>
            <a:r>
              <a:rPr lang="en-US">
                <a:solidFill>
                  <a:srgbClr val="000000"/>
                </a:solidFill>
                <a:ea typeface="Times New Roman"/>
                <a:cs typeface="Calibri"/>
              </a:rPr>
              <a:t>ABI provides more data than the GOES Sounder both spatially and temporally.  This image compares the near-global coverage for  ABI LAP products (up to 67 degrees local zenith angle) to current GOES Sounder.  LAP products give far better spatial coverage more frequently than the GOES Sounder.</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slide depicts the channels present on the GOES-R ABI, on the present GOES Sounder, and on the present GOES Imager.  The present GOES Sounder does a better job of sensing temperature because of the abundance of CO2 channels around 4-4.5 microns, and around 14.4 microns.     ABI and GOES Sounder do have similar moisture-sensing channels, as shown here, so moisture retrievals from ABI and the GOES Sounder are similar. ABI channels are spectrally broad (compared to the more narrow GOES Sounder spectrum)…thus, ABI retrievals will smooth over features that have small vertical scales.  The GOES Sounder with its more spectrally narrow windows is better able to resolve such features.  There are two channels on ABI that aren't on the GOES Sounder: 8.4, which is in a region where SO2 absorption can be important and 10.3, the clean window channel.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7</a:t>
            </a:fld>
            <a:endParaRPr lang="en-US"/>
          </a:p>
        </p:txBody>
      </p:sp>
    </p:spTree>
    <p:extLst>
      <p:ext uri="{BB962C8B-B14F-4D97-AF65-F5344CB8AC3E}">
        <p14:creationId xmlns:p14="http://schemas.microsoft.com/office/powerpoint/2010/main" val="1755860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shows the spectral response function for the GOES-15 Sounder channels (which are very similar to GOES-13) on top of the brightness temperature spectrum drawn in red.  Where that spectrum is not near 1, absorption by gases is occurring:  Ozone around 9.7 micron, water vapor around 6.5 microns, and CO2 aounrd 4.4 and 14.4 microns.  As noted on the previous slide, GOES Sounder has many channels longer than 13.4 microns and between 4 and 4.5 microns, and those CO2 channels help the Sounder's Temperature sounding abilities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8</a:t>
            </a:fld>
            <a:endParaRPr lang="en-US"/>
          </a:p>
        </p:txBody>
      </p:sp>
    </p:spTree>
    <p:extLst>
      <p:ext uri="{BB962C8B-B14F-4D97-AF65-F5344CB8AC3E}">
        <p14:creationId xmlns:p14="http://schemas.microsoft.com/office/powerpoint/2010/main" val="1790526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ABI does not have those CO2 channels. It does have fairly broad channels in the water vapor absorption region, however, so that moisture can be sensed with about the same abililities as the GOES Sounder</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9</a:t>
            </a:fld>
            <a:endParaRPr lang="en-US"/>
          </a:p>
        </p:txBody>
      </p:sp>
    </p:spTree>
    <p:extLst>
      <p:ext uri="{BB962C8B-B14F-4D97-AF65-F5344CB8AC3E}">
        <p14:creationId xmlns:p14="http://schemas.microsoft.com/office/powerpoint/2010/main" val="3151381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summarizes the previous slides.  ABI and GOES Sounder have similar water vapor channels, GOES Sounder has more temperature sounding channels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10</a:t>
            </a:fld>
            <a:endParaRPr lang="en-US"/>
          </a:p>
        </p:txBody>
      </p:sp>
    </p:spTree>
    <p:extLst>
      <p:ext uri="{BB962C8B-B14F-4D97-AF65-F5344CB8AC3E}">
        <p14:creationId xmlns:p14="http://schemas.microsoft.com/office/powerpoint/2010/main" val="1345387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5000"/>
              </a:lnSpc>
            </a:pPr>
            <a:r>
              <a:rPr lang="en-US">
                <a:solidFill>
                  <a:srgbClr val="000000"/>
                </a:solidFill>
                <a:ea typeface="Times New Roman"/>
                <a:cs typeface="Calibri"/>
              </a:rPr>
              <a:t>To increase information,  ABI data are used in concert with model simulations.  How many layers of information do you have when you use only ABI?   Not many.  But by using Forecast information and GOES-R ABI data, you can get information comparable to that from forecast + GOES Sounder:  about 5 layers in moisture.  Temperature information from ABI is not as good as from the Sounder.</a:t>
            </a:r>
            <a:r>
              <a:rPr lang="en-US">
                <a:latin typeface="Times New Roman"/>
                <a:ea typeface="Times New Roman"/>
                <a:cs typeface="Times New Roman"/>
              </a:rPr>
              <a:t>   A Hyperspectral sounder such as HES, which was removed from GOES-R as a cost-savings move, would have given even more layers of information.</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goes_20.jpg"/>
          <p:cNvPicPr>
            <a:picLocks noChangeAspect="1"/>
          </p:cNvPicPr>
          <p:nvPr/>
        </p:nvPicPr>
        <p:blipFill>
          <a:blip r:embed="rId2"/>
          <a:stretch>
            <a:fillRect/>
          </a:stretch>
        </p:blipFill>
        <p:spPr>
          <a:xfrm>
            <a:off x="1" y="923544"/>
            <a:ext cx="8670591" cy="5468112"/>
          </a:xfrm>
          <a:prstGeom prst="rect">
            <a:avLst/>
          </a:prstGeom>
        </p:spPr>
      </p:pic>
      <p:sp>
        <p:nvSpPr>
          <p:cNvPr id="2" name="Title 1"/>
          <p:cNvSpPr>
            <a:spLocks noGrp="1"/>
          </p:cNvSpPr>
          <p:nvPr>
            <p:ph type="ctrTitle" hasCustomPrompt="1"/>
          </p:nvPr>
        </p:nvSpPr>
        <p:spPr>
          <a:xfrm>
            <a:off x="685800" y="3151189"/>
            <a:ext cx="8229600" cy="735015"/>
          </a:xfrm>
        </p:spPr>
        <p:txBody>
          <a:bodyPr lIns="0" tIns="0" rIns="0" bIns="0" anchor="t">
            <a:noAutofit/>
          </a:bodyPr>
          <a:lstStyle>
            <a:lvl1pPr>
              <a:defRPr sz="4800">
                <a:solidFill>
                  <a:srgbClr val="084284"/>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685800" y="3886200"/>
            <a:ext cx="8229600" cy="974357"/>
          </a:xfrm>
        </p:spPr>
        <p:txBody>
          <a:bodyPr lIns="0" tIns="0" rIns="0" bIns="0">
            <a:noAutofit/>
          </a:bodyPr>
          <a:lstStyle>
            <a:lvl1pPr marL="0" indent="0" algn="l">
              <a:buNone/>
              <a:defRPr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subtitle</a:t>
            </a:r>
            <a:endParaRPr lang="en-US" dirty="0"/>
          </a:p>
        </p:txBody>
      </p:sp>
      <p:sp>
        <p:nvSpPr>
          <p:cNvPr id="10" name="Text Placeholder 9"/>
          <p:cNvSpPr>
            <a:spLocks noGrp="1"/>
          </p:cNvSpPr>
          <p:nvPr>
            <p:ph type="body" sz="quarter" idx="13" hasCustomPrompt="1"/>
          </p:nvPr>
        </p:nvSpPr>
        <p:spPr>
          <a:xfrm>
            <a:off x="685800" y="4860557"/>
            <a:ext cx="8229600" cy="429411"/>
          </a:xfrm>
        </p:spPr>
        <p:txBody>
          <a:bodyPr lIns="0" bIns="0">
            <a:noAutofit/>
          </a:bodyPr>
          <a:lstStyle>
            <a:lvl1pPr>
              <a:buNone/>
              <a:defRPr sz="2000" baseline="0"/>
            </a:lvl1pPr>
            <a:lvl2pPr>
              <a:buNone/>
              <a:defRPr sz="2000"/>
            </a:lvl2pPr>
            <a:lvl3pPr>
              <a:buNone/>
              <a:defRPr sz="2000"/>
            </a:lvl3pPr>
            <a:lvl4pPr>
              <a:buNone/>
              <a:defRPr sz="2000"/>
            </a:lvl4pPr>
            <a:lvl5pPr>
              <a:buNone/>
              <a:defRPr sz="2000"/>
            </a:lvl5pPr>
          </a:lstStyle>
          <a:p>
            <a:pPr lvl="0"/>
            <a:r>
              <a:rPr lang="en-US" dirty="0" smtClean="0"/>
              <a:t>Date and/or location</a:t>
            </a:r>
            <a:endParaRPr lang="en-US" dirty="0"/>
          </a:p>
        </p:txBody>
      </p:sp>
      <p:sp>
        <p:nvSpPr>
          <p:cNvPr id="4" name="Date Placeholder 3"/>
          <p:cNvSpPr>
            <a:spLocks noGrp="1"/>
          </p:cNvSpPr>
          <p:nvPr>
            <p:ph type="dt" sz="half" idx="14"/>
          </p:nvPr>
        </p:nvSpPr>
        <p:spPr/>
        <p:txBody>
          <a:bodyPr/>
          <a:lstStyle/>
          <a:p>
            <a:fld id="{DD1F1B74-BF14-4D10-8209-A704D51B60C1}" type="datetime1">
              <a:rPr lang="en-US" smtClean="0"/>
              <a:t>8/4/2018</a:t>
            </a:fld>
            <a:endParaRPr lang="en-US" dirty="0"/>
          </a:p>
        </p:txBody>
      </p:sp>
      <p:sp>
        <p:nvSpPr>
          <p:cNvPr id="5" name="Footer Placeholder 4"/>
          <p:cNvSpPr>
            <a:spLocks noGrp="1"/>
          </p:cNvSpPr>
          <p:nvPr>
            <p:ph type="ftr" sz="quarter" idx="15"/>
          </p:nvPr>
        </p:nvSpPr>
        <p:spPr/>
        <p:txBody>
          <a:bodyPr/>
          <a:lstStyle/>
          <a:p>
            <a:r>
              <a:rPr lang="en-US" smtClean="0"/>
              <a:t>GOES-R Training at the 10th Meeting on Urban Meteorology</a:t>
            </a:r>
            <a:endParaRPr lang="en-US"/>
          </a:p>
        </p:txBody>
      </p:sp>
      <p:sp>
        <p:nvSpPr>
          <p:cNvPr id="6" name="Slide Number Placeholder 5"/>
          <p:cNvSpPr>
            <a:spLocks noGrp="1"/>
          </p:cNvSpPr>
          <p:nvPr>
            <p:ph type="sldNum" sz="quarter" idx="16"/>
          </p:nvPr>
        </p:nvSpPr>
        <p:spPr/>
        <p:txBody>
          <a:bodyPr/>
          <a:lstStyle/>
          <a:p>
            <a:fld id="{0249A42C-7C3A-1946-A459-68A8AD418034}" type="slidenum">
              <a:rPr lang="en-US" smtClean="0"/>
              <a:pPr/>
              <a:t>‹#›</a:t>
            </a:fld>
            <a:endParaRPr lang="en-US"/>
          </a:p>
        </p:txBody>
      </p:sp>
    </p:spTree>
    <p:extLst>
      <p:ext uri="{BB962C8B-B14F-4D97-AF65-F5344CB8AC3E}">
        <p14:creationId xmlns:p14="http://schemas.microsoft.com/office/powerpoint/2010/main" val="5562668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092233"/>
            <a:ext cx="7772400" cy="1362075"/>
          </a:xfrm>
        </p:spPr>
        <p:txBody>
          <a:bodyPr anchor="b">
            <a:normAutofit/>
          </a:bodyPr>
          <a:lstStyle>
            <a:lvl1pPr algn="ctr">
              <a:lnSpc>
                <a:spcPct val="90000"/>
              </a:lnSpc>
              <a:defRPr sz="3600" b="1" cap="none">
                <a:solidFill>
                  <a:srgbClr val="084284"/>
                </a:solidFill>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685800" y="3582805"/>
            <a:ext cx="7772400" cy="1149843"/>
          </a:xfrm>
        </p:spPr>
        <p:txBody>
          <a:bodyPr anchor="t">
            <a:normAutofit/>
          </a:bodyPr>
          <a:lstStyle>
            <a:lvl1pPr marL="0" indent="0" algn="ctr">
              <a:lnSpc>
                <a:spcPct val="90000"/>
              </a:lnSpc>
              <a:spcBef>
                <a:spcPts val="0"/>
              </a:spcBef>
              <a:buNone/>
              <a:defRPr sz="3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Presenter’s name</a:t>
            </a:r>
          </a:p>
        </p:txBody>
      </p:sp>
      <p:sp>
        <p:nvSpPr>
          <p:cNvPr id="5" name="Footer Placeholder 3"/>
          <p:cNvSpPr>
            <a:spLocks noGrp="1"/>
          </p:cNvSpPr>
          <p:nvPr>
            <p:ph type="ftr" sz="quarter" idx="3"/>
          </p:nvPr>
        </p:nvSpPr>
        <p:spPr>
          <a:xfrm>
            <a:off x="2428875" y="6456107"/>
            <a:ext cx="428625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GOES-R Training at the 10th Meeting on Urban Meteorology</a:t>
            </a:r>
            <a:endParaRPr lang="en-US"/>
          </a:p>
        </p:txBody>
      </p:sp>
      <p:sp>
        <p:nvSpPr>
          <p:cNvPr id="7" name="Slide Number Placeholder 4"/>
          <p:cNvSpPr>
            <a:spLocks noGrp="1"/>
          </p:cNvSpPr>
          <p:nvPr>
            <p:ph type="sldNum" sz="quarter" idx="4"/>
          </p:nvPr>
        </p:nvSpPr>
        <p:spPr>
          <a:xfrm>
            <a:off x="7173884" y="6456107"/>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pPr/>
              <a:t>‹#›</a:t>
            </a:fld>
            <a:endParaRPr lang="en-US"/>
          </a:p>
        </p:txBody>
      </p:sp>
      <p:sp>
        <p:nvSpPr>
          <p:cNvPr id="8" name="Date Placeholder 9"/>
          <p:cNvSpPr>
            <a:spLocks noGrp="1"/>
          </p:cNvSpPr>
          <p:nvPr>
            <p:ph type="dt" sz="half" idx="2"/>
          </p:nvPr>
        </p:nvSpPr>
        <p:spPr>
          <a:xfrm>
            <a:off x="228600" y="6456107"/>
            <a:ext cx="1741516" cy="365125"/>
          </a:xfrm>
          <a:prstGeom prst="rect">
            <a:avLst/>
          </a:prstGeom>
        </p:spPr>
        <p:txBody>
          <a:bodyPr vert="horz" lIns="91440" tIns="45720" rIns="91440" bIns="45720" rtlCol="0" anchor="ctr"/>
          <a:lstStyle>
            <a:lvl1pPr algn="l">
              <a:defRPr sz="1200">
                <a:solidFill>
                  <a:schemeClr val="tx1"/>
                </a:solidFill>
              </a:defRPr>
            </a:lvl1pPr>
          </a:lstStyle>
          <a:p>
            <a:fld id="{FA586CFE-E3DA-49CE-9503-E75F67A83F24}" type="datetime1">
              <a:rPr lang="en-US" smtClean="0"/>
              <a:t>8/4/2018</a:t>
            </a:fld>
            <a:endParaRPr lang="en-US" dirty="0"/>
          </a:p>
        </p:txBody>
      </p:sp>
    </p:spTree>
    <p:extLst>
      <p:ext uri="{BB962C8B-B14F-4D97-AF65-F5344CB8AC3E}">
        <p14:creationId xmlns:p14="http://schemas.microsoft.com/office/powerpoint/2010/main" val="29817557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3"/>
          <p:cNvSpPr>
            <a:spLocks noGrp="1"/>
          </p:cNvSpPr>
          <p:nvPr>
            <p:ph type="ftr" sz="quarter" idx="3"/>
          </p:nvPr>
        </p:nvSpPr>
        <p:spPr>
          <a:xfrm>
            <a:off x="2428875" y="6456107"/>
            <a:ext cx="428625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a:xfrm>
            <a:off x="7173884" y="6456107"/>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pPr/>
              <a:t>‹#›</a:t>
            </a:fld>
            <a:endParaRPr lang="en-US"/>
          </a:p>
        </p:txBody>
      </p:sp>
      <p:sp>
        <p:nvSpPr>
          <p:cNvPr id="6" name="Date Placeholder 9"/>
          <p:cNvSpPr>
            <a:spLocks noGrp="1"/>
          </p:cNvSpPr>
          <p:nvPr>
            <p:ph type="dt" sz="half" idx="2"/>
          </p:nvPr>
        </p:nvSpPr>
        <p:spPr>
          <a:xfrm>
            <a:off x="228600" y="6456107"/>
            <a:ext cx="1741516" cy="365125"/>
          </a:xfrm>
          <a:prstGeom prst="rect">
            <a:avLst/>
          </a:prstGeom>
        </p:spPr>
        <p:txBody>
          <a:bodyPr vert="horz" lIns="91440" tIns="45720" rIns="91440" bIns="45720" rtlCol="0" anchor="ctr"/>
          <a:lstStyle>
            <a:lvl1pPr algn="l">
              <a:defRPr sz="1200">
                <a:solidFill>
                  <a:schemeClr val="tx1"/>
                </a:solidFill>
              </a:defRPr>
            </a:lvl1pPr>
          </a:lstStyle>
          <a:p>
            <a:fld id="{16119AC7-9060-453C-AADD-D98FCEFCF44E}" type="datetime1">
              <a:rPr lang="en-US" smtClean="0"/>
              <a:t>8/4/2018</a:t>
            </a:fld>
            <a:endParaRPr lang="en-US" dirty="0"/>
          </a:p>
        </p:txBody>
      </p:sp>
    </p:spTree>
    <p:extLst>
      <p:ext uri="{BB962C8B-B14F-4D97-AF65-F5344CB8AC3E}">
        <p14:creationId xmlns:p14="http://schemas.microsoft.com/office/powerpoint/2010/main" val="32088103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lvl1pPr>
          </a:lstStyle>
          <a:p>
            <a:r>
              <a:rPr lang="en-US" dirty="0" smtClean="0"/>
              <a:t>Slide title</a:t>
            </a:r>
            <a:endParaRPr lang="en-US" dirty="0"/>
          </a:p>
        </p:txBody>
      </p:sp>
      <p:sp>
        <p:nvSpPr>
          <p:cNvPr id="4" name="Footer Placeholder 3"/>
          <p:cNvSpPr>
            <a:spLocks noGrp="1"/>
          </p:cNvSpPr>
          <p:nvPr>
            <p:ph type="ftr" sz="quarter" idx="3"/>
          </p:nvPr>
        </p:nvSpPr>
        <p:spPr>
          <a:xfrm>
            <a:off x="2428875" y="6456107"/>
            <a:ext cx="428625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GOES-R Training at the 10th Meeting on Urban Meteorology</a:t>
            </a:r>
            <a:endParaRPr lang="en-US"/>
          </a:p>
        </p:txBody>
      </p:sp>
      <p:sp>
        <p:nvSpPr>
          <p:cNvPr id="6" name="Slide Number Placeholder 4"/>
          <p:cNvSpPr>
            <a:spLocks noGrp="1"/>
          </p:cNvSpPr>
          <p:nvPr>
            <p:ph type="sldNum" sz="quarter" idx="4"/>
          </p:nvPr>
        </p:nvSpPr>
        <p:spPr>
          <a:xfrm>
            <a:off x="7173884" y="6456107"/>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pPr/>
              <a:t>‹#›</a:t>
            </a:fld>
            <a:endParaRPr lang="en-US"/>
          </a:p>
        </p:txBody>
      </p:sp>
      <p:sp>
        <p:nvSpPr>
          <p:cNvPr id="7" name="Date Placeholder 9"/>
          <p:cNvSpPr>
            <a:spLocks noGrp="1"/>
          </p:cNvSpPr>
          <p:nvPr>
            <p:ph type="dt" sz="half" idx="2"/>
          </p:nvPr>
        </p:nvSpPr>
        <p:spPr>
          <a:xfrm>
            <a:off x="228600" y="6456107"/>
            <a:ext cx="1741516" cy="365125"/>
          </a:xfrm>
          <a:prstGeom prst="rect">
            <a:avLst/>
          </a:prstGeom>
        </p:spPr>
        <p:txBody>
          <a:bodyPr vert="horz" lIns="91440" tIns="45720" rIns="91440" bIns="45720" rtlCol="0" anchor="ctr"/>
          <a:lstStyle>
            <a:lvl1pPr algn="l">
              <a:defRPr sz="1200">
                <a:solidFill>
                  <a:schemeClr val="tx1"/>
                </a:solidFill>
              </a:defRPr>
            </a:lvl1pPr>
          </a:lstStyle>
          <a:p>
            <a:fld id="{04D4551D-1BC6-4A76-8935-A0DA28844412}" type="datetime1">
              <a:rPr lang="en-US" smtClean="0"/>
              <a:t>8/4/2018</a:t>
            </a:fld>
            <a:endParaRPr lang="en-US" dirty="0"/>
          </a:p>
        </p:txBody>
      </p:sp>
    </p:spTree>
    <p:extLst>
      <p:ext uri="{BB962C8B-B14F-4D97-AF65-F5344CB8AC3E}">
        <p14:creationId xmlns:p14="http://schemas.microsoft.com/office/powerpoint/2010/main" val="4573493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3"/>
          </p:nvPr>
        </p:nvSpPr>
        <p:spPr>
          <a:xfrm>
            <a:off x="2428875" y="6456107"/>
            <a:ext cx="428625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GOES-R Training at the 10th Meeting on Urban Meteorology</a:t>
            </a:r>
            <a:endParaRPr lang="en-US"/>
          </a:p>
        </p:txBody>
      </p:sp>
      <p:sp>
        <p:nvSpPr>
          <p:cNvPr id="7" name="Slide Number Placeholder 4"/>
          <p:cNvSpPr>
            <a:spLocks noGrp="1"/>
          </p:cNvSpPr>
          <p:nvPr>
            <p:ph type="sldNum" sz="quarter" idx="4"/>
          </p:nvPr>
        </p:nvSpPr>
        <p:spPr>
          <a:xfrm>
            <a:off x="7173884" y="6456107"/>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pPr/>
              <a:t>‹#›</a:t>
            </a:fld>
            <a:endParaRPr lang="en-US"/>
          </a:p>
        </p:txBody>
      </p:sp>
      <p:sp>
        <p:nvSpPr>
          <p:cNvPr id="8" name="Date Placeholder 9"/>
          <p:cNvSpPr>
            <a:spLocks noGrp="1"/>
          </p:cNvSpPr>
          <p:nvPr>
            <p:ph type="dt" sz="half" idx="2"/>
          </p:nvPr>
        </p:nvSpPr>
        <p:spPr>
          <a:xfrm>
            <a:off x="228600" y="6456107"/>
            <a:ext cx="1741516" cy="365125"/>
          </a:xfrm>
          <a:prstGeom prst="rect">
            <a:avLst/>
          </a:prstGeom>
        </p:spPr>
        <p:txBody>
          <a:bodyPr vert="horz" lIns="91440" tIns="45720" rIns="91440" bIns="45720" rtlCol="0" anchor="ctr"/>
          <a:lstStyle>
            <a:lvl1pPr algn="l">
              <a:defRPr sz="1200">
                <a:solidFill>
                  <a:schemeClr val="tx1"/>
                </a:solidFill>
              </a:defRPr>
            </a:lvl1pPr>
          </a:lstStyle>
          <a:p>
            <a:fld id="{5A888979-ED84-4602-B067-811A85FA5358}" type="datetime1">
              <a:rPr lang="en-US" smtClean="0"/>
              <a:t>8/4/2018</a:t>
            </a:fld>
            <a:endParaRPr lang="en-US" dirty="0"/>
          </a:p>
        </p:txBody>
      </p:sp>
    </p:spTree>
    <p:extLst>
      <p:ext uri="{BB962C8B-B14F-4D97-AF65-F5344CB8AC3E}">
        <p14:creationId xmlns:p14="http://schemas.microsoft.com/office/powerpoint/2010/main" val="32148327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
        <p:nvSpPr>
          <p:cNvPr id="7" name="TextBox 6"/>
          <p:cNvSpPr txBox="1"/>
          <p:nvPr userDrawn="1"/>
        </p:nvSpPr>
        <p:spPr>
          <a:xfrm>
            <a:off x="2997200" y="6278880"/>
            <a:ext cx="3647440" cy="338554"/>
          </a:xfrm>
          <a:prstGeom prst="rect">
            <a:avLst/>
          </a:prstGeom>
          <a:noFill/>
        </p:spPr>
        <p:txBody>
          <a:bodyPr wrap="square" rtlCol="0">
            <a:spAutoFit/>
          </a:bodyPr>
          <a:lstStyle/>
          <a:p>
            <a:pPr defTabSz="914400" fontAlgn="base">
              <a:spcBef>
                <a:spcPct val="0"/>
              </a:spcBef>
              <a:spcAft>
                <a:spcPct val="0"/>
              </a:spcAft>
            </a:pPr>
            <a:endParaRPr lang="en-US" sz="1600" b="1" dirty="0">
              <a:solidFill>
                <a:srgbClr val="000000"/>
              </a:solidFill>
            </a:endParaRPr>
          </a:p>
        </p:txBody>
      </p:sp>
      <p:sp>
        <p:nvSpPr>
          <p:cNvPr id="8" name="Slide Number Placeholder 5"/>
          <p:cNvSpPr>
            <a:spLocks noGrp="1"/>
          </p:cNvSpPr>
          <p:nvPr>
            <p:ph type="sldNum" sz="quarter" idx="4"/>
          </p:nvPr>
        </p:nvSpPr>
        <p:spPr>
          <a:xfrm>
            <a:off x="7010400" y="6553200"/>
            <a:ext cx="2133600" cy="288925"/>
          </a:xfrm>
          <a:prstGeom prst="rect">
            <a:avLst/>
          </a:prstGeom>
        </p:spPr>
        <p:txBody>
          <a:bodyPr anchor="ctr"/>
          <a:lstStyle>
            <a:lvl1pPr marL="0" algn="r" defTabSz="914400" rtl="0" eaLnBrk="1" latinLnBrk="0" hangingPunct="1">
              <a:defRPr lang="en-US" sz="1000" b="0" kern="1200" smtClean="0">
                <a:solidFill>
                  <a:schemeClr val="tx1"/>
                </a:solidFill>
                <a:latin typeface="Arial" pitchFamily="34" charset="0"/>
                <a:ea typeface="+mn-ea"/>
                <a:cs typeface="Arial" pitchFamily="34" charset="0"/>
              </a:defRPr>
            </a:lvl1pPr>
          </a:lstStyle>
          <a:p>
            <a:r>
              <a:rPr lang="fi-FI" dirty="0">
                <a:solidFill>
                  <a:srgbClr val="000000"/>
                </a:solidFill>
              </a:rPr>
              <a:t> 6-</a:t>
            </a:r>
            <a:fld id="{13AF08EC-556D-4A1C-845F-2ABFACE9E84C}"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41604970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303020" y="91441"/>
            <a:ext cx="6400800" cy="765811"/>
          </a:xfrm>
          <a:prstGeom prst="rect">
            <a:avLst/>
          </a:prstGeom>
        </p:spPr>
        <p:txBody>
          <a:bodyPr anchor="ctr"/>
          <a:lstStyle>
            <a:lvl1pPr>
              <a:defRPr sz="3600">
                <a:solidFill>
                  <a:schemeClr val="bg1"/>
                </a:solidFill>
              </a:defRPr>
            </a:lvl1pPr>
          </a:lstStyle>
          <a:p>
            <a:r>
              <a:rPr lang="en-US" dirty="0" smtClean="0"/>
              <a:t>Click to edit Master title style</a:t>
            </a:r>
            <a:endParaRPr lang="en-US" dirty="0"/>
          </a:p>
        </p:txBody>
      </p:sp>
      <p:sp>
        <p:nvSpPr>
          <p:cNvPr id="4" name="Content Placeholder 2"/>
          <p:cNvSpPr>
            <a:spLocks noGrp="1"/>
          </p:cNvSpPr>
          <p:nvPr>
            <p:ph idx="1" hasCustomPrompt="1"/>
          </p:nvPr>
        </p:nvSpPr>
        <p:spPr>
          <a:xfrm>
            <a:off x="457200" y="1465263"/>
            <a:ext cx="8229600" cy="4525963"/>
          </a:xfrm>
          <a:prstGeom prst="rect">
            <a:avLst/>
          </a:prstGeom>
        </p:spPr>
        <p:txBody>
          <a:bodyPr/>
          <a:lstStyle>
            <a:lvl1pPr>
              <a:defRPr sz="2400">
                <a:solidFill>
                  <a:schemeClr val="bg1"/>
                </a:solidFill>
              </a:defRPr>
            </a:lvl1pPr>
            <a:lvl2pPr>
              <a:defRPr>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dirty="0" smtClean="0"/>
              <a:t>Click to edit Master text 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457200" y="6356351"/>
            <a:ext cx="2133600" cy="365125"/>
          </a:xfrm>
          <a:prstGeom prst="rect">
            <a:avLst/>
          </a:prstGeom>
        </p:spPr>
        <p:txBody>
          <a:bodyPr/>
          <a:lstStyle>
            <a:lvl1pPr>
              <a:defRPr smtClean="0">
                <a:solidFill>
                  <a:schemeClr val="bg1"/>
                </a:solidFill>
              </a:defRPr>
            </a:lvl1pPr>
          </a:lstStyle>
          <a:p>
            <a:pPr defTabSz="457200"/>
            <a:fld id="{8BB30FC9-B2BF-4E8E-B375-B6786F6B0559}" type="datetime1">
              <a:rPr lang="en-US" altLang="en-US" sz="1800" kern="1200" smtClean="0">
                <a:solidFill>
                  <a:prstClr val="white"/>
                </a:solidFill>
                <a:latin typeface="Calibri"/>
                <a:ea typeface="+mn-ea"/>
                <a:cs typeface="+mn-cs"/>
              </a:rPr>
              <a:t>8/4/2018</a:t>
            </a:fld>
            <a:endParaRPr lang="en-US" altLang="en-US" sz="1800" kern="1200">
              <a:solidFill>
                <a:prstClr val="white"/>
              </a:solidFill>
              <a:latin typeface="Calibri"/>
              <a:ea typeface="+mn-ea"/>
              <a:cs typeface="+mn-cs"/>
            </a:endParaRPr>
          </a:p>
        </p:txBody>
      </p:sp>
      <p:sp>
        <p:nvSpPr>
          <p:cNvPr id="6" name="Footer Placeholder 4"/>
          <p:cNvSpPr>
            <a:spLocks noGrp="1"/>
          </p:cNvSpPr>
          <p:nvPr>
            <p:ph type="ftr" sz="quarter" idx="11"/>
          </p:nvPr>
        </p:nvSpPr>
        <p:spPr>
          <a:xfrm>
            <a:off x="3124200" y="6356351"/>
            <a:ext cx="2895600" cy="365125"/>
          </a:xfrm>
          <a:prstGeom prst="rect">
            <a:avLst/>
          </a:prstGeom>
        </p:spPr>
        <p:txBody>
          <a:bodyPr/>
          <a:lstStyle>
            <a:lvl1pPr algn="ctr">
              <a:defRPr b="1" i="1">
                <a:solidFill>
                  <a:srgbClr val="FFFF00"/>
                </a:solidFill>
              </a:defRPr>
            </a:lvl1pPr>
          </a:lstStyle>
          <a:p>
            <a:pPr defTabSz="457200">
              <a:defRPr/>
            </a:pPr>
            <a:r>
              <a:rPr lang="en-US" sz="1800" kern="1200" smtClean="0">
                <a:latin typeface="Calibri"/>
                <a:ea typeface="+mn-ea"/>
                <a:cs typeface="+mn-cs"/>
              </a:rPr>
              <a:t>GOES-R Training at the 10th Meeting on Urban Meteorology</a:t>
            </a:r>
            <a:endParaRPr lang="en-US" sz="1800" kern="1200" dirty="0">
              <a:latin typeface="Calibri"/>
              <a:ea typeface="+mn-ea"/>
              <a:cs typeface="+mn-cs"/>
            </a:endParaRPr>
          </a:p>
        </p:txBody>
      </p:sp>
      <p:sp>
        <p:nvSpPr>
          <p:cNvPr id="8" name="Slide Number Placeholder 5"/>
          <p:cNvSpPr>
            <a:spLocks noGrp="1"/>
          </p:cNvSpPr>
          <p:nvPr>
            <p:ph type="sldNum" sz="quarter" idx="12"/>
          </p:nvPr>
        </p:nvSpPr>
        <p:spPr>
          <a:xfrm>
            <a:off x="7010400" y="6492876"/>
            <a:ext cx="2133600" cy="365125"/>
          </a:xfrm>
          <a:prstGeom prst="rect">
            <a:avLst/>
          </a:prstGeom>
        </p:spPr>
        <p:txBody>
          <a:bodyPr anchor="ctr"/>
          <a:lstStyle>
            <a:lvl1pPr algn="r">
              <a:defRPr sz="1200">
                <a:solidFill>
                  <a:schemeClr val="bg1"/>
                </a:solidFill>
              </a:defRPr>
            </a:lvl1pPr>
          </a:lstStyle>
          <a:p>
            <a:pPr defTabSz="457200"/>
            <a:fld id="{55723E3B-6DCA-4F3F-B844-0B144139ED8C}" type="slidenum">
              <a:rPr lang="en-US" altLang="en-US" kern="1200" smtClean="0">
                <a:solidFill>
                  <a:prstClr val="white"/>
                </a:solidFill>
                <a:latin typeface="Calibri"/>
                <a:ea typeface="+mn-ea"/>
                <a:cs typeface="+mn-cs"/>
              </a:rPr>
              <a:pPr defTabSz="457200"/>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859166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with Date">
    <p:spTree>
      <p:nvGrpSpPr>
        <p:cNvPr id="1" name=""/>
        <p:cNvGrpSpPr/>
        <p:nvPr/>
      </p:nvGrpSpPr>
      <p:grpSpPr>
        <a:xfrm>
          <a:off x="0" y="0"/>
          <a:ext cx="0" cy="0"/>
          <a:chOff x="0" y="0"/>
          <a:chExt cx="0" cy="0"/>
        </a:xfrm>
      </p:grpSpPr>
      <p:sp>
        <p:nvSpPr>
          <p:cNvPr id="2" name="Title 1"/>
          <p:cNvSpPr>
            <a:spLocks noGrp="1"/>
          </p:cNvSpPr>
          <p:nvPr>
            <p:ph type="title"/>
          </p:nvPr>
        </p:nvSpPr>
        <p:spPr>
          <a:xfrm>
            <a:off x="1562100" y="65089"/>
            <a:ext cx="6019800" cy="752475"/>
          </a:xfrm>
          <a:prstGeom prst="rect">
            <a:avLst/>
          </a:prstGeom>
        </p:spPr>
        <p:txBody>
          <a:body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7010400" y="6553200"/>
            <a:ext cx="2133600" cy="288925"/>
          </a:xfrm>
          <a:prstGeom prst="rect">
            <a:avLst/>
          </a:prstGeom>
        </p:spPr>
        <p:txBody>
          <a:bodyPr anchor="ctr"/>
          <a:lstStyle>
            <a:lvl1pPr marL="0" algn="r" defTabSz="914400" rtl="0" eaLnBrk="1" latinLnBrk="0" hangingPunct="1">
              <a:defRPr lang="en-US" sz="1000" b="0" kern="1200" smtClean="0">
                <a:solidFill>
                  <a:schemeClr val="tx1"/>
                </a:solidFill>
                <a:latin typeface="Arial" pitchFamily="34" charset="0"/>
                <a:ea typeface="+mn-ea"/>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AF08EC-556D-4A1C-845F-2ABFACE9E84C}" type="slidenum">
              <a:rPr kumimoji="0" lang="en-US" sz="10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Arial"/>
            </a:endParaRPr>
          </a:p>
        </p:txBody>
      </p:sp>
      <p:sp>
        <p:nvSpPr>
          <p:cNvPr id="4" name="Footer Placeholder 4"/>
          <p:cNvSpPr>
            <a:spLocks noGrp="1"/>
          </p:cNvSpPr>
          <p:nvPr>
            <p:ph type="ftr" sz="quarter" idx="11"/>
          </p:nvPr>
        </p:nvSpPr>
        <p:spPr>
          <a:xfrm>
            <a:off x="3124200" y="6356351"/>
            <a:ext cx="2895600" cy="365125"/>
          </a:xfrm>
          <a:prstGeom prst="rect">
            <a:avLst/>
          </a:prstGeom>
        </p:spPr>
        <p:txBody>
          <a:bodyPr/>
          <a:lstStyle>
            <a:lvl1pPr algn="ctr">
              <a:defRPr b="1" i="1">
                <a:solidFill>
                  <a:srgbClr val="FFFF00"/>
                </a:solidFill>
              </a:defRPr>
            </a:lvl1pPr>
          </a:lstStyle>
          <a:p>
            <a:pPr defTabSz="457200">
              <a:defRPr/>
            </a:pPr>
            <a:r>
              <a:rPr lang="en-US" sz="1800" kern="1200" smtClean="0">
                <a:latin typeface="Calibri"/>
                <a:ea typeface="+mn-ea"/>
                <a:cs typeface="+mn-cs"/>
              </a:rPr>
              <a:t>GOES-R Training at the 10th Meeting on Urban Meteorology</a:t>
            </a:r>
            <a:endParaRPr lang="en-US" sz="1800" kern="1200" dirty="0">
              <a:latin typeface="Calibri"/>
              <a:ea typeface="+mn-ea"/>
              <a:cs typeface="+mn-cs"/>
            </a:endParaRPr>
          </a:p>
        </p:txBody>
      </p:sp>
    </p:spTree>
    <p:extLst>
      <p:ext uri="{BB962C8B-B14F-4D97-AF65-F5344CB8AC3E}">
        <p14:creationId xmlns:p14="http://schemas.microsoft.com/office/powerpoint/2010/main" val="32228448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0"/>
            <a:ext cx="7315200" cy="822960"/>
          </a:xfrm>
          <a:prstGeom prst="rect">
            <a:avLst/>
          </a:prstGeom>
        </p:spPr>
        <p:txBody>
          <a:bodyPr vert="horz" lIns="91440" tIns="45720" rIns="91440" bIns="45720" rtlCol="0" anchor="ctr">
            <a:normAutofit/>
          </a:bodyPr>
          <a:lstStyle/>
          <a:p>
            <a:r>
              <a:rPr lang="en-US" dirty="0" smtClean="0"/>
              <a:t>Slide title</a:t>
            </a:r>
            <a:endParaRPr lang="en-US" dirty="0"/>
          </a:p>
        </p:txBody>
      </p:sp>
      <p:sp>
        <p:nvSpPr>
          <p:cNvPr id="3" name="Text Placeholder 2"/>
          <p:cNvSpPr>
            <a:spLocks noGrp="1"/>
          </p:cNvSpPr>
          <p:nvPr>
            <p:ph type="body" idx="1"/>
          </p:nvPr>
        </p:nvSpPr>
        <p:spPr>
          <a:xfrm>
            <a:off x="228600" y="1033272"/>
            <a:ext cx="8686800" cy="52578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1600200" cy="822960"/>
          </a:xfrm>
          <a:prstGeom prst="rect">
            <a:avLst/>
          </a:prstGeom>
          <a:solidFill>
            <a:srgbClr val="084284"/>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smtClean="0"/>
          </a:p>
          <a:p>
            <a:endParaRPr lang="en-US" dirty="0"/>
          </a:p>
        </p:txBody>
      </p:sp>
      <p:sp>
        <p:nvSpPr>
          <p:cNvPr id="8" name="Rectangle 7"/>
          <p:cNvSpPr/>
          <p:nvPr/>
        </p:nvSpPr>
        <p:spPr>
          <a:xfrm>
            <a:off x="1600200" y="822960"/>
            <a:ext cx="7543800" cy="91440"/>
          </a:xfrm>
          <a:prstGeom prst="rect">
            <a:avLst/>
          </a:prstGeom>
          <a:solidFill>
            <a:srgbClr val="084284"/>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smtClean="0"/>
          </a:p>
          <a:p>
            <a:endParaRPr/>
          </a:p>
          <a:p>
            <a:endParaRPr lang="en-US" dirty="0"/>
          </a:p>
        </p:txBody>
      </p:sp>
      <p:sp>
        <p:nvSpPr>
          <p:cNvPr id="9" name="Rectangle 8"/>
          <p:cNvSpPr/>
          <p:nvPr/>
        </p:nvSpPr>
        <p:spPr>
          <a:xfrm>
            <a:off x="0" y="822960"/>
            <a:ext cx="1600200" cy="91440"/>
          </a:xfrm>
          <a:prstGeom prst="rect">
            <a:avLst/>
          </a:prstGeom>
          <a:solidFill>
            <a:srgbClr val="82C3FF"/>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smtClean="0"/>
          </a:p>
          <a:p>
            <a:endParaRPr/>
          </a:p>
          <a:p>
            <a:endParaRPr lang="en-US" dirty="0"/>
          </a:p>
        </p:txBody>
      </p:sp>
      <p:cxnSp>
        <p:nvCxnSpPr>
          <p:cNvPr id="11" name="Straight Connector 10"/>
          <p:cNvCxnSpPr/>
          <p:nvPr/>
        </p:nvCxnSpPr>
        <p:spPr>
          <a:xfrm flipV="1">
            <a:off x="0" y="914400"/>
            <a:ext cx="914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0" y="822960"/>
            <a:ext cx="914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0" y="6400800"/>
            <a:ext cx="914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goes-r_logo_slide_crop.png"/>
          <p:cNvPicPr>
            <a:picLocks noChangeAspect="1"/>
          </p:cNvPicPr>
          <p:nvPr/>
        </p:nvPicPr>
        <p:blipFill>
          <a:blip r:embed="rId10"/>
          <a:stretch>
            <a:fillRect/>
          </a:stretch>
        </p:blipFill>
        <p:spPr>
          <a:xfrm>
            <a:off x="155448" y="9136"/>
            <a:ext cx="1289832" cy="822960"/>
          </a:xfrm>
          <a:prstGeom prst="rect">
            <a:avLst/>
          </a:prstGeom>
        </p:spPr>
      </p:pic>
      <p:sp>
        <p:nvSpPr>
          <p:cNvPr id="4" name="Footer Placeholder 3"/>
          <p:cNvSpPr>
            <a:spLocks noGrp="1"/>
          </p:cNvSpPr>
          <p:nvPr>
            <p:ph type="ftr" sz="quarter" idx="3"/>
          </p:nvPr>
        </p:nvSpPr>
        <p:spPr>
          <a:xfrm>
            <a:off x="2428875" y="6456107"/>
            <a:ext cx="428625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a:xfrm>
            <a:off x="7173884" y="6456107"/>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pPr/>
              <a:t>‹#›</a:t>
            </a:fld>
            <a:endParaRPr lang="en-US"/>
          </a:p>
        </p:txBody>
      </p:sp>
      <p:sp>
        <p:nvSpPr>
          <p:cNvPr id="10" name="Date Placeholder 9"/>
          <p:cNvSpPr>
            <a:spLocks noGrp="1"/>
          </p:cNvSpPr>
          <p:nvPr>
            <p:ph type="dt" sz="half" idx="2"/>
          </p:nvPr>
        </p:nvSpPr>
        <p:spPr>
          <a:xfrm>
            <a:off x="228600" y="6456107"/>
            <a:ext cx="1741516" cy="365125"/>
          </a:xfrm>
          <a:prstGeom prst="rect">
            <a:avLst/>
          </a:prstGeom>
        </p:spPr>
        <p:txBody>
          <a:bodyPr vert="horz" lIns="91440" tIns="45720" rIns="91440" bIns="45720" rtlCol="0" anchor="ctr"/>
          <a:lstStyle>
            <a:lvl1pPr algn="l">
              <a:defRPr sz="1200">
                <a:solidFill>
                  <a:schemeClr val="tx1"/>
                </a:solidFill>
              </a:defRPr>
            </a:lvl1pPr>
          </a:lstStyle>
          <a:p>
            <a:fld id="{637816DD-D35F-4EC8-96EE-B2C970D6F83E}" type="datetime1">
              <a:rPr lang="en-US" smtClean="0"/>
              <a:t>8/4/2018</a:t>
            </a:fld>
            <a:endParaRPr lang="en-US" dirty="0"/>
          </a:p>
        </p:txBody>
      </p:sp>
    </p:spTree>
    <p:extLst>
      <p:ext uri="{BB962C8B-B14F-4D97-AF65-F5344CB8AC3E}">
        <p14:creationId xmlns:p14="http://schemas.microsoft.com/office/powerpoint/2010/main" val="110414660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Lst>
  <p:timing>
    <p:tnLst>
      <p:par>
        <p:cTn id="1" dur="indefinite" restart="never" nodeType="tmRoot"/>
      </p:par>
    </p:tnLst>
  </p:timing>
  <p:hf hdr="0" dt="0"/>
  <p:txStyles>
    <p:titleStyle>
      <a:lvl1pPr algn="ctr" defTabSz="4572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3" Type="http://schemas.openxmlformats.org/officeDocument/2006/relationships/hyperlink" Target="http://tropic.ssec.wisc.edu/real-time/mtpw2m/product.php?color_type=tpw_nrl_colors&amp;layer=tpw&amp;prod=global2&amp;timespan=24hrs&amp;anim=html5" TargetMode="External"/><Relationship Id="rId2" Type="http://schemas.openxmlformats.org/officeDocument/2006/relationships/slideLayout" Target="../slideLayouts/slideLayout5.xml"/><Relationship Id="rId1" Type="http://schemas.openxmlformats.org/officeDocument/2006/relationships/tags" Target="../tags/tag135.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5.xml"/><Relationship Id="rId1" Type="http://schemas.openxmlformats.org/officeDocument/2006/relationships/tags" Target="../tags/tag136.xml"/><Relationship Id="rId4" Type="http://schemas.openxmlformats.org/officeDocument/2006/relationships/hyperlink" Target="http://tropic.ssec.wisc.edu/real-time/mtpw2m/product.php?color_type=tpw_nrl_colors&amp;layer=tpw&amp;prod=global2&amp;timespan=24hrs&amp;anim=html5"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ospo.noaa.gov/Products/bTPW/" TargetMode="External"/><Relationship Id="rId2" Type="http://schemas.openxmlformats.org/officeDocument/2006/relationships/slideLayout" Target="../slideLayouts/slideLayout5.xml"/><Relationship Id="rId1" Type="http://schemas.openxmlformats.org/officeDocument/2006/relationships/tags" Target="../tags/tag137.xml"/><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3" Type="http://schemas.openxmlformats.org/officeDocument/2006/relationships/hyperlink" Target="https://www.ospo.noaa.gov/Products/bTPW/" TargetMode="External"/><Relationship Id="rId2" Type="http://schemas.openxmlformats.org/officeDocument/2006/relationships/slideLayout" Target="../slideLayouts/slideLayout5.xml"/><Relationship Id="rId1" Type="http://schemas.openxmlformats.org/officeDocument/2006/relationships/tags" Target="../tags/tag138.xml"/><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3" Type="http://schemas.openxmlformats.org/officeDocument/2006/relationships/hyperlink" Target="mailto:Scott.lindstrom@noaa.gov" TargetMode="External"/><Relationship Id="rId2" Type="http://schemas.openxmlformats.org/officeDocument/2006/relationships/slideLayout" Target="../slideLayouts/slideLayout5.xml"/><Relationship Id="rId1" Type="http://schemas.openxmlformats.org/officeDocument/2006/relationships/tags" Target="../tags/tag139.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40.xml"/></Relationships>
</file>

<file path=ppt/slides/_rels/slide106.xml.rels><?xml version="1.0" encoding="UTF-8" standalone="yes"?>
<Relationships xmlns="http://schemas.openxmlformats.org/package/2006/relationships"><Relationship Id="rId3" Type="http://schemas.openxmlformats.org/officeDocument/2006/relationships/hyperlink" Target="http://soundingval.ssec.wisc.edu/" TargetMode="External"/><Relationship Id="rId2" Type="http://schemas.openxmlformats.org/officeDocument/2006/relationships/slideLayout" Target="../slideLayouts/slideLayout5.xml"/><Relationship Id="rId1" Type="http://schemas.openxmlformats.org/officeDocument/2006/relationships/tags" Target="../tags/tag141.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2.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3.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45.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4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2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4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4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4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ags" Target="../tags/tag4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4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tags" Target="../tags/tag5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5.xml"/><Relationship Id="rId1" Type="http://schemas.openxmlformats.org/officeDocument/2006/relationships/tags" Target="../tags/tag5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5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5.xml"/><Relationship Id="rId1" Type="http://schemas.openxmlformats.org/officeDocument/2006/relationships/tags" Target="../tags/tag5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5.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slideLayout" Target="../slideLayouts/slideLayout5.xml"/><Relationship Id="rId1" Type="http://schemas.openxmlformats.org/officeDocument/2006/relationships/tags" Target="../tags/tag5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tags" Target="../tags/tag5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58.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tags" Target="../tags/tag59.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tags" Target="../tags/tag60.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61.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6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6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tags" Target="../tags/tag64.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65.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5.xml"/><Relationship Id="rId1" Type="http://schemas.openxmlformats.org/officeDocument/2006/relationships/tags" Target="../tags/tag66.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6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hyperlink" Target="http://www.goes-r.gov/resources/docs/GOES-R_GS_FPS.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70.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71.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7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7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75.xml"/></Relationships>
</file>

<file path=ppt/slides/_rels/slide56.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47.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46.png"/><Relationship Id="rId5" Type="http://schemas.openxmlformats.org/officeDocument/2006/relationships/notesSlide" Target="../notesSlides/notesSlide16.xml"/><Relationship Id="rId4"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17.xml"/><Relationship Id="rId7"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ags" Target="../tags/tag8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53.png"/><Relationship Id="rId4" Type="http://schemas.openxmlformats.org/officeDocument/2006/relationships/notesSlide" Target="../notesSlides/notesSlide1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53.png"/><Relationship Id="rId4"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10.xml"/><Relationship Id="rId7" Type="http://schemas.openxmlformats.org/officeDocument/2006/relationships/image" Target="../media/image4.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tags" Target="../tags/tag11.xml"/></Relationships>
</file>

<file path=ppt/slides/_rels/slide60.xml.rels><?xml version="1.0" encoding="UTF-8" standalone="yes"?>
<Relationships xmlns="http://schemas.openxmlformats.org/package/2006/relationships"><Relationship Id="rId3" Type="http://schemas.openxmlformats.org/officeDocument/2006/relationships/hyperlink" Target="http://goesrhwt.blogspot.com/search/label/GOES-R%20LAP" TargetMode="External"/><Relationship Id="rId2" Type="http://schemas.openxmlformats.org/officeDocument/2006/relationships/slideLayout" Target="../slideLayouts/slideLayout5.xml"/><Relationship Id="rId1" Type="http://schemas.openxmlformats.org/officeDocument/2006/relationships/tags" Target="../tags/tag89.xml"/><Relationship Id="rId4" Type="http://schemas.openxmlformats.org/officeDocument/2006/relationships/image" Target="../media/image54.gif"/></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91.xml"/><Relationship Id="rId5" Type="http://schemas.openxmlformats.org/officeDocument/2006/relationships/image" Target="../media/image56.pn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58.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57.pn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97.xml"/><Relationship Id="rId4" Type="http://schemas.openxmlformats.org/officeDocument/2006/relationships/image" Target="../media/image59.gif"/></Relationships>
</file>

<file path=ppt/slides/_rels/slide6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slideLayout" Target="../slideLayouts/slideLayout5.xml"/><Relationship Id="rId1" Type="http://schemas.openxmlformats.org/officeDocument/2006/relationships/tags" Target="../tags/tag98.xml"/></Relationships>
</file>

<file path=ppt/slides/_rels/slide66.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slideLayout" Target="../slideLayouts/slideLayout5.xml"/><Relationship Id="rId1" Type="http://schemas.openxmlformats.org/officeDocument/2006/relationships/tags" Target="../tags/tag99.xml"/></Relationships>
</file>

<file path=ppt/slides/_rels/slide6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slideLayout" Target="../slideLayouts/slideLayout5.xml"/><Relationship Id="rId1" Type="http://schemas.openxmlformats.org/officeDocument/2006/relationships/tags" Target="../tags/tag100.xml"/></Relationships>
</file>

<file path=ppt/slides/_rels/slide6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slideLayout" Target="../slideLayouts/slideLayout5.xml"/><Relationship Id="rId1" Type="http://schemas.openxmlformats.org/officeDocument/2006/relationships/tags" Target="../tags/tag10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02.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104.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6.xml"/></Relationships>
</file>

<file path=ppt/slides/_rels/slide7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slideLayout" Target="../slideLayouts/slideLayout5.xml"/><Relationship Id="rId1" Type="http://schemas.openxmlformats.org/officeDocument/2006/relationships/tags" Target="../tags/tag107.xml"/></Relationships>
</file>

<file path=ppt/slides/_rels/slide7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5.xml"/><Relationship Id="rId1" Type="http://schemas.openxmlformats.org/officeDocument/2006/relationships/tags" Target="../tags/tag109.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5.xml"/><Relationship Id="rId1" Type="http://schemas.openxmlformats.org/officeDocument/2006/relationships/tags" Target="../tags/tag110.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5.xml"/><Relationship Id="rId1" Type="http://schemas.openxmlformats.org/officeDocument/2006/relationships/tags" Target="../tags/tag111.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5.xml"/><Relationship Id="rId1" Type="http://schemas.openxmlformats.org/officeDocument/2006/relationships/tags" Target="../tags/tag11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5.xml"/><Relationship Id="rId1" Type="http://schemas.openxmlformats.org/officeDocument/2006/relationships/tags" Target="../tags/tag113.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slideLayout" Target="../slideLayouts/slideLayout5.xml"/><Relationship Id="rId1" Type="http://schemas.openxmlformats.org/officeDocument/2006/relationships/tags" Target="../tags/tag114.xml"/><Relationship Id="rId4" Type="http://schemas.openxmlformats.org/officeDocument/2006/relationships/image" Target="../media/image7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5.xml"/><Relationship Id="rId1" Type="http://schemas.openxmlformats.org/officeDocument/2006/relationships/tags" Target="../tags/tag115.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5.xml"/><Relationship Id="rId1" Type="http://schemas.openxmlformats.org/officeDocument/2006/relationships/tags" Target="../tags/tag116.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5.xml"/><Relationship Id="rId1" Type="http://schemas.openxmlformats.org/officeDocument/2006/relationships/tags" Target="../tags/tag117.xml"/></Relationships>
</file>

<file path=ppt/slides/_rels/slide8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slideLayout" Target="../slideLayouts/slideLayout5.xml"/><Relationship Id="rId1" Type="http://schemas.openxmlformats.org/officeDocument/2006/relationships/tags" Target="../tags/tag118.xml"/></Relationships>
</file>

<file path=ppt/slides/_rels/slide84.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slideLayout" Target="../slideLayouts/slideLayout5.xml"/><Relationship Id="rId1" Type="http://schemas.openxmlformats.org/officeDocument/2006/relationships/tags" Target="../tags/tag119.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5.xml"/><Relationship Id="rId1" Type="http://schemas.openxmlformats.org/officeDocument/2006/relationships/tags" Target="../tags/tag120.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5.xml"/><Relationship Id="rId1" Type="http://schemas.openxmlformats.org/officeDocument/2006/relationships/tags" Target="../tags/tag121.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5.xml"/><Relationship Id="rId1" Type="http://schemas.openxmlformats.org/officeDocument/2006/relationships/tags" Target="../tags/tag122.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23.xml"/></Relationships>
</file>

<file path=ppt/slides/_rels/slide89.xml.rels><?xml version="1.0" encoding="UTF-8" standalone="yes"?>
<Relationships xmlns="http://schemas.openxmlformats.org/package/2006/relationships"><Relationship Id="rId3" Type="http://schemas.openxmlformats.org/officeDocument/2006/relationships/hyperlink" Target="https://www.ssec.wisc.edu/~scottl/JPSS/NUCAPS/presentation_html5.html" TargetMode="External"/><Relationship Id="rId2" Type="http://schemas.openxmlformats.org/officeDocument/2006/relationships/slideLayout" Target="../slideLayouts/slideLayout5.xml"/><Relationship Id="rId1" Type="http://schemas.openxmlformats.org/officeDocument/2006/relationships/tags" Target="../tags/tag124.xml"/><Relationship Id="rId5" Type="http://schemas.openxmlformats.org/officeDocument/2006/relationships/hyperlink" Target="https://www.ospo.noaa.gov/Products/atmosphere/soundings/nucaps/NUCAPS_gridded.html" TargetMode="External"/><Relationship Id="rId4" Type="http://schemas.openxmlformats.org/officeDocument/2006/relationships/hyperlink" Target="https://www.ospo.noaa.gov/Products/atmosphere/soundings/nucaps/pskewt/USACON.htm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hyperlink" Target="https://www.ospo.noaa.gov/Products/atmosphere/soundings/nucaps/pskewt/USACON.html" TargetMode="External"/><Relationship Id="rId2" Type="http://schemas.openxmlformats.org/officeDocument/2006/relationships/slideLayout" Target="../slideLayouts/slideLayout5.xml"/><Relationship Id="rId1" Type="http://schemas.openxmlformats.org/officeDocument/2006/relationships/tags" Target="../tags/tag125.xml"/><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5.xml"/><Relationship Id="rId1" Type="http://schemas.openxmlformats.org/officeDocument/2006/relationships/tags" Target="../tags/tag126.xml"/></Relationships>
</file>

<file path=ppt/slides/_rels/slide92.xml.rels><?xml version="1.0" encoding="UTF-8" standalone="yes"?>
<Relationships xmlns="http://schemas.openxmlformats.org/package/2006/relationships"><Relationship Id="rId3" Type="http://schemas.openxmlformats.org/officeDocument/2006/relationships/hyperlink" Target="https://www.ospo.noaa.gov/Products/atmosphere/soundings/nucaps/NUCAPS_gridded.html" TargetMode="External"/><Relationship Id="rId2" Type="http://schemas.openxmlformats.org/officeDocument/2006/relationships/slideLayout" Target="../slideLayouts/slideLayout5.xml"/><Relationship Id="rId1" Type="http://schemas.openxmlformats.org/officeDocument/2006/relationships/tags" Target="../tags/tag127.xml"/><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5.xml"/><Relationship Id="rId1" Type="http://schemas.openxmlformats.org/officeDocument/2006/relationships/tags" Target="../tags/tag128.xml"/></Relationships>
</file>

<file path=ppt/slides/_rels/slide94.xml.rels><?xml version="1.0" encoding="UTF-8" standalone="yes"?>
<Relationships xmlns="http://schemas.openxmlformats.org/package/2006/relationships"><Relationship Id="rId3" Type="http://schemas.openxmlformats.org/officeDocument/2006/relationships/hyperlink" Target="https://www.ospo.noaa.gov/Products/atmosphere/soundings/nucaps/NUCAPS_composite.html" TargetMode="External"/><Relationship Id="rId2" Type="http://schemas.openxmlformats.org/officeDocument/2006/relationships/slideLayout" Target="../slideLayouts/slideLayout5.xml"/><Relationship Id="rId1" Type="http://schemas.openxmlformats.org/officeDocument/2006/relationships/tags" Target="../tags/tag129.xml"/><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hyperlink" Target="https://www.ospo.noaa.gov/Products/atmosphere/mirs/index.html" TargetMode="External"/><Relationship Id="rId2" Type="http://schemas.openxmlformats.org/officeDocument/2006/relationships/slideLayout" Target="../slideLayouts/slideLayout5.xml"/><Relationship Id="rId1" Type="http://schemas.openxmlformats.org/officeDocument/2006/relationships/tags" Target="../tags/tag130.xml"/><Relationship Id="rId4" Type="http://schemas.openxmlformats.org/officeDocument/2006/relationships/hyperlink" Target="https://www.ospo.noaa.gov/Products/atmosphere/mirs/prod_mon.html?sat=POES"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www.ospo.noaa.gov/Products/atmosphere/mirs/index.html" TargetMode="External"/><Relationship Id="rId2" Type="http://schemas.openxmlformats.org/officeDocument/2006/relationships/slideLayout" Target="../slideLayouts/slideLayout5.xml"/><Relationship Id="rId1" Type="http://schemas.openxmlformats.org/officeDocument/2006/relationships/tags" Target="../tags/tag131.xm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5.xml"/><Relationship Id="rId1" Type="http://schemas.openxmlformats.org/officeDocument/2006/relationships/tags" Target="../tags/tag132.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5.xml"/><Relationship Id="rId1" Type="http://schemas.openxmlformats.org/officeDocument/2006/relationships/tags" Target="../tags/tag133.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5.xml"/><Relationship Id="rId1" Type="http://schemas.openxmlformats.org/officeDocument/2006/relationships/tags" Target="../tags/tag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012" y="1690878"/>
            <a:ext cx="8775510" cy="2034961"/>
          </a:xfrm>
        </p:spPr>
        <p:txBody>
          <a:bodyPr/>
          <a:lstStyle/>
          <a:p>
            <a:r>
              <a:rPr lang="en-US" dirty="0" smtClean="0"/>
              <a:t>Vertical Profile of Temperature and Moisture ; Total Precipitable Water</a:t>
            </a:r>
            <a:endParaRPr lang="en-US" dirty="0"/>
          </a:p>
        </p:txBody>
      </p:sp>
      <p:sp>
        <p:nvSpPr>
          <p:cNvPr id="3" name="Subtitle 2"/>
          <p:cNvSpPr>
            <a:spLocks noGrp="1"/>
          </p:cNvSpPr>
          <p:nvPr>
            <p:ph type="subTitle" idx="1"/>
          </p:nvPr>
        </p:nvSpPr>
        <p:spPr/>
        <p:txBody>
          <a:bodyPr/>
          <a:lstStyle/>
          <a:p>
            <a:r>
              <a:rPr lang="en-US" dirty="0"/>
              <a:t>GOES-R Series Training</a:t>
            </a:r>
          </a:p>
          <a:p>
            <a:r>
              <a:rPr lang="en-US" dirty="0" smtClean="0"/>
              <a:t>10</a:t>
            </a:r>
            <a:r>
              <a:rPr lang="en-US" baseline="30000" dirty="0" smtClean="0"/>
              <a:t>th</a:t>
            </a:r>
            <a:r>
              <a:rPr lang="en-US" dirty="0" smtClean="0"/>
              <a:t> International Conference on Urban Climate</a:t>
            </a:r>
            <a:endParaRPr lang="en-US" dirty="0"/>
          </a:p>
        </p:txBody>
      </p:sp>
      <p:sp>
        <p:nvSpPr>
          <p:cNvPr id="4" name="Text Placeholder 3"/>
          <p:cNvSpPr>
            <a:spLocks noGrp="1"/>
          </p:cNvSpPr>
          <p:nvPr>
            <p:ph type="body" sz="quarter" idx="13"/>
          </p:nvPr>
        </p:nvSpPr>
        <p:spPr/>
        <p:txBody>
          <a:bodyPr/>
          <a:lstStyle/>
          <a:p>
            <a:r>
              <a:rPr lang="en-US" dirty="0" smtClean="0"/>
              <a:t>August 6-10 2018</a:t>
            </a:r>
            <a:endParaRPr lang="en-US" dirty="0"/>
          </a:p>
          <a:p>
            <a:endParaRPr lang="en-US" dirty="0"/>
          </a:p>
        </p:txBody>
      </p:sp>
    </p:spTree>
    <p:custDataLst>
      <p:tags r:id="rId1"/>
    </p:custDataLst>
    <p:extLst>
      <p:ext uri="{BB962C8B-B14F-4D97-AF65-F5344CB8AC3E}">
        <p14:creationId xmlns:p14="http://schemas.microsoft.com/office/powerpoint/2010/main" val="3284671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Text Summary of previous slide</a:t>
            </a:r>
            <a:endParaRPr lang="en-US" sz="3200" dirty="0"/>
          </a:p>
        </p:txBody>
      </p:sp>
      <p:sp>
        <p:nvSpPr>
          <p:cNvPr id="2" name="Footer Placeholder 1"/>
          <p:cNvSpPr>
            <a:spLocks noGrp="1"/>
          </p:cNvSpPr>
          <p:nvPr>
            <p:ph type="ftr" sz="quarter" idx="4294967295"/>
          </p:nvPr>
        </p:nvSpPr>
        <p:spPr>
          <a:xfrm>
            <a:off x="2419350" y="6356350"/>
            <a:ext cx="4476750" cy="349250"/>
          </a:xfrm>
          <a:prstGeom prst="rect">
            <a:avLst/>
          </a:prstGeom>
        </p:spPr>
        <p:txBody>
          <a:bodyPr/>
          <a:lstStyle/>
          <a:p>
            <a:r>
              <a:rPr lang="en-US" dirty="0" smtClean="0"/>
              <a:t>GOES-R Training at the 10th Meeting on Urban Meteorology</a:t>
            </a:r>
            <a:endParaRPr lang="en-US"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E7A5A54D-0CD5-4841-B422-0469FF62B8DE}" type="slidenum">
              <a:rPr lang="en-US" smtClean="0">
                <a:solidFill>
                  <a:prstClr val="black">
                    <a:tint val="75000"/>
                  </a:prstClr>
                </a:solidFill>
              </a:rPr>
              <a:pPr/>
              <a:t>10</a:t>
            </a:fld>
            <a:endParaRPr lang="en-US">
              <a:solidFill>
                <a:prstClr val="black">
                  <a:tint val="75000"/>
                </a:prstClr>
              </a:solidFill>
            </a:endParaRPr>
          </a:p>
        </p:txBody>
      </p:sp>
      <p:pic>
        <p:nvPicPr>
          <p:cNvPr id="5" name="Picture 4"/>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2040264" y="949370"/>
            <a:ext cx="4716630" cy="4202507"/>
          </a:xfrm>
          <a:prstGeom prst="rect">
            <a:avLst/>
          </a:prstGeom>
        </p:spPr>
      </p:pic>
      <p:sp>
        <p:nvSpPr>
          <p:cNvPr id="6" name="TextBox 5"/>
          <p:cNvSpPr txBox="1"/>
          <p:nvPr/>
        </p:nvSpPr>
        <p:spPr>
          <a:xfrm>
            <a:off x="292405" y="4973196"/>
            <a:ext cx="8520521" cy="1477328"/>
          </a:xfrm>
          <a:prstGeom prst="rect">
            <a:avLst/>
          </a:prstGeom>
          <a:noFill/>
        </p:spPr>
        <p:txBody>
          <a:bodyPr wrap="square" rtlCol="0">
            <a:spAutoFit/>
          </a:bodyPr>
          <a:lstStyle/>
          <a:p>
            <a:pPr algn="ctr"/>
            <a:r>
              <a:rPr lang="en-US" sz="1800" b="1" dirty="0" smtClean="0"/>
              <a:t>Note: </a:t>
            </a:r>
            <a:r>
              <a:rPr lang="en-US" sz="1800" b="1" u="sng" dirty="0" smtClean="0"/>
              <a:t>ABI has fewer temperature channels than current GOES Sounder</a:t>
            </a:r>
          </a:p>
          <a:p>
            <a:pPr algn="ctr"/>
            <a:r>
              <a:rPr lang="en-US" sz="1800" b="1" dirty="0" smtClean="0"/>
              <a:t>Water vapor channels are equivalent on the two instruments</a:t>
            </a:r>
          </a:p>
          <a:p>
            <a:pPr algn="ctr"/>
            <a:endParaRPr lang="en-US" sz="1800" b="1" dirty="0"/>
          </a:p>
          <a:p>
            <a:pPr algn="ctr"/>
            <a:r>
              <a:rPr lang="en-US" sz="1800" b="1" dirty="0" smtClean="0"/>
              <a:t>Conclusion:  GOES-Sounder better measures tropospheric temperature.  Moisture measurements are similar</a:t>
            </a:r>
            <a:endParaRPr lang="en-US" sz="1800" b="1" dirty="0"/>
          </a:p>
        </p:txBody>
      </p:sp>
    </p:spTree>
    <p:custDataLst>
      <p:tags r:id="rId1"/>
    </p:custDataLst>
    <p:extLst>
      <p:ext uri="{BB962C8B-B14F-4D97-AF65-F5344CB8AC3E}">
        <p14:creationId xmlns:p14="http://schemas.microsoft.com/office/powerpoint/2010/main" val="30663036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Microwave-derived Total Precipitable Water</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91645" y="1033463"/>
            <a:ext cx="5360710"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100</a:t>
            </a:fld>
            <a:endParaRPr lang="en-US"/>
          </a:p>
        </p:txBody>
      </p:sp>
      <p:sp>
        <p:nvSpPr>
          <p:cNvPr id="7" name="Rectangle 6"/>
          <p:cNvSpPr/>
          <p:nvPr/>
        </p:nvSpPr>
        <p:spPr>
          <a:xfrm>
            <a:off x="3379622" y="2377440"/>
            <a:ext cx="292608" cy="13898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28600" y="2838450"/>
            <a:ext cx="1428750" cy="923330"/>
          </a:xfrm>
          <a:prstGeom prst="rect">
            <a:avLst/>
          </a:prstGeom>
          <a:noFill/>
          <a:ln w="38100">
            <a:solidFill>
              <a:srgbClr val="FF0000"/>
            </a:solidFill>
          </a:ln>
        </p:spPr>
        <p:txBody>
          <a:bodyPr wrap="square" rtlCol="0">
            <a:spAutoFit/>
          </a:bodyPr>
          <a:lstStyle/>
          <a:p>
            <a:r>
              <a:rPr lang="en-US" sz="1800" b="1" dirty="0" smtClean="0"/>
              <a:t>You can also view layers</a:t>
            </a:r>
            <a:endParaRPr lang="en-US" sz="1800" b="1" dirty="0"/>
          </a:p>
        </p:txBody>
      </p:sp>
    </p:spTree>
    <p:custDataLst>
      <p:tags r:id="rId1"/>
    </p:custDataLst>
    <p:extLst>
      <p:ext uri="{BB962C8B-B14F-4D97-AF65-F5344CB8AC3E}">
        <p14:creationId xmlns:p14="http://schemas.microsoft.com/office/powerpoint/2010/main" val="308444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91645" y="1033463"/>
            <a:ext cx="5360710" cy="5257800"/>
          </a:xfrm>
        </p:spPr>
      </p:pic>
      <p:sp>
        <p:nvSpPr>
          <p:cNvPr id="2" name="Title 1"/>
          <p:cNvSpPr>
            <a:spLocks noGrp="1"/>
          </p:cNvSpPr>
          <p:nvPr>
            <p:ph type="title"/>
          </p:nvPr>
        </p:nvSpPr>
        <p:spPr/>
        <p:txBody>
          <a:bodyPr/>
          <a:lstStyle/>
          <a:p>
            <a:r>
              <a:rPr lang="en-US" dirty="0" smtClean="0">
                <a:hlinkClick r:id="rId4"/>
              </a:rPr>
              <a:t>Microwave-derived Total Precipitable Water</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101</a:t>
            </a:fld>
            <a:endParaRPr lang="en-US"/>
          </a:p>
        </p:txBody>
      </p:sp>
      <p:sp>
        <p:nvSpPr>
          <p:cNvPr id="8" name="TextBox 7"/>
          <p:cNvSpPr txBox="1"/>
          <p:nvPr/>
        </p:nvSpPr>
        <p:spPr>
          <a:xfrm>
            <a:off x="228600" y="2838450"/>
            <a:ext cx="1428750" cy="369332"/>
          </a:xfrm>
          <a:prstGeom prst="rect">
            <a:avLst/>
          </a:prstGeom>
          <a:noFill/>
          <a:ln w="38100">
            <a:solidFill>
              <a:srgbClr val="FF0000"/>
            </a:solidFill>
          </a:ln>
        </p:spPr>
        <p:txBody>
          <a:bodyPr wrap="square" rtlCol="0">
            <a:spAutoFit/>
          </a:bodyPr>
          <a:lstStyle/>
          <a:p>
            <a:r>
              <a:rPr lang="en-US" sz="1800" b="1" dirty="0" smtClean="0"/>
              <a:t>700-850 </a:t>
            </a:r>
            <a:r>
              <a:rPr lang="en-US" sz="1800" b="1" dirty="0" err="1" smtClean="0"/>
              <a:t>mb</a:t>
            </a:r>
            <a:endParaRPr lang="en-US" sz="1800" b="1" dirty="0"/>
          </a:p>
        </p:txBody>
      </p:sp>
    </p:spTree>
    <p:custDataLst>
      <p:tags r:id="rId1"/>
    </p:custDataLst>
    <p:extLst>
      <p:ext uri="{BB962C8B-B14F-4D97-AF65-F5344CB8AC3E}">
        <p14:creationId xmlns:p14="http://schemas.microsoft.com/office/powerpoint/2010/main" val="256046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NOAA/NESDIS Blended TPW</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91645" y="1033463"/>
            <a:ext cx="5360710"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102</a:t>
            </a:fld>
            <a:endParaRPr lang="en-US"/>
          </a:p>
        </p:txBody>
      </p:sp>
      <p:sp>
        <p:nvSpPr>
          <p:cNvPr id="7" name="TextBox 6"/>
          <p:cNvSpPr txBox="1"/>
          <p:nvPr/>
        </p:nvSpPr>
        <p:spPr>
          <a:xfrm>
            <a:off x="38100" y="2171700"/>
            <a:ext cx="1928733" cy="923330"/>
          </a:xfrm>
          <a:prstGeom prst="rect">
            <a:avLst/>
          </a:prstGeom>
          <a:solidFill>
            <a:schemeClr val="bg1">
              <a:lumMod val="95000"/>
            </a:schemeClr>
          </a:solidFill>
          <a:ln w="38100">
            <a:solidFill>
              <a:srgbClr val="FF0000"/>
            </a:solidFill>
          </a:ln>
        </p:spPr>
        <p:txBody>
          <a:bodyPr wrap="none" rtlCol="0">
            <a:spAutoFit/>
          </a:bodyPr>
          <a:lstStyle/>
          <a:p>
            <a:r>
              <a:rPr lang="en-US" sz="1800" b="1" dirty="0"/>
              <a:t>GOES Sounder</a:t>
            </a:r>
          </a:p>
          <a:p>
            <a:r>
              <a:rPr lang="en-US" sz="1800" b="1" dirty="0"/>
              <a:t>Microwave Data</a:t>
            </a:r>
          </a:p>
          <a:p>
            <a:r>
              <a:rPr lang="en-US" sz="1800" b="1" dirty="0" smtClean="0"/>
              <a:t>GPS</a:t>
            </a:r>
            <a:endParaRPr lang="en-US" sz="1800" b="1" dirty="0"/>
          </a:p>
        </p:txBody>
      </p:sp>
    </p:spTree>
    <p:custDataLst>
      <p:tags r:id="rId1"/>
    </p:custDataLst>
    <p:extLst>
      <p:ext uri="{BB962C8B-B14F-4D97-AF65-F5344CB8AC3E}">
        <p14:creationId xmlns:p14="http://schemas.microsoft.com/office/powerpoint/2010/main" val="12946186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NOAA/NESDIS Percent of Normal TPW</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103</a:t>
            </a:fld>
            <a:endParaRPr lang="en-US"/>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91645" y="1033463"/>
            <a:ext cx="5360710" cy="5257800"/>
          </a:xfrm>
        </p:spPr>
      </p:pic>
      <p:sp>
        <p:nvSpPr>
          <p:cNvPr id="9" name="TextBox 8"/>
          <p:cNvSpPr txBox="1"/>
          <p:nvPr/>
        </p:nvSpPr>
        <p:spPr>
          <a:xfrm>
            <a:off x="7372351" y="3086100"/>
            <a:ext cx="1543050" cy="2031325"/>
          </a:xfrm>
          <a:prstGeom prst="rect">
            <a:avLst/>
          </a:prstGeom>
          <a:noFill/>
        </p:spPr>
        <p:txBody>
          <a:bodyPr wrap="square" rtlCol="0">
            <a:spAutoFit/>
          </a:bodyPr>
          <a:lstStyle/>
          <a:p>
            <a:pPr algn="ctr"/>
            <a:r>
              <a:rPr lang="en-US" sz="1800" b="1" dirty="0" smtClean="0"/>
              <a:t>This is very handy – when you see yellow you often see flooding!</a:t>
            </a:r>
            <a:endParaRPr lang="en-US" sz="1800" b="1" dirty="0"/>
          </a:p>
        </p:txBody>
      </p:sp>
    </p:spTree>
    <p:custDataLst>
      <p:tags r:id="rId1"/>
    </p:custDataLst>
    <p:extLst>
      <p:ext uri="{BB962C8B-B14F-4D97-AF65-F5344CB8AC3E}">
        <p14:creationId xmlns:p14="http://schemas.microsoft.com/office/powerpoint/2010/main" val="163335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of Contact</a:t>
            </a:r>
            <a:endParaRPr lang="en-US" dirty="0"/>
          </a:p>
        </p:txBody>
      </p:sp>
      <p:sp>
        <p:nvSpPr>
          <p:cNvPr id="6" name="Content Placeholder 5"/>
          <p:cNvSpPr>
            <a:spLocks noGrp="1"/>
          </p:cNvSpPr>
          <p:nvPr>
            <p:ph idx="1"/>
          </p:nvPr>
        </p:nvSpPr>
        <p:spPr/>
        <p:txBody>
          <a:bodyPr>
            <a:normAutofit/>
          </a:bodyPr>
          <a:lstStyle/>
          <a:p>
            <a:pPr lvl="1">
              <a:buFont typeface="Wingdings" panose="05000000000000000000" pitchFamily="2" charset="2"/>
              <a:buChar char="Ø"/>
            </a:pPr>
            <a:endParaRPr lang="en-US" sz="2000" dirty="0"/>
          </a:p>
          <a:p>
            <a:pPr lvl="1">
              <a:buFont typeface="Wingdings" panose="05000000000000000000" pitchFamily="2" charset="2"/>
              <a:buChar char="Ø"/>
            </a:pP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104</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
        <p:nvSpPr>
          <p:cNvPr id="5" name="TextBox 4"/>
          <p:cNvSpPr txBox="1"/>
          <p:nvPr/>
        </p:nvSpPr>
        <p:spPr>
          <a:xfrm>
            <a:off x="2190750" y="2114550"/>
            <a:ext cx="4748416" cy="1384995"/>
          </a:xfrm>
          <a:prstGeom prst="rect">
            <a:avLst/>
          </a:prstGeom>
          <a:noFill/>
        </p:spPr>
        <p:txBody>
          <a:bodyPr wrap="none" rtlCol="0">
            <a:spAutoFit/>
          </a:bodyPr>
          <a:lstStyle/>
          <a:p>
            <a:pPr algn="ctr"/>
            <a:r>
              <a:rPr lang="en-US" sz="2800" b="1" dirty="0" smtClean="0"/>
              <a:t>Scott Lindstrom</a:t>
            </a:r>
          </a:p>
          <a:p>
            <a:pPr algn="ctr"/>
            <a:r>
              <a:rPr lang="en-US" sz="2800" b="1" dirty="0" smtClean="0">
                <a:hlinkClick r:id="rId3"/>
              </a:rPr>
              <a:t>scott.lindstrom@noaa.gov</a:t>
            </a:r>
            <a:endParaRPr lang="en-US" sz="2800" b="1" dirty="0" smtClean="0"/>
          </a:p>
          <a:p>
            <a:pPr algn="ctr"/>
            <a:r>
              <a:rPr lang="en-US" sz="2800" b="1" dirty="0" smtClean="0"/>
              <a:t>608 263 4425</a:t>
            </a:r>
            <a:endParaRPr lang="en-US" sz="2800" b="1" dirty="0"/>
          </a:p>
        </p:txBody>
      </p:sp>
    </p:spTree>
    <p:custDataLst>
      <p:tags r:id="rId1"/>
    </p:custDataLst>
    <p:extLst>
      <p:ext uri="{BB962C8B-B14F-4D97-AF65-F5344CB8AC3E}">
        <p14:creationId xmlns:p14="http://schemas.microsoft.com/office/powerpoint/2010/main" val="92858660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
        <p:nvSpPr>
          <p:cNvPr id="4" name="Slide Number Placeholder 3"/>
          <p:cNvSpPr>
            <a:spLocks noGrp="1"/>
          </p:cNvSpPr>
          <p:nvPr>
            <p:ph type="sldNum" sz="quarter" idx="4"/>
          </p:nvPr>
        </p:nvSpPr>
        <p:spPr/>
        <p:txBody>
          <a:bodyPr/>
          <a:lstStyle/>
          <a:p>
            <a:fld id="{0249A42C-7C3A-1946-A459-68A8AD418034}" type="slidenum">
              <a:rPr lang="en-US" smtClean="0"/>
              <a:pPr/>
              <a:t>105</a:t>
            </a:fld>
            <a:endParaRPr lang="en-US"/>
          </a:p>
        </p:txBody>
      </p:sp>
      <p:sp>
        <p:nvSpPr>
          <p:cNvPr id="5" name="Content Placeholder 4"/>
          <p:cNvSpPr>
            <a:spLocks noGrp="1"/>
          </p:cNvSpPr>
          <p:nvPr>
            <p:ph idx="1"/>
          </p:nvPr>
        </p:nvSpPr>
        <p:spPr/>
        <p:txBody>
          <a:bodyPr/>
          <a:lstStyle/>
          <a:p>
            <a:r>
              <a:rPr lang="en-US" dirty="0" smtClean="0"/>
              <a:t>GOES-R Baseline Products include estimates of moisture and stability</a:t>
            </a:r>
          </a:p>
          <a:p>
            <a:pPr lvl="1"/>
            <a:r>
              <a:rPr lang="en-US" dirty="0" smtClean="0"/>
              <a:t>Total Precipitable Water;  CAPE;  LI</a:t>
            </a:r>
          </a:p>
          <a:p>
            <a:r>
              <a:rPr lang="en-US" dirty="0" smtClean="0"/>
              <a:t>Because ABI is an Imager – not a Sounder – Baseline Products incorporate model data to allow a better representation of the satellite-observed atmosphere</a:t>
            </a:r>
          </a:p>
          <a:p>
            <a:pPr lvl="1"/>
            <a:r>
              <a:rPr lang="en-US" dirty="0" smtClean="0"/>
              <a:t>There isn’t a lot of mid-</a:t>
            </a:r>
            <a:r>
              <a:rPr lang="en-US" dirty="0" err="1" smtClean="0"/>
              <a:t>tropopsheric</a:t>
            </a:r>
            <a:r>
              <a:rPr lang="en-US" dirty="0" smtClean="0"/>
              <a:t> temperature information in the ABI</a:t>
            </a:r>
          </a:p>
          <a:p>
            <a:pPr lvl="1"/>
            <a:r>
              <a:rPr lang="en-US" dirty="0" smtClean="0"/>
              <a:t>Moisture information in the ABI is comparable to the legacy Sounder</a:t>
            </a:r>
          </a:p>
          <a:p>
            <a:r>
              <a:rPr lang="en-US" dirty="0" smtClean="0"/>
              <a:t>Sounders on Polar Orbiters have far better vertical resolution, and the observations are not model-constrained!</a:t>
            </a:r>
            <a:endParaRPr lang="en-US" dirty="0"/>
          </a:p>
        </p:txBody>
      </p:sp>
    </p:spTree>
    <p:custDataLst>
      <p:tags r:id="rId1"/>
    </p:custDataLst>
    <p:extLst>
      <p:ext uri="{BB962C8B-B14F-4D97-AF65-F5344CB8AC3E}">
        <p14:creationId xmlns:p14="http://schemas.microsoft.com/office/powerpoint/2010/main" val="264515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part II</a:t>
            </a:r>
            <a:endParaRPr lang="en-US"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
        <p:nvSpPr>
          <p:cNvPr id="4" name="Slide Number Placeholder 3"/>
          <p:cNvSpPr>
            <a:spLocks noGrp="1"/>
          </p:cNvSpPr>
          <p:nvPr>
            <p:ph type="sldNum" sz="quarter" idx="4"/>
          </p:nvPr>
        </p:nvSpPr>
        <p:spPr/>
        <p:txBody>
          <a:bodyPr/>
          <a:lstStyle/>
          <a:p>
            <a:fld id="{0249A42C-7C3A-1946-A459-68A8AD418034}" type="slidenum">
              <a:rPr lang="en-US" smtClean="0"/>
              <a:pPr/>
              <a:t>106</a:t>
            </a:fld>
            <a:endParaRPr lang="en-US"/>
          </a:p>
        </p:txBody>
      </p:sp>
      <p:sp>
        <p:nvSpPr>
          <p:cNvPr id="5" name="Content Placeholder 4"/>
          <p:cNvSpPr>
            <a:spLocks noGrp="1"/>
          </p:cNvSpPr>
          <p:nvPr>
            <p:ph idx="1"/>
          </p:nvPr>
        </p:nvSpPr>
        <p:spPr/>
        <p:txBody>
          <a:bodyPr/>
          <a:lstStyle/>
          <a:p>
            <a:r>
              <a:rPr lang="en-US" dirty="0" smtClean="0"/>
              <a:t>Baseline Products can be found online</a:t>
            </a:r>
          </a:p>
          <a:p>
            <a:pPr lvl="1"/>
            <a:r>
              <a:rPr lang="en-US" dirty="0" smtClean="0">
                <a:hlinkClick r:id="rId3"/>
              </a:rPr>
              <a:t>http://soundingval.ssec.wisc.edu</a:t>
            </a:r>
            <a:endParaRPr lang="en-US" dirty="0" smtClean="0"/>
          </a:p>
          <a:p>
            <a:pPr lvl="1"/>
            <a:r>
              <a:rPr lang="en-US" dirty="0" smtClean="0"/>
              <a:t>NOAA Class for historical data</a:t>
            </a:r>
          </a:p>
          <a:p>
            <a:r>
              <a:rPr lang="en-US" dirty="0" smtClean="0"/>
              <a:t>There are many ways to find Polar Orbiter estimates of moisture online</a:t>
            </a:r>
          </a:p>
          <a:p>
            <a:endParaRPr lang="en-US" dirty="0"/>
          </a:p>
          <a:p>
            <a:endParaRPr lang="en-US" dirty="0" smtClean="0"/>
          </a:p>
          <a:p>
            <a:r>
              <a:rPr lang="en-US" dirty="0" smtClean="0"/>
              <a:t>Thank you for your attention</a:t>
            </a:r>
          </a:p>
          <a:p>
            <a:endParaRPr lang="en-US" dirty="0"/>
          </a:p>
          <a:p>
            <a:r>
              <a:rPr lang="en-US" dirty="0" smtClean="0"/>
              <a:t>Questions?     </a:t>
            </a:r>
          </a:p>
          <a:p>
            <a:pPr marL="914400" lvl="2" indent="0" algn="ctr">
              <a:buNone/>
            </a:pPr>
            <a:r>
              <a:rPr lang="en-US" sz="3600" b="1" dirty="0" smtClean="0"/>
              <a:t>scott.lindstrom@noaa.gov</a:t>
            </a:r>
            <a:endParaRPr lang="en-US" sz="3600" b="1" dirty="0"/>
          </a:p>
        </p:txBody>
      </p:sp>
    </p:spTree>
    <p:custDataLst>
      <p:tags r:id="rId1"/>
    </p:custDataLst>
    <p:extLst>
      <p:ext uri="{BB962C8B-B14F-4D97-AF65-F5344CB8AC3E}">
        <p14:creationId xmlns:p14="http://schemas.microsoft.com/office/powerpoint/2010/main" val="29323362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a:t>
            </a:r>
            <a:endParaRPr lang="en-US" dirty="0"/>
          </a:p>
        </p:txBody>
      </p:sp>
      <p:sp>
        <p:nvSpPr>
          <p:cNvPr id="4" name="Slide Number Placeholder 3"/>
          <p:cNvSpPr>
            <a:spLocks noGrp="1"/>
          </p:cNvSpPr>
          <p:nvPr>
            <p:ph type="sldNum" sz="quarter" idx="4"/>
          </p:nvPr>
        </p:nvSpPr>
        <p:spPr/>
        <p:txBody>
          <a:bodyPr/>
          <a:lstStyle/>
          <a:p>
            <a:pPr defTabSz="457200"/>
            <a:fld id="{55723E3B-6DCA-4F3F-B844-0B144139ED8C}" type="slidenum">
              <a:rPr lang="en-US" altLang="en-US" kern="1200" smtClean="0">
                <a:solidFill>
                  <a:prstClr val="white"/>
                </a:solidFill>
                <a:latin typeface="Calibri"/>
                <a:ea typeface="+mn-ea"/>
                <a:cs typeface="+mn-cs"/>
              </a:rPr>
              <a:pPr defTabSz="457200"/>
              <a:t>107</a:t>
            </a:fld>
            <a:endParaRPr lang="en-US" altLang="en-US" kern="1200" dirty="0">
              <a:solidFill>
                <a:prstClr val="white"/>
              </a:solidFill>
              <a:latin typeface="Calibri"/>
              <a:ea typeface="+mn-ea"/>
              <a:cs typeface="+mn-cs"/>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1892441770"/>
              </p:ext>
            </p:extLst>
          </p:nvPr>
        </p:nvGraphicFramePr>
        <p:xfrm>
          <a:off x="253093" y="1033463"/>
          <a:ext cx="8686800" cy="5242560"/>
        </p:xfrm>
        <a:graphic>
          <a:graphicData uri="http://schemas.openxmlformats.org/drawingml/2006/table">
            <a:tbl>
              <a:tblPr firstRow="1" bandRow="1">
                <a:tableStyleId>{A521563E-3F03-4654-9829-C758517929CE}</a:tableStyleId>
              </a:tblPr>
              <a:tblGrid>
                <a:gridCol w="1930400">
                  <a:extLst>
                    <a:ext uri="{9D8B030D-6E8A-4147-A177-3AD203B41FA5}">
                      <a16:colId xmlns="" xmlns:a16="http://schemas.microsoft.com/office/drawing/2014/main" val="361940702"/>
                    </a:ext>
                  </a:extLst>
                </a:gridCol>
                <a:gridCol w="6756400">
                  <a:extLst>
                    <a:ext uri="{9D8B030D-6E8A-4147-A177-3AD203B41FA5}">
                      <a16:colId xmlns="" xmlns:a16="http://schemas.microsoft.com/office/drawing/2014/main" val="2994987603"/>
                    </a:ext>
                  </a:extLst>
                </a:gridCol>
              </a:tblGrid>
              <a:tr h="375920">
                <a:tc>
                  <a:txBody>
                    <a:bodyPr/>
                    <a:lstStyle/>
                    <a:p>
                      <a:r>
                        <a:rPr lang="en-US" sz="1900" dirty="0" smtClean="0">
                          <a:solidFill>
                            <a:schemeClr val="tx1"/>
                          </a:solidFill>
                        </a:rPr>
                        <a:t>ABI</a:t>
                      </a:r>
                      <a:endParaRPr lang="en-US" sz="1900" dirty="0">
                        <a:solidFill>
                          <a:schemeClr val="tx1"/>
                        </a:solidFill>
                      </a:endParaRPr>
                    </a:p>
                  </a:txBody>
                  <a:tcPr marL="96520" marR="96520"/>
                </a:tc>
                <a:tc>
                  <a:txBody>
                    <a:bodyPr/>
                    <a:lstStyle/>
                    <a:p>
                      <a:r>
                        <a:rPr lang="en-US" sz="1900" dirty="0" smtClean="0">
                          <a:solidFill>
                            <a:schemeClr val="tx1"/>
                          </a:solidFill>
                        </a:rPr>
                        <a:t>Advanced Baseline Imager</a:t>
                      </a:r>
                      <a:endParaRPr lang="en-US" sz="1900" dirty="0">
                        <a:solidFill>
                          <a:schemeClr val="tx1"/>
                        </a:solidFill>
                      </a:endParaRPr>
                    </a:p>
                  </a:txBody>
                  <a:tcPr marL="96520" marR="96520"/>
                </a:tc>
                <a:extLst>
                  <a:ext uri="{0D108BD9-81ED-4DB2-BD59-A6C34878D82A}">
                    <a16:rowId xmlns="" xmlns:a16="http://schemas.microsoft.com/office/drawing/2014/main" val="2749898416"/>
                  </a:ext>
                </a:extLst>
              </a:tr>
              <a:tr h="375920">
                <a:tc>
                  <a:txBody>
                    <a:bodyPr/>
                    <a:lstStyle/>
                    <a:p>
                      <a:r>
                        <a:rPr lang="en-US" sz="1900" dirty="0" smtClean="0">
                          <a:solidFill>
                            <a:schemeClr val="tx1"/>
                          </a:solidFill>
                        </a:rPr>
                        <a:t>AIT</a:t>
                      </a:r>
                      <a:endParaRPr lang="en-US" sz="1900" dirty="0">
                        <a:solidFill>
                          <a:schemeClr val="tx1"/>
                        </a:solidFill>
                      </a:endParaRPr>
                    </a:p>
                  </a:txBody>
                  <a:tcPr marL="96520" marR="96520"/>
                </a:tc>
                <a:tc>
                  <a:txBody>
                    <a:bodyPr/>
                    <a:lstStyle/>
                    <a:p>
                      <a:r>
                        <a:rPr lang="en-US" sz="1900" dirty="0" smtClean="0">
                          <a:solidFill>
                            <a:schemeClr val="tx1"/>
                          </a:solidFill>
                        </a:rPr>
                        <a:t>Algorithm Integration Team </a:t>
                      </a:r>
                      <a:endParaRPr lang="en-US" sz="1900" dirty="0">
                        <a:solidFill>
                          <a:schemeClr val="tx1"/>
                        </a:solidFill>
                      </a:endParaRPr>
                    </a:p>
                  </a:txBody>
                  <a:tcPr marL="96520" marR="96520"/>
                </a:tc>
                <a:extLst>
                  <a:ext uri="{0D108BD9-81ED-4DB2-BD59-A6C34878D82A}">
                    <a16:rowId xmlns="" xmlns:a16="http://schemas.microsoft.com/office/drawing/2014/main" val="1816104986"/>
                  </a:ext>
                </a:extLst>
              </a:tr>
              <a:tr h="375920">
                <a:tc>
                  <a:txBody>
                    <a:bodyPr/>
                    <a:lstStyle/>
                    <a:p>
                      <a:r>
                        <a:rPr lang="en-US" sz="1900" dirty="0" smtClean="0">
                          <a:solidFill>
                            <a:schemeClr val="tx1"/>
                          </a:solidFill>
                        </a:rPr>
                        <a:t>AOS</a:t>
                      </a:r>
                      <a:endParaRPr lang="en-US" sz="1900" dirty="0">
                        <a:solidFill>
                          <a:schemeClr val="tx1"/>
                        </a:solidFill>
                      </a:endParaRPr>
                    </a:p>
                  </a:txBody>
                  <a:tcPr marL="96520" marR="96520"/>
                </a:tc>
                <a:tc>
                  <a:txBody>
                    <a:bodyPr/>
                    <a:lstStyle/>
                    <a:p>
                      <a:r>
                        <a:rPr lang="en-US" sz="1900" dirty="0" smtClean="0">
                          <a:solidFill>
                            <a:schemeClr val="tx1"/>
                          </a:solidFill>
                        </a:rPr>
                        <a:t>Advanced Orbiting Systems</a:t>
                      </a:r>
                      <a:endParaRPr lang="en-US" sz="1900" dirty="0">
                        <a:solidFill>
                          <a:schemeClr val="tx1"/>
                        </a:solidFill>
                      </a:endParaRPr>
                    </a:p>
                  </a:txBody>
                  <a:tcPr marL="96520" marR="96520"/>
                </a:tc>
                <a:extLst>
                  <a:ext uri="{0D108BD9-81ED-4DB2-BD59-A6C34878D82A}">
                    <a16:rowId xmlns="" xmlns:a16="http://schemas.microsoft.com/office/drawing/2014/main" val="3974650210"/>
                  </a:ext>
                </a:extLst>
              </a:tr>
              <a:tr h="375920">
                <a:tc>
                  <a:txBody>
                    <a:bodyPr/>
                    <a:lstStyle/>
                    <a:p>
                      <a:r>
                        <a:rPr lang="en-US" sz="1900" dirty="0" smtClean="0">
                          <a:solidFill>
                            <a:schemeClr val="tx1"/>
                          </a:solidFill>
                        </a:rPr>
                        <a:t>AWIPS</a:t>
                      </a:r>
                      <a:endParaRPr lang="en-US" sz="1900" dirty="0">
                        <a:solidFill>
                          <a:schemeClr val="tx1"/>
                        </a:solidFill>
                      </a:endParaRPr>
                    </a:p>
                  </a:txBody>
                  <a:tcPr marL="96520" marR="96520"/>
                </a:tc>
                <a:tc>
                  <a:txBody>
                    <a:bodyPr/>
                    <a:lstStyle/>
                    <a:p>
                      <a:endParaRPr lang="en-US" sz="1900" dirty="0">
                        <a:solidFill>
                          <a:schemeClr val="tx1"/>
                        </a:solidFill>
                      </a:endParaRPr>
                    </a:p>
                  </a:txBody>
                  <a:tcPr marL="96520" marR="96520"/>
                </a:tc>
                <a:extLst>
                  <a:ext uri="{0D108BD9-81ED-4DB2-BD59-A6C34878D82A}">
                    <a16:rowId xmlns="" xmlns:a16="http://schemas.microsoft.com/office/drawing/2014/main" val="201369742"/>
                  </a:ext>
                </a:extLst>
              </a:tr>
              <a:tr h="375920">
                <a:tc>
                  <a:txBody>
                    <a:bodyPr/>
                    <a:lstStyle/>
                    <a:p>
                      <a:r>
                        <a:rPr lang="en-US" sz="1900" dirty="0" smtClean="0">
                          <a:solidFill>
                            <a:schemeClr val="tx1"/>
                          </a:solidFill>
                        </a:rPr>
                        <a:t>BDP</a:t>
                      </a:r>
                      <a:endParaRPr lang="en-US" sz="1900" dirty="0">
                        <a:solidFill>
                          <a:schemeClr val="tx1"/>
                        </a:solidFill>
                      </a:endParaRPr>
                    </a:p>
                  </a:txBody>
                  <a:tcPr marL="96520" marR="96520"/>
                </a:tc>
                <a:tc>
                  <a:txBody>
                    <a:bodyPr/>
                    <a:lstStyle/>
                    <a:p>
                      <a:r>
                        <a:rPr lang="en-US" sz="1900" dirty="0" smtClean="0">
                          <a:solidFill>
                            <a:schemeClr val="tx1"/>
                          </a:solidFill>
                        </a:rPr>
                        <a:t>Big Data Project</a:t>
                      </a:r>
                      <a:endParaRPr lang="en-US" sz="1900" dirty="0">
                        <a:solidFill>
                          <a:schemeClr val="tx1"/>
                        </a:solidFill>
                      </a:endParaRPr>
                    </a:p>
                  </a:txBody>
                  <a:tcPr marL="96520" marR="96520"/>
                </a:tc>
                <a:extLst>
                  <a:ext uri="{0D108BD9-81ED-4DB2-BD59-A6C34878D82A}">
                    <a16:rowId xmlns="" xmlns:a16="http://schemas.microsoft.com/office/drawing/2014/main" val="2983925515"/>
                  </a:ext>
                </a:extLst>
              </a:tr>
              <a:tr h="375920">
                <a:tc>
                  <a:txBody>
                    <a:bodyPr/>
                    <a:lstStyle/>
                    <a:p>
                      <a:r>
                        <a:rPr lang="en-US" sz="1900" dirty="0" smtClean="0">
                          <a:solidFill>
                            <a:schemeClr val="tx1"/>
                          </a:solidFill>
                        </a:rPr>
                        <a:t>CBU</a:t>
                      </a:r>
                      <a:endParaRPr lang="en-US" sz="1900" dirty="0">
                        <a:solidFill>
                          <a:schemeClr val="tx1"/>
                        </a:solidFill>
                      </a:endParaRPr>
                    </a:p>
                  </a:txBody>
                  <a:tcPr marL="96520" marR="96520"/>
                </a:tc>
                <a:tc>
                  <a:txBody>
                    <a:bodyPr/>
                    <a:lstStyle/>
                    <a:p>
                      <a:r>
                        <a:rPr lang="en-US" sz="1900" dirty="0" smtClean="0">
                          <a:solidFill>
                            <a:schemeClr val="tx1"/>
                          </a:solidFill>
                        </a:rPr>
                        <a:t>Consolidated Backup </a:t>
                      </a:r>
                      <a:endParaRPr lang="en-US" sz="1900" dirty="0">
                        <a:solidFill>
                          <a:schemeClr val="tx1"/>
                        </a:solidFill>
                      </a:endParaRPr>
                    </a:p>
                  </a:txBody>
                  <a:tcPr marL="96520" marR="96520"/>
                </a:tc>
                <a:extLst>
                  <a:ext uri="{0D108BD9-81ED-4DB2-BD59-A6C34878D82A}">
                    <a16:rowId xmlns="" xmlns:a16="http://schemas.microsoft.com/office/drawing/2014/main" val="4167832030"/>
                  </a:ext>
                </a:extLst>
              </a:tr>
              <a:tr h="375920">
                <a:tc>
                  <a:txBody>
                    <a:bodyPr/>
                    <a:lstStyle/>
                    <a:p>
                      <a:r>
                        <a:rPr lang="en-US" sz="1900" dirty="0" smtClean="0">
                          <a:solidFill>
                            <a:schemeClr val="tx1"/>
                          </a:solidFill>
                        </a:rPr>
                        <a:t>CCSDS</a:t>
                      </a:r>
                      <a:endParaRPr lang="en-US" sz="1900" dirty="0">
                        <a:solidFill>
                          <a:schemeClr val="tx1"/>
                        </a:solidFill>
                      </a:endParaRPr>
                    </a:p>
                  </a:txBody>
                  <a:tcPr marL="96520" marR="96520"/>
                </a:tc>
                <a:tc>
                  <a:txBody>
                    <a:bodyPr/>
                    <a:lstStyle/>
                    <a:p>
                      <a:r>
                        <a:rPr lang="en-US" sz="1900" dirty="0" smtClean="0">
                          <a:solidFill>
                            <a:schemeClr val="tx1"/>
                          </a:solidFill>
                        </a:rPr>
                        <a:t>Consultative Committee for Space Data Systems </a:t>
                      </a:r>
                      <a:endParaRPr lang="en-US" sz="1900" dirty="0">
                        <a:solidFill>
                          <a:schemeClr val="tx1"/>
                        </a:solidFill>
                      </a:endParaRPr>
                    </a:p>
                  </a:txBody>
                  <a:tcPr marL="96520" marR="96520"/>
                </a:tc>
                <a:extLst>
                  <a:ext uri="{0D108BD9-81ED-4DB2-BD59-A6C34878D82A}">
                    <a16:rowId xmlns="" xmlns:a16="http://schemas.microsoft.com/office/drawing/2014/main" val="1797567686"/>
                  </a:ext>
                </a:extLst>
              </a:tr>
              <a:tr h="375920">
                <a:tc>
                  <a:txBody>
                    <a:bodyPr/>
                    <a:lstStyle/>
                    <a:p>
                      <a:r>
                        <a:rPr lang="en-US" sz="1900" dirty="0" smtClean="0">
                          <a:solidFill>
                            <a:schemeClr val="tx1"/>
                          </a:solidFill>
                        </a:rPr>
                        <a:t>CMI</a:t>
                      </a:r>
                      <a:endParaRPr lang="en-US" sz="1900" dirty="0">
                        <a:solidFill>
                          <a:schemeClr val="tx1"/>
                        </a:solidFill>
                      </a:endParaRPr>
                    </a:p>
                  </a:txBody>
                  <a:tcPr marL="96520" marR="96520"/>
                </a:tc>
                <a:tc>
                  <a:txBody>
                    <a:bodyPr/>
                    <a:lstStyle/>
                    <a:p>
                      <a:r>
                        <a:rPr lang="en-US" sz="1900" dirty="0" smtClean="0">
                          <a:solidFill>
                            <a:schemeClr val="tx1"/>
                          </a:solidFill>
                        </a:rPr>
                        <a:t>Cloud Moisture Imagery</a:t>
                      </a:r>
                      <a:endParaRPr lang="en-US" sz="1900" dirty="0">
                        <a:solidFill>
                          <a:schemeClr val="tx1"/>
                        </a:solidFill>
                      </a:endParaRPr>
                    </a:p>
                  </a:txBody>
                  <a:tcPr marL="96520" marR="96520"/>
                </a:tc>
                <a:extLst>
                  <a:ext uri="{0D108BD9-81ED-4DB2-BD59-A6C34878D82A}">
                    <a16:rowId xmlns="" xmlns:a16="http://schemas.microsoft.com/office/drawing/2014/main" val="815513923"/>
                  </a:ext>
                </a:extLst>
              </a:tr>
              <a:tr h="375920">
                <a:tc>
                  <a:txBody>
                    <a:bodyPr/>
                    <a:lstStyle/>
                    <a:p>
                      <a:r>
                        <a:rPr lang="en-US" sz="1900" dirty="0" smtClean="0">
                          <a:solidFill>
                            <a:schemeClr val="tx1"/>
                          </a:solidFill>
                        </a:rPr>
                        <a:t>DADDS</a:t>
                      </a:r>
                      <a:endParaRPr lang="en-US" sz="1900" dirty="0">
                        <a:solidFill>
                          <a:schemeClr val="tx1"/>
                        </a:solidFill>
                      </a:endParaRPr>
                    </a:p>
                  </a:txBody>
                  <a:tcPr marL="96520" marR="96520"/>
                </a:tc>
                <a:tc>
                  <a:txBody>
                    <a:bodyPr/>
                    <a:lstStyle/>
                    <a:p>
                      <a:r>
                        <a:rPr lang="en-US" sz="1900" dirty="0" smtClean="0">
                          <a:solidFill>
                            <a:schemeClr val="tx1"/>
                          </a:solidFill>
                        </a:rPr>
                        <a:t>DCS Administration and Data Distribution System </a:t>
                      </a:r>
                      <a:endParaRPr lang="en-US" sz="1900" dirty="0">
                        <a:solidFill>
                          <a:schemeClr val="tx1"/>
                        </a:solidFill>
                      </a:endParaRPr>
                    </a:p>
                  </a:txBody>
                  <a:tcPr marL="96520" marR="96520"/>
                </a:tc>
                <a:extLst>
                  <a:ext uri="{0D108BD9-81ED-4DB2-BD59-A6C34878D82A}">
                    <a16:rowId xmlns="" xmlns:a16="http://schemas.microsoft.com/office/drawing/2014/main" val="240474107"/>
                  </a:ext>
                </a:extLst>
              </a:tr>
              <a:tr h="375920">
                <a:tc>
                  <a:txBody>
                    <a:bodyPr/>
                    <a:lstStyle/>
                    <a:p>
                      <a:r>
                        <a:rPr lang="en-US" sz="1900" dirty="0" smtClean="0">
                          <a:solidFill>
                            <a:schemeClr val="tx1"/>
                          </a:solidFill>
                        </a:rPr>
                        <a:t>CFDP</a:t>
                      </a:r>
                      <a:endParaRPr lang="en-US" sz="1900" dirty="0">
                        <a:solidFill>
                          <a:schemeClr val="tx1"/>
                        </a:solidFill>
                      </a:endParaRPr>
                    </a:p>
                  </a:txBody>
                  <a:tcPr marL="96520" marR="96520"/>
                </a:tc>
                <a:tc>
                  <a:txBody>
                    <a:bodyPr/>
                    <a:lstStyle/>
                    <a:p>
                      <a:r>
                        <a:rPr lang="en-US" sz="1900" dirty="0" smtClean="0">
                          <a:solidFill>
                            <a:schemeClr val="tx1"/>
                          </a:solidFill>
                        </a:rPr>
                        <a:t>CCSDS File Delivery Protocol</a:t>
                      </a:r>
                      <a:endParaRPr lang="en-US" sz="1900" dirty="0">
                        <a:solidFill>
                          <a:schemeClr val="tx1"/>
                        </a:solidFill>
                      </a:endParaRPr>
                    </a:p>
                  </a:txBody>
                  <a:tcPr marL="96520" marR="96520"/>
                </a:tc>
                <a:extLst>
                  <a:ext uri="{0D108BD9-81ED-4DB2-BD59-A6C34878D82A}">
                    <a16:rowId xmlns="" xmlns:a16="http://schemas.microsoft.com/office/drawing/2014/main" val="3274182987"/>
                  </a:ext>
                </a:extLst>
              </a:tr>
              <a:tr h="375920">
                <a:tc>
                  <a:txBody>
                    <a:bodyPr/>
                    <a:lstStyle/>
                    <a:p>
                      <a:r>
                        <a:rPr lang="en-US" sz="1900" dirty="0" smtClean="0">
                          <a:solidFill>
                            <a:schemeClr val="tx1"/>
                          </a:solidFill>
                        </a:rPr>
                        <a:t>CICS-NC</a:t>
                      </a:r>
                      <a:endParaRPr lang="en-US" sz="1900" dirty="0">
                        <a:solidFill>
                          <a:schemeClr val="tx1"/>
                        </a:solidFill>
                      </a:endParaRPr>
                    </a:p>
                  </a:txBody>
                  <a:tcPr marL="96520" marR="96520"/>
                </a:tc>
                <a:tc>
                  <a:txBody>
                    <a:bodyPr/>
                    <a:lstStyle/>
                    <a:p>
                      <a:r>
                        <a:rPr lang="en-US" sz="1900" dirty="0" smtClean="0">
                          <a:solidFill>
                            <a:schemeClr val="tx1"/>
                          </a:solidFill>
                        </a:rPr>
                        <a:t>NOAA Cooperative Institute for Climate and Satellites – North Carolina</a:t>
                      </a:r>
                      <a:endParaRPr lang="en-US" sz="1900" dirty="0">
                        <a:solidFill>
                          <a:schemeClr val="tx1"/>
                        </a:solidFill>
                      </a:endParaRPr>
                    </a:p>
                  </a:txBody>
                  <a:tcPr marL="96520" marR="96520"/>
                </a:tc>
                <a:extLst>
                  <a:ext uri="{0D108BD9-81ED-4DB2-BD59-A6C34878D82A}">
                    <a16:rowId xmlns="" xmlns:a16="http://schemas.microsoft.com/office/drawing/2014/main" val="197198361"/>
                  </a:ext>
                </a:extLst>
              </a:tr>
              <a:tr h="375920">
                <a:tc>
                  <a:txBody>
                    <a:bodyPr/>
                    <a:lstStyle/>
                    <a:p>
                      <a:r>
                        <a:rPr lang="en-US" sz="1900" dirty="0" smtClean="0">
                          <a:solidFill>
                            <a:schemeClr val="tx1"/>
                          </a:solidFill>
                        </a:rPr>
                        <a:t>CIMSS</a:t>
                      </a:r>
                      <a:endParaRPr lang="en-US" sz="1900" dirty="0">
                        <a:solidFill>
                          <a:schemeClr val="tx1"/>
                        </a:solidFill>
                      </a:endParaRPr>
                    </a:p>
                  </a:txBody>
                  <a:tcPr marL="96520" marR="9652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Cooperative Institute for Meteorological Satellite Studies</a:t>
                      </a:r>
                      <a:endParaRPr lang="en-US" sz="1900" dirty="0">
                        <a:solidFill>
                          <a:schemeClr val="tx1"/>
                        </a:solidFill>
                      </a:endParaRPr>
                    </a:p>
                  </a:txBody>
                  <a:tcPr marL="96520" marR="96520"/>
                </a:tc>
                <a:extLst>
                  <a:ext uri="{0D108BD9-81ED-4DB2-BD59-A6C34878D82A}">
                    <a16:rowId xmlns="" xmlns:a16="http://schemas.microsoft.com/office/drawing/2014/main" val="1505848986"/>
                  </a:ext>
                </a:extLst>
              </a:tr>
              <a:tr h="375920">
                <a:tc>
                  <a:txBody>
                    <a:bodyPr/>
                    <a:lstStyle/>
                    <a:p>
                      <a:endParaRPr lang="en-US" sz="1900" dirty="0">
                        <a:solidFill>
                          <a:schemeClr val="tx1"/>
                        </a:solidFill>
                      </a:endParaRPr>
                    </a:p>
                  </a:txBody>
                  <a:tcPr marL="96520" marR="96520"/>
                </a:tc>
                <a:tc>
                  <a:txBody>
                    <a:bodyPr/>
                    <a:lstStyle/>
                    <a:p>
                      <a:endParaRPr lang="en-US" sz="1900" dirty="0">
                        <a:solidFill>
                          <a:schemeClr val="tx1"/>
                        </a:solidFill>
                      </a:endParaRPr>
                    </a:p>
                  </a:txBody>
                  <a:tcPr marL="96520" marR="96520"/>
                </a:tc>
                <a:extLst>
                  <a:ext uri="{0D108BD9-81ED-4DB2-BD59-A6C34878D82A}">
                    <a16:rowId xmlns="" xmlns:a16="http://schemas.microsoft.com/office/drawing/2014/main" val="109041212"/>
                  </a:ext>
                </a:extLst>
              </a:tr>
            </a:tbl>
          </a:graphicData>
        </a:graphic>
      </p:graphicFrame>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9716247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a:t>
            </a:r>
            <a:endParaRPr lang="en-US" dirty="0"/>
          </a:p>
        </p:txBody>
      </p:sp>
      <p:sp>
        <p:nvSpPr>
          <p:cNvPr id="4" name="Slide Number Placeholder 3"/>
          <p:cNvSpPr>
            <a:spLocks noGrp="1"/>
          </p:cNvSpPr>
          <p:nvPr>
            <p:ph type="sldNum" sz="quarter" idx="4"/>
          </p:nvPr>
        </p:nvSpPr>
        <p:spPr/>
        <p:txBody>
          <a:bodyPr/>
          <a:lstStyle/>
          <a:p>
            <a:pPr defTabSz="457200"/>
            <a:fld id="{55723E3B-6DCA-4F3F-B844-0B144139ED8C}" type="slidenum">
              <a:rPr lang="en-US" altLang="en-US" kern="1200" smtClean="0">
                <a:solidFill>
                  <a:prstClr val="white"/>
                </a:solidFill>
                <a:latin typeface="Calibri"/>
                <a:ea typeface="+mn-ea"/>
                <a:cs typeface="+mn-cs"/>
              </a:rPr>
              <a:pPr defTabSz="457200"/>
              <a:t>108</a:t>
            </a:fld>
            <a:endParaRPr lang="en-US" altLang="en-US" kern="1200" dirty="0">
              <a:solidFill>
                <a:prstClr val="white"/>
              </a:solidFill>
              <a:latin typeface="Calibri"/>
              <a:ea typeface="+mn-ea"/>
              <a:cs typeface="+mn-cs"/>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2120014812"/>
              </p:ext>
            </p:extLst>
          </p:nvPr>
        </p:nvGraphicFramePr>
        <p:xfrm>
          <a:off x="236765" y="1033463"/>
          <a:ext cx="8686800" cy="3810000"/>
        </p:xfrm>
        <a:graphic>
          <a:graphicData uri="http://schemas.openxmlformats.org/drawingml/2006/table">
            <a:tbl>
              <a:tblPr firstRow="1" bandRow="1">
                <a:tableStyleId>{A521563E-3F03-4654-9829-C758517929CE}</a:tableStyleId>
              </a:tblPr>
              <a:tblGrid>
                <a:gridCol w="1930400">
                  <a:extLst>
                    <a:ext uri="{9D8B030D-6E8A-4147-A177-3AD203B41FA5}">
                      <a16:colId xmlns="" xmlns:a16="http://schemas.microsoft.com/office/drawing/2014/main" val="361940702"/>
                    </a:ext>
                  </a:extLst>
                </a:gridCol>
                <a:gridCol w="6756400">
                  <a:extLst>
                    <a:ext uri="{9D8B030D-6E8A-4147-A177-3AD203B41FA5}">
                      <a16:colId xmlns="" xmlns:a16="http://schemas.microsoft.com/office/drawing/2014/main" val="2994987603"/>
                    </a:ext>
                  </a:extLst>
                </a:gridCol>
              </a:tblGrid>
              <a:tr h="375920">
                <a:tc>
                  <a:txBody>
                    <a:bodyPr/>
                    <a:lstStyle/>
                    <a:p>
                      <a:r>
                        <a:rPr lang="en-US" sz="1900" dirty="0" smtClean="0">
                          <a:solidFill>
                            <a:schemeClr val="tx1"/>
                          </a:solidFill>
                        </a:rPr>
                        <a:t>CIP</a:t>
                      </a:r>
                      <a:endParaRPr lang="en-US" sz="1900" dirty="0">
                        <a:solidFill>
                          <a:schemeClr val="tx1"/>
                        </a:solidFill>
                      </a:endParaRPr>
                    </a:p>
                  </a:txBody>
                  <a:tcPr marL="96520" marR="96520"/>
                </a:tc>
                <a:tc>
                  <a:txBody>
                    <a:bodyPr/>
                    <a:lstStyle/>
                    <a:p>
                      <a:r>
                        <a:rPr lang="en-US" sz="1900" dirty="0" smtClean="0">
                          <a:solidFill>
                            <a:schemeClr val="tx1"/>
                          </a:solidFill>
                        </a:rPr>
                        <a:t>Critical Infrastructure Protection </a:t>
                      </a:r>
                      <a:endParaRPr lang="en-US" sz="1900" dirty="0">
                        <a:solidFill>
                          <a:schemeClr val="tx1"/>
                        </a:solidFill>
                      </a:endParaRPr>
                    </a:p>
                  </a:txBody>
                  <a:tcPr marL="96520" marR="96520"/>
                </a:tc>
                <a:extLst>
                  <a:ext uri="{0D108BD9-81ED-4DB2-BD59-A6C34878D82A}">
                    <a16:rowId xmlns="" xmlns:a16="http://schemas.microsoft.com/office/drawing/2014/main" val="1797567686"/>
                  </a:ext>
                </a:extLst>
              </a:tr>
              <a:tr h="375920">
                <a:tc>
                  <a:txBody>
                    <a:bodyPr/>
                    <a:lstStyle/>
                    <a:p>
                      <a:r>
                        <a:rPr lang="en-US" sz="1900" dirty="0" smtClean="0">
                          <a:solidFill>
                            <a:schemeClr val="tx1"/>
                          </a:solidFill>
                        </a:rPr>
                        <a:t>CLASS</a:t>
                      </a:r>
                      <a:endParaRPr lang="en-US" sz="1900" dirty="0">
                        <a:solidFill>
                          <a:schemeClr val="tx1"/>
                        </a:solidFill>
                      </a:endParaRPr>
                    </a:p>
                  </a:txBody>
                  <a:tcPr marL="96520" marR="9652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Comprehensive Large Array-data Stewardship System </a:t>
                      </a:r>
                      <a:endParaRPr lang="en-US" sz="1900" dirty="0">
                        <a:solidFill>
                          <a:schemeClr val="tx1"/>
                        </a:solidFill>
                      </a:endParaRPr>
                    </a:p>
                  </a:txBody>
                  <a:tcPr marL="96520" marR="96520"/>
                </a:tc>
                <a:extLst>
                  <a:ext uri="{0D108BD9-81ED-4DB2-BD59-A6C34878D82A}">
                    <a16:rowId xmlns="" xmlns:a16="http://schemas.microsoft.com/office/drawing/2014/main" val="1802617088"/>
                  </a:ext>
                </a:extLst>
              </a:tr>
              <a:tr h="375920">
                <a:tc>
                  <a:txBody>
                    <a:bodyPr/>
                    <a:lstStyle/>
                    <a:p>
                      <a:r>
                        <a:rPr lang="en-US" sz="1900" dirty="0" smtClean="0">
                          <a:solidFill>
                            <a:schemeClr val="tx1"/>
                          </a:solidFill>
                        </a:rPr>
                        <a:t>DRO</a:t>
                      </a:r>
                      <a:endParaRPr lang="en-US" sz="1900" dirty="0">
                        <a:solidFill>
                          <a:schemeClr val="tx1"/>
                        </a:solidFill>
                      </a:endParaRPr>
                    </a:p>
                  </a:txBody>
                  <a:tcPr marL="96520" marR="96520"/>
                </a:tc>
                <a:tc>
                  <a:txBody>
                    <a:bodyPr/>
                    <a:lstStyle/>
                    <a:p>
                      <a:r>
                        <a:rPr lang="en-US" sz="1900" dirty="0" smtClean="0">
                          <a:solidFill>
                            <a:schemeClr val="tx1"/>
                          </a:solidFill>
                        </a:rPr>
                        <a:t>Direct Readout </a:t>
                      </a:r>
                      <a:endParaRPr lang="en-US" sz="1900" dirty="0">
                        <a:solidFill>
                          <a:schemeClr val="tx1"/>
                        </a:solidFill>
                      </a:endParaRPr>
                    </a:p>
                  </a:txBody>
                  <a:tcPr marL="96520" marR="96520"/>
                </a:tc>
                <a:extLst>
                  <a:ext uri="{0D108BD9-81ED-4DB2-BD59-A6C34878D82A}">
                    <a16:rowId xmlns="" xmlns:a16="http://schemas.microsoft.com/office/drawing/2014/main" val="234931678"/>
                  </a:ext>
                </a:extLst>
              </a:tr>
              <a:tr h="375920">
                <a:tc>
                  <a:txBody>
                    <a:bodyPr/>
                    <a:lstStyle/>
                    <a:p>
                      <a:r>
                        <a:rPr lang="en-US" sz="1900" dirty="0" smtClean="0">
                          <a:solidFill>
                            <a:schemeClr val="tx1"/>
                          </a:solidFill>
                        </a:rPr>
                        <a:t>DVB-S2</a:t>
                      </a:r>
                      <a:endParaRPr lang="en-US" sz="1900" dirty="0">
                        <a:solidFill>
                          <a:schemeClr val="tx1"/>
                        </a:solidFill>
                      </a:endParaRPr>
                    </a:p>
                  </a:txBody>
                  <a:tcPr marL="96520" marR="96520"/>
                </a:tc>
                <a:tc>
                  <a:txBody>
                    <a:bodyPr/>
                    <a:lstStyle/>
                    <a:p>
                      <a:r>
                        <a:rPr lang="en-US" sz="1900" dirty="0" smtClean="0">
                          <a:solidFill>
                            <a:schemeClr val="tx1"/>
                          </a:solidFill>
                        </a:rPr>
                        <a:t>Digital Video Broadcasting </a:t>
                      </a:r>
                      <a:endParaRPr lang="en-US" sz="1900" dirty="0">
                        <a:solidFill>
                          <a:schemeClr val="tx1"/>
                        </a:solidFill>
                      </a:endParaRPr>
                    </a:p>
                  </a:txBody>
                  <a:tcPr marL="96520" marR="96520"/>
                </a:tc>
                <a:extLst>
                  <a:ext uri="{0D108BD9-81ED-4DB2-BD59-A6C34878D82A}">
                    <a16:rowId xmlns="" xmlns:a16="http://schemas.microsoft.com/office/drawing/2014/main" val="3671453146"/>
                  </a:ext>
                </a:extLst>
              </a:tr>
              <a:tr h="375920">
                <a:tc>
                  <a:txBody>
                    <a:bodyPr/>
                    <a:lstStyle/>
                    <a:p>
                      <a:r>
                        <a:rPr lang="en-US" sz="1900" dirty="0" smtClean="0">
                          <a:solidFill>
                            <a:schemeClr val="tx1"/>
                          </a:solidFill>
                        </a:rPr>
                        <a:t>DCS</a:t>
                      </a:r>
                      <a:endParaRPr lang="en-US" sz="1900" dirty="0">
                        <a:solidFill>
                          <a:schemeClr val="tx1"/>
                        </a:solidFill>
                      </a:endParaRPr>
                    </a:p>
                  </a:txBody>
                  <a:tcPr marL="96520" marR="96520"/>
                </a:tc>
                <a:tc>
                  <a:txBody>
                    <a:bodyPr/>
                    <a:lstStyle/>
                    <a:p>
                      <a:r>
                        <a:rPr lang="en-US" sz="1900" dirty="0" smtClean="0">
                          <a:solidFill>
                            <a:schemeClr val="tx1"/>
                          </a:solidFill>
                        </a:rPr>
                        <a:t>Data Collection System</a:t>
                      </a:r>
                      <a:endParaRPr lang="en-US" sz="1900" dirty="0">
                        <a:solidFill>
                          <a:schemeClr val="tx1"/>
                        </a:solidFill>
                      </a:endParaRPr>
                    </a:p>
                  </a:txBody>
                  <a:tcPr marL="96520" marR="96520"/>
                </a:tc>
                <a:extLst>
                  <a:ext uri="{0D108BD9-81ED-4DB2-BD59-A6C34878D82A}">
                    <a16:rowId xmlns="" xmlns:a16="http://schemas.microsoft.com/office/drawing/2014/main" val="4240477116"/>
                  </a:ext>
                </a:extLst>
              </a:tr>
              <a:tr h="375920">
                <a:tc>
                  <a:txBody>
                    <a:bodyPr/>
                    <a:lstStyle/>
                    <a:p>
                      <a:r>
                        <a:rPr lang="en-US" sz="1900" dirty="0" smtClean="0">
                          <a:solidFill>
                            <a:schemeClr val="tx1"/>
                          </a:solidFill>
                        </a:rPr>
                        <a:t>DoD</a:t>
                      </a:r>
                      <a:endParaRPr lang="en-US" sz="1900" dirty="0">
                        <a:solidFill>
                          <a:schemeClr val="tx1"/>
                        </a:solidFill>
                      </a:endParaRPr>
                    </a:p>
                  </a:txBody>
                  <a:tcPr marL="96520" marR="96520"/>
                </a:tc>
                <a:tc>
                  <a:txBody>
                    <a:bodyPr/>
                    <a:lstStyle/>
                    <a:p>
                      <a:r>
                        <a:rPr lang="en-US" sz="1900" dirty="0" smtClean="0">
                          <a:solidFill>
                            <a:schemeClr val="tx1"/>
                          </a:solidFill>
                        </a:rPr>
                        <a:t>Department of Defense</a:t>
                      </a:r>
                      <a:endParaRPr lang="en-US" sz="1900" dirty="0">
                        <a:solidFill>
                          <a:schemeClr val="tx1"/>
                        </a:solidFill>
                      </a:endParaRPr>
                    </a:p>
                  </a:txBody>
                  <a:tcPr marL="96520" marR="96520"/>
                </a:tc>
                <a:extLst>
                  <a:ext uri="{0D108BD9-81ED-4DB2-BD59-A6C34878D82A}">
                    <a16:rowId xmlns="" xmlns:a16="http://schemas.microsoft.com/office/drawing/2014/main" val="1109271201"/>
                  </a:ext>
                </a:extLst>
              </a:tr>
              <a:tr h="375920">
                <a:tc>
                  <a:txBody>
                    <a:bodyPr/>
                    <a:lstStyle/>
                    <a:p>
                      <a:r>
                        <a:rPr lang="en-US" sz="1900" dirty="0" smtClean="0">
                          <a:solidFill>
                            <a:schemeClr val="tx1"/>
                          </a:solidFill>
                        </a:rPr>
                        <a:t>EIRP</a:t>
                      </a:r>
                      <a:endParaRPr lang="en-US" sz="1900" dirty="0">
                        <a:solidFill>
                          <a:schemeClr val="tx1"/>
                        </a:solidFill>
                      </a:endParaRPr>
                    </a:p>
                  </a:txBody>
                  <a:tcPr marL="96520" marR="96520"/>
                </a:tc>
                <a:tc>
                  <a:txBody>
                    <a:bodyPr/>
                    <a:lstStyle/>
                    <a:p>
                      <a:r>
                        <a:rPr lang="en-US" sz="1900" dirty="0" smtClean="0">
                          <a:solidFill>
                            <a:schemeClr val="tx1"/>
                          </a:solidFill>
                        </a:rPr>
                        <a:t>Equivalent </a:t>
                      </a:r>
                      <a:r>
                        <a:rPr lang="en-US" sz="1900" dirty="0" err="1" smtClean="0">
                          <a:solidFill>
                            <a:schemeClr val="tx1"/>
                          </a:solidFill>
                        </a:rPr>
                        <a:t>Isotropically</a:t>
                      </a:r>
                      <a:r>
                        <a:rPr lang="en-US" sz="1900" dirty="0" smtClean="0">
                          <a:solidFill>
                            <a:schemeClr val="tx1"/>
                          </a:solidFill>
                        </a:rPr>
                        <a:t> Radiated Power </a:t>
                      </a:r>
                      <a:endParaRPr lang="en-US" sz="1900" dirty="0">
                        <a:solidFill>
                          <a:schemeClr val="tx1"/>
                        </a:solidFill>
                      </a:endParaRPr>
                    </a:p>
                  </a:txBody>
                  <a:tcPr marL="96520" marR="96520"/>
                </a:tc>
                <a:extLst>
                  <a:ext uri="{0D108BD9-81ED-4DB2-BD59-A6C34878D82A}">
                    <a16:rowId xmlns="" xmlns:a16="http://schemas.microsoft.com/office/drawing/2014/main" val="310725364"/>
                  </a:ext>
                </a:extLst>
              </a:tr>
              <a:tr h="375920">
                <a:tc>
                  <a:txBody>
                    <a:bodyPr/>
                    <a:lstStyle/>
                    <a:p>
                      <a:r>
                        <a:rPr lang="en-US" sz="1900" dirty="0" smtClean="0">
                          <a:solidFill>
                            <a:schemeClr val="tx1"/>
                          </a:solidFill>
                        </a:rPr>
                        <a:t>EOC</a:t>
                      </a:r>
                      <a:endParaRPr lang="en-US" sz="1900" dirty="0">
                        <a:solidFill>
                          <a:schemeClr val="tx1"/>
                        </a:solidFill>
                      </a:endParaRPr>
                    </a:p>
                  </a:txBody>
                  <a:tcPr marL="96520" marR="96520"/>
                </a:tc>
                <a:tc>
                  <a:txBody>
                    <a:bodyPr/>
                    <a:lstStyle/>
                    <a:p>
                      <a:r>
                        <a:rPr lang="en-US" sz="1900" dirty="0" smtClean="0">
                          <a:solidFill>
                            <a:schemeClr val="tx1"/>
                          </a:solidFill>
                        </a:rPr>
                        <a:t>Edge of Coverage</a:t>
                      </a:r>
                      <a:endParaRPr lang="en-US" sz="1900" dirty="0">
                        <a:solidFill>
                          <a:schemeClr val="tx1"/>
                        </a:solidFill>
                      </a:endParaRPr>
                    </a:p>
                  </a:txBody>
                  <a:tcPr marL="96520" marR="96520"/>
                </a:tc>
                <a:extLst>
                  <a:ext uri="{0D108BD9-81ED-4DB2-BD59-A6C34878D82A}">
                    <a16:rowId xmlns="" xmlns:a16="http://schemas.microsoft.com/office/drawing/2014/main" val="707584149"/>
                  </a:ext>
                </a:extLst>
              </a:tr>
              <a:tr h="375920">
                <a:tc>
                  <a:txBody>
                    <a:bodyPr/>
                    <a:lstStyle/>
                    <a:p>
                      <a:r>
                        <a:rPr lang="en-US" sz="1900" dirty="0" smtClean="0">
                          <a:solidFill>
                            <a:schemeClr val="tx1"/>
                          </a:solidFill>
                        </a:rPr>
                        <a:t>ESPC</a:t>
                      </a:r>
                      <a:endParaRPr lang="en-US" sz="1900" dirty="0">
                        <a:solidFill>
                          <a:schemeClr val="tx1"/>
                        </a:solidFill>
                      </a:endParaRPr>
                    </a:p>
                  </a:txBody>
                  <a:tcPr marL="96520" marR="96520"/>
                </a:tc>
                <a:tc>
                  <a:txBody>
                    <a:bodyPr/>
                    <a:lstStyle/>
                    <a:p>
                      <a:r>
                        <a:rPr lang="en-US" sz="1900" dirty="0" smtClean="0">
                          <a:solidFill>
                            <a:schemeClr val="tx1"/>
                          </a:solidFill>
                        </a:rPr>
                        <a:t>Environmental Satellite Processing Center</a:t>
                      </a:r>
                      <a:endParaRPr lang="en-US" sz="1900" dirty="0">
                        <a:solidFill>
                          <a:schemeClr val="tx1"/>
                        </a:solidFill>
                      </a:endParaRPr>
                    </a:p>
                  </a:txBody>
                  <a:tcPr marL="96520" marR="96520"/>
                </a:tc>
                <a:extLst>
                  <a:ext uri="{0D108BD9-81ED-4DB2-BD59-A6C34878D82A}">
                    <a16:rowId xmlns="" xmlns:a16="http://schemas.microsoft.com/office/drawing/2014/main" val="105155857"/>
                  </a:ext>
                </a:extLst>
              </a:tr>
              <a:tr h="375920">
                <a:tc>
                  <a:txBody>
                    <a:bodyPr/>
                    <a:lstStyle/>
                    <a:p>
                      <a:r>
                        <a:rPr lang="en-US" sz="1900" dirty="0" smtClean="0">
                          <a:solidFill>
                            <a:schemeClr val="tx1"/>
                          </a:solidFill>
                        </a:rPr>
                        <a:t>ESPDS</a:t>
                      </a:r>
                      <a:endParaRPr lang="en-US" sz="1900" dirty="0">
                        <a:solidFill>
                          <a:schemeClr val="tx1"/>
                        </a:solidFill>
                      </a:endParaRPr>
                    </a:p>
                  </a:txBody>
                  <a:tcPr marL="96520" marR="96520"/>
                </a:tc>
                <a:tc>
                  <a:txBody>
                    <a:bodyPr/>
                    <a:lstStyle/>
                    <a:p>
                      <a:r>
                        <a:rPr lang="en-US" sz="1900" dirty="0" smtClean="0">
                          <a:solidFill>
                            <a:schemeClr val="tx1"/>
                          </a:solidFill>
                        </a:rPr>
                        <a:t>Environmental Satellite Processing and Distribution System </a:t>
                      </a:r>
                      <a:endParaRPr lang="en-US" sz="1900" dirty="0">
                        <a:solidFill>
                          <a:schemeClr val="tx1"/>
                        </a:solidFill>
                      </a:endParaRPr>
                    </a:p>
                  </a:txBody>
                  <a:tcPr marL="96520" marR="96520"/>
                </a:tc>
                <a:extLst>
                  <a:ext uri="{0D108BD9-81ED-4DB2-BD59-A6C34878D82A}">
                    <a16:rowId xmlns="" xmlns:a16="http://schemas.microsoft.com/office/drawing/2014/main" val="1804411036"/>
                  </a:ext>
                </a:extLst>
              </a:tr>
            </a:tbl>
          </a:graphicData>
        </a:graphic>
      </p:graphicFrame>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6286236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a:t>
            </a:r>
            <a:endParaRPr lang="en-US" dirty="0"/>
          </a:p>
        </p:txBody>
      </p:sp>
      <p:sp>
        <p:nvSpPr>
          <p:cNvPr id="4" name="Slide Number Placeholder 3"/>
          <p:cNvSpPr>
            <a:spLocks noGrp="1"/>
          </p:cNvSpPr>
          <p:nvPr>
            <p:ph type="sldNum" sz="quarter" idx="4"/>
          </p:nvPr>
        </p:nvSpPr>
        <p:spPr/>
        <p:txBody>
          <a:bodyPr/>
          <a:lstStyle/>
          <a:p>
            <a:pPr defTabSz="457200"/>
            <a:fld id="{55723E3B-6DCA-4F3F-B844-0B144139ED8C}" type="slidenum">
              <a:rPr lang="en-US" altLang="en-US" kern="1200" smtClean="0">
                <a:solidFill>
                  <a:prstClr val="white"/>
                </a:solidFill>
                <a:latin typeface="Calibri"/>
                <a:ea typeface="+mn-ea"/>
                <a:cs typeface="+mn-cs"/>
              </a:rPr>
              <a:pPr defTabSz="457200"/>
              <a:t>109</a:t>
            </a:fld>
            <a:endParaRPr lang="en-US" altLang="en-US" kern="1200" dirty="0">
              <a:solidFill>
                <a:prstClr val="white"/>
              </a:solidFill>
              <a:latin typeface="Calibri"/>
              <a:ea typeface="+mn-ea"/>
              <a:cs typeface="+mn-cs"/>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2265433403"/>
              </p:ext>
            </p:extLst>
          </p:nvPr>
        </p:nvGraphicFramePr>
        <p:xfrm>
          <a:off x="253093" y="1033463"/>
          <a:ext cx="8686800" cy="5334000"/>
        </p:xfrm>
        <a:graphic>
          <a:graphicData uri="http://schemas.openxmlformats.org/drawingml/2006/table">
            <a:tbl>
              <a:tblPr firstRow="1" bandRow="1">
                <a:tableStyleId>{A521563E-3F03-4654-9829-C758517929CE}</a:tableStyleId>
              </a:tblPr>
              <a:tblGrid>
                <a:gridCol w="1930400">
                  <a:extLst>
                    <a:ext uri="{9D8B030D-6E8A-4147-A177-3AD203B41FA5}">
                      <a16:colId xmlns="" xmlns:a16="http://schemas.microsoft.com/office/drawing/2014/main" val="361940702"/>
                    </a:ext>
                  </a:extLst>
                </a:gridCol>
                <a:gridCol w="6756400">
                  <a:extLst>
                    <a:ext uri="{9D8B030D-6E8A-4147-A177-3AD203B41FA5}">
                      <a16:colId xmlns="" xmlns:a16="http://schemas.microsoft.com/office/drawing/2014/main" val="2994987603"/>
                    </a:ext>
                  </a:extLst>
                </a:gridCol>
              </a:tblGrid>
              <a:tr h="375920">
                <a:tc>
                  <a:txBody>
                    <a:bodyPr/>
                    <a:lstStyle/>
                    <a:p>
                      <a:r>
                        <a:rPr lang="en-US" sz="1900" dirty="0" smtClean="0">
                          <a:solidFill>
                            <a:schemeClr val="tx1"/>
                          </a:solidFill>
                        </a:rPr>
                        <a:t>EXIS</a:t>
                      </a:r>
                      <a:endParaRPr lang="en-US" sz="1900" dirty="0">
                        <a:solidFill>
                          <a:schemeClr val="tx1"/>
                        </a:solidFill>
                      </a:endParaRPr>
                    </a:p>
                  </a:txBody>
                  <a:tcPr marL="96520" marR="96520"/>
                </a:tc>
                <a:tc>
                  <a:txBody>
                    <a:bodyPr/>
                    <a:lstStyle/>
                    <a:p>
                      <a:r>
                        <a:rPr lang="en-US" sz="1900" dirty="0" smtClean="0">
                          <a:solidFill>
                            <a:schemeClr val="tx1"/>
                          </a:solidFill>
                        </a:rPr>
                        <a:t>Extreme Ultraviolet and X-ray Irradiance Sensors </a:t>
                      </a:r>
                      <a:endParaRPr lang="en-US" sz="1900" dirty="0">
                        <a:solidFill>
                          <a:schemeClr val="tx1"/>
                        </a:solidFill>
                      </a:endParaRPr>
                    </a:p>
                  </a:txBody>
                  <a:tcPr marL="96520" marR="96520"/>
                </a:tc>
                <a:extLst>
                  <a:ext uri="{0D108BD9-81ED-4DB2-BD59-A6C34878D82A}">
                    <a16:rowId xmlns="" xmlns:a16="http://schemas.microsoft.com/office/drawing/2014/main" val="1802617088"/>
                  </a:ext>
                </a:extLst>
              </a:tr>
              <a:tr h="375920">
                <a:tc>
                  <a:txBody>
                    <a:bodyPr/>
                    <a:lstStyle/>
                    <a:p>
                      <a:r>
                        <a:rPr lang="en-US" sz="1900" dirty="0" smtClean="0">
                          <a:solidFill>
                            <a:schemeClr val="tx1"/>
                          </a:solidFill>
                        </a:rPr>
                        <a:t>FEC</a:t>
                      </a:r>
                      <a:endParaRPr lang="en-US" sz="1900" dirty="0">
                        <a:solidFill>
                          <a:schemeClr val="tx1"/>
                        </a:solidFill>
                      </a:endParaRPr>
                    </a:p>
                  </a:txBody>
                  <a:tcPr marL="96520" marR="96520"/>
                </a:tc>
                <a:tc>
                  <a:txBody>
                    <a:bodyPr/>
                    <a:lstStyle/>
                    <a:p>
                      <a:r>
                        <a:rPr lang="en-US" sz="1900" dirty="0" smtClean="0">
                          <a:solidFill>
                            <a:schemeClr val="tx1"/>
                          </a:solidFill>
                        </a:rPr>
                        <a:t>Forward Error Correction </a:t>
                      </a:r>
                      <a:endParaRPr lang="en-US" sz="1900" dirty="0">
                        <a:solidFill>
                          <a:schemeClr val="tx1"/>
                        </a:solidFill>
                      </a:endParaRPr>
                    </a:p>
                  </a:txBody>
                  <a:tcPr marL="96520" marR="96520"/>
                </a:tc>
                <a:extLst>
                  <a:ext uri="{0D108BD9-81ED-4DB2-BD59-A6C34878D82A}">
                    <a16:rowId xmlns="" xmlns:a16="http://schemas.microsoft.com/office/drawing/2014/main" val="234931678"/>
                  </a:ext>
                </a:extLst>
              </a:tr>
              <a:tr h="375920">
                <a:tc>
                  <a:txBody>
                    <a:bodyPr/>
                    <a:lstStyle/>
                    <a:p>
                      <a:r>
                        <a:rPr lang="en-US" sz="1900" dirty="0" smtClean="0">
                          <a:solidFill>
                            <a:schemeClr val="tx1"/>
                          </a:solidFill>
                        </a:rPr>
                        <a:t>FEP</a:t>
                      </a:r>
                      <a:endParaRPr lang="en-US" sz="1900" dirty="0">
                        <a:solidFill>
                          <a:schemeClr val="tx1"/>
                        </a:solidFill>
                      </a:endParaRPr>
                    </a:p>
                  </a:txBody>
                  <a:tcPr marL="96520" marR="96520"/>
                </a:tc>
                <a:tc>
                  <a:txBody>
                    <a:bodyPr/>
                    <a:lstStyle/>
                    <a:p>
                      <a:r>
                        <a:rPr lang="en-US" sz="1900" dirty="0" smtClean="0">
                          <a:solidFill>
                            <a:schemeClr val="tx1"/>
                          </a:solidFill>
                        </a:rPr>
                        <a:t>Front End Processor</a:t>
                      </a:r>
                      <a:endParaRPr lang="en-US" sz="1900" dirty="0">
                        <a:solidFill>
                          <a:schemeClr val="tx1"/>
                        </a:solidFill>
                      </a:endParaRPr>
                    </a:p>
                  </a:txBody>
                  <a:tcPr marL="96520" marR="96520"/>
                </a:tc>
                <a:extLst>
                  <a:ext uri="{0D108BD9-81ED-4DB2-BD59-A6C34878D82A}">
                    <a16:rowId xmlns="" xmlns:a16="http://schemas.microsoft.com/office/drawing/2014/main" val="3497057349"/>
                  </a:ext>
                </a:extLst>
              </a:tr>
              <a:tr h="375920">
                <a:tc>
                  <a:txBody>
                    <a:bodyPr/>
                    <a:lstStyle/>
                    <a:p>
                      <a:r>
                        <a:rPr lang="en-US" sz="1900" dirty="0" smtClean="0">
                          <a:solidFill>
                            <a:schemeClr val="tx1"/>
                          </a:solidFill>
                        </a:rPr>
                        <a:t>GLM</a:t>
                      </a:r>
                      <a:endParaRPr lang="en-US" sz="1900" dirty="0">
                        <a:solidFill>
                          <a:schemeClr val="tx1"/>
                        </a:solidFill>
                      </a:endParaRPr>
                    </a:p>
                  </a:txBody>
                  <a:tcPr marL="96520" marR="96520"/>
                </a:tc>
                <a:tc>
                  <a:txBody>
                    <a:bodyPr/>
                    <a:lstStyle/>
                    <a:p>
                      <a:r>
                        <a:rPr lang="en-US" sz="1900" dirty="0" smtClean="0">
                          <a:solidFill>
                            <a:schemeClr val="tx1"/>
                          </a:solidFill>
                        </a:rPr>
                        <a:t>Geostationary Lightning Mapper </a:t>
                      </a:r>
                      <a:endParaRPr lang="en-US" sz="1900" dirty="0">
                        <a:solidFill>
                          <a:schemeClr val="tx1"/>
                        </a:solidFill>
                      </a:endParaRPr>
                    </a:p>
                  </a:txBody>
                  <a:tcPr marL="96520" marR="96520"/>
                </a:tc>
                <a:extLst>
                  <a:ext uri="{0D108BD9-81ED-4DB2-BD59-A6C34878D82A}">
                    <a16:rowId xmlns="" xmlns:a16="http://schemas.microsoft.com/office/drawing/2014/main" val="3671453146"/>
                  </a:ext>
                </a:extLst>
              </a:tr>
              <a:tr h="375920">
                <a:tc>
                  <a:txBody>
                    <a:bodyPr/>
                    <a:lstStyle/>
                    <a:p>
                      <a:r>
                        <a:rPr lang="en-US" sz="1900" dirty="0" smtClean="0">
                          <a:solidFill>
                            <a:schemeClr val="tx1"/>
                          </a:solidFill>
                        </a:rPr>
                        <a:t>GNC-A</a:t>
                      </a:r>
                      <a:endParaRPr lang="en-US" sz="1900" dirty="0">
                        <a:solidFill>
                          <a:schemeClr val="tx1"/>
                        </a:solidFill>
                      </a:endParaRPr>
                    </a:p>
                  </a:txBody>
                  <a:tcPr marL="96520" marR="96520"/>
                </a:tc>
                <a:tc>
                  <a:txBody>
                    <a:bodyPr/>
                    <a:lstStyle/>
                    <a:p>
                      <a:r>
                        <a:rPr lang="en-US" sz="1900" dirty="0" err="1" smtClean="0">
                          <a:solidFill>
                            <a:schemeClr val="tx1"/>
                          </a:solidFill>
                        </a:rPr>
                        <a:t>GEONETCast</a:t>
                      </a:r>
                      <a:r>
                        <a:rPr lang="en-US" sz="1900" dirty="0" smtClean="0">
                          <a:solidFill>
                            <a:schemeClr val="tx1"/>
                          </a:solidFill>
                        </a:rPr>
                        <a:t> Americas</a:t>
                      </a:r>
                      <a:endParaRPr lang="en-US" sz="1900" dirty="0">
                        <a:solidFill>
                          <a:schemeClr val="tx1"/>
                        </a:solidFill>
                      </a:endParaRPr>
                    </a:p>
                  </a:txBody>
                  <a:tcPr marL="96520" marR="96520"/>
                </a:tc>
                <a:extLst>
                  <a:ext uri="{0D108BD9-81ED-4DB2-BD59-A6C34878D82A}">
                    <a16:rowId xmlns="" xmlns:a16="http://schemas.microsoft.com/office/drawing/2014/main" val="2217315209"/>
                  </a:ext>
                </a:extLst>
              </a:tr>
              <a:tr h="375920">
                <a:tc>
                  <a:txBody>
                    <a:bodyPr/>
                    <a:lstStyle/>
                    <a:p>
                      <a:r>
                        <a:rPr lang="en-US" sz="1900" dirty="0" smtClean="0">
                          <a:solidFill>
                            <a:schemeClr val="tx1"/>
                          </a:solidFill>
                        </a:rPr>
                        <a:t>GOES</a:t>
                      </a:r>
                      <a:endParaRPr lang="en-US" sz="1900" dirty="0">
                        <a:solidFill>
                          <a:schemeClr val="tx1"/>
                        </a:solidFill>
                      </a:endParaRPr>
                    </a:p>
                  </a:txBody>
                  <a:tcPr marL="96520" marR="96520"/>
                </a:tc>
                <a:tc>
                  <a:txBody>
                    <a:bodyPr/>
                    <a:lstStyle/>
                    <a:p>
                      <a:r>
                        <a:rPr lang="en-US" sz="1900" dirty="0" smtClean="0">
                          <a:solidFill>
                            <a:schemeClr val="tx1"/>
                          </a:solidFill>
                        </a:rPr>
                        <a:t>Geostationary Operational Environmental Satellites </a:t>
                      </a:r>
                      <a:endParaRPr lang="en-US" sz="1900" dirty="0">
                        <a:solidFill>
                          <a:schemeClr val="tx1"/>
                        </a:solidFill>
                      </a:endParaRPr>
                    </a:p>
                  </a:txBody>
                  <a:tcPr marL="96520" marR="96520"/>
                </a:tc>
                <a:extLst>
                  <a:ext uri="{0D108BD9-81ED-4DB2-BD59-A6C34878D82A}">
                    <a16:rowId xmlns="" xmlns:a16="http://schemas.microsoft.com/office/drawing/2014/main" val="3070981757"/>
                  </a:ext>
                </a:extLst>
              </a:tr>
              <a:tr h="375920">
                <a:tc>
                  <a:txBody>
                    <a:bodyPr/>
                    <a:lstStyle/>
                    <a:p>
                      <a:r>
                        <a:rPr lang="en-US" sz="1900" dirty="0" smtClean="0">
                          <a:solidFill>
                            <a:schemeClr val="tx1"/>
                          </a:solidFill>
                        </a:rPr>
                        <a:t>GRB</a:t>
                      </a:r>
                      <a:endParaRPr lang="en-US" sz="1900" dirty="0">
                        <a:solidFill>
                          <a:schemeClr val="tx1"/>
                        </a:solidFill>
                      </a:endParaRPr>
                    </a:p>
                  </a:txBody>
                  <a:tcPr marL="96520" marR="96520"/>
                </a:tc>
                <a:tc>
                  <a:txBody>
                    <a:bodyPr/>
                    <a:lstStyle/>
                    <a:p>
                      <a:r>
                        <a:rPr lang="en-US" sz="1900" dirty="0" smtClean="0">
                          <a:solidFill>
                            <a:schemeClr val="tx1"/>
                          </a:solidFill>
                        </a:rPr>
                        <a:t>GOES Rebroadcast</a:t>
                      </a:r>
                      <a:endParaRPr lang="en-US" sz="1900" dirty="0">
                        <a:solidFill>
                          <a:schemeClr val="tx1"/>
                        </a:solidFill>
                      </a:endParaRPr>
                    </a:p>
                  </a:txBody>
                  <a:tcPr marL="96520" marR="96520"/>
                </a:tc>
                <a:extLst>
                  <a:ext uri="{0D108BD9-81ED-4DB2-BD59-A6C34878D82A}">
                    <a16:rowId xmlns="" xmlns:a16="http://schemas.microsoft.com/office/drawing/2014/main" val="1365694969"/>
                  </a:ext>
                </a:extLst>
              </a:tr>
              <a:tr h="375920">
                <a:tc>
                  <a:txBody>
                    <a:bodyPr/>
                    <a:lstStyle/>
                    <a:p>
                      <a:r>
                        <a:rPr lang="en-US" sz="1900" dirty="0" smtClean="0">
                          <a:solidFill>
                            <a:schemeClr val="tx1"/>
                          </a:solidFill>
                        </a:rPr>
                        <a:t>GVAR</a:t>
                      </a:r>
                      <a:endParaRPr lang="en-US" sz="1900" dirty="0">
                        <a:solidFill>
                          <a:schemeClr val="tx1"/>
                        </a:solidFill>
                      </a:endParaRPr>
                    </a:p>
                  </a:txBody>
                  <a:tcPr marL="96520" marR="96520"/>
                </a:tc>
                <a:tc>
                  <a:txBody>
                    <a:bodyPr/>
                    <a:lstStyle/>
                    <a:p>
                      <a:r>
                        <a:rPr lang="en-US" sz="1900" dirty="0" smtClean="0">
                          <a:solidFill>
                            <a:schemeClr val="tx1"/>
                          </a:solidFill>
                        </a:rPr>
                        <a:t>GOES Variable</a:t>
                      </a:r>
                      <a:endParaRPr lang="en-US" sz="1900" dirty="0">
                        <a:solidFill>
                          <a:schemeClr val="tx1"/>
                        </a:solidFill>
                      </a:endParaRPr>
                    </a:p>
                  </a:txBody>
                  <a:tcPr marL="96520" marR="96520"/>
                </a:tc>
                <a:extLst>
                  <a:ext uri="{0D108BD9-81ED-4DB2-BD59-A6C34878D82A}">
                    <a16:rowId xmlns="" xmlns:a16="http://schemas.microsoft.com/office/drawing/2014/main" val="2597092453"/>
                  </a:ext>
                </a:extLst>
              </a:tr>
              <a:tr h="375920">
                <a:tc>
                  <a:txBody>
                    <a:bodyPr/>
                    <a:lstStyle/>
                    <a:p>
                      <a:r>
                        <a:rPr lang="en-US" sz="1900" dirty="0" smtClean="0">
                          <a:solidFill>
                            <a:schemeClr val="tx1"/>
                          </a:solidFill>
                        </a:rPr>
                        <a:t>G/T</a:t>
                      </a:r>
                      <a:endParaRPr lang="en-US" sz="1900" dirty="0">
                        <a:solidFill>
                          <a:schemeClr val="tx1"/>
                        </a:solidFill>
                      </a:endParaRPr>
                    </a:p>
                  </a:txBody>
                  <a:tcPr marL="96520" marR="96520"/>
                </a:tc>
                <a:tc>
                  <a:txBody>
                    <a:bodyPr/>
                    <a:lstStyle/>
                    <a:p>
                      <a:r>
                        <a:rPr lang="en-US" sz="1900" dirty="0" smtClean="0">
                          <a:solidFill>
                            <a:schemeClr val="tx1"/>
                          </a:solidFill>
                        </a:rPr>
                        <a:t>Antenna gain-to-noise-temperature </a:t>
                      </a:r>
                      <a:endParaRPr lang="en-US" sz="1900" dirty="0">
                        <a:solidFill>
                          <a:schemeClr val="tx1"/>
                        </a:solidFill>
                      </a:endParaRPr>
                    </a:p>
                  </a:txBody>
                  <a:tcPr marL="96520" marR="96520"/>
                </a:tc>
                <a:extLst>
                  <a:ext uri="{0D108BD9-81ED-4DB2-BD59-A6C34878D82A}">
                    <a16:rowId xmlns="" xmlns:a16="http://schemas.microsoft.com/office/drawing/2014/main" val="843275762"/>
                  </a:ext>
                </a:extLst>
              </a:tr>
              <a:tr h="375920">
                <a:tc>
                  <a:txBody>
                    <a:bodyPr/>
                    <a:lstStyle/>
                    <a:p>
                      <a:r>
                        <a:rPr lang="en-US" sz="1900" dirty="0" smtClean="0">
                          <a:solidFill>
                            <a:schemeClr val="tx1"/>
                          </a:solidFill>
                        </a:rPr>
                        <a:t>GTS</a:t>
                      </a:r>
                      <a:endParaRPr lang="en-US" sz="1900" dirty="0">
                        <a:solidFill>
                          <a:schemeClr val="tx1"/>
                        </a:solidFill>
                      </a:endParaRPr>
                    </a:p>
                  </a:txBody>
                  <a:tcPr marL="96520" marR="96520"/>
                </a:tc>
                <a:tc>
                  <a:txBody>
                    <a:bodyPr/>
                    <a:lstStyle/>
                    <a:p>
                      <a:r>
                        <a:rPr lang="en-US" sz="1900" dirty="0" smtClean="0">
                          <a:solidFill>
                            <a:schemeClr val="tx1"/>
                          </a:solidFill>
                        </a:rPr>
                        <a:t>Global Telecommunication System (GTS)</a:t>
                      </a:r>
                      <a:endParaRPr lang="en-US" sz="1900" dirty="0">
                        <a:solidFill>
                          <a:schemeClr val="tx1"/>
                        </a:solidFill>
                      </a:endParaRPr>
                    </a:p>
                  </a:txBody>
                  <a:tcPr marL="96520" marR="96520"/>
                </a:tc>
                <a:extLst>
                  <a:ext uri="{0D108BD9-81ED-4DB2-BD59-A6C34878D82A}">
                    <a16:rowId xmlns="" xmlns:a16="http://schemas.microsoft.com/office/drawing/2014/main" val="3449579294"/>
                  </a:ext>
                </a:extLst>
              </a:tr>
              <a:tr h="375920">
                <a:tc>
                  <a:txBody>
                    <a:bodyPr/>
                    <a:lstStyle/>
                    <a:p>
                      <a:r>
                        <a:rPr lang="en-US" sz="1900" dirty="0" smtClean="0">
                          <a:solidFill>
                            <a:schemeClr val="tx1"/>
                          </a:solidFill>
                        </a:rPr>
                        <a:t>HRR</a:t>
                      </a:r>
                      <a:endParaRPr lang="en-US" sz="1900" dirty="0">
                        <a:solidFill>
                          <a:schemeClr val="tx1"/>
                        </a:solidFill>
                      </a:endParaRPr>
                    </a:p>
                  </a:txBody>
                  <a:tcPr marL="96520" marR="96520"/>
                </a:tc>
                <a:tc>
                  <a:txBody>
                    <a:bodyPr/>
                    <a:lstStyle/>
                    <a:p>
                      <a:r>
                        <a:rPr lang="en-US" sz="1900" dirty="0" smtClean="0">
                          <a:solidFill>
                            <a:schemeClr val="tx1"/>
                          </a:solidFill>
                        </a:rPr>
                        <a:t>Handover Readiness Review</a:t>
                      </a:r>
                      <a:endParaRPr lang="en-US" sz="1900" dirty="0">
                        <a:solidFill>
                          <a:schemeClr val="tx1"/>
                        </a:solidFill>
                      </a:endParaRPr>
                    </a:p>
                  </a:txBody>
                  <a:tcPr marL="96520" marR="96520"/>
                </a:tc>
                <a:extLst>
                  <a:ext uri="{0D108BD9-81ED-4DB2-BD59-A6C34878D82A}">
                    <a16:rowId xmlns="" xmlns:a16="http://schemas.microsoft.com/office/drawing/2014/main" val="1405289571"/>
                  </a:ext>
                </a:extLst>
              </a:tr>
              <a:tr h="375920">
                <a:tc>
                  <a:txBody>
                    <a:bodyPr/>
                    <a:lstStyle/>
                    <a:p>
                      <a:r>
                        <a:rPr lang="en-US" sz="1900" dirty="0" smtClean="0">
                          <a:solidFill>
                            <a:schemeClr val="tx1"/>
                          </a:solidFill>
                        </a:rPr>
                        <a:t>JPSS</a:t>
                      </a:r>
                      <a:endParaRPr lang="en-US" sz="1900" dirty="0">
                        <a:solidFill>
                          <a:schemeClr val="tx1"/>
                        </a:solidFill>
                      </a:endParaRPr>
                    </a:p>
                  </a:txBody>
                  <a:tcPr marL="96520" marR="96520"/>
                </a:tc>
                <a:tc>
                  <a:txBody>
                    <a:bodyPr/>
                    <a:lstStyle/>
                    <a:p>
                      <a:r>
                        <a:rPr lang="en-US" sz="1900" dirty="0" smtClean="0">
                          <a:solidFill>
                            <a:schemeClr val="tx1"/>
                          </a:solidFill>
                        </a:rPr>
                        <a:t>Joint Polar Satellite System </a:t>
                      </a:r>
                      <a:endParaRPr lang="en-US" sz="1900" dirty="0">
                        <a:solidFill>
                          <a:schemeClr val="tx1"/>
                        </a:solidFill>
                      </a:endParaRPr>
                    </a:p>
                  </a:txBody>
                  <a:tcPr marL="96520" marR="96520"/>
                </a:tc>
                <a:extLst>
                  <a:ext uri="{0D108BD9-81ED-4DB2-BD59-A6C34878D82A}">
                    <a16:rowId xmlns="" xmlns:a16="http://schemas.microsoft.com/office/drawing/2014/main" val="3480707992"/>
                  </a:ext>
                </a:extLst>
              </a:tr>
              <a:tr h="375920">
                <a:tc>
                  <a:txBody>
                    <a:bodyPr/>
                    <a:lstStyle/>
                    <a:p>
                      <a:r>
                        <a:rPr lang="en-US" sz="1900" dirty="0" smtClean="0">
                          <a:solidFill>
                            <a:schemeClr val="tx1"/>
                          </a:solidFill>
                        </a:rPr>
                        <a:t>KPP</a:t>
                      </a:r>
                      <a:endParaRPr lang="en-US" sz="1900" dirty="0">
                        <a:solidFill>
                          <a:schemeClr val="tx1"/>
                        </a:solidFill>
                      </a:endParaRPr>
                    </a:p>
                  </a:txBody>
                  <a:tcPr marL="96520" marR="96520"/>
                </a:tc>
                <a:tc>
                  <a:txBody>
                    <a:bodyPr/>
                    <a:lstStyle/>
                    <a:p>
                      <a:r>
                        <a:rPr lang="en-US" sz="1900" dirty="0" smtClean="0">
                          <a:solidFill>
                            <a:schemeClr val="tx1"/>
                          </a:solidFill>
                        </a:rPr>
                        <a:t>Key Performance Parameter</a:t>
                      </a:r>
                      <a:endParaRPr lang="en-US" sz="1900" dirty="0">
                        <a:solidFill>
                          <a:schemeClr val="tx1"/>
                        </a:solidFill>
                      </a:endParaRPr>
                    </a:p>
                  </a:txBody>
                  <a:tcPr marL="96520" marR="96520"/>
                </a:tc>
                <a:extLst>
                  <a:ext uri="{0D108BD9-81ED-4DB2-BD59-A6C34878D82A}">
                    <a16:rowId xmlns="" xmlns:a16="http://schemas.microsoft.com/office/drawing/2014/main" val="681701556"/>
                  </a:ext>
                </a:extLst>
              </a:tr>
              <a:tr h="375920">
                <a:tc>
                  <a:txBody>
                    <a:bodyPr/>
                    <a:lstStyle/>
                    <a:p>
                      <a:endParaRPr lang="en-US" sz="1900" dirty="0">
                        <a:solidFill>
                          <a:schemeClr val="tx1"/>
                        </a:solidFill>
                      </a:endParaRPr>
                    </a:p>
                  </a:txBody>
                  <a:tcPr marL="96520" marR="96520"/>
                </a:tc>
                <a:tc>
                  <a:txBody>
                    <a:bodyPr/>
                    <a:lstStyle/>
                    <a:p>
                      <a:endParaRPr lang="en-US" sz="1900" dirty="0">
                        <a:solidFill>
                          <a:schemeClr val="tx1"/>
                        </a:solidFill>
                      </a:endParaRPr>
                    </a:p>
                  </a:txBody>
                  <a:tcPr marL="96520" marR="96520"/>
                </a:tc>
                <a:extLst>
                  <a:ext uri="{0D108BD9-81ED-4DB2-BD59-A6C34878D82A}">
                    <a16:rowId xmlns="" xmlns:a16="http://schemas.microsoft.com/office/drawing/2014/main" val="2333767926"/>
                  </a:ext>
                </a:extLst>
              </a:tr>
            </a:tbl>
          </a:graphicData>
        </a:graphic>
      </p:graphicFrame>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3897167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Sounder vs. ABI</a:t>
            </a:r>
            <a:endParaRPr lang="en-US" dirty="0"/>
          </a:p>
        </p:txBody>
      </p:sp>
      <p:sp>
        <p:nvSpPr>
          <p:cNvPr id="2" name="Footer Placeholder 1"/>
          <p:cNvSpPr>
            <a:spLocks noGrp="1"/>
          </p:cNvSpPr>
          <p:nvPr>
            <p:ph type="ftr" sz="quarter" idx="3"/>
          </p:nvPr>
        </p:nvSpPr>
        <p:spPr>
          <a:xfrm>
            <a:off x="1781503" y="6456107"/>
            <a:ext cx="5486400" cy="401893"/>
          </a:xfrm>
        </p:spPr>
        <p:txBody>
          <a:bodyPr/>
          <a:lstStyle/>
          <a:p>
            <a:r>
              <a:rPr lang="en-US" sz="1400" dirty="0" smtClean="0"/>
              <a:t>GOES-R Training at the 10th Meeting on Urban Meteorology</a:t>
            </a:r>
            <a:endParaRPr lang="en-US" sz="1400" dirty="0"/>
          </a:p>
        </p:txBody>
      </p:sp>
      <p:sp>
        <p:nvSpPr>
          <p:cNvPr id="87042" name="Slide Number Placeholder 1"/>
          <p:cNvSpPr>
            <a:spLocks noGrp="1"/>
          </p:cNvSpPr>
          <p:nvPr>
            <p:ph type="sldNum" sz="quarter" idx="4"/>
          </p:nvPr>
        </p:nvSpPr>
        <p:spPr>
          <a:prstGeom prst="rect">
            <a:avLst/>
          </a:prstGeom>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11</a:t>
            </a:fld>
            <a:endParaRPr lang="en-US" smtClean="0">
              <a:solidFill>
                <a:srgbClr val="000000"/>
              </a:solidFill>
              <a:latin typeface="Times New Roman" pitchFamily="18" charset="0"/>
            </a:endParaRPr>
          </a:p>
        </p:txBody>
      </p:sp>
      <p:sp>
        <p:nvSpPr>
          <p:cNvPr id="87044" name="Text Box 3"/>
          <p:cNvSpPr txBox="1">
            <a:spLocks noChangeArrowheads="1"/>
          </p:cNvSpPr>
          <p:nvPr/>
        </p:nvSpPr>
        <p:spPr bwMode="auto">
          <a:xfrm>
            <a:off x="601717" y="1161393"/>
            <a:ext cx="7620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eaLnBrk="1" fontAlgn="base" hangingPunct="1">
              <a:spcBef>
                <a:spcPct val="0"/>
              </a:spcBef>
              <a:spcAft>
                <a:spcPct val="0"/>
              </a:spcAft>
              <a:buFont typeface="Arial" panose="020B0604020202020204" pitchFamily="34" charset="0"/>
              <a:buChar char="•"/>
            </a:pPr>
            <a:r>
              <a:rPr lang="en-US" sz="1600" b="1" dirty="0" smtClean="0">
                <a:solidFill>
                  <a:srgbClr val="000000"/>
                </a:solidFill>
              </a:rPr>
              <a:t>The moisture content is similar between the ABI and the current GOES Sounder. </a:t>
            </a:r>
          </a:p>
          <a:p>
            <a:pPr marL="342900" indent="-342900" eaLnBrk="1" fontAlgn="base" hangingPunct="1">
              <a:spcBef>
                <a:spcPct val="0"/>
              </a:spcBef>
              <a:spcAft>
                <a:spcPct val="0"/>
              </a:spcAft>
              <a:buFont typeface="Arial" panose="020B0604020202020204" pitchFamily="34" charset="0"/>
              <a:buChar char="•"/>
            </a:pPr>
            <a:r>
              <a:rPr lang="en-US" sz="1600" b="1" dirty="0" smtClean="0">
                <a:solidFill>
                  <a:srgbClr val="000000"/>
                </a:solidFill>
              </a:rPr>
              <a:t>ABI is not a sounder – it has limited temperature information in the vertical</a:t>
            </a:r>
            <a:r>
              <a:rPr lang="en-US" sz="1600" b="1" dirty="0">
                <a:solidFill>
                  <a:srgbClr val="000000"/>
                </a:solidFill>
              </a:rPr>
              <a:t> </a:t>
            </a:r>
            <a:r>
              <a:rPr lang="en-US" sz="1600" b="1" dirty="0" smtClean="0">
                <a:solidFill>
                  <a:srgbClr val="000000"/>
                </a:solidFill>
              </a:rPr>
              <a:t>so ABI retrievals need to use the NWP forecast as a background field.</a:t>
            </a:r>
          </a:p>
        </p:txBody>
      </p:sp>
      <p:pic>
        <p:nvPicPr>
          <p:cNvPr id="4" name="Picture 3"/>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314450" y="2405844"/>
            <a:ext cx="7271927" cy="3901118"/>
          </a:xfrm>
          <a:prstGeom prst="rect">
            <a:avLst/>
          </a:prstGeom>
        </p:spPr>
      </p:pic>
      <p:sp>
        <p:nvSpPr>
          <p:cNvPr id="3" name="Rounded Rectangle 2"/>
          <p:cNvSpPr/>
          <p:nvPr/>
        </p:nvSpPr>
        <p:spPr>
          <a:xfrm>
            <a:off x="4267200" y="5788376"/>
            <a:ext cx="2078182" cy="536224"/>
          </a:xfrm>
          <a:prstGeom prst="round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96712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106676915"/>
              </p:ext>
            </p:extLst>
          </p:nvPr>
        </p:nvGraphicFramePr>
        <p:xfrm>
          <a:off x="228600" y="1033463"/>
          <a:ext cx="8686800" cy="5268640"/>
        </p:xfrm>
        <a:graphic>
          <a:graphicData uri="http://schemas.openxmlformats.org/drawingml/2006/table">
            <a:tbl>
              <a:tblPr firstRow="1" bandRow="1">
                <a:tableStyleId>{A521563E-3F03-4654-9829-C758517929CE}</a:tableStyleId>
              </a:tblPr>
              <a:tblGrid>
                <a:gridCol w="2188936">
                  <a:extLst>
                    <a:ext uri="{9D8B030D-6E8A-4147-A177-3AD203B41FA5}">
                      <a16:colId xmlns="" xmlns:a16="http://schemas.microsoft.com/office/drawing/2014/main" val="361940702"/>
                    </a:ext>
                  </a:extLst>
                </a:gridCol>
                <a:gridCol w="6497864">
                  <a:extLst>
                    <a:ext uri="{9D8B030D-6E8A-4147-A177-3AD203B41FA5}">
                      <a16:colId xmlns="" xmlns:a16="http://schemas.microsoft.com/office/drawing/2014/main" val="2994987603"/>
                    </a:ext>
                  </a:extLst>
                </a:gridCol>
              </a:tblGrid>
              <a:tr h="660400">
                <a:tc>
                  <a:txBody>
                    <a:bodyPr/>
                    <a:lstStyle/>
                    <a:p>
                      <a:r>
                        <a:rPr lang="en-US" sz="1900" dirty="0" smtClean="0">
                          <a:solidFill>
                            <a:schemeClr val="tx1"/>
                          </a:solidFill>
                        </a:rPr>
                        <a:t>HRIT/EMWIN</a:t>
                      </a:r>
                      <a:endParaRPr lang="en-US" sz="1900" dirty="0">
                        <a:solidFill>
                          <a:schemeClr val="tx1"/>
                        </a:solidFill>
                      </a:endParaRPr>
                    </a:p>
                  </a:txBody>
                  <a:tcPr marL="96520" marR="9652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High Rate Information Transmission/ Emergency Managers Weather Information Network</a:t>
                      </a:r>
                      <a:endParaRPr lang="en-US" sz="1900" dirty="0">
                        <a:solidFill>
                          <a:schemeClr val="tx1"/>
                        </a:solidFill>
                      </a:endParaRPr>
                    </a:p>
                  </a:txBody>
                  <a:tcPr marL="96520" marR="96520"/>
                </a:tc>
                <a:extLst>
                  <a:ext uri="{0D108BD9-81ED-4DB2-BD59-A6C34878D82A}">
                    <a16:rowId xmlns="" xmlns:a16="http://schemas.microsoft.com/office/drawing/2014/main" val="2749898416"/>
                  </a:ext>
                </a:extLst>
              </a:tr>
              <a:tr h="375920">
                <a:tc>
                  <a:txBody>
                    <a:bodyPr/>
                    <a:lstStyle/>
                    <a:p>
                      <a:r>
                        <a:rPr lang="en-US" sz="1900" dirty="0" smtClean="0">
                          <a:solidFill>
                            <a:schemeClr val="tx1"/>
                          </a:solidFill>
                        </a:rPr>
                        <a:t>LNA</a:t>
                      </a:r>
                      <a:endParaRPr lang="en-US" sz="1900" dirty="0">
                        <a:solidFill>
                          <a:schemeClr val="tx1"/>
                        </a:solidFill>
                      </a:endParaRPr>
                    </a:p>
                  </a:txBody>
                  <a:tcPr marL="96520" marR="96520"/>
                </a:tc>
                <a:tc>
                  <a:txBody>
                    <a:bodyPr/>
                    <a:lstStyle/>
                    <a:p>
                      <a:r>
                        <a:rPr lang="en-US" sz="1900" dirty="0" smtClean="0">
                          <a:solidFill>
                            <a:schemeClr val="tx1"/>
                          </a:solidFill>
                        </a:rPr>
                        <a:t>Low Noise Amplifier </a:t>
                      </a:r>
                      <a:endParaRPr lang="en-US" sz="1900" dirty="0">
                        <a:solidFill>
                          <a:schemeClr val="tx1"/>
                        </a:solidFill>
                      </a:endParaRPr>
                    </a:p>
                  </a:txBody>
                  <a:tcPr marL="96520" marR="96520"/>
                </a:tc>
                <a:extLst>
                  <a:ext uri="{0D108BD9-81ED-4DB2-BD59-A6C34878D82A}">
                    <a16:rowId xmlns="" xmlns:a16="http://schemas.microsoft.com/office/drawing/2014/main" val="2607152311"/>
                  </a:ext>
                </a:extLst>
              </a:tr>
              <a:tr h="375920">
                <a:tc>
                  <a:txBody>
                    <a:bodyPr/>
                    <a:lstStyle/>
                    <a:p>
                      <a:r>
                        <a:rPr lang="en-US" sz="1900" dirty="0" smtClean="0">
                          <a:solidFill>
                            <a:schemeClr val="tx1"/>
                          </a:solidFill>
                        </a:rPr>
                        <a:t>LZSS</a:t>
                      </a:r>
                      <a:endParaRPr lang="en-US" sz="1900" dirty="0">
                        <a:solidFill>
                          <a:schemeClr val="tx1"/>
                        </a:solidFill>
                      </a:endParaRPr>
                    </a:p>
                  </a:txBody>
                  <a:tcPr marL="96520" marR="96520"/>
                </a:tc>
                <a:tc>
                  <a:txBody>
                    <a:bodyPr/>
                    <a:lstStyle/>
                    <a:p>
                      <a:r>
                        <a:rPr lang="en-US" sz="1900" dirty="0" smtClean="0">
                          <a:solidFill>
                            <a:schemeClr val="tx1"/>
                          </a:solidFill>
                        </a:rPr>
                        <a:t>Level Zero Storage System </a:t>
                      </a:r>
                      <a:endParaRPr lang="en-US" sz="1900" dirty="0">
                        <a:solidFill>
                          <a:schemeClr val="tx1"/>
                        </a:solidFill>
                      </a:endParaRPr>
                    </a:p>
                  </a:txBody>
                  <a:tcPr marL="96520" marR="96520"/>
                </a:tc>
                <a:extLst>
                  <a:ext uri="{0D108BD9-81ED-4DB2-BD59-A6C34878D82A}">
                    <a16:rowId xmlns="" xmlns:a16="http://schemas.microsoft.com/office/drawing/2014/main" val="2706642921"/>
                  </a:ext>
                </a:extLst>
              </a:tr>
              <a:tr h="375920">
                <a:tc>
                  <a:txBody>
                    <a:bodyPr/>
                    <a:lstStyle/>
                    <a:p>
                      <a:r>
                        <a:rPr lang="en-US" sz="1900" dirty="0" smtClean="0">
                          <a:solidFill>
                            <a:schemeClr val="tx1"/>
                          </a:solidFill>
                        </a:rPr>
                        <a:t>NESDIS</a:t>
                      </a:r>
                      <a:endParaRPr lang="en-US" sz="1900" dirty="0">
                        <a:solidFill>
                          <a:schemeClr val="tx1"/>
                        </a:solidFill>
                      </a:endParaRPr>
                    </a:p>
                  </a:txBody>
                  <a:tcPr marL="96520" marR="96520"/>
                </a:tc>
                <a:tc>
                  <a:txBody>
                    <a:bodyPr/>
                    <a:lstStyle/>
                    <a:p>
                      <a:r>
                        <a:rPr lang="en-US" sz="1900" dirty="0" smtClean="0">
                          <a:solidFill>
                            <a:schemeClr val="tx1"/>
                          </a:solidFill>
                        </a:rPr>
                        <a:t>National Environmental Satellite, Data, and Information Service</a:t>
                      </a:r>
                      <a:endParaRPr lang="en-US" sz="1900" dirty="0">
                        <a:solidFill>
                          <a:schemeClr val="tx1"/>
                        </a:solidFill>
                      </a:endParaRPr>
                    </a:p>
                  </a:txBody>
                  <a:tcPr marL="96520" marR="96520"/>
                </a:tc>
                <a:extLst>
                  <a:ext uri="{0D108BD9-81ED-4DB2-BD59-A6C34878D82A}">
                    <a16:rowId xmlns="" xmlns:a16="http://schemas.microsoft.com/office/drawing/2014/main" val="3974650210"/>
                  </a:ext>
                </a:extLst>
              </a:tr>
              <a:tr h="375920">
                <a:tc>
                  <a:txBody>
                    <a:bodyPr/>
                    <a:lstStyle/>
                    <a:p>
                      <a:r>
                        <a:rPr lang="en-US" sz="1900" dirty="0" smtClean="0">
                          <a:solidFill>
                            <a:schemeClr val="tx1"/>
                          </a:solidFill>
                        </a:rPr>
                        <a:t>NHC</a:t>
                      </a:r>
                      <a:endParaRPr lang="en-US" sz="1900" dirty="0">
                        <a:solidFill>
                          <a:schemeClr val="tx1"/>
                        </a:solidFill>
                      </a:endParaRPr>
                    </a:p>
                  </a:txBody>
                  <a:tcPr marL="96520" marR="96520"/>
                </a:tc>
                <a:tc>
                  <a:txBody>
                    <a:bodyPr/>
                    <a:lstStyle/>
                    <a:p>
                      <a:r>
                        <a:rPr lang="en-US" sz="1900" dirty="0" smtClean="0">
                          <a:solidFill>
                            <a:schemeClr val="tx1"/>
                          </a:solidFill>
                        </a:rPr>
                        <a:t>National Hurricane Center</a:t>
                      </a:r>
                      <a:endParaRPr lang="en-US" sz="1900" dirty="0">
                        <a:solidFill>
                          <a:schemeClr val="tx1"/>
                        </a:solidFill>
                      </a:endParaRPr>
                    </a:p>
                  </a:txBody>
                  <a:tcPr marL="96520" marR="96520"/>
                </a:tc>
                <a:extLst>
                  <a:ext uri="{0D108BD9-81ED-4DB2-BD59-A6C34878D82A}">
                    <a16:rowId xmlns="" xmlns:a16="http://schemas.microsoft.com/office/drawing/2014/main" val="3179665033"/>
                  </a:ext>
                </a:extLst>
              </a:tr>
              <a:tr h="375920">
                <a:tc>
                  <a:txBody>
                    <a:bodyPr/>
                    <a:lstStyle/>
                    <a:p>
                      <a:r>
                        <a:rPr lang="en-US" sz="1900" dirty="0" smtClean="0">
                          <a:solidFill>
                            <a:schemeClr val="tx1"/>
                          </a:solidFill>
                        </a:rPr>
                        <a:t>NOAA</a:t>
                      </a:r>
                      <a:endParaRPr lang="en-US" sz="1900" dirty="0">
                        <a:solidFill>
                          <a:schemeClr val="tx1"/>
                        </a:solidFill>
                      </a:endParaRPr>
                    </a:p>
                  </a:txBody>
                  <a:tcPr marL="96520" marR="96520"/>
                </a:tc>
                <a:tc>
                  <a:txBody>
                    <a:bodyPr/>
                    <a:lstStyle/>
                    <a:p>
                      <a:r>
                        <a:rPr lang="en-US" sz="1900" dirty="0" smtClean="0">
                          <a:solidFill>
                            <a:schemeClr val="tx1"/>
                          </a:solidFill>
                        </a:rPr>
                        <a:t>National Oceanic and Atmospheric Administration </a:t>
                      </a:r>
                      <a:endParaRPr lang="en-US" sz="1900" dirty="0">
                        <a:solidFill>
                          <a:schemeClr val="tx1"/>
                        </a:solidFill>
                      </a:endParaRPr>
                    </a:p>
                  </a:txBody>
                  <a:tcPr marL="96520" marR="96520"/>
                </a:tc>
                <a:extLst>
                  <a:ext uri="{0D108BD9-81ED-4DB2-BD59-A6C34878D82A}">
                    <a16:rowId xmlns="" xmlns:a16="http://schemas.microsoft.com/office/drawing/2014/main" val="2983925515"/>
                  </a:ext>
                </a:extLst>
              </a:tr>
              <a:tr h="375920">
                <a:tc>
                  <a:txBody>
                    <a:bodyPr/>
                    <a:lstStyle/>
                    <a:p>
                      <a:r>
                        <a:rPr lang="en-US" sz="1900" dirty="0" smtClean="0">
                          <a:solidFill>
                            <a:schemeClr val="tx1"/>
                          </a:solidFill>
                        </a:rPr>
                        <a:t>NSOF</a:t>
                      </a:r>
                      <a:endParaRPr lang="en-US" sz="1900" dirty="0">
                        <a:solidFill>
                          <a:schemeClr val="tx1"/>
                        </a:solidFill>
                      </a:endParaRPr>
                    </a:p>
                  </a:txBody>
                  <a:tcPr marL="96520" marR="96520"/>
                </a:tc>
                <a:tc>
                  <a:txBody>
                    <a:bodyPr/>
                    <a:lstStyle/>
                    <a:p>
                      <a:r>
                        <a:rPr lang="en-US" sz="1900" dirty="0" smtClean="0">
                          <a:solidFill>
                            <a:schemeClr val="tx1"/>
                          </a:solidFill>
                        </a:rPr>
                        <a:t>NOAA Satellite Operations Facility </a:t>
                      </a:r>
                      <a:endParaRPr lang="en-US" sz="1900" dirty="0">
                        <a:solidFill>
                          <a:schemeClr val="tx1"/>
                        </a:solidFill>
                      </a:endParaRPr>
                    </a:p>
                  </a:txBody>
                  <a:tcPr marL="96520" marR="96520"/>
                </a:tc>
                <a:extLst>
                  <a:ext uri="{0D108BD9-81ED-4DB2-BD59-A6C34878D82A}">
                    <a16:rowId xmlns="" xmlns:a16="http://schemas.microsoft.com/office/drawing/2014/main" val="4167832030"/>
                  </a:ext>
                </a:extLst>
              </a:tr>
              <a:tr h="4070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rPr>
                        <a:t>NWS</a:t>
                      </a:r>
                      <a:endParaRPr lang="en-US" sz="1900" dirty="0">
                        <a:solidFill>
                          <a:schemeClr val="tx1"/>
                        </a:solidFill>
                      </a:endParaRPr>
                    </a:p>
                  </a:txBody>
                  <a:tcPr marL="96520" marR="96520"/>
                </a:tc>
                <a:tc>
                  <a:txBody>
                    <a:bodyPr/>
                    <a:lstStyle/>
                    <a:p>
                      <a:r>
                        <a:rPr lang="en-US" sz="1900" dirty="0" smtClean="0">
                          <a:solidFill>
                            <a:schemeClr val="tx1"/>
                          </a:solidFill>
                        </a:rPr>
                        <a:t>National weather Service</a:t>
                      </a:r>
                      <a:endParaRPr lang="en-US" sz="1900" dirty="0">
                        <a:solidFill>
                          <a:schemeClr val="tx1"/>
                        </a:solidFill>
                      </a:endParaRPr>
                    </a:p>
                  </a:txBody>
                  <a:tcPr marL="96520" marR="96520"/>
                </a:tc>
                <a:extLst>
                  <a:ext uri="{0D108BD9-81ED-4DB2-BD59-A6C34878D82A}">
                    <a16:rowId xmlns="" xmlns:a16="http://schemas.microsoft.com/office/drawing/2014/main" val="1640809360"/>
                  </a:ext>
                </a:extLst>
              </a:tr>
              <a:tr h="375920">
                <a:tc>
                  <a:txBody>
                    <a:bodyPr/>
                    <a:lstStyle/>
                    <a:p>
                      <a:r>
                        <a:rPr lang="en-US" sz="1900" dirty="0" smtClean="0">
                          <a:solidFill>
                            <a:schemeClr val="tx1"/>
                          </a:solidFill>
                        </a:rPr>
                        <a:t>OSPO</a:t>
                      </a:r>
                      <a:endParaRPr lang="en-US" sz="1900" dirty="0">
                        <a:solidFill>
                          <a:schemeClr val="tx1"/>
                        </a:solidFill>
                      </a:endParaRPr>
                    </a:p>
                  </a:txBody>
                  <a:tcPr marL="96520" marR="96520"/>
                </a:tc>
                <a:tc>
                  <a:txBody>
                    <a:bodyPr/>
                    <a:lstStyle/>
                    <a:p>
                      <a:r>
                        <a:rPr lang="en-US" sz="1900" dirty="0" smtClean="0">
                          <a:solidFill>
                            <a:schemeClr val="tx1"/>
                          </a:solidFill>
                        </a:rPr>
                        <a:t>Office of Satellite and Product Operations</a:t>
                      </a:r>
                      <a:endParaRPr lang="en-US" sz="1900" dirty="0">
                        <a:solidFill>
                          <a:schemeClr val="tx1"/>
                        </a:solidFill>
                      </a:endParaRPr>
                    </a:p>
                  </a:txBody>
                  <a:tcPr marL="96520" marR="96520"/>
                </a:tc>
                <a:extLst>
                  <a:ext uri="{0D108BD9-81ED-4DB2-BD59-A6C34878D82A}">
                    <a16:rowId xmlns="" xmlns:a16="http://schemas.microsoft.com/office/drawing/2014/main" val="619718907"/>
                  </a:ext>
                </a:extLst>
              </a:tr>
              <a:tr h="375920">
                <a:tc>
                  <a:txBody>
                    <a:bodyPr/>
                    <a:lstStyle/>
                    <a:p>
                      <a:r>
                        <a:rPr lang="en-US" sz="1900" dirty="0" smtClean="0">
                          <a:solidFill>
                            <a:schemeClr val="tx1"/>
                          </a:solidFill>
                        </a:rPr>
                        <a:t>PDA</a:t>
                      </a:r>
                      <a:endParaRPr lang="en-US" sz="1900" dirty="0">
                        <a:solidFill>
                          <a:schemeClr val="tx1"/>
                        </a:solidFill>
                      </a:endParaRPr>
                    </a:p>
                  </a:txBody>
                  <a:tcPr marL="96520" marR="96520"/>
                </a:tc>
                <a:tc>
                  <a:txBody>
                    <a:bodyPr/>
                    <a:lstStyle/>
                    <a:p>
                      <a:r>
                        <a:rPr lang="en-US" sz="1900" dirty="0" smtClean="0">
                          <a:solidFill>
                            <a:schemeClr val="tx1"/>
                          </a:solidFill>
                        </a:rPr>
                        <a:t>Production Distribution and Access</a:t>
                      </a:r>
                      <a:endParaRPr lang="en-US" sz="1900" dirty="0">
                        <a:solidFill>
                          <a:schemeClr val="tx1"/>
                        </a:solidFill>
                      </a:endParaRPr>
                    </a:p>
                  </a:txBody>
                  <a:tcPr marL="96520" marR="96520"/>
                </a:tc>
                <a:extLst>
                  <a:ext uri="{0D108BD9-81ED-4DB2-BD59-A6C34878D82A}">
                    <a16:rowId xmlns="" xmlns:a16="http://schemas.microsoft.com/office/drawing/2014/main" val="1802617088"/>
                  </a:ext>
                </a:extLst>
              </a:tr>
              <a:tr h="375920">
                <a:tc>
                  <a:txBody>
                    <a:bodyPr/>
                    <a:lstStyle/>
                    <a:p>
                      <a:r>
                        <a:rPr lang="en-US" sz="1900" dirty="0" smtClean="0">
                          <a:solidFill>
                            <a:schemeClr val="tx1"/>
                          </a:solidFill>
                        </a:rPr>
                        <a:t>PLT</a:t>
                      </a:r>
                      <a:endParaRPr lang="en-US" sz="1900" dirty="0">
                        <a:solidFill>
                          <a:schemeClr val="tx1"/>
                        </a:solidFill>
                      </a:endParaRPr>
                    </a:p>
                  </a:txBody>
                  <a:tcPr marL="96520" marR="96520"/>
                </a:tc>
                <a:tc>
                  <a:txBody>
                    <a:bodyPr/>
                    <a:lstStyle/>
                    <a:p>
                      <a:r>
                        <a:rPr lang="en-US" sz="1900" dirty="0" smtClean="0">
                          <a:solidFill>
                            <a:schemeClr val="tx1"/>
                          </a:solidFill>
                        </a:rPr>
                        <a:t>Post Launch Test</a:t>
                      </a:r>
                      <a:endParaRPr lang="en-US" sz="1900" dirty="0">
                        <a:solidFill>
                          <a:schemeClr val="tx1"/>
                        </a:solidFill>
                      </a:endParaRPr>
                    </a:p>
                  </a:txBody>
                  <a:tcPr marL="96520" marR="96520"/>
                </a:tc>
                <a:extLst>
                  <a:ext uri="{0D108BD9-81ED-4DB2-BD59-A6C34878D82A}">
                    <a16:rowId xmlns="" xmlns:a16="http://schemas.microsoft.com/office/drawing/2014/main" val="427355249"/>
                  </a:ext>
                </a:extLst>
              </a:tr>
              <a:tr h="375920">
                <a:tc>
                  <a:txBody>
                    <a:bodyPr/>
                    <a:lstStyle/>
                    <a:p>
                      <a:r>
                        <a:rPr lang="en-US" sz="1900" dirty="0" smtClean="0">
                          <a:solidFill>
                            <a:schemeClr val="tx1"/>
                          </a:solidFill>
                        </a:rPr>
                        <a:t>PUG</a:t>
                      </a:r>
                      <a:endParaRPr lang="en-US" sz="1900" dirty="0">
                        <a:solidFill>
                          <a:schemeClr val="tx1"/>
                        </a:solidFill>
                      </a:endParaRPr>
                    </a:p>
                  </a:txBody>
                  <a:tcPr marL="96520" marR="96520"/>
                </a:tc>
                <a:tc>
                  <a:txBody>
                    <a:bodyPr/>
                    <a:lstStyle/>
                    <a:p>
                      <a:r>
                        <a:rPr lang="en-US" sz="1900" dirty="0" smtClean="0">
                          <a:solidFill>
                            <a:schemeClr val="tx1"/>
                          </a:solidFill>
                        </a:rPr>
                        <a:t>Product Definition and Users’ Guide</a:t>
                      </a:r>
                      <a:endParaRPr lang="en-US" sz="1900" dirty="0">
                        <a:solidFill>
                          <a:schemeClr val="tx1"/>
                        </a:solidFill>
                      </a:endParaRPr>
                    </a:p>
                  </a:txBody>
                  <a:tcPr marL="96520" marR="96520"/>
                </a:tc>
                <a:extLst>
                  <a:ext uri="{0D108BD9-81ED-4DB2-BD59-A6C34878D82A}">
                    <a16:rowId xmlns="" xmlns:a16="http://schemas.microsoft.com/office/drawing/2014/main" val="234931678"/>
                  </a:ext>
                </a:extLst>
              </a:tr>
              <a:tr h="375920">
                <a:tc>
                  <a:txBody>
                    <a:bodyPr/>
                    <a:lstStyle/>
                    <a:p>
                      <a:r>
                        <a:rPr lang="en-US" sz="1900" dirty="0" smtClean="0">
                          <a:solidFill>
                            <a:schemeClr val="tx1"/>
                          </a:solidFill>
                        </a:rPr>
                        <a:t>PS-PVR</a:t>
                      </a:r>
                      <a:endParaRPr lang="en-US" sz="1900" dirty="0">
                        <a:solidFill>
                          <a:schemeClr val="tx1"/>
                        </a:solidFill>
                      </a:endParaRPr>
                    </a:p>
                  </a:txBody>
                  <a:tcPr marL="96520" marR="96520"/>
                </a:tc>
                <a:tc>
                  <a:txBody>
                    <a:bodyPr/>
                    <a:lstStyle/>
                    <a:p>
                      <a:r>
                        <a:rPr lang="en-US" sz="1900" dirty="0" smtClean="0">
                          <a:solidFill>
                            <a:schemeClr val="tx1"/>
                          </a:solidFill>
                        </a:rPr>
                        <a:t>Peer Stakeholder – Product Validation. Reviews </a:t>
                      </a:r>
                      <a:endParaRPr lang="en-US" sz="1900" dirty="0">
                        <a:solidFill>
                          <a:schemeClr val="tx1"/>
                        </a:solidFill>
                      </a:endParaRPr>
                    </a:p>
                  </a:txBody>
                  <a:tcPr marL="96520" marR="96520"/>
                </a:tc>
                <a:extLst>
                  <a:ext uri="{0D108BD9-81ED-4DB2-BD59-A6C34878D82A}">
                    <a16:rowId xmlns="" xmlns:a16="http://schemas.microsoft.com/office/drawing/2014/main" val="2217315209"/>
                  </a:ext>
                </a:extLst>
              </a:tr>
            </a:tbl>
          </a:graphicData>
        </a:graphic>
      </p:graphicFrame>
      <p:sp>
        <p:nvSpPr>
          <p:cNvPr id="4" name="Slide Number Placeholder 3"/>
          <p:cNvSpPr>
            <a:spLocks noGrp="1"/>
          </p:cNvSpPr>
          <p:nvPr>
            <p:ph type="sldNum" sz="quarter" idx="4"/>
          </p:nvPr>
        </p:nvSpPr>
        <p:spPr/>
        <p:txBody>
          <a:bodyPr/>
          <a:lstStyle/>
          <a:p>
            <a:pPr defTabSz="457200"/>
            <a:fld id="{55723E3B-6DCA-4F3F-B844-0B144139ED8C}" type="slidenum">
              <a:rPr lang="en-US" altLang="en-US" kern="1200" smtClean="0">
                <a:solidFill>
                  <a:prstClr val="white"/>
                </a:solidFill>
                <a:latin typeface="Calibri"/>
                <a:ea typeface="+mn-ea"/>
                <a:cs typeface="+mn-cs"/>
              </a:rPr>
              <a:pPr defTabSz="457200"/>
              <a:t>110</a:t>
            </a:fld>
            <a:endParaRPr lang="en-US" altLang="en-US" kern="1200" dirty="0">
              <a:solidFill>
                <a:prstClr val="white"/>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6148433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996273529"/>
              </p:ext>
            </p:extLst>
          </p:nvPr>
        </p:nvGraphicFramePr>
        <p:xfrm>
          <a:off x="228600" y="1287463"/>
          <a:ext cx="8686800" cy="4572000"/>
        </p:xfrm>
        <a:graphic>
          <a:graphicData uri="http://schemas.openxmlformats.org/drawingml/2006/table">
            <a:tbl>
              <a:tblPr firstRow="1" bandRow="1">
                <a:tableStyleId>{A521563E-3F03-4654-9829-C758517929CE}</a:tableStyleId>
              </a:tblPr>
              <a:tblGrid>
                <a:gridCol w="1335768">
                  <a:extLst>
                    <a:ext uri="{9D8B030D-6E8A-4147-A177-3AD203B41FA5}">
                      <a16:colId xmlns="" xmlns:a16="http://schemas.microsoft.com/office/drawing/2014/main" val="361940702"/>
                    </a:ext>
                  </a:extLst>
                </a:gridCol>
                <a:gridCol w="7351032">
                  <a:extLst>
                    <a:ext uri="{9D8B030D-6E8A-4147-A177-3AD203B41FA5}">
                      <a16:colId xmlns="" xmlns:a16="http://schemas.microsoft.com/office/drawing/2014/main" val="2994987603"/>
                    </a:ext>
                  </a:extLst>
                </a:gridCol>
              </a:tblGrid>
              <a:tr h="375920">
                <a:tc>
                  <a:txBody>
                    <a:bodyPr/>
                    <a:lstStyle/>
                    <a:p>
                      <a:r>
                        <a:rPr lang="en-US" sz="1900" dirty="0" smtClean="0">
                          <a:solidFill>
                            <a:schemeClr val="tx1"/>
                          </a:solidFill>
                        </a:rPr>
                        <a:t>NDE</a:t>
                      </a:r>
                      <a:endParaRPr lang="en-US" sz="1900" dirty="0">
                        <a:solidFill>
                          <a:schemeClr val="tx1"/>
                        </a:solidFill>
                      </a:endParaRPr>
                    </a:p>
                  </a:txBody>
                  <a:tcPr marL="96520" marR="96520"/>
                </a:tc>
                <a:tc>
                  <a:txBody>
                    <a:bodyPr/>
                    <a:lstStyle/>
                    <a:p>
                      <a:r>
                        <a:rPr lang="en-US" sz="1900" dirty="0" smtClean="0">
                          <a:solidFill>
                            <a:schemeClr val="tx1"/>
                          </a:solidFill>
                        </a:rPr>
                        <a:t>NPP Data Exploitation </a:t>
                      </a:r>
                      <a:endParaRPr lang="en-US" sz="1900" dirty="0">
                        <a:solidFill>
                          <a:schemeClr val="tx1"/>
                        </a:solidFill>
                      </a:endParaRPr>
                    </a:p>
                  </a:txBody>
                  <a:tcPr marL="96520" marR="96520"/>
                </a:tc>
                <a:extLst>
                  <a:ext uri="{0D108BD9-81ED-4DB2-BD59-A6C34878D82A}">
                    <a16:rowId xmlns="" xmlns:a16="http://schemas.microsoft.com/office/drawing/2014/main" val="2749898416"/>
                  </a:ext>
                </a:extLst>
              </a:tr>
              <a:tr h="375920">
                <a:tc>
                  <a:txBody>
                    <a:bodyPr/>
                    <a:lstStyle/>
                    <a:p>
                      <a:r>
                        <a:rPr lang="en-US" sz="1900" dirty="0" smtClean="0">
                          <a:solidFill>
                            <a:schemeClr val="tx1"/>
                          </a:solidFill>
                        </a:rPr>
                        <a:t>PLPT</a:t>
                      </a:r>
                      <a:endParaRPr lang="en-US" sz="1900" dirty="0">
                        <a:solidFill>
                          <a:schemeClr val="tx1"/>
                        </a:solidFill>
                      </a:endParaRPr>
                    </a:p>
                  </a:txBody>
                  <a:tcPr marL="96520" marR="96520"/>
                </a:tc>
                <a:tc>
                  <a:txBody>
                    <a:bodyPr/>
                    <a:lstStyle/>
                    <a:p>
                      <a:r>
                        <a:rPr lang="en-US" sz="1900" dirty="0" smtClean="0">
                          <a:solidFill>
                            <a:schemeClr val="tx1"/>
                          </a:solidFill>
                        </a:rPr>
                        <a:t>Post Launch Product</a:t>
                      </a:r>
                      <a:r>
                        <a:rPr lang="en-US" sz="1900" baseline="0" dirty="0" smtClean="0">
                          <a:solidFill>
                            <a:schemeClr val="tx1"/>
                          </a:solidFill>
                        </a:rPr>
                        <a:t> Testing</a:t>
                      </a:r>
                      <a:endParaRPr lang="en-US" sz="1900" dirty="0">
                        <a:solidFill>
                          <a:schemeClr val="tx1"/>
                        </a:solidFill>
                      </a:endParaRPr>
                    </a:p>
                  </a:txBody>
                  <a:tcPr marL="96520" marR="96520"/>
                </a:tc>
                <a:extLst>
                  <a:ext uri="{0D108BD9-81ED-4DB2-BD59-A6C34878D82A}">
                    <a16:rowId xmlns="" xmlns:a16="http://schemas.microsoft.com/office/drawing/2014/main" val="2983925515"/>
                  </a:ext>
                </a:extLst>
              </a:tr>
              <a:tr h="375920">
                <a:tc>
                  <a:txBody>
                    <a:bodyPr/>
                    <a:lstStyle/>
                    <a:p>
                      <a:r>
                        <a:rPr lang="en-US" sz="1900" dirty="0" smtClean="0">
                          <a:solidFill>
                            <a:schemeClr val="tx1"/>
                          </a:solidFill>
                        </a:rPr>
                        <a:t>QC</a:t>
                      </a:r>
                      <a:endParaRPr lang="en-US" sz="1900" dirty="0">
                        <a:solidFill>
                          <a:schemeClr val="tx1"/>
                        </a:solidFill>
                      </a:endParaRPr>
                    </a:p>
                  </a:txBody>
                  <a:tcPr marL="96520" marR="96520"/>
                </a:tc>
                <a:tc>
                  <a:txBody>
                    <a:bodyPr/>
                    <a:lstStyle/>
                    <a:p>
                      <a:r>
                        <a:rPr lang="en-US" sz="1900" dirty="0" smtClean="0">
                          <a:solidFill>
                            <a:schemeClr val="tx1"/>
                          </a:solidFill>
                        </a:rPr>
                        <a:t>Quality Control</a:t>
                      </a:r>
                      <a:endParaRPr lang="en-US" sz="1900" dirty="0">
                        <a:solidFill>
                          <a:schemeClr val="tx1"/>
                        </a:solidFill>
                      </a:endParaRPr>
                    </a:p>
                  </a:txBody>
                  <a:tcPr marL="96520" marR="96520"/>
                </a:tc>
                <a:extLst>
                  <a:ext uri="{0D108BD9-81ED-4DB2-BD59-A6C34878D82A}">
                    <a16:rowId xmlns="" xmlns:a16="http://schemas.microsoft.com/office/drawing/2014/main" val="2623209443"/>
                  </a:ext>
                </a:extLst>
              </a:tr>
              <a:tr h="375920">
                <a:tc>
                  <a:txBody>
                    <a:bodyPr/>
                    <a:lstStyle/>
                    <a:p>
                      <a:r>
                        <a:rPr lang="en-US" sz="1900" dirty="0" smtClean="0">
                          <a:solidFill>
                            <a:schemeClr val="tx1"/>
                          </a:solidFill>
                        </a:rPr>
                        <a:t>SCMI</a:t>
                      </a:r>
                      <a:endParaRPr lang="en-US" sz="1900" dirty="0">
                        <a:solidFill>
                          <a:schemeClr val="tx1"/>
                        </a:solidFill>
                      </a:endParaRPr>
                    </a:p>
                  </a:txBody>
                  <a:tcPr marL="96520" marR="96520"/>
                </a:tc>
                <a:tc>
                  <a:txBody>
                    <a:bodyPr/>
                    <a:lstStyle/>
                    <a:p>
                      <a:r>
                        <a:rPr lang="en-US" sz="1900" dirty="0" err="1" smtClean="0">
                          <a:solidFill>
                            <a:schemeClr val="tx1"/>
                          </a:solidFill>
                        </a:rPr>
                        <a:t>Sectorized</a:t>
                      </a:r>
                      <a:r>
                        <a:rPr lang="en-US" sz="1900" dirty="0" smtClean="0">
                          <a:solidFill>
                            <a:schemeClr val="tx1"/>
                          </a:solidFill>
                        </a:rPr>
                        <a:t> Cloud and Moisture Imagery </a:t>
                      </a:r>
                      <a:endParaRPr lang="en-US" sz="1900" dirty="0">
                        <a:solidFill>
                          <a:schemeClr val="tx1"/>
                        </a:solidFill>
                      </a:endParaRPr>
                    </a:p>
                  </a:txBody>
                  <a:tcPr marL="96520" marR="96520"/>
                </a:tc>
                <a:extLst>
                  <a:ext uri="{0D108BD9-81ED-4DB2-BD59-A6C34878D82A}">
                    <a16:rowId xmlns="" xmlns:a16="http://schemas.microsoft.com/office/drawing/2014/main" val="4167832030"/>
                  </a:ext>
                </a:extLst>
              </a:tr>
              <a:tr h="375920">
                <a:tc>
                  <a:txBody>
                    <a:bodyPr/>
                    <a:lstStyle/>
                    <a:p>
                      <a:r>
                        <a:rPr lang="en-US" sz="1900" dirty="0" smtClean="0">
                          <a:solidFill>
                            <a:schemeClr val="tx1"/>
                          </a:solidFill>
                        </a:rPr>
                        <a:t>SEISS</a:t>
                      </a:r>
                      <a:endParaRPr lang="en-US" sz="1900" dirty="0">
                        <a:solidFill>
                          <a:schemeClr val="tx1"/>
                        </a:solidFill>
                      </a:endParaRPr>
                    </a:p>
                  </a:txBody>
                  <a:tcPr marL="96520" marR="96520"/>
                </a:tc>
                <a:tc>
                  <a:txBody>
                    <a:bodyPr/>
                    <a:lstStyle/>
                    <a:p>
                      <a:r>
                        <a:rPr lang="en-US" sz="1900" dirty="0" smtClean="0">
                          <a:solidFill>
                            <a:schemeClr val="tx1"/>
                          </a:solidFill>
                        </a:rPr>
                        <a:t>Space Environment In-Situ Suite </a:t>
                      </a:r>
                      <a:endParaRPr lang="en-US" sz="1900" dirty="0">
                        <a:solidFill>
                          <a:schemeClr val="tx1"/>
                        </a:solidFill>
                      </a:endParaRPr>
                    </a:p>
                  </a:txBody>
                  <a:tcPr marL="96520" marR="96520"/>
                </a:tc>
                <a:extLst>
                  <a:ext uri="{0D108BD9-81ED-4DB2-BD59-A6C34878D82A}">
                    <a16:rowId xmlns="" xmlns:a16="http://schemas.microsoft.com/office/drawing/2014/main" val="1640809360"/>
                  </a:ext>
                </a:extLst>
              </a:tr>
              <a:tr h="375920">
                <a:tc>
                  <a:txBody>
                    <a:bodyPr/>
                    <a:lstStyle/>
                    <a:p>
                      <a:r>
                        <a:rPr lang="en-US" sz="1900" dirty="0" smtClean="0">
                          <a:solidFill>
                            <a:schemeClr val="tx1"/>
                          </a:solidFill>
                        </a:rPr>
                        <a:t>S-NPP</a:t>
                      </a:r>
                      <a:endParaRPr lang="en-US" sz="1900" dirty="0">
                        <a:solidFill>
                          <a:schemeClr val="tx1"/>
                        </a:solidFill>
                      </a:endParaRPr>
                    </a:p>
                  </a:txBody>
                  <a:tcPr marL="96520" marR="96520"/>
                </a:tc>
                <a:tc>
                  <a:txBody>
                    <a:bodyPr/>
                    <a:lstStyle/>
                    <a:p>
                      <a:r>
                        <a:rPr lang="en-US" sz="1900" dirty="0" smtClean="0">
                          <a:solidFill>
                            <a:schemeClr val="tx1"/>
                          </a:solidFill>
                        </a:rPr>
                        <a:t>Suomi National Polar-orbiting Partnership </a:t>
                      </a:r>
                      <a:endParaRPr lang="en-US" sz="1900" dirty="0">
                        <a:solidFill>
                          <a:schemeClr val="tx1"/>
                        </a:solidFill>
                      </a:endParaRPr>
                    </a:p>
                  </a:txBody>
                  <a:tcPr marL="96520" marR="96520"/>
                </a:tc>
                <a:extLst>
                  <a:ext uri="{0D108BD9-81ED-4DB2-BD59-A6C34878D82A}">
                    <a16:rowId xmlns="" xmlns:a16="http://schemas.microsoft.com/office/drawing/2014/main" val="87448255"/>
                  </a:ext>
                </a:extLst>
              </a:tr>
              <a:tr h="375920">
                <a:tc>
                  <a:txBody>
                    <a:bodyPr/>
                    <a:lstStyle/>
                    <a:p>
                      <a:r>
                        <a:rPr lang="en-US" sz="1900" dirty="0" smtClean="0">
                          <a:solidFill>
                            <a:schemeClr val="tx1"/>
                          </a:solidFill>
                        </a:rPr>
                        <a:t>SSEC</a:t>
                      </a:r>
                      <a:endParaRPr lang="en-US" sz="1900" dirty="0">
                        <a:solidFill>
                          <a:schemeClr val="tx1"/>
                        </a:solidFill>
                      </a:endParaRPr>
                    </a:p>
                  </a:txBody>
                  <a:tcPr marL="96520" marR="96520"/>
                </a:tc>
                <a:tc>
                  <a:txBody>
                    <a:bodyPr/>
                    <a:lstStyle/>
                    <a:p>
                      <a:r>
                        <a:rPr lang="en-US" sz="1900" dirty="0" smtClean="0">
                          <a:solidFill>
                            <a:schemeClr val="tx1"/>
                          </a:solidFill>
                        </a:rPr>
                        <a:t>Space Science and Engineering Center</a:t>
                      </a:r>
                      <a:endParaRPr lang="en-US" sz="1900" dirty="0">
                        <a:solidFill>
                          <a:schemeClr val="tx1"/>
                        </a:solidFill>
                      </a:endParaRPr>
                    </a:p>
                  </a:txBody>
                  <a:tcPr marL="96520" marR="96520"/>
                </a:tc>
                <a:extLst>
                  <a:ext uri="{0D108BD9-81ED-4DB2-BD59-A6C34878D82A}">
                    <a16:rowId xmlns="" xmlns:a16="http://schemas.microsoft.com/office/drawing/2014/main" val="2363748048"/>
                  </a:ext>
                </a:extLst>
              </a:tr>
              <a:tr h="375920">
                <a:tc>
                  <a:txBody>
                    <a:bodyPr/>
                    <a:lstStyle/>
                    <a:p>
                      <a:r>
                        <a:rPr lang="en-US" sz="1900" dirty="0" smtClean="0">
                          <a:solidFill>
                            <a:schemeClr val="tx1"/>
                          </a:solidFill>
                        </a:rPr>
                        <a:t>SUVI</a:t>
                      </a:r>
                      <a:endParaRPr lang="en-US" sz="1900" dirty="0">
                        <a:solidFill>
                          <a:schemeClr val="tx1"/>
                        </a:solidFill>
                      </a:endParaRPr>
                    </a:p>
                  </a:txBody>
                  <a:tcPr marL="96520" marR="96520"/>
                </a:tc>
                <a:tc>
                  <a:txBody>
                    <a:bodyPr/>
                    <a:lstStyle/>
                    <a:p>
                      <a:r>
                        <a:rPr lang="en-US" sz="1900" dirty="0" smtClean="0">
                          <a:solidFill>
                            <a:schemeClr val="tx1"/>
                          </a:solidFill>
                        </a:rPr>
                        <a:t> Solar Ultraviolet Imager </a:t>
                      </a:r>
                      <a:r>
                        <a:rPr lang="en-US" sz="1900" dirty="0" err="1" smtClean="0">
                          <a:solidFill>
                            <a:schemeClr val="tx1"/>
                          </a:solidFill>
                        </a:rPr>
                        <a:t>i</a:t>
                      </a:r>
                      <a:endParaRPr lang="en-US" sz="1900" dirty="0">
                        <a:solidFill>
                          <a:schemeClr val="tx1"/>
                        </a:solidFill>
                      </a:endParaRPr>
                    </a:p>
                  </a:txBody>
                  <a:tcPr marL="96520" marR="96520"/>
                </a:tc>
                <a:extLst>
                  <a:ext uri="{0D108BD9-81ED-4DB2-BD59-A6C34878D82A}">
                    <a16:rowId xmlns="" xmlns:a16="http://schemas.microsoft.com/office/drawing/2014/main" val="619718907"/>
                  </a:ext>
                </a:extLst>
              </a:tr>
              <a:tr h="375920">
                <a:tc>
                  <a:txBody>
                    <a:bodyPr/>
                    <a:lstStyle/>
                    <a:p>
                      <a:endParaRPr lang="en-US" sz="1900" dirty="0">
                        <a:solidFill>
                          <a:schemeClr val="tx1"/>
                        </a:solidFill>
                      </a:endParaRPr>
                    </a:p>
                  </a:txBody>
                  <a:tcPr marL="96520" marR="96520"/>
                </a:tc>
                <a:tc>
                  <a:txBody>
                    <a:bodyPr/>
                    <a:lstStyle/>
                    <a:p>
                      <a:endParaRPr lang="en-US" sz="1900" dirty="0">
                        <a:solidFill>
                          <a:schemeClr val="tx1"/>
                        </a:solidFill>
                      </a:endParaRPr>
                    </a:p>
                  </a:txBody>
                  <a:tcPr marL="96520" marR="96520"/>
                </a:tc>
                <a:extLst>
                  <a:ext uri="{0D108BD9-81ED-4DB2-BD59-A6C34878D82A}">
                    <a16:rowId xmlns="" xmlns:a16="http://schemas.microsoft.com/office/drawing/2014/main" val="1802617088"/>
                  </a:ext>
                </a:extLst>
              </a:tr>
              <a:tr h="375920">
                <a:tc>
                  <a:txBody>
                    <a:bodyPr/>
                    <a:lstStyle/>
                    <a:p>
                      <a:r>
                        <a:rPr lang="en-US" sz="1900" dirty="0" smtClean="0">
                          <a:solidFill>
                            <a:schemeClr val="tx1"/>
                          </a:solidFill>
                        </a:rPr>
                        <a:t>WCDAS</a:t>
                      </a:r>
                      <a:endParaRPr lang="en-US" sz="1900" dirty="0">
                        <a:solidFill>
                          <a:schemeClr val="tx1"/>
                        </a:solidFill>
                      </a:endParaRPr>
                    </a:p>
                  </a:txBody>
                  <a:tcPr marL="96520" marR="96520"/>
                </a:tc>
                <a:tc>
                  <a:txBody>
                    <a:bodyPr/>
                    <a:lstStyle/>
                    <a:p>
                      <a:r>
                        <a:rPr lang="en-US" sz="1900" dirty="0" smtClean="0">
                          <a:solidFill>
                            <a:schemeClr val="tx1"/>
                          </a:solidFill>
                        </a:rPr>
                        <a:t>Wallops Command and Data Acquisition Station</a:t>
                      </a:r>
                      <a:endParaRPr lang="en-US" sz="1900" dirty="0">
                        <a:solidFill>
                          <a:schemeClr val="tx1"/>
                        </a:solidFill>
                      </a:endParaRPr>
                    </a:p>
                  </a:txBody>
                  <a:tcPr marL="96520" marR="96520"/>
                </a:tc>
                <a:extLst>
                  <a:ext uri="{0D108BD9-81ED-4DB2-BD59-A6C34878D82A}">
                    <a16:rowId xmlns="" xmlns:a16="http://schemas.microsoft.com/office/drawing/2014/main" val="234931678"/>
                  </a:ext>
                </a:extLst>
              </a:tr>
              <a:tr h="375920">
                <a:tc>
                  <a:txBody>
                    <a:bodyPr/>
                    <a:lstStyle/>
                    <a:p>
                      <a:r>
                        <a:rPr lang="en-US" sz="1900" dirty="0" smtClean="0">
                          <a:solidFill>
                            <a:schemeClr val="tx1"/>
                          </a:solidFill>
                        </a:rPr>
                        <a:t>XPI</a:t>
                      </a:r>
                      <a:endParaRPr lang="en-US" sz="1900" dirty="0">
                        <a:solidFill>
                          <a:schemeClr val="tx1"/>
                        </a:solidFill>
                      </a:endParaRPr>
                    </a:p>
                  </a:txBody>
                  <a:tcPr marL="96520" marR="96520"/>
                </a:tc>
                <a:tc>
                  <a:txBody>
                    <a:bodyPr/>
                    <a:lstStyle/>
                    <a:p>
                      <a:r>
                        <a:rPr lang="en-US" sz="1900" dirty="0" smtClean="0">
                          <a:solidFill>
                            <a:schemeClr val="tx1"/>
                          </a:solidFill>
                        </a:rPr>
                        <a:t>Cross-Polarization Interference </a:t>
                      </a:r>
                      <a:endParaRPr lang="en-US" sz="1900" dirty="0">
                        <a:solidFill>
                          <a:schemeClr val="tx1"/>
                        </a:solidFill>
                      </a:endParaRPr>
                    </a:p>
                  </a:txBody>
                  <a:tcPr marL="96520" marR="96520"/>
                </a:tc>
                <a:extLst>
                  <a:ext uri="{0D108BD9-81ED-4DB2-BD59-A6C34878D82A}">
                    <a16:rowId xmlns="" xmlns:a16="http://schemas.microsoft.com/office/drawing/2014/main" val="3671453146"/>
                  </a:ext>
                </a:extLst>
              </a:tr>
              <a:tr h="375920">
                <a:tc>
                  <a:txBody>
                    <a:bodyPr/>
                    <a:lstStyle/>
                    <a:p>
                      <a:endParaRPr lang="en-US" sz="1900">
                        <a:solidFill>
                          <a:schemeClr val="tx1"/>
                        </a:solidFill>
                      </a:endParaRPr>
                    </a:p>
                  </a:txBody>
                  <a:tcPr marL="96520" marR="96520"/>
                </a:tc>
                <a:tc>
                  <a:txBody>
                    <a:bodyPr/>
                    <a:lstStyle/>
                    <a:p>
                      <a:endParaRPr lang="en-US" sz="1900" dirty="0">
                        <a:solidFill>
                          <a:schemeClr val="tx1"/>
                        </a:solidFill>
                      </a:endParaRPr>
                    </a:p>
                  </a:txBody>
                  <a:tcPr marL="96520" marR="96520"/>
                </a:tc>
                <a:extLst>
                  <a:ext uri="{0D108BD9-81ED-4DB2-BD59-A6C34878D82A}">
                    <a16:rowId xmlns="" xmlns:a16="http://schemas.microsoft.com/office/drawing/2014/main" val="2217315209"/>
                  </a:ext>
                </a:extLst>
              </a:tr>
            </a:tbl>
          </a:graphicData>
        </a:graphic>
      </p:graphicFrame>
      <p:sp>
        <p:nvSpPr>
          <p:cNvPr id="10" name="Slide Number Placeholder 9"/>
          <p:cNvSpPr>
            <a:spLocks noGrp="1"/>
          </p:cNvSpPr>
          <p:nvPr>
            <p:ph type="sldNum" sz="quarter" idx="4"/>
          </p:nvPr>
        </p:nvSpPr>
        <p:spPr/>
        <p:txBody>
          <a:bodyPr/>
          <a:lstStyle/>
          <a:p>
            <a:pPr defTabSz="457200"/>
            <a:fld id="{55723E3B-6DCA-4F3F-B844-0B144139ED8C}" type="slidenum">
              <a:rPr lang="en-US" altLang="en-US" kern="1200" smtClean="0">
                <a:solidFill>
                  <a:prstClr val="white"/>
                </a:solidFill>
                <a:latin typeface="Calibri"/>
                <a:ea typeface="+mn-ea"/>
                <a:cs typeface="+mn-cs"/>
              </a:rPr>
              <a:pPr defTabSz="457200"/>
              <a:t>111</a:t>
            </a:fld>
            <a:endParaRPr lang="en-US" altLang="en-US" kern="1200" dirty="0">
              <a:solidFill>
                <a:prstClr val="white"/>
              </a:solidFill>
              <a:latin typeface="Calibri"/>
              <a:ea typeface="+mn-ea"/>
              <a:cs typeface="+mn-cs"/>
            </a:endParaRPr>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388380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mtClean="0"/>
              <a:t>Algorithms</a:t>
            </a:r>
            <a:r>
              <a:rPr lang="en-US" dirty="0" smtClean="0"/>
              <a:t>: Regression &amp; Physical Retrieval</a:t>
            </a:r>
            <a:endParaRPr lang="en-US" dirty="0"/>
          </a:p>
        </p:txBody>
      </p:sp>
      <p:sp>
        <p:nvSpPr>
          <p:cNvPr id="3" name="Content Placeholder 2"/>
          <p:cNvSpPr>
            <a:spLocks noGrp="1"/>
          </p:cNvSpPr>
          <p:nvPr>
            <p:ph idx="1"/>
          </p:nvPr>
        </p:nvSpPr>
        <p:spPr>
          <a:xfrm>
            <a:off x="141889" y="1079937"/>
            <a:ext cx="8844455" cy="5226269"/>
          </a:xfrm>
          <a:noFill/>
        </p:spPr>
        <p:txBody>
          <a:bodyPr>
            <a:normAutofit fontScale="85000" lnSpcReduction="10000"/>
          </a:bodyPr>
          <a:lstStyle/>
          <a:p>
            <a:endParaRPr lang="en-US" sz="1300" dirty="0" smtClean="0"/>
          </a:p>
          <a:p>
            <a:r>
              <a:rPr lang="en-US" dirty="0" smtClean="0"/>
              <a:t>Uses all (IR) wavelengths </a:t>
            </a:r>
            <a:r>
              <a:rPr lang="en-US" b="1" dirty="0" smtClean="0"/>
              <a:t>&gt;</a:t>
            </a:r>
            <a:r>
              <a:rPr lang="en-US" dirty="0" smtClean="0"/>
              <a:t> 3.9 </a:t>
            </a:r>
            <a:r>
              <a:rPr lang="en-US" dirty="0" smtClean="0">
                <a:latin typeface="Symbol" panose="05050102010706020507" pitchFamily="18" charset="2"/>
              </a:rPr>
              <a:t>m</a:t>
            </a:r>
            <a:r>
              <a:rPr lang="en-US" dirty="0" smtClean="0"/>
              <a:t>m (But not 3.9 </a:t>
            </a:r>
            <a:r>
              <a:rPr lang="en-US" dirty="0">
                <a:latin typeface="Symbol" panose="05050102010706020507" pitchFamily="18" charset="2"/>
              </a:rPr>
              <a:t>m</a:t>
            </a:r>
            <a:r>
              <a:rPr lang="en-US" dirty="0"/>
              <a:t>m, </a:t>
            </a:r>
            <a:r>
              <a:rPr lang="en-US" dirty="0" smtClean="0"/>
              <a:t>to avoid solar contamination)</a:t>
            </a:r>
          </a:p>
          <a:p>
            <a:r>
              <a:rPr lang="en-US" dirty="0" smtClean="0"/>
              <a:t>Uses ABI Clear Sky Mask for Clear/Cloudy identification</a:t>
            </a:r>
          </a:p>
          <a:p>
            <a:r>
              <a:rPr lang="en-US" b="1" dirty="0" smtClean="0"/>
              <a:t>Clear Sky:  LAP Baseline Algorithm</a:t>
            </a:r>
          </a:p>
          <a:p>
            <a:pPr lvl="1"/>
            <a:r>
              <a:rPr lang="en-US" dirty="0" smtClean="0"/>
              <a:t>Regression:  Numerical Model Output that is temporally and spatially interpolated to Fields of Regard (FORs) and Least Squares related clear sky ABI Radiances and Forecast Profiles</a:t>
            </a:r>
          </a:p>
          <a:p>
            <a:pPr lvl="1"/>
            <a:r>
              <a:rPr lang="en-US" dirty="0" smtClean="0"/>
              <a:t>Physical Retrieval: Compares observed radiances to those calculated in forward Radiative Transfer Model, minimizes the difference in the profile – iteratively adjusts temperature and moisture.</a:t>
            </a:r>
          </a:p>
          <a:p>
            <a:r>
              <a:rPr lang="en-US" b="1" dirty="0" smtClean="0"/>
              <a:t>Cloudy Sky: </a:t>
            </a:r>
            <a:r>
              <a:rPr lang="en-US" b="1" dirty="0"/>
              <a:t>GOES-R Risk Reduction (R3) algorithm</a:t>
            </a:r>
          </a:p>
          <a:p>
            <a:pPr lvl="1"/>
            <a:r>
              <a:rPr lang="en-US" dirty="0"/>
              <a:t>Regression: Numerical Model (GFS) Output </a:t>
            </a:r>
            <a:r>
              <a:rPr lang="en-US" dirty="0" smtClean="0"/>
              <a:t>that </a:t>
            </a:r>
            <a:r>
              <a:rPr lang="en-US" dirty="0"/>
              <a:t>is temporally and spatially interpolated to Fields of Regard (FORs), and Least Squares related cloudy sky ABI Radiances and Forecast Profiles</a:t>
            </a:r>
          </a:p>
          <a:p>
            <a:pPr lvl="1"/>
            <a:r>
              <a:rPr lang="en-US" dirty="0"/>
              <a:t>Non-retrieval area: filled with first guess (GFS)</a:t>
            </a:r>
          </a:p>
          <a:p>
            <a:endParaRPr lang="en-US" dirty="0"/>
          </a:p>
          <a:p>
            <a:endParaRPr lang="en-US" dirty="0" smtClean="0"/>
          </a:p>
          <a:p>
            <a:endParaRPr lang="en-US" dirty="0" smtClean="0"/>
          </a:p>
        </p:txBody>
      </p:sp>
      <p:sp>
        <p:nvSpPr>
          <p:cNvPr id="5" name="Slide Number Placeholder 4"/>
          <p:cNvSpPr>
            <a:spLocks noGrp="1"/>
          </p:cNvSpPr>
          <p:nvPr>
            <p:ph type="sldNum" sz="quarter" idx="4294967295"/>
          </p:nvPr>
        </p:nvSpPr>
        <p:spPr>
          <a:xfrm>
            <a:off x="7924800" y="6416675"/>
            <a:ext cx="762000" cy="365125"/>
          </a:xfrm>
          <a:prstGeom prst="rect">
            <a:avLst/>
          </a:prstGeom>
        </p:spPr>
        <p:txBody>
          <a:bodyPr/>
          <a:lstStyle/>
          <a:p>
            <a:fld id="{E7A5A54D-0CD5-4841-B422-0469FF62B8DE}" type="slidenum">
              <a:rPr lang="en-US" smtClean="0"/>
              <a:t>12</a:t>
            </a:fld>
            <a:endParaRPr lang="en-US"/>
          </a:p>
        </p:txBody>
      </p:sp>
      <p:sp>
        <p:nvSpPr>
          <p:cNvPr id="4" name="Footer Placeholder 3"/>
          <p:cNvSpPr>
            <a:spLocks noGrp="1"/>
          </p:cNvSpPr>
          <p:nvPr>
            <p:ph type="ftr" sz="quarter" idx="4294967295"/>
          </p:nvPr>
        </p:nvSpPr>
        <p:spPr>
          <a:xfrm>
            <a:off x="1371600" y="6416675"/>
            <a:ext cx="5600700" cy="441325"/>
          </a:xfrm>
          <a:prstGeom prst="rect">
            <a:avLst/>
          </a:prstGeom>
        </p:spPr>
        <p:txBody>
          <a:bodyPr/>
          <a:lstStyle/>
          <a:p>
            <a:r>
              <a:rPr lang="en-US" dirty="0" smtClean="0"/>
              <a:t>GOES-R Training at the 10th Meeting on Urban Meteorology</a:t>
            </a:r>
            <a:endParaRPr lang="en-US" dirty="0"/>
          </a:p>
        </p:txBody>
      </p:sp>
      <p:sp>
        <p:nvSpPr>
          <p:cNvPr id="6" name="TextBox 5"/>
          <p:cNvSpPr txBox="1"/>
          <p:nvPr/>
        </p:nvSpPr>
        <p:spPr>
          <a:xfrm>
            <a:off x="6385037" y="4650827"/>
            <a:ext cx="2739853" cy="307777"/>
          </a:xfrm>
          <a:prstGeom prst="rect">
            <a:avLst/>
          </a:prstGeom>
          <a:solidFill>
            <a:srgbClr val="FFFF00"/>
          </a:solidFill>
        </p:spPr>
        <p:txBody>
          <a:bodyPr wrap="none" rtlCol="0">
            <a:spAutoFit/>
          </a:bodyPr>
          <a:lstStyle/>
          <a:p>
            <a:r>
              <a:rPr lang="en-US" b="1" dirty="0" smtClean="0"/>
              <a:t>Note:  Not Generally Available</a:t>
            </a:r>
            <a:endParaRPr lang="en-US" b="1" dirty="0"/>
          </a:p>
        </p:txBody>
      </p:sp>
      <p:sp>
        <p:nvSpPr>
          <p:cNvPr id="7" name="TextBox 6"/>
          <p:cNvSpPr txBox="1"/>
          <p:nvPr/>
        </p:nvSpPr>
        <p:spPr>
          <a:xfrm>
            <a:off x="4708634" y="2343807"/>
            <a:ext cx="1885453" cy="307777"/>
          </a:xfrm>
          <a:prstGeom prst="rect">
            <a:avLst/>
          </a:prstGeom>
          <a:solidFill>
            <a:srgbClr val="FFFF00"/>
          </a:solidFill>
        </p:spPr>
        <p:txBody>
          <a:bodyPr wrap="none" rtlCol="0">
            <a:spAutoFit/>
          </a:bodyPr>
          <a:lstStyle/>
          <a:p>
            <a:r>
              <a:rPr lang="en-US" b="1" dirty="0" smtClean="0"/>
              <a:t> Generally Available</a:t>
            </a:r>
            <a:endParaRPr lang="en-US" b="1" dirty="0"/>
          </a:p>
        </p:txBody>
      </p:sp>
    </p:spTree>
    <p:custDataLst>
      <p:tags r:id="rId1"/>
    </p:custDataLst>
    <p:extLst>
      <p:ext uri="{BB962C8B-B14F-4D97-AF65-F5344CB8AC3E}">
        <p14:creationId xmlns:p14="http://schemas.microsoft.com/office/powerpoint/2010/main" val="125389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FF0000"/>
                </a:solidFill>
              </a:rPr>
              <a:t>GOES-16 ABI All-Sky LAP Profiles</a:t>
            </a:r>
          </a:p>
        </p:txBody>
      </p:sp>
      <p:sp>
        <p:nvSpPr>
          <p:cNvPr id="3" name="Content Placeholder 2"/>
          <p:cNvSpPr>
            <a:spLocks noGrp="1"/>
          </p:cNvSpPr>
          <p:nvPr>
            <p:ph idx="1"/>
          </p:nvPr>
        </p:nvSpPr>
        <p:spPr>
          <a:noFill/>
        </p:spPr>
        <p:txBody>
          <a:bodyPr>
            <a:normAutofit fontScale="92500" lnSpcReduction="20000"/>
          </a:bodyPr>
          <a:lstStyle/>
          <a:p>
            <a:r>
              <a:rPr lang="en-US" b="1" dirty="0" smtClean="0"/>
              <a:t>5x5 Pixel fields of view (~ 10km)</a:t>
            </a:r>
          </a:p>
          <a:p>
            <a:r>
              <a:rPr lang="en-US" b="1" dirty="0" smtClean="0"/>
              <a:t>The All-Sky products combine GFS Information and ABI IR band radiances in Cloudy Regions</a:t>
            </a:r>
          </a:p>
          <a:p>
            <a:pPr lvl="1"/>
            <a:r>
              <a:rPr lang="en-US" b="1" dirty="0" smtClean="0"/>
              <a:t>Use baseline cloud mask to distinguish clear from cloudy (Baseline products are clear sky only)</a:t>
            </a:r>
          </a:p>
          <a:p>
            <a:pPr lvl="1"/>
            <a:r>
              <a:rPr lang="en-US" b="1" dirty="0" smtClean="0"/>
              <a:t>All-Sky Clear Sky Pixels:   Baseline algorithms</a:t>
            </a:r>
          </a:p>
          <a:p>
            <a:pPr lvl="2"/>
            <a:r>
              <a:rPr lang="en-US" b="1" dirty="0" smtClean="0"/>
              <a:t>But All-Sky Clear Retrieval includes surface information from RAP</a:t>
            </a:r>
          </a:p>
          <a:p>
            <a:pPr lvl="1"/>
            <a:r>
              <a:rPr lang="en-US" b="1" dirty="0" smtClean="0"/>
              <a:t>Cloudy Sky Pixels:  Cloudy Retrieval Algorithm Used</a:t>
            </a:r>
          </a:p>
          <a:p>
            <a:pPr lvl="2"/>
            <a:r>
              <a:rPr lang="en-US" b="1" dirty="0" smtClean="0"/>
              <a:t>All-Sky Cloudy Retrieval includes surface information from RAP</a:t>
            </a:r>
          </a:p>
          <a:p>
            <a:pPr lvl="1"/>
            <a:r>
              <a:rPr lang="en-US" b="1" dirty="0" smtClean="0"/>
              <a:t>GFS Used where Cloudy Retrieval does not converge</a:t>
            </a:r>
          </a:p>
          <a:p>
            <a:r>
              <a:rPr lang="en-US" b="1" dirty="0" smtClean="0"/>
              <a:t>Precision of LAP Clear Sky</a:t>
            </a:r>
          </a:p>
          <a:p>
            <a:pPr lvl="1"/>
            <a:r>
              <a:rPr lang="en-US" b="1" dirty="0" smtClean="0"/>
              <a:t> LI  6.5 K ; CAPE 2500 J/kg ; TPW 3 mm</a:t>
            </a:r>
          </a:p>
          <a:p>
            <a:r>
              <a:rPr lang="en-US" b="1" dirty="0" smtClean="0"/>
              <a:t>Cloud Type variable tells you whether you have a Clear Sky answer vs. a Cloudy answer vs. the GFS First Guess.</a:t>
            </a:r>
          </a:p>
          <a:p>
            <a:r>
              <a:rPr lang="en-US" b="1" dirty="0"/>
              <a:t>Products are available every 30 </a:t>
            </a:r>
            <a:r>
              <a:rPr lang="en-US" b="1" dirty="0" smtClean="0"/>
              <a:t>minutes</a:t>
            </a:r>
            <a:endParaRPr lang="en-US" b="1" dirty="0"/>
          </a:p>
        </p:txBody>
      </p:sp>
      <p:sp>
        <p:nvSpPr>
          <p:cNvPr id="4" name="Footer Placeholder 3"/>
          <p:cNvSpPr>
            <a:spLocks noGrp="1"/>
          </p:cNvSpPr>
          <p:nvPr>
            <p:ph type="ftr" sz="quarter" idx="3"/>
          </p:nvPr>
        </p:nvSpPr>
        <p:spPr>
          <a:prstGeom prst="rect">
            <a:avLst/>
          </a:prstGeom>
        </p:spPr>
        <p:txBody>
          <a:bodyPr/>
          <a:lstStyle/>
          <a:p>
            <a:r>
              <a:rPr lang="en-US" smtClean="0"/>
              <a:t>GOES-R Training at the 10th Meeting on Urban Meteorology</a:t>
            </a:r>
            <a:endParaRPr lang="en-US" dirty="0"/>
          </a:p>
        </p:txBody>
      </p:sp>
      <p:sp>
        <p:nvSpPr>
          <p:cNvPr id="5" name="Slide Number Placeholder 4"/>
          <p:cNvSpPr>
            <a:spLocks noGrp="1"/>
          </p:cNvSpPr>
          <p:nvPr>
            <p:ph type="sldNum" sz="quarter" idx="4"/>
          </p:nvPr>
        </p:nvSpPr>
        <p:spPr>
          <a:prstGeom prst="rect">
            <a:avLst/>
          </a:prstGeom>
        </p:spPr>
        <p:txBody>
          <a:bodyPr/>
          <a:lstStyle/>
          <a:p>
            <a:fld id="{E7A5A54D-0CD5-4841-B422-0469FF62B8DE}" type="slidenum">
              <a:rPr lang="en-US" smtClean="0"/>
              <a:t>13</a:t>
            </a:fld>
            <a:endParaRPr lang="en-US"/>
          </a:p>
        </p:txBody>
      </p:sp>
    </p:spTree>
    <p:custDataLst>
      <p:tags r:id="rId1"/>
    </p:custDataLst>
    <p:extLst>
      <p:ext uri="{BB962C8B-B14F-4D97-AF65-F5344CB8AC3E}">
        <p14:creationId xmlns:p14="http://schemas.microsoft.com/office/powerpoint/2010/main" val="1580068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you want All Sky Products?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111" y="1033463"/>
            <a:ext cx="6747777"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14</a:t>
            </a:fld>
            <a:endParaRPr lang="en-US"/>
          </a:p>
        </p:txBody>
      </p:sp>
      <p:sp>
        <p:nvSpPr>
          <p:cNvPr id="7" name="TextBox 6"/>
          <p:cNvSpPr txBox="1"/>
          <p:nvPr/>
        </p:nvSpPr>
        <p:spPr>
          <a:xfrm>
            <a:off x="536028" y="3767958"/>
            <a:ext cx="2916620" cy="830997"/>
          </a:xfrm>
          <a:prstGeom prst="rect">
            <a:avLst/>
          </a:prstGeom>
          <a:solidFill>
            <a:srgbClr val="92D050">
              <a:alpha val="56000"/>
            </a:srgbClr>
          </a:solidFill>
        </p:spPr>
        <p:txBody>
          <a:bodyPr wrap="square" rtlCol="0">
            <a:spAutoFit/>
          </a:bodyPr>
          <a:lstStyle/>
          <a:p>
            <a:r>
              <a:rPr lang="en-US" sz="1600" b="1" dirty="0" smtClean="0">
                <a:solidFill>
                  <a:srgbClr val="FF0000"/>
                </a:solidFill>
              </a:rPr>
              <a:t>Convective Instability might be building in regions where clouds are present</a:t>
            </a:r>
            <a:endParaRPr lang="en-US" sz="1600" b="1" dirty="0">
              <a:solidFill>
                <a:srgbClr val="FF0000"/>
              </a:solidFill>
            </a:endParaRPr>
          </a:p>
        </p:txBody>
      </p:sp>
      <p:cxnSp>
        <p:nvCxnSpPr>
          <p:cNvPr id="9" name="Straight Arrow Connector 8"/>
          <p:cNvCxnSpPr/>
          <p:nvPr/>
        </p:nvCxnSpPr>
        <p:spPr>
          <a:xfrm flipV="1">
            <a:off x="3452648" y="2995448"/>
            <a:ext cx="1213945" cy="11880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452648" y="4183456"/>
            <a:ext cx="1765738"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5218386" y="3162300"/>
            <a:ext cx="763314" cy="85725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9591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463040"/>
            <a:ext cx="4389120" cy="37467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82" y="1463040"/>
            <a:ext cx="4389120" cy="3746712"/>
          </a:xfrm>
          <a:prstGeom prst="rect">
            <a:avLst/>
          </a:prstGeom>
        </p:spPr>
      </p:pic>
      <p:sp>
        <p:nvSpPr>
          <p:cNvPr id="2" name="Title 1"/>
          <p:cNvSpPr>
            <a:spLocks noGrp="1"/>
          </p:cNvSpPr>
          <p:nvPr>
            <p:ph type="title"/>
          </p:nvPr>
        </p:nvSpPr>
        <p:spPr/>
        <p:txBody>
          <a:bodyPr>
            <a:normAutofit/>
          </a:bodyPr>
          <a:lstStyle/>
          <a:p>
            <a:r>
              <a:rPr lang="en-US" dirty="0" smtClean="0"/>
              <a:t>Baseline and All Sky Lifted Index</a:t>
            </a:r>
            <a:endParaRPr lang="en-US" dirty="0"/>
          </a:p>
        </p:txBody>
      </p:sp>
      <p:sp>
        <p:nvSpPr>
          <p:cNvPr id="3" name="Footer Placeholder 2"/>
          <p:cNvSpPr>
            <a:spLocks noGrp="1"/>
          </p:cNvSpPr>
          <p:nvPr>
            <p:ph type="ftr" sz="quarter" idx="4294967295"/>
          </p:nvPr>
        </p:nvSpPr>
        <p:spPr>
          <a:xfrm>
            <a:off x="1562100" y="6416675"/>
            <a:ext cx="5280660" cy="441325"/>
          </a:xfrm>
          <a:prstGeom prst="rect">
            <a:avLst/>
          </a:prstGeom>
        </p:spPr>
        <p:txBody>
          <a:bodyPr/>
          <a:lstStyle/>
          <a:p>
            <a:r>
              <a:rPr lang="en-US" dirty="0" smtClean="0"/>
              <a:t>GOES-R Training at the 10th Meeting on Urban Meteorology</a:t>
            </a:r>
            <a:endParaRPr lang="en-US" dirty="0"/>
          </a:p>
        </p:txBody>
      </p:sp>
      <p:sp>
        <p:nvSpPr>
          <p:cNvPr id="4" name="Slide Number Placeholder 3"/>
          <p:cNvSpPr>
            <a:spLocks noGrp="1"/>
          </p:cNvSpPr>
          <p:nvPr>
            <p:ph type="sldNum" sz="quarter" idx="4294967295"/>
          </p:nvPr>
        </p:nvSpPr>
        <p:spPr>
          <a:xfrm>
            <a:off x="7924800" y="6416675"/>
            <a:ext cx="762000" cy="365125"/>
          </a:xfrm>
          <a:prstGeom prst="rect">
            <a:avLst/>
          </a:prstGeom>
        </p:spPr>
        <p:txBody>
          <a:bodyPr/>
          <a:lstStyle/>
          <a:p>
            <a:fld id="{E7A5A54D-0CD5-4841-B422-0469FF62B8DE}" type="slidenum">
              <a:rPr lang="en-US" smtClean="0"/>
              <a:t>15</a:t>
            </a:fld>
            <a:endParaRPr lang="en-US"/>
          </a:p>
        </p:txBody>
      </p:sp>
      <p:sp>
        <p:nvSpPr>
          <p:cNvPr id="7" name="TextBox 6"/>
          <p:cNvSpPr txBox="1"/>
          <p:nvPr/>
        </p:nvSpPr>
        <p:spPr>
          <a:xfrm>
            <a:off x="3276600" y="4663440"/>
            <a:ext cx="1133644" cy="369332"/>
          </a:xfrm>
          <a:prstGeom prst="rect">
            <a:avLst/>
          </a:prstGeom>
          <a:noFill/>
        </p:spPr>
        <p:txBody>
          <a:bodyPr wrap="none" rtlCol="0">
            <a:spAutoFit/>
          </a:bodyPr>
          <a:lstStyle/>
          <a:p>
            <a:r>
              <a:rPr lang="en-US" sz="1800" b="1" dirty="0" smtClean="0">
                <a:solidFill>
                  <a:srgbClr val="FF0000"/>
                </a:solidFill>
              </a:rPr>
              <a:t>Baseline</a:t>
            </a:r>
            <a:endParaRPr lang="en-US" sz="1800" b="1" dirty="0">
              <a:solidFill>
                <a:srgbClr val="FF0000"/>
              </a:solidFill>
            </a:endParaRPr>
          </a:p>
        </p:txBody>
      </p:sp>
      <p:sp>
        <p:nvSpPr>
          <p:cNvPr id="8" name="TextBox 7"/>
          <p:cNvSpPr txBox="1"/>
          <p:nvPr/>
        </p:nvSpPr>
        <p:spPr>
          <a:xfrm>
            <a:off x="7772400" y="4663440"/>
            <a:ext cx="954107" cy="369332"/>
          </a:xfrm>
          <a:prstGeom prst="rect">
            <a:avLst/>
          </a:prstGeom>
          <a:noFill/>
        </p:spPr>
        <p:txBody>
          <a:bodyPr wrap="none" rtlCol="0">
            <a:spAutoFit/>
          </a:bodyPr>
          <a:lstStyle/>
          <a:p>
            <a:r>
              <a:rPr lang="en-US" sz="1800" b="1" dirty="0" smtClean="0">
                <a:solidFill>
                  <a:srgbClr val="FF0000"/>
                </a:solidFill>
              </a:rPr>
              <a:t>All Sky</a:t>
            </a:r>
            <a:endParaRPr lang="en-US" sz="1800" b="1" dirty="0">
              <a:solidFill>
                <a:srgbClr val="FF0000"/>
              </a:solidFill>
            </a:endParaRPr>
          </a:p>
        </p:txBody>
      </p:sp>
      <p:sp>
        <p:nvSpPr>
          <p:cNvPr id="9" name="TextBox 8"/>
          <p:cNvSpPr txBox="1"/>
          <p:nvPr/>
        </p:nvSpPr>
        <p:spPr>
          <a:xfrm>
            <a:off x="35957" y="5477530"/>
            <a:ext cx="9110186" cy="584775"/>
          </a:xfrm>
          <a:prstGeom prst="rect">
            <a:avLst/>
          </a:prstGeom>
          <a:noFill/>
        </p:spPr>
        <p:txBody>
          <a:bodyPr wrap="none" rtlCol="0">
            <a:spAutoFit/>
          </a:bodyPr>
          <a:lstStyle/>
          <a:p>
            <a:pPr algn="ctr"/>
            <a:r>
              <a:rPr lang="en-US" sz="1600" b="1" dirty="0" smtClean="0"/>
              <a:t>The All-Sky versions have been tested at HWT, but in general are not available.</a:t>
            </a:r>
          </a:p>
          <a:p>
            <a:pPr algn="ctr"/>
            <a:r>
              <a:rPr lang="en-US" sz="1600" b="1" dirty="0" smtClean="0"/>
              <a:t>You have to use your innate meteorological knowledge (or other datasets) to fill in the gaps</a:t>
            </a:r>
            <a:endParaRPr lang="en-US" sz="1600" b="1" dirty="0"/>
          </a:p>
        </p:txBody>
      </p:sp>
    </p:spTree>
    <p:custDataLst>
      <p:tags r:id="rId1"/>
    </p:custDataLst>
    <p:extLst>
      <p:ext uri="{BB962C8B-B14F-4D97-AF65-F5344CB8AC3E}">
        <p14:creationId xmlns:p14="http://schemas.microsoft.com/office/powerpoint/2010/main" val="3995479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Clear-Sky v. All-Sky</a:t>
            </a:r>
            <a:endParaRPr lang="en-US" dirty="0"/>
          </a:p>
        </p:txBody>
      </p:sp>
      <p:sp>
        <p:nvSpPr>
          <p:cNvPr id="3" name="Content Placeholder 2"/>
          <p:cNvSpPr>
            <a:spLocks noGrp="1"/>
          </p:cNvSpPr>
          <p:nvPr>
            <p:ph idx="1"/>
          </p:nvPr>
        </p:nvSpPr>
        <p:spPr/>
        <p:txBody>
          <a:bodyPr/>
          <a:lstStyle/>
          <a:p>
            <a:endParaRPr lang="en-US" b="1" dirty="0" smtClean="0"/>
          </a:p>
          <a:p>
            <a:endParaRPr lang="en-US" b="1" dirty="0"/>
          </a:p>
          <a:p>
            <a:endParaRPr lang="en-US" b="1" dirty="0" smtClean="0"/>
          </a:p>
          <a:p>
            <a:endParaRPr lang="en-US" b="1" dirty="0"/>
          </a:p>
          <a:p>
            <a:pPr marL="0" indent="0" algn="ctr">
              <a:buNone/>
            </a:pPr>
            <a:r>
              <a:rPr lang="en-US" b="1" dirty="0" smtClean="0"/>
              <a:t>For now – only Clear Sky Products (the Baseline) are generally available</a:t>
            </a:r>
            <a:endParaRPr lang="en-US" b="1"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16</a:t>
            </a:fld>
            <a:endParaRPr lang="en-US"/>
          </a:p>
        </p:txBody>
      </p:sp>
    </p:spTree>
    <p:custDataLst>
      <p:tags r:id="rId1"/>
    </p:custDataLst>
    <p:extLst>
      <p:ext uri="{BB962C8B-B14F-4D97-AF65-F5344CB8AC3E}">
        <p14:creationId xmlns:p14="http://schemas.microsoft.com/office/powerpoint/2010/main" val="3894423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Water Vapor Spectral Response Functions</a:t>
            </a:r>
            <a:endParaRPr lang="en-US" b="1" dirty="0">
              <a:solidFill>
                <a:schemeClr val="tx1"/>
              </a:solidFill>
            </a:endParaRPr>
          </a:p>
        </p:txBody>
      </p:sp>
      <p:sp>
        <p:nvSpPr>
          <p:cNvPr id="6" name="Slide Number Placeholder 5"/>
          <p:cNvSpPr>
            <a:spLocks noGrp="1"/>
          </p:cNvSpPr>
          <p:nvPr>
            <p:ph type="sldNum" sz="quarter" idx="4294967295"/>
          </p:nvPr>
        </p:nvSpPr>
        <p:spPr>
          <a:xfrm>
            <a:off x="7086600" y="6492876"/>
            <a:ext cx="2057400" cy="365125"/>
          </a:xfrm>
          <a:prstGeom prst="rect">
            <a:avLst/>
          </a:prstGeom>
        </p:spPr>
        <p:txBody>
          <a:bodyPr/>
          <a:lstStyle/>
          <a:p>
            <a:fld id="{99A5B503-CEDF-472C-9781-42ABCAB96F41}" type="slidenum">
              <a:rPr lang="en-US" smtClean="0"/>
              <a:t>17</a:t>
            </a:fld>
            <a:endParaRPr lang="en-US"/>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486888" y="1543790"/>
            <a:ext cx="8265226" cy="4251367"/>
          </a:xfrm>
          <a:prstGeom prst="rect">
            <a:avLst/>
          </a:prstGeom>
        </p:spPr>
      </p:pic>
      <p:sp>
        <p:nvSpPr>
          <p:cNvPr id="3" name="TextBox 2"/>
          <p:cNvSpPr txBox="1"/>
          <p:nvPr/>
        </p:nvSpPr>
        <p:spPr>
          <a:xfrm>
            <a:off x="3772795" y="3101656"/>
            <a:ext cx="846707" cy="307777"/>
          </a:xfrm>
          <a:prstGeom prst="rect">
            <a:avLst/>
          </a:prstGeom>
          <a:noFill/>
        </p:spPr>
        <p:txBody>
          <a:bodyPr wrap="none" rtlCol="0">
            <a:spAutoFit/>
          </a:bodyPr>
          <a:lstStyle/>
          <a:p>
            <a:r>
              <a:rPr lang="en-US" b="1" dirty="0" smtClean="0"/>
              <a:t>6.19 </a:t>
            </a:r>
            <a:r>
              <a:rPr lang="en-US" b="1" dirty="0" smtClean="0">
                <a:latin typeface="Symbol" panose="05050102010706020507" pitchFamily="18" charset="2"/>
              </a:rPr>
              <a:t>m</a:t>
            </a:r>
            <a:r>
              <a:rPr lang="en-US" b="1" dirty="0" smtClean="0"/>
              <a:t>m</a:t>
            </a:r>
            <a:endParaRPr lang="en-US" b="1" dirty="0"/>
          </a:p>
        </p:txBody>
      </p:sp>
      <p:sp>
        <p:nvSpPr>
          <p:cNvPr id="8" name="TextBox 7"/>
          <p:cNvSpPr txBox="1"/>
          <p:nvPr/>
        </p:nvSpPr>
        <p:spPr>
          <a:xfrm>
            <a:off x="5412801" y="3112850"/>
            <a:ext cx="846707" cy="307777"/>
          </a:xfrm>
          <a:prstGeom prst="rect">
            <a:avLst/>
          </a:prstGeom>
          <a:noFill/>
        </p:spPr>
        <p:txBody>
          <a:bodyPr wrap="none" rtlCol="0">
            <a:spAutoFit/>
          </a:bodyPr>
          <a:lstStyle/>
          <a:p>
            <a:r>
              <a:rPr lang="en-US" b="1" dirty="0" smtClean="0"/>
              <a:t>6.95 </a:t>
            </a:r>
            <a:r>
              <a:rPr lang="en-US" b="1" dirty="0" smtClean="0">
                <a:latin typeface="Symbol" panose="05050102010706020507" pitchFamily="18" charset="2"/>
              </a:rPr>
              <a:t>m</a:t>
            </a:r>
            <a:r>
              <a:rPr lang="en-US" b="1" dirty="0" smtClean="0"/>
              <a:t>m</a:t>
            </a:r>
            <a:endParaRPr lang="en-US" b="1" dirty="0"/>
          </a:p>
        </p:txBody>
      </p:sp>
      <p:sp>
        <p:nvSpPr>
          <p:cNvPr id="9" name="TextBox 8"/>
          <p:cNvSpPr txBox="1"/>
          <p:nvPr/>
        </p:nvSpPr>
        <p:spPr>
          <a:xfrm>
            <a:off x="6395439" y="3124045"/>
            <a:ext cx="846707" cy="307777"/>
          </a:xfrm>
          <a:prstGeom prst="rect">
            <a:avLst/>
          </a:prstGeom>
          <a:noFill/>
        </p:spPr>
        <p:txBody>
          <a:bodyPr wrap="none" rtlCol="0">
            <a:spAutoFit/>
          </a:bodyPr>
          <a:lstStyle/>
          <a:p>
            <a:r>
              <a:rPr lang="en-US" b="1" dirty="0" smtClean="0"/>
              <a:t>7.34 </a:t>
            </a:r>
            <a:r>
              <a:rPr lang="en-US" b="1" dirty="0" smtClean="0">
                <a:latin typeface="Symbol" panose="05050102010706020507" pitchFamily="18" charset="2"/>
              </a:rPr>
              <a:t>m</a:t>
            </a:r>
            <a:r>
              <a:rPr lang="en-US" b="1" dirty="0" smtClean="0"/>
              <a:t>m</a:t>
            </a:r>
            <a:endParaRPr lang="en-US" b="1" dirty="0"/>
          </a:p>
        </p:txBody>
      </p:sp>
      <p:sp>
        <p:nvSpPr>
          <p:cNvPr id="10" name="TextBox 9"/>
          <p:cNvSpPr txBox="1"/>
          <p:nvPr/>
        </p:nvSpPr>
        <p:spPr>
          <a:xfrm>
            <a:off x="3836217" y="5444393"/>
            <a:ext cx="780983" cy="307777"/>
          </a:xfrm>
          <a:prstGeom prst="rect">
            <a:avLst/>
          </a:prstGeom>
          <a:noFill/>
        </p:spPr>
        <p:txBody>
          <a:bodyPr wrap="none" rtlCol="0">
            <a:spAutoFit/>
          </a:bodyPr>
          <a:lstStyle/>
          <a:p>
            <a:r>
              <a:rPr lang="en-US" b="1" dirty="0" smtClean="0"/>
              <a:t>Band 8</a:t>
            </a:r>
            <a:endParaRPr lang="en-US" b="1" dirty="0"/>
          </a:p>
        </p:txBody>
      </p:sp>
      <p:sp>
        <p:nvSpPr>
          <p:cNvPr id="11" name="TextBox 10"/>
          <p:cNvSpPr txBox="1"/>
          <p:nvPr/>
        </p:nvSpPr>
        <p:spPr>
          <a:xfrm>
            <a:off x="5478232" y="5448925"/>
            <a:ext cx="780983" cy="307777"/>
          </a:xfrm>
          <a:prstGeom prst="rect">
            <a:avLst/>
          </a:prstGeom>
          <a:noFill/>
        </p:spPr>
        <p:txBody>
          <a:bodyPr wrap="none" rtlCol="0">
            <a:spAutoFit/>
          </a:bodyPr>
          <a:lstStyle/>
          <a:p>
            <a:r>
              <a:rPr lang="en-US" b="1" dirty="0" smtClean="0"/>
              <a:t>Band 9</a:t>
            </a:r>
            <a:endParaRPr lang="en-US" b="1" dirty="0"/>
          </a:p>
        </p:txBody>
      </p:sp>
      <p:sp>
        <p:nvSpPr>
          <p:cNvPr id="12" name="TextBox 11"/>
          <p:cNvSpPr txBox="1"/>
          <p:nvPr/>
        </p:nvSpPr>
        <p:spPr>
          <a:xfrm>
            <a:off x="6377017" y="5447422"/>
            <a:ext cx="880369" cy="307777"/>
          </a:xfrm>
          <a:prstGeom prst="rect">
            <a:avLst/>
          </a:prstGeom>
          <a:noFill/>
        </p:spPr>
        <p:txBody>
          <a:bodyPr wrap="none" rtlCol="0">
            <a:spAutoFit/>
          </a:bodyPr>
          <a:lstStyle/>
          <a:p>
            <a:r>
              <a:rPr lang="en-US" b="1" dirty="0" smtClean="0"/>
              <a:t>Band 10</a:t>
            </a:r>
            <a:endParaRPr lang="en-US" b="1" dirty="0"/>
          </a:p>
        </p:txBody>
      </p:sp>
      <p:cxnSp>
        <p:nvCxnSpPr>
          <p:cNvPr id="14" name="Straight Arrow Connector 13"/>
          <p:cNvCxnSpPr/>
          <p:nvPr/>
        </p:nvCxnSpPr>
        <p:spPr>
          <a:xfrm>
            <a:off x="3016156" y="1364776"/>
            <a:ext cx="756639" cy="15103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65027" y="1019027"/>
            <a:ext cx="5069016" cy="338554"/>
          </a:xfrm>
          <a:prstGeom prst="rect">
            <a:avLst/>
          </a:prstGeom>
          <a:noFill/>
        </p:spPr>
        <p:txBody>
          <a:bodyPr wrap="none" rtlCol="0">
            <a:spAutoFit/>
          </a:bodyPr>
          <a:lstStyle/>
          <a:p>
            <a:r>
              <a:rPr lang="en-US" sz="1600" b="1" dirty="0" smtClean="0"/>
              <a:t>Blue Region:  part of spectrum sensed by satellite</a:t>
            </a:r>
            <a:endParaRPr lang="en-US" sz="1600" b="1" dirty="0"/>
          </a:p>
        </p:txBody>
      </p:sp>
      <p:sp>
        <p:nvSpPr>
          <p:cNvPr id="16" name="TextBox 15"/>
          <p:cNvSpPr txBox="1"/>
          <p:nvPr/>
        </p:nvSpPr>
        <p:spPr>
          <a:xfrm rot="16200000">
            <a:off x="-436729" y="3378618"/>
            <a:ext cx="2552302" cy="307777"/>
          </a:xfrm>
          <a:prstGeom prst="rect">
            <a:avLst/>
          </a:prstGeom>
          <a:solidFill>
            <a:schemeClr val="bg1"/>
          </a:solidFill>
        </p:spPr>
        <p:txBody>
          <a:bodyPr wrap="none" rtlCol="0">
            <a:spAutoFit/>
          </a:bodyPr>
          <a:lstStyle/>
          <a:p>
            <a:r>
              <a:rPr lang="en-US" b="1" dirty="0" smtClean="0"/>
              <a:t>Brightness Temperature (K)</a:t>
            </a:r>
            <a:endParaRPr lang="en-US" b="1" dirty="0"/>
          </a:p>
        </p:txBody>
      </p:sp>
      <p:cxnSp>
        <p:nvCxnSpPr>
          <p:cNvPr id="17" name="Straight Arrow Connector 16"/>
          <p:cNvCxnSpPr/>
          <p:nvPr/>
        </p:nvCxnSpPr>
        <p:spPr>
          <a:xfrm flipV="1">
            <a:off x="993312" y="4436741"/>
            <a:ext cx="1122091" cy="13584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4270" y="5784515"/>
            <a:ext cx="9161482" cy="338554"/>
          </a:xfrm>
          <a:prstGeom prst="rect">
            <a:avLst/>
          </a:prstGeom>
          <a:noFill/>
        </p:spPr>
        <p:txBody>
          <a:bodyPr wrap="none" rtlCol="0">
            <a:spAutoFit/>
          </a:bodyPr>
          <a:lstStyle/>
          <a:p>
            <a:r>
              <a:rPr lang="en-US" sz="1600" b="1" dirty="0" smtClean="0"/>
              <a:t>Black Line:  Satellite-sensed temperature above the US Standard Atmosphere in Clear Skies</a:t>
            </a:r>
            <a:endParaRPr lang="en-US" sz="1600" b="1" dirty="0"/>
          </a:p>
        </p:txBody>
      </p:sp>
      <p:sp>
        <p:nvSpPr>
          <p:cNvPr id="18" name="TextBox 17"/>
          <p:cNvSpPr txBox="1"/>
          <p:nvPr/>
        </p:nvSpPr>
        <p:spPr>
          <a:xfrm>
            <a:off x="63248" y="1914768"/>
            <a:ext cx="622286" cy="307777"/>
          </a:xfrm>
          <a:prstGeom prst="rect">
            <a:avLst/>
          </a:prstGeom>
          <a:noFill/>
        </p:spPr>
        <p:txBody>
          <a:bodyPr wrap="none" rtlCol="0">
            <a:spAutoFit/>
          </a:bodyPr>
          <a:lstStyle/>
          <a:p>
            <a:r>
              <a:rPr lang="en-US" dirty="0" smtClean="0">
                <a:solidFill>
                  <a:srgbClr val="FF0000"/>
                </a:solidFill>
              </a:rPr>
              <a:t>warm</a:t>
            </a:r>
            <a:endParaRPr lang="en-US" dirty="0">
              <a:solidFill>
                <a:srgbClr val="FF0000"/>
              </a:solidFill>
            </a:endParaRPr>
          </a:p>
        </p:txBody>
      </p:sp>
      <p:sp>
        <p:nvSpPr>
          <p:cNvPr id="19" name="TextBox 18"/>
          <p:cNvSpPr txBox="1"/>
          <p:nvPr/>
        </p:nvSpPr>
        <p:spPr>
          <a:xfrm>
            <a:off x="117750" y="4709114"/>
            <a:ext cx="513282" cy="307777"/>
          </a:xfrm>
          <a:prstGeom prst="rect">
            <a:avLst/>
          </a:prstGeom>
          <a:noFill/>
        </p:spPr>
        <p:txBody>
          <a:bodyPr wrap="none" rtlCol="0">
            <a:spAutoFit/>
          </a:bodyPr>
          <a:lstStyle/>
          <a:p>
            <a:r>
              <a:rPr lang="en-US" dirty="0" smtClean="0">
                <a:solidFill>
                  <a:srgbClr val="FF0000"/>
                </a:solidFill>
              </a:rPr>
              <a:t>cold</a:t>
            </a:r>
            <a:endParaRPr lang="en-US" dirty="0">
              <a:solidFill>
                <a:srgbClr val="FF0000"/>
              </a:solidFill>
            </a:endParaRPr>
          </a:p>
        </p:txBody>
      </p:sp>
      <p:sp>
        <p:nvSpPr>
          <p:cNvPr id="5" name="Footer Placeholder 4"/>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234603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Water Vapor </a:t>
            </a:r>
            <a:r>
              <a:rPr lang="en-US" smtClean="0"/>
              <a:t>tell you?</a:t>
            </a:r>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1174" y="1032933"/>
            <a:ext cx="5381653" cy="5257800"/>
          </a:xfrm>
        </p:spPr>
      </p:pic>
      <p:sp>
        <p:nvSpPr>
          <p:cNvPr id="3" name="Slide Number Placeholder 2"/>
          <p:cNvSpPr>
            <a:spLocks noGrp="1"/>
          </p:cNvSpPr>
          <p:nvPr>
            <p:ph type="sldNum" sz="quarter" idx="4"/>
          </p:nvPr>
        </p:nvSpPr>
        <p:spPr/>
        <p:txBody>
          <a:bodyPr/>
          <a:lstStyle/>
          <a:p>
            <a:fld id="{0249A42C-7C3A-1946-A459-68A8AD418034}" type="slidenum">
              <a:rPr lang="en-US" smtClean="0"/>
              <a:pPr/>
              <a:t>18</a:t>
            </a:fld>
            <a:endParaRPr lang="en-US"/>
          </a:p>
        </p:txBody>
      </p:sp>
      <p:sp>
        <p:nvSpPr>
          <p:cNvPr id="7" name="TextBox 6"/>
          <p:cNvSpPr txBox="1"/>
          <p:nvPr/>
        </p:nvSpPr>
        <p:spPr>
          <a:xfrm>
            <a:off x="122829" y="2110853"/>
            <a:ext cx="1659429" cy="923330"/>
          </a:xfrm>
          <a:prstGeom prst="rect">
            <a:avLst/>
          </a:prstGeom>
          <a:noFill/>
        </p:spPr>
        <p:txBody>
          <a:bodyPr wrap="none" rtlCol="0">
            <a:spAutoFit/>
          </a:bodyPr>
          <a:lstStyle/>
          <a:p>
            <a:pPr algn="ctr"/>
            <a:r>
              <a:rPr lang="en-US" sz="1800" b="1" dirty="0" smtClean="0"/>
              <a:t>6.19 </a:t>
            </a:r>
            <a:r>
              <a:rPr lang="en-US" sz="1800" b="1" dirty="0" smtClean="0">
                <a:latin typeface="Symbol" panose="05050102010706020507" pitchFamily="18" charset="2"/>
              </a:rPr>
              <a:t>m</a:t>
            </a:r>
            <a:r>
              <a:rPr lang="en-US" sz="1800" b="1" dirty="0" smtClean="0"/>
              <a:t>m</a:t>
            </a:r>
          </a:p>
          <a:p>
            <a:pPr algn="ctr"/>
            <a:r>
              <a:rPr lang="en-US" sz="1800" b="1" dirty="0" smtClean="0"/>
              <a:t>“Upper-level </a:t>
            </a:r>
          </a:p>
          <a:p>
            <a:pPr algn="ctr"/>
            <a:r>
              <a:rPr lang="en-US" sz="1800" b="1" dirty="0" smtClean="0"/>
              <a:t>Water Vapor”</a:t>
            </a:r>
            <a:endParaRPr lang="en-US" sz="1800" b="1" dirty="0"/>
          </a:p>
        </p:txBody>
      </p:sp>
      <p:sp>
        <p:nvSpPr>
          <p:cNvPr id="5" name="Footer Placeholder 4"/>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785742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Water Vapor </a:t>
            </a:r>
            <a:r>
              <a:rPr lang="en-US" smtClean="0"/>
              <a:t>tell you?</a:t>
            </a:r>
            <a:endParaRPr lang="en-US"/>
          </a:p>
        </p:txBody>
      </p:sp>
      <p:sp>
        <p:nvSpPr>
          <p:cNvPr id="3" name="Slide Number Placeholder 2"/>
          <p:cNvSpPr>
            <a:spLocks noGrp="1"/>
          </p:cNvSpPr>
          <p:nvPr>
            <p:ph type="sldNum" sz="quarter" idx="4"/>
          </p:nvPr>
        </p:nvSpPr>
        <p:spPr/>
        <p:txBody>
          <a:bodyPr/>
          <a:lstStyle/>
          <a:p>
            <a:fld id="{0249A42C-7C3A-1946-A459-68A8AD418034}" type="slidenum">
              <a:rPr lang="en-US" smtClean="0"/>
              <a:pPr/>
              <a:t>19</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1174" y="1032933"/>
            <a:ext cx="5381653" cy="5257800"/>
          </a:xfrm>
        </p:spPr>
      </p:pic>
      <p:sp>
        <p:nvSpPr>
          <p:cNvPr id="8" name="TextBox 7"/>
          <p:cNvSpPr txBox="1"/>
          <p:nvPr/>
        </p:nvSpPr>
        <p:spPr>
          <a:xfrm>
            <a:off x="122829" y="2110853"/>
            <a:ext cx="1659429" cy="923330"/>
          </a:xfrm>
          <a:prstGeom prst="rect">
            <a:avLst/>
          </a:prstGeom>
          <a:noFill/>
        </p:spPr>
        <p:txBody>
          <a:bodyPr wrap="none" rtlCol="0">
            <a:spAutoFit/>
          </a:bodyPr>
          <a:lstStyle/>
          <a:p>
            <a:pPr algn="ctr"/>
            <a:r>
              <a:rPr lang="en-US" sz="1800" b="1" dirty="0" smtClean="0"/>
              <a:t>7.34 </a:t>
            </a:r>
            <a:r>
              <a:rPr lang="en-US" sz="1800" b="1" dirty="0" smtClean="0">
                <a:latin typeface="Symbol" panose="05050102010706020507" pitchFamily="18" charset="2"/>
              </a:rPr>
              <a:t>m</a:t>
            </a:r>
            <a:r>
              <a:rPr lang="en-US" sz="1800" b="1" dirty="0" smtClean="0"/>
              <a:t>m</a:t>
            </a:r>
          </a:p>
          <a:p>
            <a:pPr algn="ctr"/>
            <a:r>
              <a:rPr lang="en-US" sz="1800" b="1" dirty="0" smtClean="0"/>
              <a:t>“Low-Level</a:t>
            </a:r>
          </a:p>
          <a:p>
            <a:pPr algn="ctr"/>
            <a:r>
              <a:rPr lang="en-US" sz="1800" b="1" dirty="0" smtClean="0"/>
              <a:t>Water Vapor”</a:t>
            </a:r>
            <a:endParaRPr lang="en-US" sz="1800" b="1" dirty="0"/>
          </a:p>
        </p:txBody>
      </p:sp>
      <p:sp>
        <p:nvSpPr>
          <p:cNvPr id="9" name="TextBox 8"/>
          <p:cNvSpPr txBox="1"/>
          <p:nvPr/>
        </p:nvSpPr>
        <p:spPr>
          <a:xfrm>
            <a:off x="7301553" y="2402006"/>
            <a:ext cx="1692323" cy="2462213"/>
          </a:xfrm>
          <a:prstGeom prst="rect">
            <a:avLst/>
          </a:prstGeom>
          <a:noFill/>
        </p:spPr>
        <p:txBody>
          <a:bodyPr wrap="square" rtlCol="0">
            <a:spAutoFit/>
          </a:bodyPr>
          <a:lstStyle/>
          <a:p>
            <a:r>
              <a:rPr lang="en-US" b="1" dirty="0" smtClean="0"/>
              <a:t>At what level in the atmosphere are those brightness temperatures occurring?</a:t>
            </a:r>
          </a:p>
          <a:p>
            <a:endParaRPr lang="en-US" b="1" dirty="0"/>
          </a:p>
          <a:p>
            <a:r>
              <a:rPr lang="en-US" b="1" dirty="0" smtClean="0"/>
              <a:t>That’s what </a:t>
            </a:r>
            <a:r>
              <a:rPr lang="en-US" b="1" dirty="0" smtClean="0">
                <a:solidFill>
                  <a:srgbClr val="FF0000"/>
                </a:solidFill>
              </a:rPr>
              <a:t>Weighting Functions </a:t>
            </a:r>
            <a:r>
              <a:rPr lang="en-US" b="1" dirty="0" smtClean="0"/>
              <a:t>can tell you!</a:t>
            </a:r>
            <a:endParaRPr lang="en-US" b="1" dirty="0"/>
          </a:p>
        </p:txBody>
      </p:sp>
      <p:sp>
        <p:nvSpPr>
          <p:cNvPr id="5" name="Footer Placeholder 4"/>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696581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34" y="731835"/>
            <a:ext cx="8414019" cy="1143000"/>
          </a:xfrm>
        </p:spPr>
        <p:txBody>
          <a:bodyPr/>
          <a:lstStyle/>
          <a:p>
            <a:r>
              <a:rPr lang="en-US" b="1" dirty="0" smtClean="0"/>
              <a:t>Contributors</a:t>
            </a:r>
            <a:endParaRPr lang="en-US" b="1" dirty="0"/>
          </a:p>
        </p:txBody>
      </p:sp>
      <p:sp>
        <p:nvSpPr>
          <p:cNvPr id="6" name="TextBox 5"/>
          <p:cNvSpPr txBox="1"/>
          <p:nvPr/>
        </p:nvSpPr>
        <p:spPr>
          <a:xfrm>
            <a:off x="449293" y="2300870"/>
            <a:ext cx="7911701" cy="584775"/>
          </a:xfrm>
          <a:prstGeom prst="rect">
            <a:avLst/>
          </a:prstGeom>
          <a:noFill/>
        </p:spPr>
        <p:txBody>
          <a:bodyPr wrap="square" rtlCol="0">
            <a:spAutoFit/>
          </a:bodyPr>
          <a:lstStyle/>
          <a:p>
            <a:pPr algn="ctr"/>
            <a:endParaRPr lang="en-US" sz="1600" i="1" dirty="0">
              <a:solidFill>
                <a:schemeClr val="tx1"/>
              </a:solidFill>
            </a:endParaRPr>
          </a:p>
          <a:p>
            <a:pPr algn="ctr"/>
            <a:endParaRPr lang="en-US" sz="1600" dirty="0">
              <a:solidFill>
                <a:schemeClr val="tx1"/>
              </a:solidFill>
            </a:endParaRPr>
          </a:p>
        </p:txBody>
      </p:sp>
      <p:sp>
        <p:nvSpPr>
          <p:cNvPr id="3" name="Slide Number Placeholder 2"/>
          <p:cNvSpPr>
            <a:spLocks noGrp="1"/>
          </p:cNvSpPr>
          <p:nvPr>
            <p:ph type="sldNum" sz="quarter" idx="4"/>
          </p:nvPr>
        </p:nvSpPr>
        <p:spPr/>
        <p:txBody>
          <a:bodyPr/>
          <a:lstStyle/>
          <a:p>
            <a:fld id="{0249A42C-7C3A-1946-A459-68A8AD418034}" type="slidenum">
              <a:rPr lang="en-US" smtClean="0"/>
              <a:pPr/>
              <a:t>2</a:t>
            </a:fld>
            <a:endParaRPr lang="en-US"/>
          </a:p>
        </p:txBody>
      </p:sp>
      <p:sp>
        <p:nvSpPr>
          <p:cNvPr id="2" name="TextBox 1"/>
          <p:cNvSpPr txBox="1"/>
          <p:nvPr/>
        </p:nvSpPr>
        <p:spPr>
          <a:xfrm>
            <a:off x="352070" y="2912941"/>
            <a:ext cx="8008924" cy="1661993"/>
          </a:xfrm>
          <a:prstGeom prst="rect">
            <a:avLst/>
          </a:prstGeom>
          <a:noFill/>
        </p:spPr>
        <p:txBody>
          <a:bodyPr wrap="none" rtlCol="0">
            <a:spAutoFit/>
          </a:bodyPr>
          <a:lstStyle/>
          <a:p>
            <a:r>
              <a:rPr lang="en-US" sz="2000" b="1" dirty="0" smtClean="0"/>
              <a:t>Scott S. Lindstrom</a:t>
            </a:r>
          </a:p>
          <a:p>
            <a:r>
              <a:rPr lang="en-US" dirty="0" smtClean="0"/>
              <a:t>University of Wisconsin-Madison Cooperative Institute for Meteorological Satellite Studies (CIMSS)</a:t>
            </a:r>
          </a:p>
          <a:p>
            <a:r>
              <a:rPr lang="en-US" sz="2000" b="1" dirty="0" smtClean="0"/>
              <a:t>Jun Li</a:t>
            </a:r>
          </a:p>
          <a:p>
            <a:r>
              <a:rPr lang="en-US" dirty="0" smtClean="0"/>
              <a:t>UW-Madison CIMSS</a:t>
            </a:r>
          </a:p>
          <a:p>
            <a:r>
              <a:rPr lang="en-US" sz="2000" b="1" dirty="0" smtClean="0"/>
              <a:t>Tim </a:t>
            </a:r>
            <a:r>
              <a:rPr lang="en-US" sz="2000" b="1" dirty="0" err="1" smtClean="0"/>
              <a:t>Schmit</a:t>
            </a:r>
            <a:endParaRPr lang="en-US" sz="2000" b="1" dirty="0" smtClean="0"/>
          </a:p>
          <a:p>
            <a:r>
              <a:rPr lang="en-US" dirty="0" smtClean="0"/>
              <a:t>NOAA/ASPB/CIMSS</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3769" y="5313813"/>
            <a:ext cx="1314450" cy="952500"/>
          </a:xfrm>
          <a:prstGeom prst="rect">
            <a:avLst/>
          </a:prstGeom>
        </p:spPr>
      </p:pic>
      <p:sp>
        <p:nvSpPr>
          <p:cNvPr id="8" name="Footer Placeholder 7"/>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304064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there any Questions / Comments?</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sz="3600" b="1" dirty="0" smtClean="0"/>
              <a:t>I put this slide in here so if I’m on a roll speaking wise, this interrupts me</a:t>
            </a:r>
          </a:p>
          <a:p>
            <a:pPr marL="0" indent="0" algn="ctr">
              <a:buNone/>
            </a:pPr>
            <a:endParaRPr lang="en-US" sz="3600" b="1" dirty="0"/>
          </a:p>
          <a:p>
            <a:pPr marL="0" indent="0" algn="ctr">
              <a:buNone/>
            </a:pPr>
            <a:r>
              <a:rPr lang="en-US" sz="3600" b="1" dirty="0" smtClean="0"/>
              <a:t>Ask a question! </a:t>
            </a:r>
            <a:endParaRPr lang="en-US" sz="3600" b="1"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20</a:t>
            </a:fld>
            <a:endParaRPr lang="en-US"/>
          </a:p>
        </p:txBody>
      </p:sp>
    </p:spTree>
    <p:custDataLst>
      <p:tags r:id="rId1"/>
    </p:custDataLst>
    <p:extLst>
      <p:ext uri="{BB962C8B-B14F-4D97-AF65-F5344CB8AC3E}">
        <p14:creationId xmlns:p14="http://schemas.microsoft.com/office/powerpoint/2010/main" val="3596657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Weighting Functions tell you where information originates</a:t>
            </a:r>
            <a:endParaRPr lang="en-US" sz="24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137" y="1032933"/>
            <a:ext cx="615283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21</a:t>
            </a:fld>
            <a:endParaRPr lang="en-US"/>
          </a:p>
        </p:txBody>
      </p:sp>
      <p:sp>
        <p:nvSpPr>
          <p:cNvPr id="8" name="TextBox 7"/>
          <p:cNvSpPr txBox="1"/>
          <p:nvPr/>
        </p:nvSpPr>
        <p:spPr>
          <a:xfrm>
            <a:off x="846163" y="995815"/>
            <a:ext cx="3599062" cy="338554"/>
          </a:xfrm>
          <a:prstGeom prst="rect">
            <a:avLst/>
          </a:prstGeom>
          <a:solidFill>
            <a:schemeClr val="bg1">
              <a:lumMod val="95000"/>
            </a:schemeClr>
          </a:solidFill>
        </p:spPr>
        <p:txBody>
          <a:bodyPr wrap="none" rtlCol="0">
            <a:spAutoFit/>
          </a:bodyPr>
          <a:lstStyle/>
          <a:p>
            <a:r>
              <a:rPr lang="en-US" sz="1600" b="1" dirty="0" smtClean="0"/>
              <a:t>http://cimss.ssec.wisc.edu/goes/wf</a:t>
            </a:r>
            <a:endParaRPr lang="en-US" sz="1600" b="1" dirty="0"/>
          </a:p>
        </p:txBody>
      </p:sp>
      <p:sp>
        <p:nvSpPr>
          <p:cNvPr id="3" name="32-Point Star 2"/>
          <p:cNvSpPr/>
          <p:nvPr/>
        </p:nvSpPr>
        <p:spPr>
          <a:xfrm>
            <a:off x="3530010" y="3452648"/>
            <a:ext cx="2208638" cy="2062105"/>
          </a:xfrm>
          <a:prstGeom prst="star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Includes Mexican and Canadian stations</a:t>
            </a:r>
            <a:endParaRPr lang="en-US" dirty="0"/>
          </a:p>
        </p:txBody>
      </p:sp>
      <p:sp>
        <p:nvSpPr>
          <p:cNvPr id="7" name="Footer Placeholder 6"/>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06686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9" y="975360"/>
            <a:ext cx="4480560" cy="5376672"/>
          </a:xfrm>
          <a:prstGeom prst="rect">
            <a:avLst/>
          </a:prstGeom>
        </p:spPr>
      </p:pic>
      <p:sp>
        <p:nvSpPr>
          <p:cNvPr id="2" name="Title 1"/>
          <p:cNvSpPr>
            <a:spLocks noGrp="1"/>
          </p:cNvSpPr>
          <p:nvPr>
            <p:ph type="title"/>
          </p:nvPr>
        </p:nvSpPr>
        <p:spPr/>
        <p:txBody>
          <a:bodyPr/>
          <a:lstStyle/>
          <a:p>
            <a:r>
              <a:rPr lang="en-US" dirty="0" smtClean="0"/>
              <a:t>Consider Theoretical Atmospheres</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22</a:t>
            </a:fld>
            <a:endParaRPr lang="en-US"/>
          </a:p>
        </p:txBody>
      </p:sp>
      <p:pic>
        <p:nvPicPr>
          <p:cNvPr id="7"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2859" y="975360"/>
            <a:ext cx="4480560" cy="5376672"/>
          </a:xfrm>
          <a:prstGeom prst="rect">
            <a:avLst/>
          </a:prstGeom>
        </p:spPr>
      </p:pic>
      <p:sp>
        <p:nvSpPr>
          <p:cNvPr id="8" name="Oval 7"/>
          <p:cNvSpPr/>
          <p:nvPr/>
        </p:nvSpPr>
        <p:spPr>
          <a:xfrm>
            <a:off x="1746913" y="1983474"/>
            <a:ext cx="1091821" cy="418532"/>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17229" y="1983474"/>
            <a:ext cx="1091821" cy="418532"/>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39373" y="5836224"/>
            <a:ext cx="7016664" cy="307777"/>
          </a:xfrm>
          <a:prstGeom prst="rect">
            <a:avLst/>
          </a:prstGeom>
          <a:noFill/>
        </p:spPr>
        <p:txBody>
          <a:bodyPr wrap="none" rtlCol="0">
            <a:spAutoFit/>
          </a:bodyPr>
          <a:lstStyle/>
          <a:p>
            <a:r>
              <a:rPr lang="en-US" dirty="0" smtClean="0"/>
              <a:t>Dry Atmosphere:  More information to satellite originates from lower in the atmosphere</a:t>
            </a:r>
            <a:endParaRPr lang="en-US"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3274765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Weighting Functions in Theoretical Atmospheres</a:t>
            </a:r>
            <a:endParaRPr lang="en-US" sz="2400" dirty="0"/>
          </a:p>
        </p:txBody>
      </p:sp>
      <p:sp>
        <p:nvSpPr>
          <p:cNvPr id="3" name="Slide Number Placeholder 2"/>
          <p:cNvSpPr>
            <a:spLocks noGrp="1"/>
          </p:cNvSpPr>
          <p:nvPr>
            <p:ph type="sldNum" sz="quarter" idx="4"/>
          </p:nvPr>
        </p:nvSpPr>
        <p:spPr/>
        <p:txBody>
          <a:bodyPr/>
          <a:lstStyle/>
          <a:p>
            <a:fld id="{0249A42C-7C3A-1946-A459-68A8AD418034}" type="slidenum">
              <a:rPr lang="en-US" smtClean="0"/>
              <a:pPr/>
              <a:t>23</a:t>
            </a:fld>
            <a:endParaRPr lang="en-US"/>
          </a:p>
        </p:txBody>
      </p:sp>
      <p:sp>
        <p:nvSpPr>
          <p:cNvPr id="5" name="TextBox 4"/>
          <p:cNvSpPr txBox="1"/>
          <p:nvPr/>
        </p:nvSpPr>
        <p:spPr>
          <a:xfrm>
            <a:off x="627797" y="2583977"/>
            <a:ext cx="8047396" cy="461665"/>
          </a:xfrm>
          <a:prstGeom prst="rect">
            <a:avLst/>
          </a:prstGeom>
          <a:noFill/>
        </p:spPr>
        <p:txBody>
          <a:bodyPr wrap="none" rtlCol="0">
            <a:spAutoFit/>
          </a:bodyPr>
          <a:lstStyle/>
          <a:p>
            <a:r>
              <a:rPr lang="en-US" sz="2400" b="1" dirty="0" smtClean="0"/>
              <a:t>http://cimss.ssec.wisc.edu/goes/wf/examples/abi.html</a:t>
            </a:r>
            <a:endParaRPr lang="en-US" sz="2400" b="1" dirty="0"/>
          </a:p>
        </p:txBody>
      </p:sp>
      <p:sp>
        <p:nvSpPr>
          <p:cNvPr id="6" name="Footer Placeholder 5"/>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3698183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a:t>Weighting Functions in Theoretical Atmospheres</a:t>
            </a:r>
            <a:endParaRPr lang="en-US" sz="20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7932" y="1032933"/>
            <a:ext cx="4908137" cy="5257800"/>
          </a:xfrm>
        </p:spPr>
      </p:pic>
      <p:sp>
        <p:nvSpPr>
          <p:cNvPr id="3" name="Slide Number Placeholder 2"/>
          <p:cNvSpPr>
            <a:spLocks noGrp="1"/>
          </p:cNvSpPr>
          <p:nvPr>
            <p:ph type="sldNum" sz="quarter" idx="4"/>
          </p:nvPr>
        </p:nvSpPr>
        <p:spPr/>
        <p:txBody>
          <a:bodyPr/>
          <a:lstStyle/>
          <a:p>
            <a:fld id="{0249A42C-7C3A-1946-A459-68A8AD418034}" type="slidenum">
              <a:rPr lang="en-US" smtClean="0"/>
              <a:pPr/>
              <a:t>24</a:t>
            </a:fld>
            <a:endParaRPr lang="en-US"/>
          </a:p>
        </p:txBody>
      </p:sp>
      <p:sp>
        <p:nvSpPr>
          <p:cNvPr id="8" name="TextBox 7"/>
          <p:cNvSpPr txBox="1"/>
          <p:nvPr/>
        </p:nvSpPr>
        <p:spPr>
          <a:xfrm>
            <a:off x="991531" y="3056090"/>
            <a:ext cx="696024" cy="338554"/>
          </a:xfrm>
          <a:prstGeom prst="rect">
            <a:avLst/>
          </a:prstGeom>
          <a:noFill/>
        </p:spPr>
        <p:txBody>
          <a:bodyPr wrap="none" rtlCol="0">
            <a:spAutoFit/>
          </a:bodyPr>
          <a:lstStyle/>
          <a:p>
            <a:r>
              <a:rPr lang="en-US" sz="1600" b="1" dirty="0" smtClean="0"/>
              <a:t>Band</a:t>
            </a:r>
            <a:endParaRPr lang="en-US" b="1" dirty="0"/>
          </a:p>
        </p:txBody>
      </p:sp>
      <p:sp>
        <p:nvSpPr>
          <p:cNvPr id="9" name="TextBox 8"/>
          <p:cNvSpPr txBox="1"/>
          <p:nvPr/>
        </p:nvSpPr>
        <p:spPr>
          <a:xfrm>
            <a:off x="692571" y="3958902"/>
            <a:ext cx="1380506" cy="338554"/>
          </a:xfrm>
          <a:prstGeom prst="rect">
            <a:avLst/>
          </a:prstGeom>
          <a:noFill/>
        </p:spPr>
        <p:txBody>
          <a:bodyPr wrap="none" rtlCol="0">
            <a:spAutoFit/>
          </a:bodyPr>
          <a:lstStyle/>
          <a:p>
            <a:r>
              <a:rPr lang="en-US" sz="1600" b="1" dirty="0" smtClean="0"/>
              <a:t>Atmosphere</a:t>
            </a:r>
            <a:endParaRPr lang="en-US" b="1" dirty="0"/>
          </a:p>
        </p:txBody>
      </p:sp>
      <p:sp>
        <p:nvSpPr>
          <p:cNvPr id="10" name="TextBox 9"/>
          <p:cNvSpPr txBox="1"/>
          <p:nvPr/>
        </p:nvSpPr>
        <p:spPr>
          <a:xfrm>
            <a:off x="674137" y="5153764"/>
            <a:ext cx="1426994" cy="338554"/>
          </a:xfrm>
          <a:prstGeom prst="rect">
            <a:avLst/>
          </a:prstGeom>
          <a:noFill/>
        </p:spPr>
        <p:txBody>
          <a:bodyPr wrap="none" rtlCol="0">
            <a:spAutoFit/>
          </a:bodyPr>
          <a:lstStyle/>
          <a:p>
            <a:r>
              <a:rPr lang="en-US" sz="1600" b="1" dirty="0" smtClean="0"/>
              <a:t>Zenith Angle</a:t>
            </a:r>
            <a:endParaRPr lang="en-US" sz="1600" b="1" dirty="0"/>
          </a:p>
        </p:txBody>
      </p:sp>
      <p:sp>
        <p:nvSpPr>
          <p:cNvPr id="11" name="TextBox 10"/>
          <p:cNvSpPr txBox="1"/>
          <p:nvPr/>
        </p:nvSpPr>
        <p:spPr>
          <a:xfrm>
            <a:off x="7311104" y="5153763"/>
            <a:ext cx="1861407" cy="338554"/>
          </a:xfrm>
          <a:prstGeom prst="rect">
            <a:avLst/>
          </a:prstGeom>
          <a:noFill/>
        </p:spPr>
        <p:txBody>
          <a:bodyPr wrap="none" rtlCol="0">
            <a:spAutoFit/>
          </a:bodyPr>
          <a:lstStyle/>
          <a:p>
            <a:r>
              <a:rPr lang="en-US" sz="1600" b="1" dirty="0" smtClean="0"/>
              <a:t>Column Moisture</a:t>
            </a:r>
            <a:endParaRPr lang="en-US" sz="1600" b="1" dirty="0"/>
          </a:p>
        </p:txBody>
      </p:sp>
      <p:sp>
        <p:nvSpPr>
          <p:cNvPr id="12" name="TextBox 11"/>
          <p:cNvSpPr txBox="1"/>
          <p:nvPr/>
        </p:nvSpPr>
        <p:spPr>
          <a:xfrm>
            <a:off x="7146796" y="3958902"/>
            <a:ext cx="1975221" cy="584775"/>
          </a:xfrm>
          <a:prstGeom prst="rect">
            <a:avLst/>
          </a:prstGeom>
          <a:noFill/>
        </p:spPr>
        <p:txBody>
          <a:bodyPr wrap="none" rtlCol="0">
            <a:spAutoFit/>
          </a:bodyPr>
          <a:lstStyle/>
          <a:p>
            <a:pPr algn="ctr"/>
            <a:r>
              <a:rPr lang="en-US" sz="1600" b="1" dirty="0" smtClean="0"/>
              <a:t>Skin Temperature </a:t>
            </a:r>
          </a:p>
          <a:p>
            <a:pPr algn="ctr"/>
            <a:r>
              <a:rPr lang="en-US" sz="1600" b="1" dirty="0" smtClean="0"/>
              <a:t>Adjustment</a:t>
            </a:r>
            <a:endParaRPr lang="en-US" sz="1600" b="1" dirty="0"/>
          </a:p>
        </p:txBody>
      </p:sp>
      <p:cxnSp>
        <p:nvCxnSpPr>
          <p:cNvPr id="14" name="Straight Connector 13"/>
          <p:cNvCxnSpPr>
            <a:stCxn id="8" idx="0"/>
          </p:cNvCxnSpPr>
          <p:nvPr/>
        </p:nvCxnSpPr>
        <p:spPr>
          <a:xfrm flipV="1">
            <a:off x="1339543" y="2019869"/>
            <a:ext cx="1144350" cy="103622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200576" y="2019868"/>
            <a:ext cx="2429729" cy="196470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239030" y="2019868"/>
            <a:ext cx="3128255" cy="3180439"/>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1" idx="0"/>
          </p:cNvCxnSpPr>
          <p:nvPr/>
        </p:nvCxnSpPr>
        <p:spPr>
          <a:xfrm flipH="1" flipV="1">
            <a:off x="5527346" y="2019871"/>
            <a:ext cx="2714462" cy="313389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2" idx="0"/>
          </p:cNvCxnSpPr>
          <p:nvPr/>
        </p:nvCxnSpPr>
        <p:spPr>
          <a:xfrm flipH="1" flipV="1">
            <a:off x="6578222" y="2019869"/>
            <a:ext cx="1556185" cy="1939033"/>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643895" y="1223007"/>
            <a:ext cx="3446777" cy="246221"/>
          </a:xfrm>
          <a:prstGeom prst="rect">
            <a:avLst/>
          </a:prstGeom>
          <a:solidFill>
            <a:schemeClr val="bg1"/>
          </a:solidFill>
        </p:spPr>
        <p:txBody>
          <a:bodyPr wrap="none" rtlCol="0">
            <a:spAutoFit/>
          </a:bodyPr>
          <a:lstStyle/>
          <a:p>
            <a:r>
              <a:rPr lang="en-US" sz="1000" b="1" dirty="0" smtClean="0"/>
              <a:t>http://cimss.ssec.wisc.edu/goes/wf/examples/abi.html</a:t>
            </a:r>
            <a:endParaRPr lang="en-US" sz="1000" b="1" dirty="0"/>
          </a:p>
        </p:txBody>
      </p:sp>
      <p:sp>
        <p:nvSpPr>
          <p:cNvPr id="2" name="Footer Placeholder 1"/>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08468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7, Standard Tropical Atmosphere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032933"/>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25</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3425800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8, Standard Tropical Atmosphere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032933"/>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26</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008116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9, Standard Tropical Atmosphere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032933"/>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27</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58930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10, Standard Tropical Atmosphere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032933"/>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28</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298217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11, Standard Tropical Atmosphere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032933"/>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29</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4197349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1"/>
                </a:solidFill>
              </a:rPr>
              <a:t>Agenda</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dirty="0" smtClean="0">
                <a:solidFill>
                  <a:schemeClr val="tx1"/>
                </a:solidFill>
              </a:rPr>
              <a:t>GOES-R Baseline Products related to Moisture</a:t>
            </a:r>
          </a:p>
          <a:p>
            <a:r>
              <a:rPr lang="en-US" dirty="0" smtClean="0"/>
              <a:t>How are LAP products created?</a:t>
            </a:r>
            <a:endParaRPr lang="en-US" dirty="0" smtClean="0">
              <a:solidFill>
                <a:schemeClr val="tx1"/>
              </a:solidFill>
            </a:endParaRPr>
          </a:p>
          <a:p>
            <a:r>
              <a:rPr lang="en-US" dirty="0" smtClean="0"/>
              <a:t>Water Vapor channels on ABI</a:t>
            </a:r>
          </a:p>
          <a:p>
            <a:pPr lvl="1"/>
            <a:r>
              <a:rPr lang="en-US" dirty="0" smtClean="0">
                <a:solidFill>
                  <a:schemeClr val="tx1"/>
                </a:solidFill>
              </a:rPr>
              <a:t>Clear Sky v. All Sky</a:t>
            </a:r>
          </a:p>
          <a:p>
            <a:r>
              <a:rPr lang="en-US" dirty="0" smtClean="0"/>
              <a:t>Weighting Functions</a:t>
            </a:r>
          </a:p>
          <a:p>
            <a:r>
              <a:rPr lang="en-US" dirty="0" smtClean="0">
                <a:solidFill>
                  <a:schemeClr val="tx1"/>
                </a:solidFill>
              </a:rPr>
              <a:t>Water Vapo</a:t>
            </a:r>
            <a:r>
              <a:rPr lang="en-US" dirty="0" smtClean="0"/>
              <a:t>r v. Total Precipitable Water</a:t>
            </a:r>
          </a:p>
          <a:p>
            <a:r>
              <a:rPr lang="en-US" dirty="0" smtClean="0">
                <a:solidFill>
                  <a:schemeClr val="tx1"/>
                </a:solidFill>
              </a:rPr>
              <a:t>Where to find Data on-line ; Where to find Products on-line</a:t>
            </a:r>
          </a:p>
          <a:p>
            <a:pPr lvl="1"/>
            <a:r>
              <a:rPr lang="en-US" dirty="0" smtClean="0"/>
              <a:t>NOAA CLASS, </a:t>
            </a:r>
            <a:r>
              <a:rPr lang="en-US" dirty="0" err="1" smtClean="0"/>
              <a:t>McIDAS</a:t>
            </a:r>
            <a:r>
              <a:rPr lang="en-US" dirty="0" smtClean="0"/>
              <a:t>-V</a:t>
            </a:r>
          </a:p>
          <a:p>
            <a:r>
              <a:rPr lang="en-US" dirty="0" smtClean="0">
                <a:solidFill>
                  <a:schemeClr val="tx1"/>
                </a:solidFill>
              </a:rPr>
              <a:t>Polar Satellite products that do similar things for moisture and stability monitoring</a:t>
            </a:r>
          </a:p>
          <a:p>
            <a:endParaRPr lang="en-US" dirty="0">
              <a:solidFill>
                <a:schemeClr val="tx1"/>
              </a:solidFill>
            </a:endParaRPr>
          </a:p>
        </p:txBody>
      </p:sp>
      <p:sp>
        <p:nvSpPr>
          <p:cNvPr id="6" name="Slide Number Placeholder 5"/>
          <p:cNvSpPr>
            <a:spLocks noGrp="1"/>
          </p:cNvSpPr>
          <p:nvPr>
            <p:ph type="sldNum" sz="quarter" idx="4294967295"/>
          </p:nvPr>
        </p:nvSpPr>
        <p:spPr>
          <a:xfrm>
            <a:off x="7010400" y="6492876"/>
            <a:ext cx="2133600" cy="365125"/>
          </a:xfrm>
        </p:spPr>
        <p:txBody>
          <a:bodyPr/>
          <a:lstStyle/>
          <a:p>
            <a:pPr defTabSz="457200"/>
            <a:fld id="{55723E3B-6DCA-4F3F-B844-0B144139ED8C}" type="slidenum">
              <a:rPr lang="en-US" altLang="en-US" kern="1200" smtClean="0">
                <a:solidFill>
                  <a:prstClr val="white"/>
                </a:solidFill>
                <a:latin typeface="Calibri"/>
                <a:ea typeface="+mn-ea"/>
                <a:cs typeface="+mn-cs"/>
              </a:rPr>
              <a:pPr defTabSz="457200"/>
              <a:t>3</a:t>
            </a:fld>
            <a:endParaRPr lang="en-US" altLang="en-US" kern="1200" dirty="0">
              <a:solidFill>
                <a:prstClr val="white"/>
              </a:solidFill>
              <a:latin typeface="Calibri"/>
              <a:ea typeface="+mn-ea"/>
              <a:cs typeface="+mn-cs"/>
            </a:endParaRPr>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469904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12, Standard Tropical Atmosphere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032933"/>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30</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518016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13, Standard Tropical Atmosphere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032933"/>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31</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586200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14, Standard Tropical Atmosphere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032933"/>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32</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7084363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15, Standard Tropical Atmosphere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032933"/>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33</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5928868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16, Standard Tropical Atmosphere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1250" y="1032933"/>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34</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4244346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I_AHI_WF_USST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815" y="965861"/>
            <a:ext cx="4230585" cy="5640780"/>
          </a:xfrm>
          <a:prstGeom prst="rect">
            <a:avLst/>
          </a:prstGeom>
        </p:spPr>
      </p:pic>
      <p:sp>
        <p:nvSpPr>
          <p:cNvPr id="2" name="Title 1"/>
          <p:cNvSpPr>
            <a:spLocks noGrp="1"/>
          </p:cNvSpPr>
          <p:nvPr>
            <p:ph type="title"/>
          </p:nvPr>
        </p:nvSpPr>
        <p:spPr/>
        <p:txBody>
          <a:bodyPr/>
          <a:lstStyle/>
          <a:p>
            <a:r>
              <a:rPr lang="en-US" dirty="0" smtClean="0"/>
              <a:t>All the Weighting Functions on one slide</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35</a:t>
            </a:fld>
            <a:endParaRPr lang="en-US"/>
          </a:p>
        </p:txBody>
      </p:sp>
      <p:sp>
        <p:nvSpPr>
          <p:cNvPr id="7" name="TextBox 6"/>
          <p:cNvSpPr txBox="1"/>
          <p:nvPr/>
        </p:nvSpPr>
        <p:spPr>
          <a:xfrm>
            <a:off x="220233" y="2343397"/>
            <a:ext cx="2032929" cy="523220"/>
          </a:xfrm>
          <a:prstGeom prst="rect">
            <a:avLst/>
          </a:prstGeom>
          <a:noFill/>
        </p:spPr>
        <p:txBody>
          <a:bodyPr wrap="none" rtlCol="0">
            <a:spAutoFit/>
          </a:bodyPr>
          <a:lstStyle/>
          <a:p>
            <a:pPr algn="ctr"/>
            <a:r>
              <a:rPr lang="en-US" b="1" dirty="0" smtClean="0"/>
              <a:t>All 10 IR channels on </a:t>
            </a:r>
          </a:p>
          <a:p>
            <a:pPr algn="ctr"/>
            <a:r>
              <a:rPr lang="en-US" b="1" dirty="0" smtClean="0"/>
              <a:t>ABI and AHI</a:t>
            </a:r>
            <a:endParaRPr lang="en-US" b="1"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555887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notice?</a:t>
            </a:r>
            <a:endParaRPr lang="en-US" dirty="0"/>
          </a:p>
        </p:txBody>
      </p:sp>
      <p:sp>
        <p:nvSpPr>
          <p:cNvPr id="3" name="Content Placeholder 2"/>
          <p:cNvSpPr>
            <a:spLocks noGrp="1"/>
          </p:cNvSpPr>
          <p:nvPr>
            <p:ph idx="1"/>
          </p:nvPr>
        </p:nvSpPr>
        <p:spPr/>
        <p:txBody>
          <a:bodyPr>
            <a:normAutofit/>
          </a:bodyPr>
          <a:lstStyle/>
          <a:p>
            <a:r>
              <a:rPr lang="en-US" dirty="0" smtClean="0"/>
              <a:t>Most ABI Channels are window channels – they see the surface.  There isn’t a lot of temperature information in the mid-troposphere from ABI Channels.</a:t>
            </a:r>
          </a:p>
          <a:p>
            <a:pPr lvl="1"/>
            <a:r>
              <a:rPr lang="en-US" dirty="0" smtClean="0"/>
              <a:t>This is different from the GOES-13/-14/-15 Sounder that had CO2 channels around 4.5 </a:t>
            </a:r>
            <a:r>
              <a:rPr lang="en-US" dirty="0" smtClean="0">
                <a:latin typeface="Symbol" panose="05050102010706020507" pitchFamily="18" charset="2"/>
              </a:rPr>
              <a:t>m</a:t>
            </a:r>
            <a:r>
              <a:rPr lang="en-US" dirty="0" smtClean="0"/>
              <a:t>m and 14.4 </a:t>
            </a:r>
            <a:r>
              <a:rPr lang="en-US" dirty="0" smtClean="0">
                <a:latin typeface="Symbol" panose="05050102010706020507" pitchFamily="18" charset="2"/>
              </a:rPr>
              <a:t>m</a:t>
            </a:r>
            <a:r>
              <a:rPr lang="en-US" dirty="0" smtClean="0"/>
              <a:t>m</a:t>
            </a:r>
          </a:p>
          <a:p>
            <a:r>
              <a:rPr lang="en-US" dirty="0" smtClean="0"/>
              <a:t>Water Vapor channels give information about temperature and moisture in mid-troposphere.</a:t>
            </a:r>
          </a:p>
          <a:p>
            <a:r>
              <a:rPr lang="en-US" dirty="0" smtClean="0"/>
              <a:t>Ozone Channel gives upper-tropospheric/stratospheric temperature information</a:t>
            </a:r>
          </a:p>
          <a:p>
            <a:r>
              <a:rPr lang="en-US" dirty="0" smtClean="0"/>
              <a:t>CO2 channel gives information about lower troposphere</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36</a:t>
            </a:fld>
            <a:endParaRPr lang="en-US"/>
          </a:p>
        </p:txBody>
      </p:sp>
      <p:sp>
        <p:nvSpPr>
          <p:cNvPr id="6" name="Footer Placeholder 5"/>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4120697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955476"/>
            <a:ext cx="2032000" cy="2438400"/>
          </a:xfrm>
        </p:spPr>
      </p:pic>
      <p:sp>
        <p:nvSpPr>
          <p:cNvPr id="2" name="Title 1"/>
          <p:cNvSpPr>
            <a:spLocks noGrp="1"/>
          </p:cNvSpPr>
          <p:nvPr>
            <p:ph type="title"/>
          </p:nvPr>
        </p:nvSpPr>
        <p:spPr/>
        <p:txBody>
          <a:bodyPr/>
          <a:lstStyle/>
          <a:p>
            <a:r>
              <a:rPr lang="en-US" dirty="0" smtClean="0"/>
              <a:t>Did you notice?</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37</a:t>
            </a:fld>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772" y="3955476"/>
            <a:ext cx="2032000" cy="24384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7694" y="3955476"/>
            <a:ext cx="2032000" cy="24384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7473" y="3955476"/>
            <a:ext cx="2032000" cy="24384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2000" y="3955476"/>
            <a:ext cx="2032000" cy="2438400"/>
          </a:xfrm>
          <a:prstGeom prst="rect">
            <a:avLst/>
          </a:prstGeom>
        </p:spPr>
      </p:pic>
      <p:sp>
        <p:nvSpPr>
          <p:cNvPr id="17" name="TextBox 16"/>
          <p:cNvSpPr txBox="1"/>
          <p:nvPr/>
        </p:nvSpPr>
        <p:spPr>
          <a:xfrm>
            <a:off x="5071480" y="2772087"/>
            <a:ext cx="2383986" cy="523220"/>
          </a:xfrm>
          <a:prstGeom prst="rect">
            <a:avLst/>
          </a:prstGeom>
          <a:noFill/>
        </p:spPr>
        <p:txBody>
          <a:bodyPr wrap="none" rtlCol="0">
            <a:spAutoFit/>
          </a:bodyPr>
          <a:lstStyle/>
          <a:p>
            <a:pPr algn="ctr"/>
            <a:r>
              <a:rPr lang="en-US" dirty="0" smtClean="0"/>
              <a:t>Ozone Channel gives some</a:t>
            </a:r>
          </a:p>
          <a:p>
            <a:pPr algn="ctr"/>
            <a:r>
              <a:rPr lang="en-US" dirty="0" smtClean="0"/>
              <a:t> information in stratosphere</a:t>
            </a:r>
            <a:endParaRPr lang="en-US" dirty="0"/>
          </a:p>
        </p:txBody>
      </p:sp>
      <p:sp>
        <p:nvSpPr>
          <p:cNvPr id="18" name="TextBox 17"/>
          <p:cNvSpPr txBox="1"/>
          <p:nvPr/>
        </p:nvSpPr>
        <p:spPr>
          <a:xfrm>
            <a:off x="452650" y="3606042"/>
            <a:ext cx="4839786" cy="307777"/>
          </a:xfrm>
          <a:prstGeom prst="rect">
            <a:avLst/>
          </a:prstGeom>
          <a:noFill/>
        </p:spPr>
        <p:txBody>
          <a:bodyPr wrap="none" rtlCol="0">
            <a:spAutoFit/>
          </a:bodyPr>
          <a:lstStyle/>
          <a:p>
            <a:r>
              <a:rPr lang="en-US" dirty="0" smtClean="0"/>
              <a:t>3 Water Vapor Channels give mid-tropospheric information</a:t>
            </a:r>
            <a:endParaRPr lang="en-US" dirty="0"/>
          </a:p>
        </p:txBody>
      </p:sp>
      <p:sp>
        <p:nvSpPr>
          <p:cNvPr id="19" name="TextBox 18"/>
          <p:cNvSpPr txBox="1"/>
          <p:nvPr/>
        </p:nvSpPr>
        <p:spPr>
          <a:xfrm>
            <a:off x="6354454" y="2013914"/>
            <a:ext cx="2789546" cy="523220"/>
          </a:xfrm>
          <a:prstGeom prst="rect">
            <a:avLst/>
          </a:prstGeom>
          <a:noFill/>
        </p:spPr>
        <p:txBody>
          <a:bodyPr wrap="none" rtlCol="0">
            <a:spAutoFit/>
          </a:bodyPr>
          <a:lstStyle/>
          <a:p>
            <a:pPr algn="ctr"/>
            <a:r>
              <a:rPr lang="en-US" dirty="0" smtClean="0"/>
              <a:t>CO</a:t>
            </a:r>
            <a:r>
              <a:rPr lang="en-US" baseline="-25000" dirty="0" smtClean="0"/>
              <a:t>2</a:t>
            </a:r>
            <a:r>
              <a:rPr lang="en-US" dirty="0" smtClean="0"/>
              <a:t> Channel gives some</a:t>
            </a:r>
          </a:p>
          <a:p>
            <a:pPr algn="ctr"/>
            <a:r>
              <a:rPr lang="en-US" dirty="0" smtClean="0"/>
              <a:t> information in lower troposphere</a:t>
            </a:r>
            <a:endParaRPr lang="en-US"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2826410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if you warm the surface?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7932" y="1032933"/>
            <a:ext cx="4908137"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38</a:t>
            </a:fld>
            <a:endParaRPr lang="en-US"/>
          </a:p>
        </p:txBody>
      </p:sp>
      <p:sp>
        <p:nvSpPr>
          <p:cNvPr id="7" name="TextBox 6"/>
          <p:cNvSpPr txBox="1"/>
          <p:nvPr/>
        </p:nvSpPr>
        <p:spPr>
          <a:xfrm>
            <a:off x="7014950" y="2086517"/>
            <a:ext cx="2129051" cy="1723549"/>
          </a:xfrm>
          <a:prstGeom prst="rect">
            <a:avLst/>
          </a:prstGeom>
          <a:noFill/>
        </p:spPr>
        <p:txBody>
          <a:bodyPr wrap="square" lIns="91440" tIns="0" rIns="0" bIns="0" rtlCol="0">
            <a:spAutoFit/>
          </a:bodyPr>
          <a:lstStyle/>
          <a:p>
            <a:r>
              <a:rPr lang="en-US" dirty="0" smtClean="0"/>
              <a:t>Still the Standard Tropical Atmosphere, but Skin Temperature has been boosted by 10 K</a:t>
            </a:r>
          </a:p>
          <a:p>
            <a:endParaRPr lang="en-US" dirty="0"/>
          </a:p>
          <a:p>
            <a:r>
              <a:rPr lang="en-US" dirty="0" smtClean="0"/>
              <a:t>How will this change the computed brightness temperature?</a:t>
            </a:r>
            <a:endParaRPr lang="en-US" dirty="0"/>
          </a:p>
        </p:txBody>
      </p:sp>
      <p:cxnSp>
        <p:nvCxnSpPr>
          <p:cNvPr id="9" name="Straight Arrow Connector 8"/>
          <p:cNvCxnSpPr/>
          <p:nvPr/>
        </p:nvCxnSpPr>
        <p:spPr>
          <a:xfrm flipH="1">
            <a:off x="5950425" y="3046240"/>
            <a:ext cx="72333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2086516"/>
            <a:ext cx="1965277" cy="1077218"/>
          </a:xfrm>
          <a:prstGeom prst="rect">
            <a:avLst/>
          </a:prstGeom>
          <a:noFill/>
        </p:spPr>
        <p:txBody>
          <a:bodyPr wrap="square" lIns="91440" tIns="0" rIns="0" bIns="0" rtlCol="0">
            <a:spAutoFit/>
          </a:bodyPr>
          <a:lstStyle/>
          <a:p>
            <a:r>
              <a:rPr lang="en-US" dirty="0" smtClean="0"/>
              <a:t>Looking at the effects in Bands 7, 8, 10, 13, 15</a:t>
            </a:r>
          </a:p>
          <a:p>
            <a:endParaRPr lang="en-US" dirty="0"/>
          </a:p>
          <a:p>
            <a:r>
              <a:rPr lang="en-US" dirty="0" smtClean="0"/>
              <a:t>(3.9 </a:t>
            </a:r>
            <a:r>
              <a:rPr lang="en-US" dirty="0" smtClean="0">
                <a:latin typeface="Symbol" panose="05050102010706020507" pitchFamily="18" charset="2"/>
              </a:rPr>
              <a:t>m</a:t>
            </a:r>
            <a:r>
              <a:rPr lang="en-US" dirty="0" smtClean="0"/>
              <a:t>m, 6.2 </a:t>
            </a:r>
            <a:r>
              <a:rPr lang="en-US" dirty="0">
                <a:latin typeface="Symbol" panose="05050102010706020507" pitchFamily="18" charset="2"/>
              </a:rPr>
              <a:t>m</a:t>
            </a:r>
            <a:r>
              <a:rPr lang="en-US" dirty="0"/>
              <a:t>m</a:t>
            </a:r>
            <a:r>
              <a:rPr lang="en-US" smtClean="0"/>
              <a:t>, 7.3 </a:t>
            </a:r>
            <a:r>
              <a:rPr lang="en-US">
                <a:latin typeface="Symbol" panose="05050102010706020507" pitchFamily="18" charset="2"/>
              </a:rPr>
              <a:t>m</a:t>
            </a:r>
            <a:r>
              <a:rPr lang="en-US"/>
              <a:t>m</a:t>
            </a:r>
            <a:r>
              <a:rPr lang="en-US" smtClean="0"/>
              <a:t>, 10.3 </a:t>
            </a:r>
            <a:r>
              <a:rPr lang="en-US">
                <a:latin typeface="Symbol" panose="05050102010706020507" pitchFamily="18" charset="2"/>
              </a:rPr>
              <a:t>m</a:t>
            </a:r>
            <a:r>
              <a:rPr lang="en-US"/>
              <a:t>m</a:t>
            </a:r>
            <a:r>
              <a:rPr lang="en-US" smtClean="0"/>
              <a:t>, 12.3 </a:t>
            </a:r>
            <a:r>
              <a:rPr lang="en-US">
                <a:latin typeface="Symbol" panose="05050102010706020507" pitchFamily="18" charset="2"/>
              </a:rPr>
              <a:t>m</a:t>
            </a:r>
            <a:r>
              <a:rPr lang="en-US"/>
              <a:t>m</a:t>
            </a:r>
            <a:r>
              <a:rPr lang="en-US" smtClean="0"/>
              <a:t>)</a:t>
            </a:r>
            <a:endParaRPr lang="en-US" dirty="0"/>
          </a:p>
        </p:txBody>
      </p:sp>
      <p:sp>
        <p:nvSpPr>
          <p:cNvPr id="11" name="TextBox 10"/>
          <p:cNvSpPr txBox="1"/>
          <p:nvPr/>
        </p:nvSpPr>
        <p:spPr>
          <a:xfrm>
            <a:off x="2643895" y="1223007"/>
            <a:ext cx="3446777" cy="246221"/>
          </a:xfrm>
          <a:prstGeom prst="rect">
            <a:avLst/>
          </a:prstGeom>
          <a:solidFill>
            <a:schemeClr val="bg1"/>
          </a:solidFill>
        </p:spPr>
        <p:txBody>
          <a:bodyPr wrap="none" rtlCol="0">
            <a:spAutoFit/>
          </a:bodyPr>
          <a:lstStyle/>
          <a:p>
            <a:r>
              <a:rPr lang="en-US" sz="1000" b="1" dirty="0" smtClean="0"/>
              <a:t>http://cimss.ssec.wisc.edu/goes/wf/examples/abi.html</a:t>
            </a:r>
            <a:endParaRPr lang="en-US" sz="1000" b="1"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40381417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7</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3440" y="975360"/>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39</a:t>
            </a:fld>
            <a:endParaRPr lang="en-US"/>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975360"/>
            <a:ext cx="4381500" cy="5257800"/>
          </a:xfrm>
          <a:prstGeom prst="rect">
            <a:avLst/>
          </a:prstGeom>
        </p:spPr>
      </p:pic>
      <p:sp>
        <p:nvSpPr>
          <p:cNvPr id="8" name="TextBox 7"/>
          <p:cNvSpPr txBox="1"/>
          <p:nvPr/>
        </p:nvSpPr>
        <p:spPr>
          <a:xfrm>
            <a:off x="423121" y="5880364"/>
            <a:ext cx="8584401" cy="369332"/>
          </a:xfrm>
          <a:prstGeom prst="rect">
            <a:avLst/>
          </a:prstGeom>
          <a:noFill/>
        </p:spPr>
        <p:txBody>
          <a:bodyPr wrap="none" rtlCol="0">
            <a:spAutoFit/>
          </a:bodyPr>
          <a:lstStyle/>
          <a:p>
            <a:pPr algn="ctr"/>
            <a:r>
              <a:rPr lang="en-US" sz="1800" b="1" dirty="0" smtClean="0"/>
              <a:t>Change in Skin Temperature means a big change in Brightness Temperature</a:t>
            </a:r>
            <a:endParaRPr lang="en-US" sz="1800" b="1" dirty="0"/>
          </a:p>
        </p:txBody>
      </p:sp>
      <p:sp>
        <p:nvSpPr>
          <p:cNvPr id="9" name="Oval 8"/>
          <p:cNvSpPr/>
          <p:nvPr/>
        </p:nvSpPr>
        <p:spPr>
          <a:xfrm>
            <a:off x="3383280" y="2013097"/>
            <a:ext cx="365760" cy="3657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909560" y="2013097"/>
            <a:ext cx="365760" cy="3657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6134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of the Lesson</a:t>
            </a:r>
            <a:endParaRPr lang="en-US" dirty="0"/>
          </a:p>
        </p:txBody>
      </p:sp>
      <p:sp>
        <p:nvSpPr>
          <p:cNvPr id="3" name="Content Placeholder 2"/>
          <p:cNvSpPr>
            <a:spLocks noGrp="1"/>
          </p:cNvSpPr>
          <p:nvPr>
            <p:ph idx="1"/>
          </p:nvPr>
        </p:nvSpPr>
        <p:spPr/>
        <p:txBody>
          <a:bodyPr>
            <a:normAutofit/>
          </a:bodyPr>
          <a:lstStyle/>
          <a:p>
            <a:r>
              <a:rPr lang="en-US" dirty="0" smtClean="0"/>
              <a:t>At the end of today You Will</a:t>
            </a:r>
          </a:p>
          <a:p>
            <a:pPr lvl="1"/>
            <a:r>
              <a:rPr lang="en-US" dirty="0" smtClean="0"/>
              <a:t>Understand how GOES-16 Baseline Moisture products (T/q profiles, Convective Stability Parameters, Total Precipitable Water) are created</a:t>
            </a:r>
          </a:p>
          <a:p>
            <a:pPr lvl="1"/>
            <a:r>
              <a:rPr lang="en-US" dirty="0" smtClean="0"/>
              <a:t>Understand better how to use these parameters every day</a:t>
            </a:r>
          </a:p>
          <a:p>
            <a:pPr lvl="1"/>
            <a:r>
              <a:rPr lang="en-US" dirty="0" smtClean="0"/>
              <a:t>Know where to find the parameters on-line</a:t>
            </a:r>
          </a:p>
          <a:p>
            <a:pPr lvl="1"/>
            <a:r>
              <a:rPr lang="en-US" dirty="0" smtClean="0"/>
              <a:t>Know how to display the parameters</a:t>
            </a:r>
            <a:endParaRPr lang="en-US"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4</a:t>
            </a:fld>
            <a:endParaRPr lang="en-US"/>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761636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8</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3440" y="975360"/>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40</a:t>
            </a:fld>
            <a:endParaRPr lang="en-US"/>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975360"/>
            <a:ext cx="4381500" cy="5257800"/>
          </a:xfrm>
          <a:prstGeom prst="rect">
            <a:avLst/>
          </a:prstGeom>
        </p:spPr>
      </p:pic>
      <p:sp>
        <p:nvSpPr>
          <p:cNvPr id="8" name="TextBox 7"/>
          <p:cNvSpPr txBox="1"/>
          <p:nvPr/>
        </p:nvSpPr>
        <p:spPr>
          <a:xfrm>
            <a:off x="737311" y="5880364"/>
            <a:ext cx="7956024" cy="369332"/>
          </a:xfrm>
          <a:prstGeom prst="rect">
            <a:avLst/>
          </a:prstGeom>
          <a:noFill/>
        </p:spPr>
        <p:txBody>
          <a:bodyPr wrap="none" rtlCol="0">
            <a:spAutoFit/>
          </a:bodyPr>
          <a:lstStyle/>
          <a:p>
            <a:pPr algn="ctr"/>
            <a:r>
              <a:rPr lang="en-US" sz="1800" b="1" dirty="0" smtClean="0"/>
              <a:t>Change in Skin Temperature but no change in Brightness Temperature</a:t>
            </a:r>
            <a:endParaRPr lang="en-US" sz="1800" b="1"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487242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10</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3440" y="975360"/>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41</a:t>
            </a:fld>
            <a:endParaRPr lang="en-US"/>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975360"/>
            <a:ext cx="4381500" cy="5257800"/>
          </a:xfrm>
          <a:prstGeom prst="rect">
            <a:avLst/>
          </a:prstGeom>
        </p:spPr>
      </p:pic>
      <p:sp>
        <p:nvSpPr>
          <p:cNvPr id="8" name="TextBox 7"/>
          <p:cNvSpPr txBox="1"/>
          <p:nvPr/>
        </p:nvSpPr>
        <p:spPr>
          <a:xfrm>
            <a:off x="737310" y="5880364"/>
            <a:ext cx="7956024" cy="369332"/>
          </a:xfrm>
          <a:prstGeom prst="rect">
            <a:avLst/>
          </a:prstGeom>
          <a:noFill/>
        </p:spPr>
        <p:txBody>
          <a:bodyPr wrap="none" rtlCol="0">
            <a:spAutoFit/>
          </a:bodyPr>
          <a:lstStyle/>
          <a:p>
            <a:pPr algn="ctr"/>
            <a:r>
              <a:rPr lang="en-US" sz="1800" b="1" dirty="0" smtClean="0"/>
              <a:t>Change in Skin Temperature but no change in Brightness Temperature</a:t>
            </a:r>
            <a:endParaRPr lang="en-US" sz="1800" b="1"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878553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13</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3440" y="975360"/>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42</a:t>
            </a:fld>
            <a:endParaRPr lang="en-US"/>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975360"/>
            <a:ext cx="4381500" cy="5257800"/>
          </a:xfrm>
          <a:prstGeom prst="rect">
            <a:avLst/>
          </a:prstGeom>
        </p:spPr>
      </p:pic>
      <p:sp>
        <p:nvSpPr>
          <p:cNvPr id="8" name="TextBox 7"/>
          <p:cNvSpPr txBox="1"/>
          <p:nvPr/>
        </p:nvSpPr>
        <p:spPr>
          <a:xfrm>
            <a:off x="391061" y="5880364"/>
            <a:ext cx="8648521" cy="369332"/>
          </a:xfrm>
          <a:prstGeom prst="rect">
            <a:avLst/>
          </a:prstGeom>
          <a:noFill/>
        </p:spPr>
        <p:txBody>
          <a:bodyPr wrap="none" rtlCol="0">
            <a:spAutoFit/>
          </a:bodyPr>
          <a:lstStyle/>
          <a:p>
            <a:pPr algn="ctr"/>
            <a:r>
              <a:rPr lang="en-US" sz="1800" b="1" dirty="0" smtClean="0"/>
              <a:t>Change in Skin Temperature means some change in Brightness Temperature</a:t>
            </a:r>
            <a:endParaRPr lang="en-US" sz="1800" b="1" dirty="0"/>
          </a:p>
        </p:txBody>
      </p:sp>
      <p:sp>
        <p:nvSpPr>
          <p:cNvPr id="3" name="TextBox 2"/>
          <p:cNvSpPr txBox="1"/>
          <p:nvPr/>
        </p:nvSpPr>
        <p:spPr>
          <a:xfrm>
            <a:off x="3050882" y="6176993"/>
            <a:ext cx="1914307" cy="246221"/>
          </a:xfrm>
          <a:prstGeom prst="rect">
            <a:avLst/>
          </a:prstGeom>
          <a:noFill/>
        </p:spPr>
        <p:txBody>
          <a:bodyPr wrap="none" rtlCol="0">
            <a:spAutoFit/>
          </a:bodyPr>
          <a:lstStyle/>
          <a:p>
            <a:r>
              <a:rPr lang="en-US" sz="1000" b="1" dirty="0" smtClean="0"/>
              <a:t>not as big a change as at 3.9</a:t>
            </a:r>
            <a:endParaRPr lang="en-US" sz="1000" b="1" dirty="0"/>
          </a:p>
        </p:txBody>
      </p:sp>
      <p:sp>
        <p:nvSpPr>
          <p:cNvPr id="9" name="Footer Placeholder 8"/>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839826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14</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3440" y="975360"/>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43</a:t>
            </a:fld>
            <a:endParaRPr lang="en-US"/>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975360"/>
            <a:ext cx="4381500" cy="5257800"/>
          </a:xfrm>
          <a:prstGeom prst="rect">
            <a:avLst/>
          </a:prstGeom>
        </p:spPr>
      </p:pic>
      <p:sp>
        <p:nvSpPr>
          <p:cNvPr id="8" name="TextBox 7"/>
          <p:cNvSpPr txBox="1"/>
          <p:nvPr/>
        </p:nvSpPr>
        <p:spPr>
          <a:xfrm>
            <a:off x="301293" y="5880364"/>
            <a:ext cx="8828058" cy="369332"/>
          </a:xfrm>
          <a:prstGeom prst="rect">
            <a:avLst/>
          </a:prstGeom>
          <a:noFill/>
        </p:spPr>
        <p:txBody>
          <a:bodyPr wrap="none" rtlCol="0">
            <a:spAutoFit/>
          </a:bodyPr>
          <a:lstStyle/>
          <a:p>
            <a:pPr algn="ctr"/>
            <a:r>
              <a:rPr lang="en-US" sz="1800" b="1" dirty="0" smtClean="0"/>
              <a:t>Change in Skin Temperature means a small change in Brightness Temperature</a:t>
            </a:r>
            <a:endParaRPr lang="en-US" sz="1800" b="1"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9926821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in Zenith Angle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7932" y="1032933"/>
            <a:ext cx="4908137"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44</a:t>
            </a:fld>
            <a:endParaRPr lang="en-US"/>
          </a:p>
        </p:txBody>
      </p:sp>
      <p:sp>
        <p:nvSpPr>
          <p:cNvPr id="7" name="TextBox 6"/>
          <p:cNvSpPr txBox="1"/>
          <p:nvPr/>
        </p:nvSpPr>
        <p:spPr>
          <a:xfrm>
            <a:off x="7077102" y="3479800"/>
            <a:ext cx="1239442" cy="523220"/>
          </a:xfrm>
          <a:prstGeom prst="rect">
            <a:avLst/>
          </a:prstGeom>
          <a:noFill/>
        </p:spPr>
        <p:txBody>
          <a:bodyPr wrap="none" rtlCol="0">
            <a:spAutoFit/>
          </a:bodyPr>
          <a:lstStyle/>
          <a:p>
            <a:pPr algn="ctr"/>
            <a:r>
              <a:rPr lang="en-US" dirty="0" smtClean="0"/>
              <a:t>Zenith Angle </a:t>
            </a:r>
          </a:p>
          <a:p>
            <a:pPr algn="ctr"/>
            <a:r>
              <a:rPr lang="en-US" dirty="0" smtClean="0"/>
              <a:t>of 0</a:t>
            </a:r>
            <a:r>
              <a:rPr lang="en-US" baseline="50000" dirty="0" smtClean="0"/>
              <a:t>o</a:t>
            </a:r>
            <a:r>
              <a:rPr lang="en-US" dirty="0" smtClean="0"/>
              <a:t> and 45</a:t>
            </a:r>
            <a:r>
              <a:rPr lang="en-US" baseline="50000" dirty="0"/>
              <a:t>o</a:t>
            </a:r>
            <a:endParaRPr lang="en-US" dirty="0"/>
          </a:p>
        </p:txBody>
      </p:sp>
      <p:sp>
        <p:nvSpPr>
          <p:cNvPr id="8" name="TextBox 7"/>
          <p:cNvSpPr txBox="1"/>
          <p:nvPr/>
        </p:nvSpPr>
        <p:spPr>
          <a:xfrm>
            <a:off x="2643895" y="1223007"/>
            <a:ext cx="3446777" cy="246221"/>
          </a:xfrm>
          <a:prstGeom prst="rect">
            <a:avLst/>
          </a:prstGeom>
          <a:solidFill>
            <a:schemeClr val="bg1"/>
          </a:solidFill>
        </p:spPr>
        <p:txBody>
          <a:bodyPr wrap="none" rtlCol="0">
            <a:spAutoFit/>
          </a:bodyPr>
          <a:lstStyle/>
          <a:p>
            <a:r>
              <a:rPr lang="en-US" sz="1000" b="1" dirty="0" smtClean="0"/>
              <a:t>http://cimss.ssec.wisc.edu/goes/wf/examples/abi.html</a:t>
            </a:r>
            <a:endParaRPr lang="en-US" sz="1000" b="1"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5104747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7</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3440" y="975360"/>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45</a:t>
            </a:fld>
            <a:endParaRPr lang="en-US"/>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975360"/>
            <a:ext cx="4381500" cy="5257800"/>
          </a:xfrm>
          <a:prstGeom prst="rect">
            <a:avLst/>
          </a:prstGeom>
        </p:spPr>
      </p:pic>
      <p:sp>
        <p:nvSpPr>
          <p:cNvPr id="3" name="Oval 2"/>
          <p:cNvSpPr/>
          <p:nvPr/>
        </p:nvSpPr>
        <p:spPr>
          <a:xfrm>
            <a:off x="1616151" y="2013097"/>
            <a:ext cx="274320" cy="3657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106635" y="2003645"/>
            <a:ext cx="274320" cy="3657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52012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12</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3440" y="975360"/>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46</a:t>
            </a:fld>
            <a:endParaRPr lang="en-US"/>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975360"/>
            <a:ext cx="4381500" cy="5257800"/>
          </a:xfrm>
          <a:prstGeom prst="rect">
            <a:avLst/>
          </a:prstGeom>
        </p:spPr>
      </p:pic>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1646469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16</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63440" y="975360"/>
            <a:ext cx="4381500"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47</a:t>
            </a:fld>
            <a:endParaRPr lang="en-US"/>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975360"/>
            <a:ext cx="4381500" cy="5257800"/>
          </a:xfrm>
          <a:prstGeom prst="rect">
            <a:avLst/>
          </a:prstGeom>
        </p:spPr>
      </p:pic>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35551717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Change in Brightness Temperature vs. Angle</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48</a:t>
            </a:fld>
            <a:endParaRPr lang="en-US"/>
          </a:p>
        </p:txBody>
      </p:sp>
      <p:pic>
        <p:nvPicPr>
          <p:cNvPr id="7" name="Content Placeholder 3" descr="ftp://ftp.ssec.wisc.edu/pub/ssec/matg/ABI_LZAvsTBB_Band09FactSheet.png"/>
          <p:cNvPicPr>
            <a:picLocks/>
          </p:cNvPicPr>
          <p:nvPr/>
        </p:nvPicPr>
        <p:blipFill>
          <a:blip r:embed="rId3">
            <a:extLst>
              <a:ext uri="{28A0092B-C50C-407E-A947-70E740481C1C}">
                <a14:useLocalDpi xmlns:a14="http://schemas.microsoft.com/office/drawing/2010/main" val="0"/>
              </a:ext>
            </a:extLst>
          </a:blip>
          <a:srcRect l="-23452" r="-23452"/>
          <a:stretch>
            <a:fillRect/>
          </a:stretch>
        </p:blipFill>
        <p:spPr bwMode="auto">
          <a:xfrm>
            <a:off x="284162" y="843889"/>
            <a:ext cx="8574087" cy="5836521"/>
          </a:xfrm>
          <a:prstGeom prst="rect">
            <a:avLst/>
          </a:prstGeom>
          <a:noFill/>
          <a:ln>
            <a:noFill/>
          </a:ln>
        </p:spPr>
      </p:pic>
      <p:sp>
        <p:nvSpPr>
          <p:cNvPr id="8" name="TextBox 7"/>
          <p:cNvSpPr txBox="1"/>
          <p:nvPr/>
        </p:nvSpPr>
        <p:spPr>
          <a:xfrm>
            <a:off x="7165074" y="5799830"/>
            <a:ext cx="747320" cy="307777"/>
          </a:xfrm>
          <a:prstGeom prst="rect">
            <a:avLst/>
          </a:prstGeom>
          <a:noFill/>
        </p:spPr>
        <p:txBody>
          <a:bodyPr wrap="none" rtlCol="0">
            <a:spAutoFit/>
          </a:bodyPr>
          <a:lstStyle/>
          <a:p>
            <a:r>
              <a:rPr lang="en-US" b="1" dirty="0" smtClean="0">
                <a:solidFill>
                  <a:srgbClr val="00B050"/>
                </a:solidFill>
              </a:rPr>
              <a:t>9.6</a:t>
            </a:r>
            <a:r>
              <a:rPr lang="en-US" b="1" dirty="0" smtClean="0"/>
              <a:t> </a:t>
            </a:r>
            <a:r>
              <a:rPr lang="en-US" b="1" dirty="0" smtClean="0">
                <a:solidFill>
                  <a:srgbClr val="00B050"/>
                </a:solidFill>
                <a:latin typeface="Symbol" panose="05050102010706020507" pitchFamily="18" charset="2"/>
              </a:rPr>
              <a:t>m</a:t>
            </a:r>
            <a:r>
              <a:rPr lang="en-US" b="1" dirty="0" smtClean="0">
                <a:solidFill>
                  <a:srgbClr val="00B050"/>
                </a:solidFill>
              </a:rPr>
              <a:t>m</a:t>
            </a:r>
            <a:endParaRPr lang="en-US" b="1" dirty="0">
              <a:solidFill>
                <a:srgbClr val="00B050"/>
              </a:solidFill>
            </a:endParaRPr>
          </a:p>
        </p:txBody>
      </p:sp>
      <p:sp>
        <p:nvSpPr>
          <p:cNvPr id="9" name="TextBox 8"/>
          <p:cNvSpPr txBox="1"/>
          <p:nvPr/>
        </p:nvSpPr>
        <p:spPr>
          <a:xfrm>
            <a:off x="7055891" y="5202362"/>
            <a:ext cx="846707" cy="307777"/>
          </a:xfrm>
          <a:prstGeom prst="rect">
            <a:avLst/>
          </a:prstGeom>
          <a:noFill/>
        </p:spPr>
        <p:txBody>
          <a:bodyPr wrap="none" rtlCol="0">
            <a:spAutoFit/>
          </a:bodyPr>
          <a:lstStyle/>
          <a:p>
            <a:r>
              <a:rPr lang="en-US" b="1" dirty="0" smtClean="0">
                <a:solidFill>
                  <a:srgbClr val="FE30E5"/>
                </a:solidFill>
              </a:rPr>
              <a:t>13.3 </a:t>
            </a:r>
            <a:r>
              <a:rPr lang="en-US" b="1" dirty="0" smtClean="0">
                <a:solidFill>
                  <a:srgbClr val="FE30E5"/>
                </a:solidFill>
                <a:latin typeface="Symbol" panose="05050102010706020507" pitchFamily="18" charset="2"/>
              </a:rPr>
              <a:t>m</a:t>
            </a:r>
            <a:r>
              <a:rPr lang="en-US" b="1" dirty="0" smtClean="0">
                <a:solidFill>
                  <a:srgbClr val="FE30E5"/>
                </a:solidFill>
              </a:rPr>
              <a:t>m</a:t>
            </a:r>
            <a:endParaRPr lang="en-US" b="1" dirty="0">
              <a:solidFill>
                <a:srgbClr val="FE30E5"/>
              </a:solidFill>
            </a:endParaRPr>
          </a:p>
        </p:txBody>
      </p:sp>
      <p:sp>
        <p:nvSpPr>
          <p:cNvPr id="10" name="TextBox 9"/>
          <p:cNvSpPr txBox="1"/>
          <p:nvPr/>
        </p:nvSpPr>
        <p:spPr>
          <a:xfrm>
            <a:off x="7120823" y="4583662"/>
            <a:ext cx="747320" cy="307777"/>
          </a:xfrm>
          <a:prstGeom prst="rect">
            <a:avLst/>
          </a:prstGeom>
          <a:noFill/>
        </p:spPr>
        <p:txBody>
          <a:bodyPr wrap="none" rtlCol="0">
            <a:spAutoFit/>
          </a:bodyPr>
          <a:lstStyle/>
          <a:p>
            <a:r>
              <a:rPr lang="en-US" b="1" dirty="0" smtClean="0">
                <a:solidFill>
                  <a:schemeClr val="tx1"/>
                </a:solidFill>
              </a:rPr>
              <a:t>7.3 </a:t>
            </a:r>
            <a:r>
              <a:rPr lang="en-US" b="1" dirty="0" smtClean="0">
                <a:solidFill>
                  <a:schemeClr val="tx1"/>
                </a:solidFill>
                <a:latin typeface="Symbol" panose="05050102010706020507" pitchFamily="18" charset="2"/>
              </a:rPr>
              <a:t>m</a:t>
            </a:r>
            <a:r>
              <a:rPr lang="en-US" b="1" dirty="0" smtClean="0">
                <a:solidFill>
                  <a:schemeClr val="tx1"/>
                </a:solidFill>
              </a:rPr>
              <a:t>m</a:t>
            </a:r>
            <a:endParaRPr lang="en-US" b="1" dirty="0">
              <a:solidFill>
                <a:schemeClr val="tx1"/>
              </a:solidFill>
            </a:endParaRPr>
          </a:p>
        </p:txBody>
      </p:sp>
      <p:sp>
        <p:nvSpPr>
          <p:cNvPr id="11" name="TextBox 10"/>
          <p:cNvSpPr txBox="1"/>
          <p:nvPr/>
        </p:nvSpPr>
        <p:spPr>
          <a:xfrm>
            <a:off x="7120823" y="3781393"/>
            <a:ext cx="747320" cy="307777"/>
          </a:xfrm>
          <a:prstGeom prst="rect">
            <a:avLst/>
          </a:prstGeom>
          <a:noFill/>
        </p:spPr>
        <p:txBody>
          <a:bodyPr wrap="none" rtlCol="0">
            <a:spAutoFit/>
          </a:bodyPr>
          <a:lstStyle/>
          <a:p>
            <a:r>
              <a:rPr lang="en-US" b="1" dirty="0" smtClean="0">
                <a:solidFill>
                  <a:srgbClr val="0070C0"/>
                </a:solidFill>
              </a:rPr>
              <a:t>6.9 </a:t>
            </a:r>
            <a:r>
              <a:rPr lang="en-US" b="1" dirty="0" smtClean="0">
                <a:solidFill>
                  <a:srgbClr val="0070C0"/>
                </a:solidFill>
                <a:latin typeface="Symbol" panose="05050102010706020507" pitchFamily="18" charset="2"/>
              </a:rPr>
              <a:t>m</a:t>
            </a:r>
            <a:r>
              <a:rPr lang="en-US" b="1" dirty="0" smtClean="0">
                <a:solidFill>
                  <a:srgbClr val="0070C0"/>
                </a:solidFill>
              </a:rPr>
              <a:t>m</a:t>
            </a:r>
            <a:endParaRPr lang="en-US" b="1" dirty="0">
              <a:solidFill>
                <a:srgbClr val="0070C0"/>
              </a:solidFill>
            </a:endParaRPr>
          </a:p>
        </p:txBody>
      </p:sp>
      <p:sp>
        <p:nvSpPr>
          <p:cNvPr id="12" name="TextBox 11"/>
          <p:cNvSpPr txBox="1"/>
          <p:nvPr/>
        </p:nvSpPr>
        <p:spPr>
          <a:xfrm>
            <a:off x="7096835" y="3371024"/>
            <a:ext cx="846707" cy="307777"/>
          </a:xfrm>
          <a:prstGeom prst="rect">
            <a:avLst/>
          </a:prstGeom>
          <a:noFill/>
        </p:spPr>
        <p:txBody>
          <a:bodyPr wrap="none" rtlCol="0">
            <a:spAutoFit/>
          </a:bodyPr>
          <a:lstStyle/>
          <a:p>
            <a:r>
              <a:rPr lang="en-US" b="1" dirty="0" smtClean="0">
                <a:solidFill>
                  <a:srgbClr val="FAA100"/>
                </a:solidFill>
              </a:rPr>
              <a:t>6.19 </a:t>
            </a:r>
            <a:r>
              <a:rPr lang="en-US" b="1" dirty="0" smtClean="0">
                <a:solidFill>
                  <a:srgbClr val="FAA100"/>
                </a:solidFill>
                <a:latin typeface="Symbol" panose="05050102010706020507" pitchFamily="18" charset="2"/>
              </a:rPr>
              <a:t>m</a:t>
            </a:r>
            <a:r>
              <a:rPr lang="en-US" b="1" dirty="0" smtClean="0">
                <a:solidFill>
                  <a:srgbClr val="FAA100"/>
                </a:solidFill>
              </a:rPr>
              <a:t>m</a:t>
            </a:r>
            <a:endParaRPr lang="en-US" b="1" dirty="0">
              <a:solidFill>
                <a:srgbClr val="FAA100"/>
              </a:solidFill>
            </a:endParaRPr>
          </a:p>
        </p:txBody>
      </p:sp>
      <p:cxnSp>
        <p:nvCxnSpPr>
          <p:cNvPr id="3" name="Straight Connector 2"/>
          <p:cNvCxnSpPr/>
          <p:nvPr/>
        </p:nvCxnSpPr>
        <p:spPr>
          <a:xfrm flipH="1" flipV="1">
            <a:off x="6148545" y="1280160"/>
            <a:ext cx="31532" cy="475488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48499" y="6145768"/>
            <a:ext cx="5981125" cy="369332"/>
          </a:xfrm>
          <a:prstGeom prst="rect">
            <a:avLst/>
          </a:prstGeom>
          <a:solidFill>
            <a:schemeClr val="bg1">
              <a:lumMod val="95000"/>
            </a:schemeClr>
          </a:solidFill>
        </p:spPr>
        <p:txBody>
          <a:bodyPr wrap="none" rtlCol="0">
            <a:spAutoFit/>
          </a:bodyPr>
          <a:lstStyle/>
          <a:p>
            <a:r>
              <a:rPr lang="en-US" sz="1800" b="1" dirty="0" smtClean="0">
                <a:solidFill>
                  <a:srgbClr val="FF0000"/>
                </a:solidFill>
              </a:rPr>
              <a:t>Legacy Profiles only go to a Local Zenith Angle of 67</a:t>
            </a:r>
            <a:endParaRPr lang="en-US" sz="1800" b="1" dirty="0">
              <a:solidFill>
                <a:srgbClr val="FF0000"/>
              </a:solidFill>
            </a:endParaRPr>
          </a:p>
        </p:txBody>
      </p:sp>
      <p:cxnSp>
        <p:nvCxnSpPr>
          <p:cNvPr id="16" name="Straight Connector 15"/>
          <p:cNvCxnSpPr/>
          <p:nvPr/>
        </p:nvCxnSpPr>
        <p:spPr>
          <a:xfrm>
            <a:off x="6195843" y="5799830"/>
            <a:ext cx="0" cy="3444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Footer Placeholder 16"/>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2437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For Water Vapor:  What level for the information?</a:t>
            </a:r>
            <a:endParaRPr lang="en-US" dirty="0"/>
          </a:p>
        </p:txBody>
      </p:sp>
      <p:sp>
        <p:nvSpPr>
          <p:cNvPr id="6" name="Content Placeholder 5"/>
          <p:cNvSpPr>
            <a:spLocks noGrp="1"/>
          </p:cNvSpPr>
          <p:nvPr>
            <p:ph idx="1"/>
          </p:nvPr>
        </p:nvSpPr>
        <p:spPr/>
        <p:txBody>
          <a:bodyPr/>
          <a:lstStyle/>
          <a:p>
            <a:r>
              <a:rPr lang="en-US" dirty="0" smtClean="0"/>
              <a:t>Dry Atmosphere:  Information comes from lower in the atmosphere</a:t>
            </a:r>
          </a:p>
          <a:p>
            <a:r>
              <a:rPr lang="en-US" dirty="0" smtClean="0"/>
              <a:t>Far from sub-satellite point:  Information comes from higher in the atmosphere</a:t>
            </a:r>
          </a:p>
          <a:p>
            <a:r>
              <a:rPr lang="en-US" dirty="0" smtClean="0"/>
              <a:t>Longer Wavelength:  Information comes from lower in the atmosphere</a:t>
            </a:r>
          </a:p>
          <a:p>
            <a:r>
              <a:rPr lang="en-US" dirty="0" smtClean="0"/>
              <a:t>When is the Water Vapor channel a window channel?  In a very dry atmosphere – especially over terrain!</a:t>
            </a:r>
          </a:p>
          <a:p>
            <a:endParaRPr lang="en-US" dirty="0"/>
          </a:p>
          <a:p>
            <a:pPr marL="0" indent="0">
              <a:buNone/>
            </a:pPr>
            <a:r>
              <a:rPr lang="en-US" dirty="0" smtClean="0"/>
              <a:t>Baseline Algorithms that use ABI information know all of this!</a:t>
            </a:r>
            <a:endParaRPr lang="en-US" dirty="0"/>
          </a:p>
        </p:txBody>
      </p:sp>
      <p:sp>
        <p:nvSpPr>
          <p:cNvPr id="3" name="Slide Number Placeholder 2"/>
          <p:cNvSpPr>
            <a:spLocks noGrp="1"/>
          </p:cNvSpPr>
          <p:nvPr>
            <p:ph type="sldNum" sz="quarter" idx="4"/>
          </p:nvPr>
        </p:nvSpPr>
        <p:spPr/>
        <p:txBody>
          <a:bodyPr/>
          <a:lstStyle/>
          <a:p>
            <a:fld id="{0249A42C-7C3A-1946-A459-68A8AD418034}" type="slidenum">
              <a:rPr lang="en-US" smtClean="0"/>
              <a:pPr/>
              <a:t>49</a:t>
            </a:fld>
            <a:endParaRPr lang="en-US"/>
          </a:p>
        </p:txBody>
      </p:sp>
      <p:sp>
        <p:nvSpPr>
          <p:cNvPr id="2" name="Footer Placeholder 1"/>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618575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There is no Sounder on GOES-R</a:t>
            </a:r>
            <a:endParaRPr lang="en-US" dirty="0"/>
          </a:p>
        </p:txBody>
      </p:sp>
      <p:sp>
        <p:nvSpPr>
          <p:cNvPr id="3" name="Content Placeholder 2"/>
          <p:cNvSpPr>
            <a:spLocks noGrp="1"/>
          </p:cNvSpPr>
          <p:nvPr>
            <p:ph idx="1"/>
          </p:nvPr>
        </p:nvSpPr>
        <p:spPr>
          <a:xfrm>
            <a:off x="423041" y="1221828"/>
            <a:ext cx="8311055" cy="5064672"/>
          </a:xfrm>
        </p:spPr>
        <p:txBody>
          <a:bodyPr>
            <a:normAutofit fontScale="92500" lnSpcReduction="10000"/>
          </a:bodyPr>
          <a:lstStyle/>
          <a:p>
            <a:r>
              <a:rPr lang="en-US" dirty="0" smtClean="0"/>
              <a:t>There is considerable overlap between legacy GOES Sounder Channels and GOES-R Infrared Spectrum</a:t>
            </a:r>
          </a:p>
          <a:p>
            <a:pPr lvl="1"/>
            <a:r>
              <a:rPr lang="en-US" dirty="0" smtClean="0"/>
              <a:t>Present GOES Sounder is Spectrally Superior to GOES-R</a:t>
            </a:r>
          </a:p>
          <a:p>
            <a:pPr lvl="1"/>
            <a:r>
              <a:rPr lang="en-US" dirty="0" smtClean="0"/>
              <a:t>GOES-R is spatially superior to GOES Sounder</a:t>
            </a:r>
          </a:p>
          <a:p>
            <a:pPr lvl="2"/>
            <a:r>
              <a:rPr lang="en-US" dirty="0" smtClean="0"/>
              <a:t>Pixel resolution:  2 km on GOES-R, 10 km on Present GOES Sounder</a:t>
            </a:r>
          </a:p>
          <a:p>
            <a:pPr lvl="2"/>
            <a:r>
              <a:rPr lang="en-US" dirty="0" smtClean="0"/>
              <a:t>GOES-R scans full disk, GOES Sounder scans small region in Northern Hemisphere</a:t>
            </a:r>
          </a:p>
          <a:p>
            <a:pPr lvl="1"/>
            <a:r>
              <a:rPr lang="en-US" dirty="0" smtClean="0"/>
              <a:t>GOES-R is temporally superior to GOES Sounder (FD every 15 minutes v. Small Region of NH every hour)</a:t>
            </a:r>
          </a:p>
          <a:p>
            <a:pPr lvl="2"/>
            <a:r>
              <a:rPr lang="en-US" dirty="0" smtClean="0"/>
              <a:t>However, retrieved LAP FD Data were designed to be created hourly, CONUS half-hourly, MESO every 5 minutes (as discussed here: </a:t>
            </a:r>
            <a:r>
              <a:rPr lang="en-US" dirty="0">
                <a:hlinkClick r:id="rId4"/>
              </a:rPr>
              <a:t>http://</a:t>
            </a:r>
            <a:r>
              <a:rPr lang="en-US" dirty="0" smtClean="0">
                <a:hlinkClick r:id="rId4"/>
              </a:rPr>
              <a:t>www.goes-r.gov/resources/docs/GOES-R_GS_FPS.pdf</a:t>
            </a:r>
            <a:r>
              <a:rPr lang="en-US" dirty="0" smtClean="0"/>
              <a:t> )</a:t>
            </a:r>
            <a:endParaRPr lang="en-US" dirty="0"/>
          </a:p>
        </p:txBody>
      </p:sp>
      <p:sp>
        <p:nvSpPr>
          <p:cNvPr id="4" name="Footer Placeholder 3"/>
          <p:cNvSpPr>
            <a:spLocks noGrp="1"/>
          </p:cNvSpPr>
          <p:nvPr>
            <p:ph type="ftr" sz="quarter" idx="4294967295"/>
          </p:nvPr>
        </p:nvSpPr>
        <p:spPr>
          <a:xfrm>
            <a:off x="2362200" y="6356350"/>
            <a:ext cx="4324350" cy="501650"/>
          </a:xfrm>
          <a:prstGeom prst="rect">
            <a:avLst/>
          </a:prstGeom>
        </p:spPr>
        <p:txBody>
          <a:bodyPr/>
          <a:lstStyle/>
          <a:p>
            <a:r>
              <a:rPr lang="en-US" dirty="0" smtClean="0"/>
              <a:t>GOES-R Training at the 10th Meeting on Urban Meteorology</a:t>
            </a:r>
            <a:endParaRPr lang="en-US"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E7A5A54D-0CD5-4841-B422-0469FF62B8DE}" type="slidenum">
              <a:rPr lang="en-US" smtClean="0"/>
              <a:t>5</a:t>
            </a:fld>
            <a:endParaRPr lang="en-US"/>
          </a:p>
        </p:txBody>
      </p:sp>
    </p:spTree>
    <p:custDataLst>
      <p:tags r:id="rId1"/>
    </p:custDataLst>
    <p:extLst>
      <p:ext uri="{BB962C8B-B14F-4D97-AF65-F5344CB8AC3E}">
        <p14:creationId xmlns:p14="http://schemas.microsoft.com/office/powerpoint/2010/main" val="30770570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50</a:t>
            </a:fld>
            <a:endParaRPr lang="en-US"/>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26766" y="1844564"/>
            <a:ext cx="4654694" cy="3626891"/>
          </a:xfrm>
        </p:spPr>
      </p:pic>
      <p:sp>
        <p:nvSpPr>
          <p:cNvPr id="10" name="TextBox 9"/>
          <p:cNvSpPr txBox="1"/>
          <p:nvPr/>
        </p:nvSpPr>
        <p:spPr>
          <a:xfrm>
            <a:off x="362608" y="2569809"/>
            <a:ext cx="3373820" cy="1938992"/>
          </a:xfrm>
          <a:prstGeom prst="rect">
            <a:avLst/>
          </a:prstGeom>
          <a:noFill/>
        </p:spPr>
        <p:txBody>
          <a:bodyPr wrap="square" rtlCol="0">
            <a:spAutoFit/>
          </a:bodyPr>
          <a:lstStyle/>
          <a:p>
            <a:r>
              <a:rPr lang="en-US" sz="2000" b="1" dirty="0"/>
              <a:t>What does the GOES-16 ABI water vapor distribution tell you about moisture in the atmosphere?</a:t>
            </a:r>
          </a:p>
          <a:p>
            <a:endParaRPr lang="en-US" sz="2000" b="1" dirty="0"/>
          </a:p>
        </p:txBody>
      </p:sp>
    </p:spTree>
    <p:custDataLst>
      <p:tags r:id="rId1"/>
    </p:custDataLst>
    <p:extLst>
      <p:ext uri="{BB962C8B-B14F-4D97-AF65-F5344CB8AC3E}">
        <p14:creationId xmlns:p14="http://schemas.microsoft.com/office/powerpoint/2010/main" val="12421490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and Moisture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111" y="1033463"/>
            <a:ext cx="6747777"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51</a:t>
            </a:fld>
            <a:endParaRPr lang="en-US"/>
          </a:p>
        </p:txBody>
      </p:sp>
      <p:cxnSp>
        <p:nvCxnSpPr>
          <p:cNvPr id="7" name="Straight Arrow Connector 6"/>
          <p:cNvCxnSpPr/>
          <p:nvPr/>
        </p:nvCxnSpPr>
        <p:spPr>
          <a:xfrm flipH="1" flipV="1">
            <a:off x="5833242" y="2806263"/>
            <a:ext cx="2277023" cy="350957"/>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4163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and Moisture</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52</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111" y="1033463"/>
            <a:ext cx="6747777" cy="5257800"/>
          </a:xfrm>
        </p:spPr>
      </p:pic>
      <p:cxnSp>
        <p:nvCxnSpPr>
          <p:cNvPr id="9" name="Straight Arrow Connector 8"/>
          <p:cNvCxnSpPr>
            <a:stCxn id="11" idx="1"/>
          </p:cNvCxnSpPr>
          <p:nvPr/>
        </p:nvCxnSpPr>
        <p:spPr>
          <a:xfrm flipH="1" flipV="1">
            <a:off x="5833242" y="2806263"/>
            <a:ext cx="2277023" cy="350957"/>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110265" y="3003331"/>
            <a:ext cx="612668" cy="307777"/>
          </a:xfrm>
          <a:prstGeom prst="rect">
            <a:avLst/>
          </a:prstGeom>
          <a:noFill/>
        </p:spPr>
        <p:txBody>
          <a:bodyPr wrap="none" rtlCol="0">
            <a:spAutoFit/>
          </a:bodyPr>
          <a:lstStyle/>
          <a:p>
            <a:r>
              <a:rPr lang="en-US" dirty="0" smtClean="0"/>
              <a:t>Moist</a:t>
            </a:r>
            <a:endParaRPr lang="en-US" dirty="0"/>
          </a:p>
        </p:txBody>
      </p:sp>
      <p:sp>
        <p:nvSpPr>
          <p:cNvPr id="13" name="TextBox 12"/>
          <p:cNvSpPr txBox="1"/>
          <p:nvPr/>
        </p:nvSpPr>
        <p:spPr>
          <a:xfrm>
            <a:off x="0" y="3157219"/>
            <a:ext cx="1182414" cy="954107"/>
          </a:xfrm>
          <a:prstGeom prst="rect">
            <a:avLst/>
          </a:prstGeom>
          <a:noFill/>
        </p:spPr>
        <p:txBody>
          <a:bodyPr wrap="square" rtlCol="0">
            <a:spAutoFit/>
          </a:bodyPr>
          <a:lstStyle/>
          <a:p>
            <a:r>
              <a:rPr lang="en-US" dirty="0" smtClean="0"/>
              <a:t>Note that values do not extend to the edge</a:t>
            </a:r>
            <a:endParaRPr lang="en-US" dirty="0"/>
          </a:p>
        </p:txBody>
      </p:sp>
    </p:spTree>
    <p:custDataLst>
      <p:tags r:id="rId1"/>
    </p:custDataLst>
    <p:extLst>
      <p:ext uri="{BB962C8B-B14F-4D97-AF65-F5344CB8AC3E}">
        <p14:creationId xmlns:p14="http://schemas.microsoft.com/office/powerpoint/2010/main" val="26520647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and Moisture</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53</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111" y="1033463"/>
            <a:ext cx="6747777" cy="5257800"/>
          </a:xfrm>
        </p:spPr>
      </p:pic>
    </p:spTree>
    <p:custDataLst>
      <p:tags r:id="rId1"/>
    </p:custDataLst>
    <p:extLst>
      <p:ext uri="{BB962C8B-B14F-4D97-AF65-F5344CB8AC3E}">
        <p14:creationId xmlns:p14="http://schemas.microsoft.com/office/powerpoint/2010/main" val="26520647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LAP Specs</a:t>
            </a:r>
            <a:endParaRPr lang="en-US" dirty="0"/>
          </a:p>
        </p:txBody>
      </p:sp>
      <p:sp>
        <p:nvSpPr>
          <p:cNvPr id="3" name="Content Placeholder 2"/>
          <p:cNvSpPr>
            <a:spLocks noGrp="1"/>
          </p:cNvSpPr>
          <p:nvPr>
            <p:ph idx="1"/>
          </p:nvPr>
        </p:nvSpPr>
        <p:spPr>
          <a:xfrm>
            <a:off x="94590" y="1001106"/>
            <a:ext cx="8939051" cy="4525963"/>
          </a:xfrm>
        </p:spPr>
        <p:txBody>
          <a:bodyPr>
            <a:normAutofit fontScale="92500" lnSpcReduction="20000"/>
          </a:bodyPr>
          <a:lstStyle/>
          <a:p>
            <a:r>
              <a:rPr lang="en-US" dirty="0" smtClean="0"/>
              <a:t>Created with a 5x5 footprint to match 10-km GOES Sounder Resolution</a:t>
            </a:r>
          </a:p>
          <a:p>
            <a:r>
              <a:rPr lang="en-US" b="1" dirty="0" smtClean="0"/>
              <a:t>Requirements</a:t>
            </a:r>
            <a:r>
              <a:rPr lang="en-US" dirty="0" smtClean="0"/>
              <a:t>:  </a:t>
            </a:r>
            <a:r>
              <a:rPr lang="en-US" b="1" dirty="0" smtClean="0"/>
              <a:t>Hourly </a:t>
            </a:r>
            <a:r>
              <a:rPr lang="en-US" dirty="0" smtClean="0"/>
              <a:t>(Full Disk), half-hourly (CONUS) or every 5 minutes (Mesoscale domain)  (</a:t>
            </a:r>
            <a:r>
              <a:rPr lang="en-US" b="1" dirty="0" smtClean="0"/>
              <a:t>Reality</a:t>
            </a:r>
            <a:r>
              <a:rPr lang="en-US" dirty="0" smtClean="0"/>
              <a:t>:  15 minutes (FD),  5 minutes (CONUS), 1 minute (</a:t>
            </a:r>
            <a:r>
              <a:rPr lang="en-US" dirty="0" err="1" smtClean="0"/>
              <a:t>Meso</a:t>
            </a:r>
            <a:r>
              <a:rPr lang="en-US" dirty="0" smtClean="0"/>
              <a:t>) – that is, with every scan!)</a:t>
            </a:r>
          </a:p>
          <a:p>
            <a:r>
              <a:rPr lang="en-US" dirty="0" smtClean="0"/>
              <a:t>GFS Information is used as a first guess</a:t>
            </a:r>
          </a:p>
          <a:p>
            <a:r>
              <a:rPr lang="en-US" dirty="0" smtClean="0"/>
              <a:t>Data produced up to Solar Zenith Angle of 67</a:t>
            </a:r>
            <a:r>
              <a:rPr lang="en-US" sz="1800" baseline="50000" dirty="0" smtClean="0"/>
              <a:t>o</a:t>
            </a:r>
            <a:r>
              <a:rPr lang="en-US" dirty="0" smtClean="0"/>
              <a:t> </a:t>
            </a:r>
            <a:r>
              <a:rPr lang="en-US" sz="1900" dirty="0" smtClean="0"/>
              <a:t>(Just Poleward of the Arctic Circle)</a:t>
            </a:r>
          </a:p>
          <a:p>
            <a:r>
              <a:rPr lang="en-US" dirty="0" smtClean="0"/>
              <a:t>Vertical Resolution:  3-5 km</a:t>
            </a:r>
          </a:p>
          <a:p>
            <a:r>
              <a:rPr lang="en-US" dirty="0" smtClean="0"/>
              <a:t>Accuracy  </a:t>
            </a:r>
            <a:r>
              <a:rPr lang="en-US" sz="1400" dirty="0" smtClean="0"/>
              <a:t>(How close to correct?)</a:t>
            </a:r>
          </a:p>
          <a:p>
            <a:pPr lvl="1"/>
            <a:r>
              <a:rPr lang="en-US" b="1" dirty="0" smtClean="0">
                <a:solidFill>
                  <a:srgbClr val="FF0000"/>
                </a:solidFill>
              </a:rPr>
              <a:t>RH : ~20%;   LI  2 K  ; CAPE 1000 J/kg </a:t>
            </a:r>
            <a:r>
              <a:rPr lang="en-US" dirty="0" smtClean="0"/>
              <a:t>; </a:t>
            </a:r>
            <a:r>
              <a:rPr lang="en-US" b="1" dirty="0" smtClean="0">
                <a:solidFill>
                  <a:srgbClr val="00B050"/>
                </a:solidFill>
              </a:rPr>
              <a:t>TPW 1 mm</a:t>
            </a:r>
          </a:p>
          <a:p>
            <a:r>
              <a:rPr lang="en-US" dirty="0" smtClean="0"/>
              <a:t>Precision  </a:t>
            </a:r>
            <a:r>
              <a:rPr lang="en-US" sz="1400" dirty="0" smtClean="0"/>
              <a:t>(How close to repeatable?)</a:t>
            </a:r>
          </a:p>
          <a:p>
            <a:pPr lvl="1"/>
            <a:r>
              <a:rPr lang="en-US" b="1" dirty="0" smtClean="0">
                <a:solidFill>
                  <a:srgbClr val="C00000"/>
                </a:solidFill>
              </a:rPr>
              <a:t>RH :  ~20%;  LI  6.5 K ; CAPE 2500 J/kg </a:t>
            </a:r>
            <a:r>
              <a:rPr lang="en-US" b="1" dirty="0" smtClean="0">
                <a:solidFill>
                  <a:srgbClr val="00B050"/>
                </a:solidFill>
              </a:rPr>
              <a:t>; TPW 3 mm</a:t>
            </a:r>
          </a:p>
          <a:p>
            <a:endParaRPr lang="en-US" b="1" dirty="0" smtClean="0">
              <a:solidFill>
                <a:srgbClr val="00B050"/>
              </a:solidFill>
            </a:endParaRPr>
          </a:p>
        </p:txBody>
      </p:sp>
      <p:sp>
        <p:nvSpPr>
          <p:cNvPr id="4" name="Footer Placeholder 3"/>
          <p:cNvSpPr>
            <a:spLocks noGrp="1"/>
          </p:cNvSpPr>
          <p:nvPr>
            <p:ph type="ftr" sz="quarter" idx="4294967295"/>
          </p:nvPr>
        </p:nvSpPr>
        <p:spPr>
          <a:xfrm>
            <a:off x="2065283" y="6356350"/>
            <a:ext cx="5013433" cy="391291"/>
          </a:xfrm>
          <a:prstGeom prst="rect">
            <a:avLst/>
          </a:prstGeom>
        </p:spPr>
        <p:txBody>
          <a:bodyPr/>
          <a:lstStyle/>
          <a:p>
            <a:r>
              <a:rPr lang="en-US" sz="1400" dirty="0" smtClean="0"/>
              <a:t>GOES-R Training at the 10th Meeting on Urban Meteorology</a:t>
            </a:r>
            <a:endParaRPr lang="en-US" sz="1400"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E7A5A54D-0CD5-4841-B422-0469FF62B8DE}" type="slidenum">
              <a:rPr lang="en-US" smtClean="0"/>
              <a:t>54</a:t>
            </a:fld>
            <a:endParaRPr lang="en-US"/>
          </a:p>
        </p:txBody>
      </p:sp>
      <p:sp>
        <p:nvSpPr>
          <p:cNvPr id="6" name="TextBox 5"/>
          <p:cNvSpPr txBox="1"/>
          <p:nvPr/>
        </p:nvSpPr>
        <p:spPr>
          <a:xfrm>
            <a:off x="914386" y="5544204"/>
            <a:ext cx="7315200" cy="830997"/>
          </a:xfrm>
          <a:prstGeom prst="rect">
            <a:avLst/>
          </a:prstGeom>
          <a:solidFill>
            <a:srgbClr val="FFC000"/>
          </a:solidFill>
        </p:spPr>
        <p:txBody>
          <a:bodyPr wrap="square" rtlCol="0">
            <a:spAutoFit/>
          </a:bodyPr>
          <a:lstStyle/>
          <a:p>
            <a:pPr algn="ctr"/>
            <a:r>
              <a:rPr lang="en-US" sz="2800" b="1" dirty="0" smtClean="0"/>
              <a:t>The Baseline Product is Clear Sky Only.   </a:t>
            </a:r>
            <a:r>
              <a:rPr lang="en-US" sz="2000" b="1" dirty="0" smtClean="0"/>
              <a:t>An Experimental ‘All-Sky’ Product  has been developed</a:t>
            </a:r>
            <a:endParaRPr lang="en-US" sz="2800" b="1" dirty="0"/>
          </a:p>
        </p:txBody>
      </p:sp>
    </p:spTree>
    <p:custDataLst>
      <p:tags r:id="rId1"/>
    </p:custDataLst>
    <p:extLst>
      <p:ext uri="{BB962C8B-B14F-4D97-AF65-F5344CB8AC3E}">
        <p14:creationId xmlns:p14="http://schemas.microsoft.com/office/powerpoint/2010/main" val="29255319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Regression and Retrieval</a:t>
            </a:r>
            <a:endParaRPr lang="en-US" dirty="0"/>
          </a:p>
        </p:txBody>
      </p:sp>
      <p:sp>
        <p:nvSpPr>
          <p:cNvPr id="3" name="Content Placeholder 2"/>
          <p:cNvSpPr>
            <a:spLocks noGrp="1"/>
          </p:cNvSpPr>
          <p:nvPr>
            <p:ph idx="1"/>
          </p:nvPr>
        </p:nvSpPr>
        <p:spPr/>
        <p:txBody>
          <a:bodyPr>
            <a:normAutofit/>
          </a:bodyPr>
          <a:lstStyle/>
          <a:p>
            <a:r>
              <a:rPr lang="en-US" dirty="0" smtClean="0"/>
              <a:t>Regression uses static coefficients that give the best statistical relationship between observed temperature/ moisture/ozone/emissivity/surface temperature given GFS first guess.  This creates a first guess field for a Radiative Transfer Model (RTM)</a:t>
            </a:r>
            <a:endParaRPr lang="en-US" sz="1200" dirty="0"/>
          </a:p>
          <a:p>
            <a:endParaRPr lang="en-US" dirty="0" smtClean="0"/>
          </a:p>
          <a:p>
            <a:r>
              <a:rPr lang="en-US" dirty="0" smtClean="0"/>
              <a:t>Retrieval minimizes the difference between First guess (Regression) and RTM driven by observations directly. </a:t>
            </a:r>
          </a:p>
          <a:p>
            <a:endParaRPr lang="en-US" dirty="0"/>
          </a:p>
          <a:p>
            <a:r>
              <a:rPr lang="en-US" dirty="0" smtClean="0"/>
              <a:t>For more details see ATBD link at end of training</a:t>
            </a:r>
          </a:p>
          <a:p>
            <a:endParaRPr lang="en-US" dirty="0" smtClean="0"/>
          </a:p>
        </p:txBody>
      </p:sp>
      <p:sp>
        <p:nvSpPr>
          <p:cNvPr id="4" name="Footer Placeholder 3"/>
          <p:cNvSpPr>
            <a:spLocks noGrp="1"/>
          </p:cNvSpPr>
          <p:nvPr>
            <p:ph type="ftr" sz="quarter" idx="4294967295"/>
          </p:nvPr>
        </p:nvSpPr>
        <p:spPr>
          <a:xfrm>
            <a:off x="1434663" y="6356350"/>
            <a:ext cx="5927834" cy="501650"/>
          </a:xfrm>
          <a:prstGeom prst="rect">
            <a:avLst/>
          </a:prstGeom>
        </p:spPr>
        <p:txBody>
          <a:bodyPr/>
          <a:lstStyle/>
          <a:p>
            <a:r>
              <a:rPr lang="en-US" sz="1400" dirty="0" smtClean="0"/>
              <a:t>GOES-R Training at the 10th Meeting on Urban Meteorology</a:t>
            </a:r>
            <a:endParaRPr lang="en-US" sz="1400"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E7A5A54D-0CD5-4841-B422-0469FF62B8DE}" type="slidenum">
              <a:rPr lang="en-US" smtClean="0"/>
              <a:t>55</a:t>
            </a:fld>
            <a:endParaRPr lang="en-US"/>
          </a:p>
        </p:txBody>
      </p:sp>
    </p:spTree>
    <p:custDataLst>
      <p:tags r:id="rId1"/>
    </p:custDataLst>
    <p:extLst>
      <p:ext uri="{BB962C8B-B14F-4D97-AF65-F5344CB8AC3E}">
        <p14:creationId xmlns:p14="http://schemas.microsoft.com/office/powerpoint/2010/main" val="3025168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smtClean="0"/>
              <a:t>GOES-R Training at the 10th Meeting on Urban Meteorology</a:t>
            </a:r>
            <a:endParaRPr lang="en-US" dirty="0"/>
          </a:p>
        </p:txBody>
      </p:sp>
      <p:sp>
        <p:nvSpPr>
          <p:cNvPr id="2" name="Title 1"/>
          <p:cNvSpPr>
            <a:spLocks noGrp="1"/>
          </p:cNvSpPr>
          <p:nvPr>
            <p:ph type="title"/>
          </p:nvPr>
        </p:nvSpPr>
        <p:spPr/>
        <p:txBody>
          <a:bodyPr/>
          <a:lstStyle/>
          <a:p>
            <a:r>
              <a:rPr lang="en-US" dirty="0" smtClean="0"/>
              <a:t>LAP Limitations</a:t>
            </a:r>
            <a:endParaRPr lang="en-US" dirty="0"/>
          </a:p>
        </p:txBody>
      </p:sp>
      <p:sp>
        <p:nvSpPr>
          <p:cNvPr id="3" name="Content Placeholder 2"/>
          <p:cNvSpPr>
            <a:spLocks noGrp="1"/>
          </p:cNvSpPr>
          <p:nvPr>
            <p:ph idx="1"/>
          </p:nvPr>
        </p:nvSpPr>
        <p:spPr>
          <a:xfrm>
            <a:off x="126124" y="1066800"/>
            <a:ext cx="9055976" cy="5410200"/>
          </a:xfrm>
        </p:spPr>
        <p:txBody>
          <a:bodyPr>
            <a:noAutofit/>
          </a:bodyPr>
          <a:lstStyle/>
          <a:p>
            <a:r>
              <a:rPr lang="en-US" sz="2000" dirty="0"/>
              <a:t>LAP and derived products are available over “clear” </a:t>
            </a:r>
            <a:r>
              <a:rPr lang="en-US" sz="2000" dirty="0" smtClean="0"/>
              <a:t>Fields of Regard (FORs), meaning 20 (out of 25) or more clear Fields of View (FOV)</a:t>
            </a:r>
            <a:endParaRPr lang="en-US" sz="2000" dirty="0"/>
          </a:p>
          <a:p>
            <a:r>
              <a:rPr lang="en-US" sz="2000" dirty="0" smtClean="0"/>
              <a:t>ABI IR band </a:t>
            </a:r>
            <a:r>
              <a:rPr lang="en-US" sz="2000" dirty="0" err="1" smtClean="0"/>
              <a:t>emissivities</a:t>
            </a:r>
            <a:r>
              <a:rPr lang="en-US" sz="2000" dirty="0" smtClean="0"/>
              <a:t> are from a monthly dataset.  Temporal variability is negligible in those datasets.</a:t>
            </a:r>
            <a:endParaRPr lang="en-US" sz="2000" dirty="0"/>
          </a:p>
          <a:p>
            <a:r>
              <a:rPr lang="en-US" sz="2000" dirty="0" smtClean="0"/>
              <a:t>Surface </a:t>
            </a:r>
            <a:r>
              <a:rPr lang="en-US" sz="2000" dirty="0"/>
              <a:t>roughness and skin </a:t>
            </a:r>
            <a:r>
              <a:rPr lang="en-US" sz="2000" dirty="0" smtClean="0"/>
              <a:t>temperature are assumed homogeneous</a:t>
            </a:r>
            <a:endParaRPr lang="en-US" sz="2000" dirty="0"/>
          </a:p>
          <a:p>
            <a:r>
              <a:rPr lang="en-US" sz="2000" dirty="0" smtClean="0"/>
              <a:t>The iterative </a:t>
            </a:r>
            <a:r>
              <a:rPr lang="en-US" sz="2000" dirty="0"/>
              <a:t>physical </a:t>
            </a:r>
            <a:r>
              <a:rPr lang="en-US" sz="2000" dirty="0" smtClean="0"/>
              <a:t>retrieval is computationally expensive; an increase in FOR width could </a:t>
            </a:r>
            <a:r>
              <a:rPr lang="en-US" sz="2000" dirty="0"/>
              <a:t>be necessary </a:t>
            </a:r>
            <a:r>
              <a:rPr lang="en-US" sz="2000" dirty="0" smtClean="0"/>
              <a:t>for large </a:t>
            </a:r>
            <a:r>
              <a:rPr lang="en-US" sz="2000" dirty="0"/>
              <a:t>region processing</a:t>
            </a:r>
          </a:p>
          <a:p>
            <a:r>
              <a:rPr lang="en-US" sz="2000" dirty="0" smtClean="0"/>
              <a:t>Forecast </a:t>
            </a:r>
            <a:r>
              <a:rPr lang="en-US" sz="2000" dirty="0"/>
              <a:t>temperature is hard to improve with </a:t>
            </a:r>
            <a:r>
              <a:rPr lang="en-US" sz="2000" dirty="0" smtClean="0"/>
              <a:t>ABI because ABI channels do not sense temperature at many different levels</a:t>
            </a:r>
            <a:endParaRPr lang="en-US" sz="2000" dirty="0"/>
          </a:p>
        </p:txBody>
      </p:sp>
      <p:pic>
        <p:nvPicPr>
          <p:cNvPr id="6" name="Picture 5" descr="ABI_wf_usstd_00zen"/>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23345" y="4148471"/>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OES13_sndr_wf_usstd_00zen"/>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4146185"/>
            <a:ext cx="2670048" cy="200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890345" y="4409932"/>
            <a:ext cx="2748455" cy="523220"/>
          </a:xfrm>
          <a:prstGeom prst="rect">
            <a:avLst/>
          </a:prstGeom>
          <a:noFill/>
        </p:spPr>
        <p:txBody>
          <a:bodyPr wrap="square" rtlCol="0">
            <a:spAutoFit/>
          </a:bodyPr>
          <a:lstStyle/>
          <a:p>
            <a:r>
              <a:rPr lang="en-US" dirty="0" smtClean="0"/>
              <a:t>Weighting functions tell you where information originates</a:t>
            </a:r>
            <a:endParaRPr lang="en-US" dirty="0"/>
          </a:p>
        </p:txBody>
      </p:sp>
      <p:sp>
        <p:nvSpPr>
          <p:cNvPr id="9" name="TextBox 8"/>
          <p:cNvSpPr txBox="1"/>
          <p:nvPr/>
        </p:nvSpPr>
        <p:spPr>
          <a:xfrm>
            <a:off x="797630" y="5973437"/>
            <a:ext cx="1518429" cy="369332"/>
          </a:xfrm>
          <a:prstGeom prst="rect">
            <a:avLst/>
          </a:prstGeom>
          <a:solidFill>
            <a:schemeClr val="bg1">
              <a:lumMod val="95000"/>
            </a:schemeClr>
          </a:solidFill>
        </p:spPr>
        <p:txBody>
          <a:bodyPr wrap="none" rtlCol="0">
            <a:spAutoFit/>
          </a:bodyPr>
          <a:lstStyle/>
          <a:p>
            <a:r>
              <a:rPr lang="en-US" dirty="0" smtClean="0"/>
              <a:t>GOES-R ABI</a:t>
            </a:r>
            <a:endParaRPr lang="en-US" dirty="0"/>
          </a:p>
        </p:txBody>
      </p:sp>
      <p:sp>
        <p:nvSpPr>
          <p:cNvPr id="10" name="TextBox 9"/>
          <p:cNvSpPr txBox="1"/>
          <p:nvPr/>
        </p:nvSpPr>
        <p:spPr>
          <a:xfrm>
            <a:off x="5927670" y="5964055"/>
            <a:ext cx="2424703" cy="369332"/>
          </a:xfrm>
          <a:prstGeom prst="rect">
            <a:avLst/>
          </a:prstGeom>
          <a:solidFill>
            <a:schemeClr val="bg1">
              <a:lumMod val="95000"/>
            </a:schemeClr>
          </a:solidFill>
        </p:spPr>
        <p:txBody>
          <a:bodyPr wrap="none" rtlCol="0">
            <a:spAutoFit/>
          </a:bodyPr>
          <a:lstStyle/>
          <a:p>
            <a:r>
              <a:rPr lang="en-US" dirty="0" smtClean="0"/>
              <a:t>GOES-NOP Sounder</a:t>
            </a:r>
            <a:endParaRPr lang="en-US"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56</a:t>
            </a:fld>
            <a:endParaRPr lang="en-US"/>
          </a:p>
        </p:txBody>
      </p:sp>
    </p:spTree>
    <p:custDataLst>
      <p:tags r:id="rId1"/>
    </p:custDataLst>
    <p:extLst>
      <p:ext uri="{BB962C8B-B14F-4D97-AF65-F5344CB8AC3E}">
        <p14:creationId xmlns:p14="http://schemas.microsoft.com/office/powerpoint/2010/main" val="317454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3" name="Shape 132"/>
          <p:cNvSpPr txBox="1">
            <a:spLocks noGrp="1"/>
          </p:cNvSpPr>
          <p:nvPr>
            <p:ph type="title"/>
          </p:nvPr>
        </p:nvSpPr>
        <p:spPr>
          <a:xfrm>
            <a:off x="1600200" y="47298"/>
            <a:ext cx="7315200" cy="822960"/>
          </a:xfrm>
          <a:prstGeom prst="rect">
            <a:avLst/>
          </a:prstGeom>
          <a:noFill/>
          <a:ln>
            <a:solidFill>
              <a:schemeClr val="accent1"/>
            </a:solid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dirty="0" smtClean="0">
                <a:effectLst>
                  <a:outerShdw blurRad="38100" dist="38100" dir="2700000" algn="tl">
                    <a:srgbClr val="000000">
                      <a:alpha val="43137"/>
                    </a:srgbClr>
                  </a:outerShdw>
                </a:effectLst>
              </a:rPr>
              <a:t>LAPS Profile Values compared to Radiosonde data – April 2017</a:t>
            </a:r>
            <a:endParaRPr lang="en-US" sz="3200" dirty="0">
              <a:effectLst>
                <a:outerShdw blurRad="38100" dist="38100" dir="2700000" algn="tl">
                  <a:srgbClr val="000000">
                    <a:alpha val="43137"/>
                  </a:srgbClr>
                </a:outerShdw>
              </a:effectLst>
            </a:endParaRPr>
          </a:p>
        </p:txBody>
      </p:sp>
      <p:sp>
        <p:nvSpPr>
          <p:cNvPr id="3" name="Footer Placeholder 2"/>
          <p:cNvSpPr>
            <a:spLocks noGrp="1"/>
          </p:cNvSpPr>
          <p:nvPr>
            <p:ph type="ftr" sz="quarter" idx="3"/>
          </p:nvPr>
        </p:nvSpPr>
        <p:spPr>
          <a:prstGeom prst="rect">
            <a:avLst/>
          </a:prstGeom>
        </p:spPr>
        <p:txBody>
          <a:bodyPr/>
          <a:lstStyle/>
          <a:p>
            <a:r>
              <a:rPr lang="en-US" smtClean="0"/>
              <a:t>GOES-R Training at the 10th Meeting on Urban Meteorology</a:t>
            </a:r>
            <a:endParaRPr lang="en-US" dirty="0"/>
          </a:p>
        </p:txBody>
      </p:sp>
      <p:sp>
        <p:nvSpPr>
          <p:cNvPr id="197" name="Shape 197"/>
          <p:cNvSpPr txBox="1">
            <a:spLocks noGrp="1"/>
          </p:cNvSpPr>
          <p:nvPr>
            <p:ph type="sldNum" sz="quarter" idx="4"/>
          </p:nvPr>
        </p:nvSpPr>
        <p:spPr>
          <a:prstGeom prst="rect">
            <a:avLst/>
          </a:prstGeom>
        </p:spPr>
        <p:txBody>
          <a:bodyPr lIns="91425" tIns="45700" rIns="91425" bIns="45700" anchor="ctr" anchorCtr="0">
            <a:noAutofit/>
          </a:bodyPr>
          <a:lstStyle/>
          <a:p>
            <a:pPr lvl="0" rtl="0">
              <a:spcBef>
                <a:spcPts val="0"/>
              </a:spcBef>
              <a:buNone/>
            </a:pPr>
            <a:fld id="{00000000-1234-1234-1234-123412341234}" type="slidenum">
              <a:rPr lang="en-US"/>
              <a:pPr lvl="0" rtl="0">
                <a:spcBef>
                  <a:spcPts val="0"/>
                </a:spcBef>
                <a:buNone/>
              </a:pPr>
              <a:t>57</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7719" y="1470660"/>
            <a:ext cx="2723804" cy="24688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78" y="4006140"/>
            <a:ext cx="2618007" cy="246888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996" y="1470660"/>
            <a:ext cx="2632180" cy="246888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2547" y="3994150"/>
            <a:ext cx="2620770" cy="246888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9779" y="1470660"/>
            <a:ext cx="2629413" cy="2468880"/>
          </a:xfrm>
          <a:prstGeom prst="rect">
            <a:avLst/>
          </a:prstGeom>
        </p:spPr>
      </p:pic>
      <p:sp>
        <p:nvSpPr>
          <p:cNvPr id="5" name="TextBox 4"/>
          <p:cNvSpPr txBox="1"/>
          <p:nvPr/>
        </p:nvSpPr>
        <p:spPr>
          <a:xfrm>
            <a:off x="1135380" y="5540613"/>
            <a:ext cx="2011680" cy="914400"/>
          </a:xfrm>
          <a:prstGeom prst="rect">
            <a:avLst/>
          </a:prstGeom>
          <a:noFill/>
        </p:spPr>
        <p:txBody>
          <a:bodyPr wrap="none" rtlCol="0">
            <a:spAutoFit/>
          </a:bodyPr>
          <a:lstStyle/>
          <a:p>
            <a:r>
              <a:rPr lang="en-US" dirty="0" smtClean="0">
                <a:solidFill>
                  <a:srgbClr val="FF0000"/>
                </a:solidFill>
              </a:rPr>
              <a:t>Accuracy: 2.94</a:t>
            </a:r>
          </a:p>
          <a:p>
            <a:r>
              <a:rPr lang="en-US" dirty="0" smtClean="0">
                <a:solidFill>
                  <a:srgbClr val="FF0000"/>
                </a:solidFill>
              </a:rPr>
              <a:t>Precision: 9.08</a:t>
            </a:r>
          </a:p>
          <a:p>
            <a:r>
              <a:rPr lang="en-US" dirty="0" smtClean="0">
                <a:solidFill>
                  <a:srgbClr val="FF0000"/>
                </a:solidFill>
              </a:rPr>
              <a:t>Sample Size: 2247 </a:t>
            </a:r>
            <a:endParaRPr lang="en-US" dirty="0">
              <a:solidFill>
                <a:srgbClr val="FF0000"/>
              </a:solidFill>
            </a:endParaRPr>
          </a:p>
        </p:txBody>
      </p:sp>
      <p:sp>
        <p:nvSpPr>
          <p:cNvPr id="17" name="Shape 130"/>
          <p:cNvSpPr txBox="1">
            <a:spLocks/>
          </p:cNvSpPr>
          <p:nvPr/>
        </p:nvSpPr>
        <p:spPr>
          <a:xfrm>
            <a:off x="193376" y="167963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LI</a:t>
            </a:r>
            <a:endParaRPr lang="en-US" dirty="0">
              <a:solidFill>
                <a:srgbClr val="FF0000"/>
              </a:solidFill>
            </a:endParaRPr>
          </a:p>
        </p:txBody>
      </p:sp>
      <p:sp>
        <p:nvSpPr>
          <p:cNvPr id="21" name="TextBox 20"/>
          <p:cNvSpPr txBox="1"/>
          <p:nvPr/>
        </p:nvSpPr>
        <p:spPr>
          <a:xfrm>
            <a:off x="1146808" y="3041252"/>
            <a:ext cx="2011680" cy="914400"/>
          </a:xfrm>
          <a:prstGeom prst="rect">
            <a:avLst/>
          </a:prstGeom>
          <a:noFill/>
        </p:spPr>
        <p:txBody>
          <a:bodyPr wrap="square" rtlCol="0">
            <a:spAutoFit/>
          </a:bodyPr>
          <a:lstStyle/>
          <a:p>
            <a:r>
              <a:rPr lang="en-US" dirty="0" smtClean="0">
                <a:solidFill>
                  <a:srgbClr val="FF0000"/>
                </a:solidFill>
              </a:rPr>
              <a:t>Accuracy: -1.00</a:t>
            </a:r>
          </a:p>
          <a:p>
            <a:r>
              <a:rPr lang="en-US" dirty="0" smtClean="0">
                <a:solidFill>
                  <a:srgbClr val="FF0000"/>
                </a:solidFill>
              </a:rPr>
              <a:t>Precision: 1.88</a:t>
            </a:r>
          </a:p>
          <a:p>
            <a:r>
              <a:rPr lang="en-US" dirty="0" smtClean="0">
                <a:solidFill>
                  <a:srgbClr val="FF0000"/>
                </a:solidFill>
              </a:rPr>
              <a:t>Sample Size: 2419 </a:t>
            </a:r>
            <a:endParaRPr lang="en-US" dirty="0">
              <a:solidFill>
                <a:srgbClr val="FF0000"/>
              </a:solidFill>
            </a:endParaRPr>
          </a:p>
        </p:txBody>
      </p:sp>
      <p:sp>
        <p:nvSpPr>
          <p:cNvPr id="25" name="Shape 130"/>
          <p:cNvSpPr txBox="1">
            <a:spLocks/>
          </p:cNvSpPr>
          <p:nvPr/>
        </p:nvSpPr>
        <p:spPr>
          <a:xfrm>
            <a:off x="3381076" y="1653601"/>
            <a:ext cx="109948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CAPE</a:t>
            </a:r>
            <a:endParaRPr lang="en-US" dirty="0">
              <a:solidFill>
                <a:srgbClr val="FF0000"/>
              </a:solidFill>
            </a:endParaRPr>
          </a:p>
        </p:txBody>
      </p:sp>
      <p:sp>
        <p:nvSpPr>
          <p:cNvPr id="26" name="TextBox 25"/>
          <p:cNvSpPr txBox="1"/>
          <p:nvPr/>
        </p:nvSpPr>
        <p:spPr>
          <a:xfrm>
            <a:off x="4197350" y="3060938"/>
            <a:ext cx="2011680" cy="914400"/>
          </a:xfrm>
          <a:prstGeom prst="rect">
            <a:avLst/>
          </a:prstGeom>
          <a:noFill/>
        </p:spPr>
        <p:txBody>
          <a:bodyPr wrap="none" rtlCol="0">
            <a:spAutoFit/>
          </a:bodyPr>
          <a:lstStyle/>
          <a:p>
            <a:r>
              <a:rPr lang="en-US" dirty="0" smtClean="0">
                <a:solidFill>
                  <a:srgbClr val="FF0000"/>
                </a:solidFill>
              </a:rPr>
              <a:t>Accuracy: 4.08</a:t>
            </a:r>
          </a:p>
          <a:p>
            <a:r>
              <a:rPr lang="en-US" dirty="0" smtClean="0">
                <a:solidFill>
                  <a:srgbClr val="FF0000"/>
                </a:solidFill>
              </a:rPr>
              <a:t>Precision: 254.83</a:t>
            </a:r>
          </a:p>
          <a:p>
            <a:r>
              <a:rPr lang="en-US" dirty="0" smtClean="0">
                <a:solidFill>
                  <a:srgbClr val="FF0000"/>
                </a:solidFill>
              </a:rPr>
              <a:t>Sample Size: 679 </a:t>
            </a:r>
            <a:endParaRPr lang="en-US" dirty="0">
              <a:solidFill>
                <a:srgbClr val="FF0000"/>
              </a:solidFill>
            </a:endParaRPr>
          </a:p>
        </p:txBody>
      </p:sp>
      <p:sp>
        <p:nvSpPr>
          <p:cNvPr id="27" name="Shape 130"/>
          <p:cNvSpPr txBox="1">
            <a:spLocks/>
          </p:cNvSpPr>
          <p:nvPr/>
        </p:nvSpPr>
        <p:spPr>
          <a:xfrm>
            <a:off x="189566" y="416375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rgbClr val="FF0000"/>
                </a:solidFill>
              </a:rPr>
              <a:t>K</a:t>
            </a:r>
            <a:r>
              <a:rPr lang="en-US" dirty="0" smtClean="0">
                <a:solidFill>
                  <a:srgbClr val="FF0000"/>
                </a:solidFill>
              </a:rPr>
              <a:t>I</a:t>
            </a:r>
            <a:endParaRPr lang="en-US" dirty="0">
              <a:solidFill>
                <a:srgbClr val="FF0000"/>
              </a:solidFill>
            </a:endParaRPr>
          </a:p>
        </p:txBody>
      </p:sp>
      <p:sp>
        <p:nvSpPr>
          <p:cNvPr id="28" name="TextBox 27"/>
          <p:cNvSpPr txBox="1"/>
          <p:nvPr/>
        </p:nvSpPr>
        <p:spPr>
          <a:xfrm>
            <a:off x="4173440" y="5548233"/>
            <a:ext cx="2011680" cy="914400"/>
          </a:xfrm>
          <a:prstGeom prst="rect">
            <a:avLst/>
          </a:prstGeom>
          <a:noFill/>
        </p:spPr>
        <p:txBody>
          <a:bodyPr wrap="none" rtlCol="0">
            <a:spAutoFit/>
          </a:bodyPr>
          <a:lstStyle/>
          <a:p>
            <a:r>
              <a:rPr lang="en-US" dirty="0" smtClean="0">
                <a:solidFill>
                  <a:srgbClr val="FF0000"/>
                </a:solidFill>
              </a:rPr>
              <a:t>Accuracy: -0.18</a:t>
            </a:r>
          </a:p>
          <a:p>
            <a:r>
              <a:rPr lang="en-US" dirty="0" smtClean="0">
                <a:solidFill>
                  <a:srgbClr val="FF0000"/>
                </a:solidFill>
              </a:rPr>
              <a:t>Precision: 2.58</a:t>
            </a:r>
          </a:p>
          <a:p>
            <a:r>
              <a:rPr lang="en-US" dirty="0" smtClean="0">
                <a:solidFill>
                  <a:srgbClr val="FF0000"/>
                </a:solidFill>
              </a:rPr>
              <a:t>Sample Size: 2247 </a:t>
            </a:r>
            <a:endParaRPr lang="en-US" dirty="0">
              <a:solidFill>
                <a:srgbClr val="FF0000"/>
              </a:solidFill>
            </a:endParaRPr>
          </a:p>
        </p:txBody>
      </p:sp>
      <p:sp>
        <p:nvSpPr>
          <p:cNvPr id="29" name="Shape 130"/>
          <p:cNvSpPr txBox="1">
            <a:spLocks/>
          </p:cNvSpPr>
          <p:nvPr/>
        </p:nvSpPr>
        <p:spPr>
          <a:xfrm>
            <a:off x="3227626" y="417137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SI</a:t>
            </a:r>
            <a:endParaRPr lang="en-US" dirty="0">
              <a:solidFill>
                <a:srgbClr val="FF0000"/>
              </a:solidFill>
            </a:endParaRPr>
          </a:p>
        </p:txBody>
      </p:sp>
      <p:sp>
        <p:nvSpPr>
          <p:cNvPr id="30" name="TextBox 29"/>
          <p:cNvSpPr txBox="1"/>
          <p:nvPr/>
        </p:nvSpPr>
        <p:spPr>
          <a:xfrm>
            <a:off x="7182020" y="3041253"/>
            <a:ext cx="2011680" cy="914400"/>
          </a:xfrm>
          <a:prstGeom prst="rect">
            <a:avLst/>
          </a:prstGeom>
          <a:noFill/>
        </p:spPr>
        <p:txBody>
          <a:bodyPr wrap="none" rtlCol="0">
            <a:spAutoFit/>
          </a:bodyPr>
          <a:lstStyle/>
          <a:p>
            <a:r>
              <a:rPr lang="en-US" dirty="0" smtClean="0">
                <a:solidFill>
                  <a:srgbClr val="FF0000"/>
                </a:solidFill>
              </a:rPr>
              <a:t>Accuracy: 2.90</a:t>
            </a:r>
          </a:p>
          <a:p>
            <a:r>
              <a:rPr lang="en-US" dirty="0" smtClean="0">
                <a:solidFill>
                  <a:srgbClr val="FF0000"/>
                </a:solidFill>
              </a:rPr>
              <a:t>Precision: 5.05</a:t>
            </a:r>
          </a:p>
          <a:p>
            <a:r>
              <a:rPr lang="en-US" dirty="0" smtClean="0">
                <a:solidFill>
                  <a:srgbClr val="FF0000"/>
                </a:solidFill>
              </a:rPr>
              <a:t>Sample Size: 2247 </a:t>
            </a:r>
            <a:endParaRPr lang="en-US" dirty="0">
              <a:solidFill>
                <a:srgbClr val="FF0000"/>
              </a:solidFill>
            </a:endParaRPr>
          </a:p>
        </p:txBody>
      </p:sp>
      <p:sp>
        <p:nvSpPr>
          <p:cNvPr id="31" name="Shape 130"/>
          <p:cNvSpPr txBox="1">
            <a:spLocks/>
          </p:cNvSpPr>
          <p:nvPr/>
        </p:nvSpPr>
        <p:spPr>
          <a:xfrm>
            <a:off x="6320026" y="1626296"/>
            <a:ext cx="827704" cy="51492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smtClean="0">
                <a:solidFill>
                  <a:srgbClr val="FF0000"/>
                </a:solidFill>
              </a:rPr>
              <a:t>TT</a:t>
            </a:r>
            <a:endParaRPr lang="en-US" dirty="0">
              <a:solidFill>
                <a:srgbClr val="FF0000"/>
              </a:solidFill>
            </a:endParaRPr>
          </a:p>
        </p:txBody>
      </p:sp>
      <p:sp>
        <p:nvSpPr>
          <p:cNvPr id="2" name="TextBox 1"/>
          <p:cNvSpPr txBox="1"/>
          <p:nvPr/>
        </p:nvSpPr>
        <p:spPr>
          <a:xfrm>
            <a:off x="6096001" y="4428838"/>
            <a:ext cx="2823996" cy="1200329"/>
          </a:xfrm>
          <a:prstGeom prst="rect">
            <a:avLst/>
          </a:prstGeom>
          <a:noFill/>
        </p:spPr>
        <p:txBody>
          <a:bodyPr wrap="square" rtlCol="0">
            <a:spAutoFit/>
          </a:bodyPr>
          <a:lstStyle/>
          <a:p>
            <a:r>
              <a:rPr lang="en-US" dirty="0" smtClean="0"/>
              <a:t>Values might have errors – but the gradients and changes with time are consistent</a:t>
            </a:r>
            <a:endParaRPr lang="en-US" dirty="0"/>
          </a:p>
        </p:txBody>
      </p:sp>
    </p:spTree>
    <p:custDataLst>
      <p:tags r:id="rId1"/>
    </p:custDataLst>
    <p:extLst>
      <p:ext uri="{BB962C8B-B14F-4D97-AF65-F5344CB8AC3E}">
        <p14:creationId xmlns:p14="http://schemas.microsoft.com/office/powerpoint/2010/main" val="13325815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a:prstGeom prst="rect">
            <a:avLst/>
          </a:prstGeom>
        </p:spPr>
        <p:txBody>
          <a:bodyPr/>
          <a:lstStyle/>
          <a:p>
            <a:r>
              <a:rPr lang="en-US" smtClean="0"/>
              <a:t>GOES-R Training at the 10th Meeting on Urban Meteorology</a:t>
            </a:r>
            <a:endParaRPr lang="en-US" dirty="0"/>
          </a:p>
        </p:txBody>
      </p:sp>
      <p:sp>
        <p:nvSpPr>
          <p:cNvPr id="12" name="Slide Number Placeholder 11"/>
          <p:cNvSpPr>
            <a:spLocks noGrp="1"/>
          </p:cNvSpPr>
          <p:nvPr>
            <p:ph type="sldNum" sz="quarter" idx="4"/>
          </p:nvPr>
        </p:nvSpPr>
        <p:spPr>
          <a:prstGeom prst="rect">
            <a:avLst/>
          </a:prstGeom>
        </p:spPr>
        <p:txBody>
          <a:bodyPr/>
          <a:lstStyle/>
          <a:p>
            <a:fld id="{E7A5A54D-0CD5-4841-B422-0469FF62B8DE}" type="slidenum">
              <a:rPr lang="en-US" smtClean="0"/>
              <a:t>58</a:t>
            </a:fld>
            <a:endParaRPr lang="en-US"/>
          </a:p>
        </p:txBody>
      </p:sp>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310166" y="380999"/>
            <a:ext cx="6836267" cy="6388107"/>
          </a:xfrm>
          <a:prstGeom prst="rect">
            <a:avLst/>
          </a:prstGeom>
        </p:spPr>
      </p:pic>
      <p:sp>
        <p:nvSpPr>
          <p:cNvPr id="3" name="Oval 2"/>
          <p:cNvSpPr/>
          <p:nvPr/>
        </p:nvSpPr>
        <p:spPr>
          <a:xfrm>
            <a:off x="3273757" y="3810000"/>
            <a:ext cx="533400" cy="1752600"/>
          </a:xfrm>
          <a:prstGeom prst="ellipse">
            <a:avLst/>
          </a:prstGeom>
          <a:noFill/>
          <a:ln w="381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273552" y="1143000"/>
            <a:ext cx="533400" cy="1752600"/>
          </a:xfrm>
          <a:prstGeom prst="ellipse">
            <a:avLst/>
          </a:prstGeom>
          <a:noFill/>
          <a:ln w="381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6400800" y="914400"/>
            <a:ext cx="533400" cy="1752600"/>
          </a:xfrm>
          <a:prstGeom prst="ellipse">
            <a:avLst/>
          </a:prstGeom>
          <a:noFill/>
          <a:ln w="381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668637" y="3575052"/>
            <a:ext cx="533400" cy="1752600"/>
          </a:xfrm>
          <a:prstGeom prst="ellipse">
            <a:avLst/>
          </a:prstGeom>
          <a:noFill/>
          <a:ln w="381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81000" y="2567970"/>
            <a:ext cx="4203395" cy="523220"/>
          </a:xfrm>
          <a:prstGeom prst="rect">
            <a:avLst/>
          </a:prstGeom>
          <a:solidFill>
            <a:srgbClr val="FFFF00"/>
          </a:solidFill>
        </p:spPr>
        <p:txBody>
          <a:bodyPr wrap="none" rtlCol="0">
            <a:spAutoFit/>
          </a:bodyPr>
          <a:lstStyle/>
          <a:p>
            <a:r>
              <a:rPr lang="en-US" sz="1400" b="1" dirty="0" smtClean="0">
                <a:solidFill>
                  <a:srgbClr val="FF0000"/>
                </a:solidFill>
              </a:rPr>
              <a:t>Satellite Retrievals do not improve temperature</a:t>
            </a:r>
          </a:p>
          <a:p>
            <a:r>
              <a:rPr lang="en-US" sz="1400" b="1" dirty="0">
                <a:solidFill>
                  <a:srgbClr val="FF0000"/>
                </a:solidFill>
              </a:rPr>
              <a:t>b</a:t>
            </a:r>
            <a:r>
              <a:rPr lang="en-US" sz="1400" b="1" dirty="0" smtClean="0">
                <a:solidFill>
                  <a:srgbClr val="FF0000"/>
                </a:solidFill>
              </a:rPr>
              <a:t>ecause temperature is already very accurate</a:t>
            </a:r>
            <a:endParaRPr lang="en-US" sz="1400" b="1" dirty="0">
              <a:solidFill>
                <a:srgbClr val="FF0000"/>
              </a:solidFill>
            </a:endParaRPr>
          </a:p>
        </p:txBody>
      </p:sp>
      <p:cxnSp>
        <p:nvCxnSpPr>
          <p:cNvPr id="9" name="Straight Arrow Connector 8"/>
          <p:cNvCxnSpPr/>
          <p:nvPr/>
        </p:nvCxnSpPr>
        <p:spPr>
          <a:xfrm flipV="1">
            <a:off x="2482697" y="1790700"/>
            <a:ext cx="946303" cy="777270"/>
          </a:xfrm>
          <a:prstGeom prst="straightConnector1">
            <a:avLst/>
          </a:prstGeom>
          <a:ln w="38100">
            <a:solidFill>
              <a:srgbClr val="0000CC"/>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7" idx="2"/>
          </p:cNvCxnSpPr>
          <p:nvPr/>
        </p:nvCxnSpPr>
        <p:spPr>
          <a:xfrm>
            <a:off x="2482698" y="3091190"/>
            <a:ext cx="946302" cy="1595110"/>
          </a:xfrm>
          <a:prstGeom prst="straightConnector1">
            <a:avLst/>
          </a:prstGeom>
          <a:ln w="38100">
            <a:solidFill>
              <a:srgbClr val="0000CC"/>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24058" y="3051832"/>
            <a:ext cx="4362092" cy="523220"/>
          </a:xfrm>
          <a:prstGeom prst="rect">
            <a:avLst/>
          </a:prstGeom>
          <a:solidFill>
            <a:srgbClr val="FFFF00"/>
          </a:solidFill>
        </p:spPr>
        <p:txBody>
          <a:bodyPr wrap="none" rtlCol="0">
            <a:spAutoFit/>
          </a:bodyPr>
          <a:lstStyle/>
          <a:p>
            <a:r>
              <a:rPr lang="en-US" sz="1400" b="1" dirty="0" smtClean="0">
                <a:solidFill>
                  <a:srgbClr val="FF0000"/>
                </a:solidFill>
              </a:rPr>
              <a:t>Satellite Retrievals do improve moisture between</a:t>
            </a:r>
          </a:p>
          <a:p>
            <a:r>
              <a:rPr lang="en-US" sz="1400" b="1" dirty="0" smtClean="0">
                <a:solidFill>
                  <a:srgbClr val="FF0000"/>
                </a:solidFill>
              </a:rPr>
              <a:t>700-300 </a:t>
            </a:r>
            <a:r>
              <a:rPr lang="en-US" sz="1400" b="1" dirty="0" err="1" smtClean="0">
                <a:solidFill>
                  <a:srgbClr val="FF0000"/>
                </a:solidFill>
              </a:rPr>
              <a:t>mb</a:t>
            </a:r>
            <a:r>
              <a:rPr lang="en-US" sz="1400" b="1" dirty="0" smtClean="0">
                <a:solidFill>
                  <a:srgbClr val="FF0000"/>
                </a:solidFill>
              </a:rPr>
              <a:t> – where observations occur</a:t>
            </a:r>
            <a:endParaRPr lang="en-US" sz="1400" b="1" dirty="0">
              <a:solidFill>
                <a:srgbClr val="FF0000"/>
              </a:solidFill>
            </a:endParaRPr>
          </a:p>
        </p:txBody>
      </p:sp>
      <p:cxnSp>
        <p:nvCxnSpPr>
          <p:cNvPr id="14" name="Straight Arrow Connector 13"/>
          <p:cNvCxnSpPr/>
          <p:nvPr/>
        </p:nvCxnSpPr>
        <p:spPr>
          <a:xfrm flipH="1" flipV="1">
            <a:off x="6668637" y="1600200"/>
            <a:ext cx="1004644" cy="1451632"/>
          </a:xfrm>
          <a:prstGeom prst="straightConnector1">
            <a:avLst/>
          </a:prstGeom>
          <a:ln w="38100">
            <a:solidFill>
              <a:srgbClr val="0000CC"/>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935337" y="3575052"/>
            <a:ext cx="737944" cy="768348"/>
          </a:xfrm>
          <a:prstGeom prst="straightConnector1">
            <a:avLst/>
          </a:prstGeom>
          <a:ln w="38100">
            <a:solidFill>
              <a:srgbClr val="0000CC"/>
            </a:solidFill>
            <a:tailEnd type="arrow"/>
          </a:ln>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p:nvPr>
        </p:nvSpPr>
        <p:spPr/>
        <p:txBody>
          <a:bodyPr/>
          <a:lstStyle/>
          <a:p>
            <a:r>
              <a:rPr lang="en-US" dirty="0" smtClean="0"/>
              <a:t>Bias Corrections</a:t>
            </a:r>
            <a:endParaRPr lang="en-US" dirty="0"/>
          </a:p>
        </p:txBody>
      </p:sp>
    </p:spTree>
    <p:custDataLst>
      <p:tags r:id="rId1"/>
    </p:custDataLst>
    <p:extLst>
      <p:ext uri="{BB962C8B-B14F-4D97-AF65-F5344CB8AC3E}">
        <p14:creationId xmlns:p14="http://schemas.microsoft.com/office/powerpoint/2010/main" val="41117306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4"/>
          <p:cNvSpPr>
            <a:spLocks noGrp="1"/>
          </p:cNvSpPr>
          <p:nvPr>
            <p:ph type="ftr" sz="quarter" idx="3"/>
          </p:nvPr>
        </p:nvSpPr>
        <p:spPr>
          <a:prstGeom prst="rect">
            <a:avLst/>
          </a:prstGeom>
        </p:spPr>
        <p:txBody>
          <a:bodyPr/>
          <a:lstStyle/>
          <a:p>
            <a:r>
              <a:rPr lang="en-US" smtClean="0"/>
              <a:t>GOES-R Training at the 10th Meeting on Urban Meteorology</a:t>
            </a:r>
            <a:endParaRPr lang="en-US" dirty="0"/>
          </a:p>
        </p:txBody>
      </p:sp>
      <p:sp>
        <p:nvSpPr>
          <p:cNvPr id="12" name="Slide Number Placeholder 11"/>
          <p:cNvSpPr>
            <a:spLocks noGrp="1"/>
          </p:cNvSpPr>
          <p:nvPr>
            <p:ph type="sldNum" sz="quarter" idx="4"/>
          </p:nvPr>
        </p:nvSpPr>
        <p:spPr>
          <a:prstGeom prst="rect">
            <a:avLst/>
          </a:prstGeom>
        </p:spPr>
        <p:txBody>
          <a:bodyPr/>
          <a:lstStyle/>
          <a:p>
            <a:fld id="{E7A5A54D-0CD5-4841-B422-0469FF62B8DE}" type="slidenum">
              <a:rPr lang="en-US" smtClean="0"/>
              <a:t>59</a:t>
            </a:fld>
            <a:endParaRPr lang="en-US"/>
          </a:p>
        </p:txBody>
      </p:sp>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310166" y="380999"/>
            <a:ext cx="6836267" cy="6388107"/>
          </a:xfrm>
          <a:prstGeom prst="rect">
            <a:avLst/>
          </a:prstGeom>
        </p:spPr>
      </p:pic>
      <p:sp>
        <p:nvSpPr>
          <p:cNvPr id="3" name="Oval 2"/>
          <p:cNvSpPr/>
          <p:nvPr/>
        </p:nvSpPr>
        <p:spPr>
          <a:xfrm>
            <a:off x="3273757" y="3810000"/>
            <a:ext cx="533400" cy="1752600"/>
          </a:xfrm>
          <a:prstGeom prst="ellipse">
            <a:avLst/>
          </a:prstGeom>
          <a:noFill/>
          <a:ln w="381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273552" y="1143000"/>
            <a:ext cx="533400" cy="1752600"/>
          </a:xfrm>
          <a:prstGeom prst="ellipse">
            <a:avLst/>
          </a:prstGeom>
          <a:noFill/>
          <a:ln w="381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6400800" y="914400"/>
            <a:ext cx="533400" cy="1752600"/>
          </a:xfrm>
          <a:prstGeom prst="ellipse">
            <a:avLst/>
          </a:prstGeom>
          <a:noFill/>
          <a:ln w="381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668637" y="3575052"/>
            <a:ext cx="533400" cy="1752600"/>
          </a:xfrm>
          <a:prstGeom prst="ellipse">
            <a:avLst/>
          </a:prstGeom>
          <a:noFill/>
          <a:ln w="38100">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81000" y="2567970"/>
            <a:ext cx="4203395" cy="523220"/>
          </a:xfrm>
          <a:prstGeom prst="rect">
            <a:avLst/>
          </a:prstGeom>
          <a:solidFill>
            <a:srgbClr val="FFFF00"/>
          </a:solidFill>
        </p:spPr>
        <p:txBody>
          <a:bodyPr wrap="none" rtlCol="0">
            <a:spAutoFit/>
          </a:bodyPr>
          <a:lstStyle/>
          <a:p>
            <a:r>
              <a:rPr lang="en-US" sz="1400" b="1" dirty="0" smtClean="0">
                <a:solidFill>
                  <a:srgbClr val="FF0000"/>
                </a:solidFill>
              </a:rPr>
              <a:t>Satellite Retrievals do not improve temperature</a:t>
            </a:r>
          </a:p>
          <a:p>
            <a:r>
              <a:rPr lang="en-US" sz="1400" b="1" dirty="0">
                <a:solidFill>
                  <a:srgbClr val="FF0000"/>
                </a:solidFill>
              </a:rPr>
              <a:t>b</a:t>
            </a:r>
            <a:r>
              <a:rPr lang="en-US" sz="1400" b="1" dirty="0" smtClean="0">
                <a:solidFill>
                  <a:srgbClr val="FF0000"/>
                </a:solidFill>
              </a:rPr>
              <a:t>ecause temperature is already very accurate</a:t>
            </a:r>
            <a:endParaRPr lang="en-US" sz="1400" b="1" dirty="0">
              <a:solidFill>
                <a:srgbClr val="FF0000"/>
              </a:solidFill>
            </a:endParaRPr>
          </a:p>
        </p:txBody>
      </p:sp>
      <p:cxnSp>
        <p:nvCxnSpPr>
          <p:cNvPr id="9" name="Straight Arrow Connector 8"/>
          <p:cNvCxnSpPr/>
          <p:nvPr/>
        </p:nvCxnSpPr>
        <p:spPr>
          <a:xfrm flipV="1">
            <a:off x="2482697" y="1790700"/>
            <a:ext cx="946303" cy="777270"/>
          </a:xfrm>
          <a:prstGeom prst="straightConnector1">
            <a:avLst/>
          </a:prstGeom>
          <a:ln w="38100">
            <a:solidFill>
              <a:srgbClr val="0000CC"/>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7" idx="2"/>
          </p:cNvCxnSpPr>
          <p:nvPr/>
        </p:nvCxnSpPr>
        <p:spPr>
          <a:xfrm>
            <a:off x="2482698" y="3091190"/>
            <a:ext cx="946302" cy="1595110"/>
          </a:xfrm>
          <a:prstGeom prst="straightConnector1">
            <a:avLst/>
          </a:prstGeom>
          <a:ln w="38100">
            <a:solidFill>
              <a:srgbClr val="0000CC"/>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24058" y="3051832"/>
            <a:ext cx="4362092" cy="523220"/>
          </a:xfrm>
          <a:prstGeom prst="rect">
            <a:avLst/>
          </a:prstGeom>
          <a:solidFill>
            <a:srgbClr val="FFFF00"/>
          </a:solidFill>
        </p:spPr>
        <p:txBody>
          <a:bodyPr wrap="none" rtlCol="0">
            <a:spAutoFit/>
          </a:bodyPr>
          <a:lstStyle/>
          <a:p>
            <a:r>
              <a:rPr lang="en-US" sz="1400" b="1" dirty="0" smtClean="0">
                <a:solidFill>
                  <a:srgbClr val="FF0000"/>
                </a:solidFill>
              </a:rPr>
              <a:t>Satellite Retrievals do improve moisture between</a:t>
            </a:r>
          </a:p>
          <a:p>
            <a:r>
              <a:rPr lang="en-US" sz="1400" b="1" dirty="0" smtClean="0">
                <a:solidFill>
                  <a:srgbClr val="FF0000"/>
                </a:solidFill>
              </a:rPr>
              <a:t>700-300 </a:t>
            </a:r>
            <a:r>
              <a:rPr lang="en-US" sz="1400" b="1" dirty="0" err="1" smtClean="0">
                <a:solidFill>
                  <a:srgbClr val="FF0000"/>
                </a:solidFill>
              </a:rPr>
              <a:t>mb</a:t>
            </a:r>
            <a:r>
              <a:rPr lang="en-US" sz="1400" b="1" dirty="0" smtClean="0">
                <a:solidFill>
                  <a:srgbClr val="FF0000"/>
                </a:solidFill>
              </a:rPr>
              <a:t> – where observations occur</a:t>
            </a:r>
            <a:endParaRPr lang="en-US" sz="1400" b="1" dirty="0">
              <a:solidFill>
                <a:srgbClr val="FF0000"/>
              </a:solidFill>
            </a:endParaRPr>
          </a:p>
        </p:txBody>
      </p:sp>
      <p:cxnSp>
        <p:nvCxnSpPr>
          <p:cNvPr id="14" name="Straight Arrow Connector 13"/>
          <p:cNvCxnSpPr/>
          <p:nvPr/>
        </p:nvCxnSpPr>
        <p:spPr>
          <a:xfrm flipH="1" flipV="1">
            <a:off x="6668637" y="1600200"/>
            <a:ext cx="1004644" cy="1451632"/>
          </a:xfrm>
          <a:prstGeom prst="straightConnector1">
            <a:avLst/>
          </a:prstGeom>
          <a:ln w="38100">
            <a:solidFill>
              <a:srgbClr val="0000CC"/>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935337" y="3575052"/>
            <a:ext cx="737944" cy="768348"/>
          </a:xfrm>
          <a:prstGeom prst="straightConnector1">
            <a:avLst/>
          </a:prstGeom>
          <a:ln w="38100">
            <a:solidFill>
              <a:srgbClr val="0000CC"/>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879544" y="3866576"/>
            <a:ext cx="1143000" cy="1446550"/>
          </a:xfrm>
          <a:prstGeom prst="rect">
            <a:avLst/>
          </a:prstGeom>
          <a:solidFill>
            <a:srgbClr val="FFFF00"/>
          </a:solidFill>
        </p:spPr>
        <p:txBody>
          <a:bodyPr wrap="square" rtlCol="0">
            <a:spAutoFit/>
          </a:bodyPr>
          <a:lstStyle/>
          <a:p>
            <a:r>
              <a:rPr lang="en-US" sz="1100" dirty="0" smtClean="0">
                <a:solidFill>
                  <a:srgbClr val="FF0000"/>
                </a:solidFill>
              </a:rPr>
              <a:t>(Think about Water Vapor Weighting Function!)</a:t>
            </a:r>
          </a:p>
          <a:p>
            <a:r>
              <a:rPr lang="en-US" sz="1100" dirty="0" smtClean="0">
                <a:solidFill>
                  <a:srgbClr val="FF0000"/>
                </a:solidFill>
              </a:rPr>
              <a:t>(And the number of water vapor channels!)</a:t>
            </a:r>
            <a:endParaRPr lang="en-US" sz="1100" dirty="0">
              <a:solidFill>
                <a:srgbClr val="FF0000"/>
              </a:solidFill>
            </a:endParaRPr>
          </a:p>
        </p:txBody>
      </p:sp>
      <p:sp>
        <p:nvSpPr>
          <p:cNvPr id="11" name="Down Arrow 10"/>
          <p:cNvSpPr/>
          <p:nvPr/>
        </p:nvSpPr>
        <p:spPr>
          <a:xfrm>
            <a:off x="8451044" y="3575052"/>
            <a:ext cx="235756" cy="291524"/>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7"/>
          <p:cNvSpPr>
            <a:spLocks noGrp="1"/>
          </p:cNvSpPr>
          <p:nvPr>
            <p:ph type="title"/>
          </p:nvPr>
        </p:nvSpPr>
        <p:spPr/>
        <p:txBody>
          <a:bodyPr/>
          <a:lstStyle/>
          <a:p>
            <a:r>
              <a:rPr lang="en-US" dirty="0" smtClean="0"/>
              <a:t>Bias Corrections</a:t>
            </a:r>
            <a:endParaRPr lang="en-US" dirty="0"/>
          </a:p>
        </p:txBody>
      </p:sp>
    </p:spTree>
    <p:custDataLst>
      <p:tags r:id="rId1"/>
    </p:custDataLst>
    <p:extLst>
      <p:ext uri="{BB962C8B-B14F-4D97-AF65-F5344CB8AC3E}">
        <p14:creationId xmlns:p14="http://schemas.microsoft.com/office/powerpoint/2010/main" val="3615786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Goes12_sndr_conuspls_3mar04_15z"/>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l="15469" t="1875" r="14531" b="8749"/>
          <a:stretch>
            <a:fillRect/>
          </a:stretch>
        </p:blipFill>
        <p:spPr bwMode="auto">
          <a:xfrm>
            <a:off x="932127" y="2438400"/>
            <a:ext cx="3666744" cy="3513806"/>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1552236" y="4016946"/>
            <a:ext cx="26670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dirty="0" smtClean="0">
                <a:solidFill>
                  <a:srgbClr val="000000"/>
                </a:solidFill>
                <a:latin typeface="Times New Roman" charset="0"/>
              </a:rPr>
              <a:t>Legacy GOES </a:t>
            </a:r>
            <a:r>
              <a:rPr lang="en-US" sz="2000" dirty="0">
                <a:solidFill>
                  <a:srgbClr val="000000"/>
                </a:solidFill>
                <a:latin typeface="Times New Roman" charset="0"/>
              </a:rPr>
              <a:t>Sounder coverage in </a:t>
            </a:r>
            <a:r>
              <a:rPr lang="en-US" sz="2000" b="1" dirty="0">
                <a:solidFill>
                  <a:srgbClr val="000000"/>
                </a:solidFill>
                <a:latin typeface="Times New Roman" charset="0"/>
              </a:rPr>
              <a:t>one hour</a:t>
            </a:r>
          </a:p>
        </p:txBody>
      </p:sp>
      <p:grpSp>
        <p:nvGrpSpPr>
          <p:cNvPr id="7173" name="Group 5"/>
          <p:cNvGrpSpPr>
            <a:grpSpLocks/>
          </p:cNvGrpSpPr>
          <p:nvPr>
            <p:custDataLst>
              <p:tags r:id="rId3"/>
            </p:custDataLst>
          </p:nvPr>
        </p:nvGrpSpPr>
        <p:grpSpPr bwMode="auto">
          <a:xfrm>
            <a:off x="4632499" y="2438400"/>
            <a:ext cx="3664740" cy="3543300"/>
            <a:chOff x="2784" y="1440"/>
            <a:chExt cx="2928" cy="2837"/>
          </a:xfrm>
        </p:grpSpPr>
        <p:pic>
          <p:nvPicPr>
            <p:cNvPr id="7174" name="Picture 6" descr="Goes12_imgr_fuldisc_3mar04_15z"/>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l="13126" t="1250" r="16710" b="8125"/>
            <a:stretch>
              <a:fillRect/>
            </a:stretch>
          </p:blipFill>
          <p:spPr bwMode="auto">
            <a:xfrm>
              <a:off x="2784" y="1440"/>
              <a:ext cx="2928" cy="2837"/>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5212" y="4039"/>
              <a:ext cx="4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a:solidFill>
                    <a:srgbClr val="FFFFFF"/>
                  </a:solidFill>
                  <a:latin typeface="Times New Roman" charset="0"/>
                </a:rPr>
                <a:t>CIMSS</a:t>
              </a:r>
            </a:p>
          </p:txBody>
        </p:sp>
      </p:grpSp>
      <p:sp>
        <p:nvSpPr>
          <p:cNvPr id="7176" name="Text Box 8"/>
          <p:cNvSpPr txBox="1">
            <a:spLocks noChangeArrowheads="1"/>
          </p:cNvSpPr>
          <p:nvPr/>
        </p:nvSpPr>
        <p:spPr bwMode="auto">
          <a:xfrm>
            <a:off x="5439918" y="5310803"/>
            <a:ext cx="2876550"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a:solidFill>
                  <a:srgbClr val="000000"/>
                </a:solidFill>
                <a:latin typeface="Times New Roman" charset="0"/>
              </a:rPr>
              <a:t>ABI </a:t>
            </a:r>
            <a:r>
              <a:rPr lang="en-US" sz="2000" dirty="0" smtClean="0">
                <a:solidFill>
                  <a:srgbClr val="000000"/>
                </a:solidFill>
                <a:latin typeface="Times New Roman" charset="0"/>
              </a:rPr>
              <a:t>in</a:t>
            </a:r>
            <a:r>
              <a:rPr lang="en-US" sz="2000" b="1" dirty="0">
                <a:solidFill>
                  <a:srgbClr val="000000"/>
                </a:solidFill>
                <a:latin typeface="Times New Roman" charset="0"/>
              </a:rPr>
              <a:t> </a:t>
            </a:r>
            <a:r>
              <a:rPr lang="en-US" sz="2000" b="1" dirty="0" smtClean="0">
                <a:solidFill>
                  <a:srgbClr val="000000"/>
                </a:solidFill>
                <a:latin typeface="Times New Roman" charset="0"/>
              </a:rPr>
              <a:t>15 minutes</a:t>
            </a:r>
            <a:endParaRPr lang="en-US" sz="2000" b="1" dirty="0">
              <a:solidFill>
                <a:srgbClr val="000000"/>
              </a:solidFill>
              <a:latin typeface="Times New Roman" charset="0"/>
            </a:endParaRPr>
          </a:p>
        </p:txBody>
      </p:sp>
      <p:sp>
        <p:nvSpPr>
          <p:cNvPr id="2" name="Title 1"/>
          <p:cNvSpPr>
            <a:spLocks noGrp="1"/>
          </p:cNvSpPr>
          <p:nvPr>
            <p:ph type="title"/>
          </p:nvPr>
        </p:nvSpPr>
        <p:spPr>
          <a:xfrm>
            <a:off x="792051" y="869731"/>
            <a:ext cx="7773210" cy="1447800"/>
          </a:xfrm>
        </p:spPr>
        <p:txBody>
          <a:bodyPr/>
          <a:lstStyle/>
          <a:p>
            <a:r>
              <a:rPr lang="en-US" b="1" dirty="0">
                <a:solidFill>
                  <a:srgbClr val="000000"/>
                </a:solidFill>
                <a:latin typeface="Times New Roman" charset="0"/>
              </a:rPr>
              <a:t>Much improved  </a:t>
            </a:r>
            <a:r>
              <a:rPr lang="en-US" b="1" dirty="0" smtClean="0">
                <a:solidFill>
                  <a:srgbClr val="000000"/>
                </a:solidFill>
                <a:latin typeface="Times New Roman" charset="0"/>
              </a:rPr>
              <a:t>spatial coverage (at more times) with </a:t>
            </a:r>
            <a:r>
              <a:rPr lang="en-US" b="1" dirty="0">
                <a:solidFill>
                  <a:srgbClr val="000000"/>
                </a:solidFill>
                <a:latin typeface="Times New Roman" charset="0"/>
              </a:rPr>
              <a:t>ABI over the current </a:t>
            </a:r>
            <a:r>
              <a:rPr lang="en-US" b="1" dirty="0" smtClean="0">
                <a:solidFill>
                  <a:srgbClr val="000000"/>
                </a:solidFill>
                <a:latin typeface="Times New Roman" charset="0"/>
              </a:rPr>
              <a:t>Sounder</a:t>
            </a:r>
            <a:endParaRPr lang="en-US"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
        <p:nvSpPr>
          <p:cNvPr id="4" name="Slide Number Placeholder 3"/>
          <p:cNvSpPr>
            <a:spLocks noGrp="1"/>
          </p:cNvSpPr>
          <p:nvPr>
            <p:ph type="sldNum" sz="quarter" idx="4"/>
          </p:nvPr>
        </p:nvSpPr>
        <p:spPr/>
        <p:txBody>
          <a:bodyPr/>
          <a:lstStyle/>
          <a:p>
            <a:fld id="{0249A42C-7C3A-1946-A459-68A8AD418034}" type="slidenum">
              <a:rPr lang="en-US" smtClean="0"/>
              <a:pPr/>
              <a:t>6</a:t>
            </a:fld>
            <a:endParaRPr lang="en-US"/>
          </a:p>
        </p:txBody>
      </p:sp>
    </p:spTree>
    <p:custDataLst>
      <p:tags r:id="rId1"/>
    </p:custDataLst>
    <p:extLst>
      <p:ext uri="{BB962C8B-B14F-4D97-AF65-F5344CB8AC3E}">
        <p14:creationId xmlns:p14="http://schemas.microsoft.com/office/powerpoint/2010/main" val="24797348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good about LAP Profiles</a:t>
            </a:r>
            <a:endParaRPr lang="en-US" dirty="0"/>
          </a:p>
        </p:txBody>
      </p:sp>
      <p:sp>
        <p:nvSpPr>
          <p:cNvPr id="3" name="Content Placeholder 2"/>
          <p:cNvSpPr>
            <a:spLocks noGrp="1"/>
          </p:cNvSpPr>
          <p:nvPr>
            <p:ph idx="1"/>
          </p:nvPr>
        </p:nvSpPr>
        <p:spPr>
          <a:xfrm>
            <a:off x="0" y="1033272"/>
            <a:ext cx="9144000" cy="5257800"/>
          </a:xfrm>
        </p:spPr>
        <p:txBody>
          <a:bodyPr/>
          <a:lstStyle/>
          <a:p>
            <a:r>
              <a:rPr lang="en-US" dirty="0" smtClean="0"/>
              <a:t>Gradients, Changes in Values</a:t>
            </a:r>
          </a:p>
          <a:p>
            <a:endParaRPr lang="en-US" dirty="0"/>
          </a:p>
          <a:p>
            <a:r>
              <a:rPr lang="en-US" dirty="0" smtClean="0"/>
              <a:t>LAP data has been tested extensively at the Hazardous Weather Testbed held each Spring at the Storm Prediction Center</a:t>
            </a:r>
          </a:p>
          <a:p>
            <a:pPr lvl="1"/>
            <a:r>
              <a:rPr lang="en-US" dirty="0">
                <a:hlinkClick r:id="rId3"/>
              </a:rPr>
              <a:t>http://goesrhwt.blogspot.com/search/label/GOES-R%20LAP</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60</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827" y="3300580"/>
            <a:ext cx="3383280" cy="3028035"/>
          </a:xfrm>
          <a:prstGeom prst="rect">
            <a:avLst/>
          </a:prstGeom>
        </p:spPr>
      </p:pic>
    </p:spTree>
    <p:custDataLst>
      <p:tags r:id="rId1"/>
    </p:custDataLst>
    <p:extLst>
      <p:ext uri="{BB962C8B-B14F-4D97-AF65-F5344CB8AC3E}">
        <p14:creationId xmlns:p14="http://schemas.microsoft.com/office/powerpoint/2010/main" val="16381717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you use Derived Stability Products?</a:t>
            </a:r>
            <a:endParaRPr lang="en-US" dirty="0"/>
          </a:p>
        </p:txBody>
      </p:sp>
      <p:sp>
        <p:nvSpPr>
          <p:cNvPr id="3" name="Content Placeholder 2"/>
          <p:cNvSpPr>
            <a:spLocks noGrp="1"/>
          </p:cNvSpPr>
          <p:nvPr>
            <p:ph idx="1"/>
          </p:nvPr>
        </p:nvSpPr>
        <p:spPr/>
        <p:txBody>
          <a:bodyPr/>
          <a:lstStyle/>
          <a:p>
            <a:endParaRPr lang="en-US" dirty="0" smtClean="0"/>
          </a:p>
          <a:p>
            <a:r>
              <a:rPr lang="en-US" dirty="0" smtClean="0"/>
              <a:t>Things happen along the edges – at gradients.  This has been documented at the Hazardous Weather Testbed many times</a:t>
            </a:r>
          </a:p>
          <a:p>
            <a:endParaRPr lang="en-US" dirty="0"/>
          </a:p>
          <a:p>
            <a:r>
              <a:rPr lang="en-US" dirty="0" smtClean="0"/>
              <a:t>If you are in a region of few surface observations, data from CAPE, or LI, or TPW can give you a guess on the surface </a:t>
            </a:r>
            <a:r>
              <a:rPr lang="en-US" dirty="0" err="1" smtClean="0"/>
              <a:t>dewpoint</a:t>
            </a:r>
            <a:r>
              <a:rPr lang="en-US" dirty="0" smtClean="0"/>
              <a:t> distribution</a:t>
            </a:r>
          </a:p>
          <a:p>
            <a:endParaRPr lang="en-US" dirty="0"/>
          </a:p>
          <a:p>
            <a:r>
              <a:rPr lang="en-US" dirty="0" smtClean="0"/>
              <a:t>Time Tendencies are useful:  How quickly is the atmosphere destabilizing?</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61</a:t>
            </a:fld>
            <a:endParaRPr lang="en-US"/>
          </a:p>
        </p:txBody>
      </p:sp>
    </p:spTree>
    <p:custDataLst>
      <p:tags r:id="rId1"/>
    </p:custDataLst>
    <p:extLst>
      <p:ext uri="{BB962C8B-B14F-4D97-AF65-F5344CB8AC3E}">
        <p14:creationId xmlns:p14="http://schemas.microsoft.com/office/powerpoint/2010/main" val="15942466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1095"/>
            <a:ext cx="9144000" cy="5183505"/>
          </a:xfrm>
          <a:prstGeom prst="rect">
            <a:avLst/>
          </a:prstGeom>
          <a:ln w="25400">
            <a:solidFill>
              <a:srgbClr val="FFFF00"/>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74995"/>
            <a:ext cx="4061709" cy="2426085"/>
          </a:xfrm>
          <a:prstGeom prst="rect">
            <a:avLst/>
          </a:prstGeom>
          <a:ln w="25400">
            <a:solidFill>
              <a:srgbClr val="FFFF00"/>
            </a:solidFill>
          </a:ln>
        </p:spPr>
      </p:pic>
      <p:sp>
        <p:nvSpPr>
          <p:cNvPr id="8" name="Footer Placeholder 7"/>
          <p:cNvSpPr>
            <a:spLocks noGrp="1"/>
          </p:cNvSpPr>
          <p:nvPr>
            <p:ph type="ftr" sz="quarter" idx="4294967295"/>
          </p:nvPr>
        </p:nvSpPr>
        <p:spPr>
          <a:xfrm>
            <a:off x="1543050" y="6416675"/>
            <a:ext cx="5353050" cy="441325"/>
          </a:xfrm>
          <a:prstGeom prst="rect">
            <a:avLst/>
          </a:prstGeom>
        </p:spPr>
        <p:txBody>
          <a:bodyPr/>
          <a:lstStyle/>
          <a:p>
            <a:r>
              <a:rPr lang="en-US" dirty="0" smtClean="0"/>
              <a:t>GOES-R Training at the 10th Meeting on Urban Meteorology</a:t>
            </a:r>
            <a:endParaRPr lang="en-US" dirty="0"/>
          </a:p>
        </p:txBody>
      </p:sp>
      <p:sp>
        <p:nvSpPr>
          <p:cNvPr id="3" name="Slide Number Placeholder 2"/>
          <p:cNvSpPr>
            <a:spLocks noGrp="1"/>
          </p:cNvSpPr>
          <p:nvPr>
            <p:ph type="sldNum" sz="quarter" idx="4294967295"/>
          </p:nvPr>
        </p:nvSpPr>
        <p:spPr>
          <a:xfrm>
            <a:off x="7924800" y="6416675"/>
            <a:ext cx="762000" cy="365125"/>
          </a:xfrm>
          <a:prstGeom prst="rect">
            <a:avLst/>
          </a:prstGeom>
        </p:spPr>
        <p:txBody>
          <a:bodyPr/>
          <a:lstStyle/>
          <a:p>
            <a:fld id="{E7A5A54D-0CD5-4841-B422-0469FF62B8DE}" type="slidenum">
              <a:rPr lang="en-US" smtClean="0"/>
              <a:t>62</a:t>
            </a:fld>
            <a:endParaRPr lang="en-US"/>
          </a:p>
        </p:txBody>
      </p:sp>
      <p:sp>
        <p:nvSpPr>
          <p:cNvPr id="6" name="TextBox 5"/>
          <p:cNvSpPr txBox="1"/>
          <p:nvPr/>
        </p:nvSpPr>
        <p:spPr>
          <a:xfrm>
            <a:off x="2590799" y="5758595"/>
            <a:ext cx="1117614" cy="338554"/>
          </a:xfrm>
          <a:prstGeom prst="rect">
            <a:avLst/>
          </a:prstGeom>
          <a:noFill/>
        </p:spPr>
        <p:txBody>
          <a:bodyPr wrap="none" rtlCol="0">
            <a:spAutoFit/>
          </a:bodyPr>
          <a:lstStyle/>
          <a:p>
            <a:r>
              <a:rPr lang="en-US" sz="1600" b="1" dirty="0" smtClean="0">
                <a:solidFill>
                  <a:schemeClr val="bg1">
                    <a:lumMod val="95000"/>
                  </a:schemeClr>
                </a:solidFill>
              </a:rPr>
              <a:t>2330 UTC</a:t>
            </a:r>
            <a:endParaRPr lang="en-US" sz="1600" b="1" dirty="0">
              <a:solidFill>
                <a:schemeClr val="bg1">
                  <a:lumMod val="95000"/>
                </a:schemeClr>
              </a:solidFill>
            </a:endParaRPr>
          </a:p>
        </p:txBody>
      </p:sp>
      <p:sp>
        <p:nvSpPr>
          <p:cNvPr id="7" name="TextBox 6"/>
          <p:cNvSpPr txBox="1"/>
          <p:nvPr/>
        </p:nvSpPr>
        <p:spPr>
          <a:xfrm>
            <a:off x="7620000" y="5143176"/>
            <a:ext cx="1117614" cy="338554"/>
          </a:xfrm>
          <a:prstGeom prst="rect">
            <a:avLst/>
          </a:prstGeom>
          <a:noFill/>
        </p:spPr>
        <p:txBody>
          <a:bodyPr wrap="none" rtlCol="0">
            <a:spAutoFit/>
          </a:bodyPr>
          <a:lstStyle/>
          <a:p>
            <a:r>
              <a:rPr lang="en-US" sz="1600" b="1" dirty="0" smtClean="0">
                <a:solidFill>
                  <a:schemeClr val="bg1">
                    <a:lumMod val="95000"/>
                  </a:schemeClr>
                </a:solidFill>
              </a:rPr>
              <a:t>2000 UTC</a:t>
            </a:r>
            <a:endParaRPr lang="en-US" sz="1600" b="1" dirty="0">
              <a:solidFill>
                <a:schemeClr val="bg1">
                  <a:lumMod val="95000"/>
                </a:schemeClr>
              </a:solidFill>
            </a:endParaRPr>
          </a:p>
        </p:txBody>
      </p:sp>
      <p:sp>
        <p:nvSpPr>
          <p:cNvPr id="9" name="Title 8"/>
          <p:cNvSpPr>
            <a:spLocks noGrp="1"/>
          </p:cNvSpPr>
          <p:nvPr>
            <p:ph type="title"/>
          </p:nvPr>
        </p:nvSpPr>
        <p:spPr/>
        <p:txBody>
          <a:bodyPr/>
          <a:lstStyle/>
          <a:p>
            <a:r>
              <a:rPr lang="en-US" dirty="0"/>
              <a:t>How can you use Derived Stability Products?</a:t>
            </a:r>
          </a:p>
        </p:txBody>
      </p:sp>
      <p:sp>
        <p:nvSpPr>
          <p:cNvPr id="10" name="TextBox 9"/>
          <p:cNvSpPr txBox="1"/>
          <p:nvPr/>
        </p:nvSpPr>
        <p:spPr>
          <a:xfrm>
            <a:off x="7094215" y="5589318"/>
            <a:ext cx="1643399" cy="338554"/>
          </a:xfrm>
          <a:prstGeom prst="rect">
            <a:avLst/>
          </a:prstGeom>
          <a:noFill/>
        </p:spPr>
        <p:txBody>
          <a:bodyPr wrap="none" rtlCol="0">
            <a:spAutoFit/>
          </a:bodyPr>
          <a:lstStyle/>
          <a:p>
            <a:r>
              <a:rPr lang="en-US" sz="1600" b="1" dirty="0" smtClean="0">
                <a:solidFill>
                  <a:schemeClr val="bg1">
                    <a:lumMod val="95000"/>
                  </a:schemeClr>
                </a:solidFill>
              </a:rPr>
              <a:t>CAPE (All-Sky)</a:t>
            </a:r>
            <a:endParaRPr lang="en-US" sz="1600" b="1" dirty="0">
              <a:solidFill>
                <a:schemeClr val="bg1">
                  <a:lumMod val="95000"/>
                </a:schemeClr>
              </a:solidFill>
            </a:endParaRPr>
          </a:p>
        </p:txBody>
      </p:sp>
      <p:sp>
        <p:nvSpPr>
          <p:cNvPr id="11" name="TextBox 10"/>
          <p:cNvSpPr txBox="1"/>
          <p:nvPr/>
        </p:nvSpPr>
        <p:spPr>
          <a:xfrm>
            <a:off x="1727213" y="1903595"/>
            <a:ext cx="3962400" cy="523220"/>
          </a:xfrm>
          <a:prstGeom prst="rect">
            <a:avLst/>
          </a:prstGeom>
          <a:solidFill>
            <a:srgbClr val="0000FF"/>
          </a:solidFill>
        </p:spPr>
        <p:txBody>
          <a:bodyPr wrap="square" rtlCol="0">
            <a:spAutoFit/>
          </a:bodyPr>
          <a:lstStyle/>
          <a:p>
            <a:r>
              <a:rPr lang="en-US" sz="2800" dirty="0" smtClean="0">
                <a:solidFill>
                  <a:schemeClr val="bg1">
                    <a:lumMod val="95000"/>
                  </a:schemeClr>
                </a:solidFill>
              </a:rPr>
              <a:t>Focus on the Gradients</a:t>
            </a:r>
            <a:endParaRPr lang="en-US" sz="2800" dirty="0">
              <a:solidFill>
                <a:schemeClr val="bg1">
                  <a:lumMod val="95000"/>
                </a:schemeClr>
              </a:solidFill>
            </a:endParaRPr>
          </a:p>
        </p:txBody>
      </p:sp>
      <p:cxnSp>
        <p:nvCxnSpPr>
          <p:cNvPr id="12" name="Straight Arrow Connector 11"/>
          <p:cNvCxnSpPr/>
          <p:nvPr/>
        </p:nvCxnSpPr>
        <p:spPr>
          <a:xfrm>
            <a:off x="3708413" y="2426815"/>
            <a:ext cx="1446911" cy="1577626"/>
          </a:xfrm>
          <a:prstGeom prst="straightConnector1">
            <a:avLst/>
          </a:prstGeom>
          <a:ln w="79375">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92315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945931"/>
            <a:ext cx="6445110" cy="3657600"/>
          </a:xfrm>
          <a:prstGeom prst="rect">
            <a:avLst/>
          </a:prstGeom>
        </p:spPr>
      </p:pic>
      <p:sp>
        <p:nvSpPr>
          <p:cNvPr id="9" name="Title 8"/>
          <p:cNvSpPr>
            <a:spLocks noGrp="1"/>
          </p:cNvSpPr>
          <p:nvPr>
            <p:ph type="title"/>
          </p:nvPr>
        </p:nvSpPr>
        <p:spPr/>
        <p:txBody>
          <a:bodyPr/>
          <a:lstStyle/>
          <a:p>
            <a:r>
              <a:rPr lang="en-US" dirty="0"/>
              <a:t>How can you use Derived Stability Products?</a:t>
            </a:r>
          </a:p>
        </p:txBody>
      </p:sp>
      <p:sp>
        <p:nvSpPr>
          <p:cNvPr id="6" name="Footer Placeholder 5"/>
          <p:cNvSpPr>
            <a:spLocks noGrp="1"/>
          </p:cNvSpPr>
          <p:nvPr>
            <p:ph type="ftr" sz="quarter" idx="3"/>
          </p:nvPr>
        </p:nvSpPr>
        <p:spPr>
          <a:prstGeom prst="rect">
            <a:avLst/>
          </a:prstGeom>
        </p:spPr>
        <p:txBody>
          <a:bodyPr/>
          <a:lstStyle/>
          <a:p>
            <a:r>
              <a:rPr lang="en-US" smtClean="0"/>
              <a:t>GOES-R Training at the 10th Meeting on Urban Meteorology</a:t>
            </a:r>
            <a:endParaRPr lang="en-US" dirty="0"/>
          </a:p>
        </p:txBody>
      </p:sp>
      <p:sp>
        <p:nvSpPr>
          <p:cNvPr id="2" name="Slide Number Placeholder 1"/>
          <p:cNvSpPr>
            <a:spLocks noGrp="1"/>
          </p:cNvSpPr>
          <p:nvPr>
            <p:ph type="sldNum" sz="quarter" idx="4"/>
          </p:nvPr>
        </p:nvSpPr>
        <p:spPr>
          <a:prstGeom prst="rect">
            <a:avLst/>
          </a:prstGeom>
        </p:spPr>
        <p:txBody>
          <a:bodyPr/>
          <a:lstStyle/>
          <a:p>
            <a:fld id="{E7A5A54D-0CD5-4841-B422-0469FF62B8DE}" type="slidenum">
              <a:rPr lang="en-US" smtClean="0"/>
              <a:t>63</a:t>
            </a:fld>
            <a:endParaRPr lang="en-US"/>
          </a:p>
        </p:txBody>
      </p:sp>
      <p:cxnSp>
        <p:nvCxnSpPr>
          <p:cNvPr id="7" name="Straight Arrow Connector 6"/>
          <p:cNvCxnSpPr>
            <a:stCxn id="5" idx="1"/>
          </p:cNvCxnSpPr>
          <p:nvPr/>
        </p:nvCxnSpPr>
        <p:spPr>
          <a:xfrm flipH="1">
            <a:off x="3905250" y="1828800"/>
            <a:ext cx="1066800" cy="709448"/>
          </a:xfrm>
          <a:prstGeom prst="straightConnector1">
            <a:avLst/>
          </a:prstGeom>
          <a:ln w="793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2585544" y="3796349"/>
            <a:ext cx="5361409" cy="3042600"/>
          </a:xfrm>
          <a:prstGeom prst="rect">
            <a:avLst/>
          </a:prstGeom>
        </p:spPr>
      </p:pic>
      <p:sp>
        <p:nvSpPr>
          <p:cNvPr id="5" name="TextBox 4"/>
          <p:cNvSpPr txBox="1"/>
          <p:nvPr/>
        </p:nvSpPr>
        <p:spPr>
          <a:xfrm>
            <a:off x="4972050" y="705415"/>
            <a:ext cx="3962400" cy="2246769"/>
          </a:xfrm>
          <a:prstGeom prst="rect">
            <a:avLst/>
          </a:prstGeom>
          <a:solidFill>
            <a:srgbClr val="0000FF"/>
          </a:solidFill>
        </p:spPr>
        <p:txBody>
          <a:bodyPr wrap="square" rtlCol="0">
            <a:spAutoFit/>
          </a:bodyPr>
          <a:lstStyle/>
          <a:p>
            <a:r>
              <a:rPr lang="en-US" sz="2800" dirty="0" smtClean="0">
                <a:solidFill>
                  <a:schemeClr val="bg1">
                    <a:lumMod val="95000"/>
                  </a:schemeClr>
                </a:solidFill>
              </a:rPr>
              <a:t>Not many observation sites in this CWA.  LAP CAPE estimates what surface observations might be </a:t>
            </a:r>
            <a:endParaRPr lang="en-US" sz="2800" dirty="0">
              <a:solidFill>
                <a:schemeClr val="bg1">
                  <a:lumMod val="95000"/>
                </a:schemeClr>
              </a:solidFill>
            </a:endParaRPr>
          </a:p>
        </p:txBody>
      </p:sp>
    </p:spTree>
    <p:custDataLst>
      <p:tags r:id="rId1"/>
    </p:custDataLst>
    <p:extLst>
      <p:ext uri="{BB962C8B-B14F-4D97-AF65-F5344CB8AC3E}">
        <p14:creationId xmlns:p14="http://schemas.microsoft.com/office/powerpoint/2010/main" val="33632989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4" name="Shape 5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buClr>
                <a:srgbClr val="3D7499"/>
              </a:buClr>
              <a:buSzPts val="3959"/>
            </a:pPr>
            <a:r>
              <a:rPr lang="en-US" sz="3200" dirty="0" smtClean="0">
                <a:latin typeface="+mn-lt"/>
              </a:rPr>
              <a:t>GOES-16 Profiles of Moisture in AWIPS</a:t>
            </a:r>
            <a:endParaRPr sz="3200" dirty="0">
              <a:latin typeface="+mn-lt"/>
            </a:endParaRPr>
          </a:p>
        </p:txBody>
      </p:sp>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45021" y="914400"/>
            <a:ext cx="5963925" cy="5506021"/>
          </a:xfrm>
          <a:prstGeom prst="rect">
            <a:avLst/>
          </a:prstGeom>
          <a:noFill/>
          <a:ln>
            <a:noFill/>
          </a:ln>
        </p:spPr>
      </p:pic>
      <p:sp>
        <p:nvSpPr>
          <p:cNvPr id="4" name="Slide Number Placeholder 3"/>
          <p:cNvSpPr>
            <a:spLocks noGrp="1"/>
          </p:cNvSpPr>
          <p:nvPr>
            <p:ph type="sldNum" sz="quarter" idx="4"/>
          </p:nvPr>
        </p:nvSpPr>
        <p:spPr/>
        <p:txBody>
          <a:bodyPr/>
          <a:lstStyle/>
          <a:p>
            <a:fld id="{0249A42C-7C3A-1946-A459-68A8AD418034}" type="slidenum">
              <a:rPr lang="en-US" smtClean="0"/>
              <a:pPr/>
              <a:t>64</a:t>
            </a:fld>
            <a:endParaRPr lang="en-US"/>
          </a:p>
        </p:txBody>
      </p:sp>
      <p:sp>
        <p:nvSpPr>
          <p:cNvPr id="3" name="Rectangle 2"/>
          <p:cNvSpPr/>
          <p:nvPr/>
        </p:nvSpPr>
        <p:spPr>
          <a:xfrm>
            <a:off x="3988676" y="5281448"/>
            <a:ext cx="851338" cy="220718"/>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1371600"/>
            <a:ext cx="1545021" cy="4524315"/>
          </a:xfrm>
          <a:prstGeom prst="rect">
            <a:avLst/>
          </a:prstGeom>
          <a:noFill/>
        </p:spPr>
        <p:txBody>
          <a:bodyPr wrap="square" rtlCol="0">
            <a:spAutoFit/>
          </a:bodyPr>
          <a:lstStyle/>
          <a:p>
            <a:r>
              <a:rPr lang="en-US" sz="1600" b="1" dirty="0" smtClean="0"/>
              <a:t>Vertical Profiles of Temperature /Moisture from 0600 to 1700 UTC on 30 July 2018</a:t>
            </a:r>
          </a:p>
          <a:p>
            <a:endParaRPr lang="en-US" sz="1600" b="1" dirty="0"/>
          </a:p>
          <a:p>
            <a:r>
              <a:rPr lang="en-US" sz="1600" b="1" dirty="0" smtClean="0"/>
              <a:t>CAPE analyses from SPC ended up around 2000 J/kg</a:t>
            </a:r>
          </a:p>
          <a:p>
            <a:endParaRPr lang="en-US" sz="1600" b="1" dirty="0"/>
          </a:p>
          <a:p>
            <a:r>
              <a:rPr lang="en-US" sz="1600" b="1" dirty="0" smtClean="0"/>
              <a:t>LAP CAPE didn’t show any gradients</a:t>
            </a:r>
            <a:endParaRPr lang="en-US" sz="1600" b="1" dirty="0"/>
          </a:p>
        </p:txBody>
      </p:sp>
      <p:sp>
        <p:nvSpPr>
          <p:cNvPr id="7" name="Footer Placeholder 6"/>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5104437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weather occurred?</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7821" y="947524"/>
            <a:ext cx="6968358" cy="5429675"/>
          </a:xfrm>
        </p:spPr>
      </p:pic>
      <p:sp>
        <p:nvSpPr>
          <p:cNvPr id="4" name="Slide Number Placeholder 3"/>
          <p:cNvSpPr>
            <a:spLocks noGrp="1"/>
          </p:cNvSpPr>
          <p:nvPr>
            <p:ph type="sldNum" sz="quarter" idx="4"/>
          </p:nvPr>
        </p:nvSpPr>
        <p:spPr/>
        <p:txBody>
          <a:bodyPr/>
          <a:lstStyle/>
          <a:p>
            <a:fld id="{0249A42C-7C3A-1946-A459-68A8AD418034}" type="slidenum">
              <a:rPr lang="en-US" smtClean="0"/>
              <a:pPr/>
              <a:t>65</a:t>
            </a:fld>
            <a:endParaRPr lang="en-US"/>
          </a:p>
        </p:txBody>
      </p:sp>
      <p:sp>
        <p:nvSpPr>
          <p:cNvPr id="7" name="Oval 6"/>
          <p:cNvSpPr/>
          <p:nvPr/>
        </p:nvSpPr>
        <p:spPr>
          <a:xfrm>
            <a:off x="7054954" y="4157392"/>
            <a:ext cx="286603" cy="272956"/>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0" y="1371600"/>
            <a:ext cx="3484179" cy="1077218"/>
          </a:xfrm>
          <a:prstGeom prst="rect">
            <a:avLst/>
          </a:prstGeom>
          <a:solidFill>
            <a:schemeClr val="bg1">
              <a:lumMod val="75000"/>
            </a:schemeClr>
          </a:solidFill>
        </p:spPr>
        <p:txBody>
          <a:bodyPr wrap="square" rtlCol="0">
            <a:spAutoFit/>
          </a:bodyPr>
          <a:lstStyle/>
          <a:p>
            <a:r>
              <a:rPr lang="en-US" sz="1600" b="1" dirty="0" smtClean="0"/>
              <a:t>Visible Imagery shows convective development over southern WI as the GOES-16 Soundings destabilized</a:t>
            </a:r>
            <a:endParaRPr lang="en-US" sz="1600" b="1" dirty="0"/>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29676476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03 August 2018</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111" y="1033463"/>
            <a:ext cx="6747777"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66</a:t>
            </a:fld>
            <a:endParaRPr lang="en-US"/>
          </a:p>
        </p:txBody>
      </p:sp>
    </p:spTree>
    <p:custDataLst>
      <p:tags r:id="rId1"/>
    </p:custDataLst>
    <p:extLst>
      <p:ext uri="{BB962C8B-B14F-4D97-AF65-F5344CB8AC3E}">
        <p14:creationId xmlns:p14="http://schemas.microsoft.com/office/powerpoint/2010/main" val="16130868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03 August 2018</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111" y="1033463"/>
            <a:ext cx="6747777"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67</a:t>
            </a:fld>
            <a:endParaRPr lang="en-US"/>
          </a:p>
        </p:txBody>
      </p:sp>
    </p:spTree>
    <p:custDataLst>
      <p:tags r:id="rId1"/>
    </p:custDataLst>
    <p:extLst>
      <p:ext uri="{BB962C8B-B14F-4D97-AF65-F5344CB8AC3E}">
        <p14:creationId xmlns:p14="http://schemas.microsoft.com/office/powerpoint/2010/main" val="26603145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03 August 2018</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111" y="1033463"/>
            <a:ext cx="6747777"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68</a:t>
            </a:fld>
            <a:endParaRPr lang="en-US"/>
          </a:p>
        </p:txBody>
      </p:sp>
    </p:spTree>
    <p:custDataLst>
      <p:tags r:id="rId1"/>
    </p:custDataLst>
    <p:extLst>
      <p:ext uri="{BB962C8B-B14F-4D97-AF65-F5344CB8AC3E}">
        <p14:creationId xmlns:p14="http://schemas.microsoft.com/office/powerpoint/2010/main" val="5397470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16" y="942140"/>
            <a:ext cx="7093642" cy="5726667"/>
          </a:xfrm>
          <a:prstGeom prst="rect">
            <a:avLst/>
          </a:prstGeom>
        </p:spPr>
      </p:pic>
      <p:sp>
        <p:nvSpPr>
          <p:cNvPr id="2" name="Footer Placeholder 1"/>
          <p:cNvSpPr>
            <a:spLocks noGrp="1"/>
          </p:cNvSpPr>
          <p:nvPr>
            <p:ph type="ftr" sz="quarter" idx="4294967295"/>
          </p:nvPr>
        </p:nvSpPr>
        <p:spPr>
          <a:xfrm>
            <a:off x="3124200" y="6416675"/>
            <a:ext cx="2895600" cy="365125"/>
          </a:xfrm>
          <a:prstGeom prst="rect">
            <a:avLst/>
          </a:prstGeom>
        </p:spPr>
        <p:txBody>
          <a:bodyPr/>
          <a:lstStyle/>
          <a:p>
            <a:r>
              <a:rPr lang="en-US" smtClean="0"/>
              <a:t>GOES-R Training at the 10th Meeting on Urban Meteorology</a:t>
            </a:r>
            <a:endParaRPr lang="en-US" dirty="0"/>
          </a:p>
        </p:txBody>
      </p:sp>
      <p:sp>
        <p:nvSpPr>
          <p:cNvPr id="3" name="Slide Number Placeholder 2"/>
          <p:cNvSpPr>
            <a:spLocks noGrp="1"/>
          </p:cNvSpPr>
          <p:nvPr>
            <p:ph type="sldNum" sz="quarter" idx="4294967295"/>
          </p:nvPr>
        </p:nvSpPr>
        <p:spPr>
          <a:xfrm>
            <a:off x="7924800" y="6416675"/>
            <a:ext cx="762000" cy="365125"/>
          </a:xfrm>
          <a:prstGeom prst="rect">
            <a:avLst/>
          </a:prstGeom>
        </p:spPr>
        <p:txBody>
          <a:bodyPr/>
          <a:lstStyle/>
          <a:p>
            <a:fld id="{E7A5A54D-0CD5-4841-B422-0469FF62B8DE}" type="slidenum">
              <a:rPr lang="en-US" smtClean="0"/>
              <a:t>69</a:t>
            </a:fld>
            <a:endParaRPr lang="en-US"/>
          </a:p>
        </p:txBody>
      </p:sp>
      <p:sp>
        <p:nvSpPr>
          <p:cNvPr id="8" name="TextBox 7"/>
          <p:cNvSpPr txBox="1"/>
          <p:nvPr/>
        </p:nvSpPr>
        <p:spPr>
          <a:xfrm>
            <a:off x="789118" y="1108830"/>
            <a:ext cx="2898550" cy="584775"/>
          </a:xfrm>
          <a:prstGeom prst="rect">
            <a:avLst/>
          </a:prstGeom>
          <a:noFill/>
        </p:spPr>
        <p:txBody>
          <a:bodyPr wrap="none" rtlCol="0">
            <a:spAutoFit/>
          </a:bodyPr>
          <a:lstStyle/>
          <a:p>
            <a:r>
              <a:rPr lang="en-US" sz="1600" b="1" dirty="0" smtClean="0">
                <a:solidFill>
                  <a:schemeClr val="bg1">
                    <a:lumMod val="95000"/>
                  </a:schemeClr>
                </a:solidFill>
              </a:rPr>
              <a:t>GOES-16 ABI Baseline TPW</a:t>
            </a:r>
          </a:p>
          <a:p>
            <a:r>
              <a:rPr lang="en-US" sz="1600" b="1" dirty="0" smtClean="0">
                <a:solidFill>
                  <a:schemeClr val="bg1">
                    <a:lumMod val="95000"/>
                  </a:schemeClr>
                </a:solidFill>
              </a:rPr>
              <a:t>Of course:  Clear Sky Only!</a:t>
            </a:r>
            <a:endParaRPr lang="en-US" sz="1600" b="1" dirty="0">
              <a:solidFill>
                <a:schemeClr val="bg1">
                  <a:lumMod val="95000"/>
                </a:schemeClr>
              </a:solidFill>
            </a:endParaRPr>
          </a:p>
        </p:txBody>
      </p:sp>
    </p:spTree>
    <p:custDataLst>
      <p:tags r:id="rId1"/>
    </p:custDataLst>
    <p:extLst>
      <p:ext uri="{BB962C8B-B14F-4D97-AF65-F5344CB8AC3E}">
        <p14:creationId xmlns:p14="http://schemas.microsoft.com/office/powerpoint/2010/main" val="83191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90500" y="0"/>
            <a:ext cx="8763000" cy="5715000"/>
          </a:xfrm>
          <a:prstGeom prst="rect">
            <a:avLst/>
          </a:prstGeom>
        </p:spPr>
      </p:pic>
      <p:sp>
        <p:nvSpPr>
          <p:cNvPr id="5" name="TextBox 4"/>
          <p:cNvSpPr txBox="1"/>
          <p:nvPr/>
        </p:nvSpPr>
        <p:spPr>
          <a:xfrm>
            <a:off x="1442166" y="5345668"/>
            <a:ext cx="476412" cy="369332"/>
          </a:xfrm>
          <a:prstGeom prst="rect">
            <a:avLst/>
          </a:prstGeom>
          <a:noFill/>
        </p:spPr>
        <p:txBody>
          <a:bodyPr wrap="none" rtlCol="0">
            <a:spAutoFit/>
          </a:bodyPr>
          <a:lstStyle/>
          <a:p>
            <a:r>
              <a:rPr lang="en-US" b="1" dirty="0" smtClean="0">
                <a:solidFill>
                  <a:srgbClr val="0000CC"/>
                </a:solidFill>
              </a:rPr>
              <a:t>3.9</a:t>
            </a:r>
            <a:endParaRPr lang="en-US" b="1" dirty="0">
              <a:solidFill>
                <a:srgbClr val="0000CC"/>
              </a:solidFill>
            </a:endParaRPr>
          </a:p>
        </p:txBody>
      </p:sp>
      <p:sp>
        <p:nvSpPr>
          <p:cNvPr id="6" name="TextBox 5"/>
          <p:cNvSpPr txBox="1"/>
          <p:nvPr/>
        </p:nvSpPr>
        <p:spPr>
          <a:xfrm>
            <a:off x="2743200" y="5345668"/>
            <a:ext cx="1386918" cy="369332"/>
          </a:xfrm>
          <a:prstGeom prst="rect">
            <a:avLst/>
          </a:prstGeom>
          <a:noFill/>
        </p:spPr>
        <p:txBody>
          <a:bodyPr wrap="none" rtlCol="0">
            <a:spAutoFit/>
          </a:bodyPr>
          <a:lstStyle/>
          <a:p>
            <a:r>
              <a:rPr lang="en-US" dirty="0" smtClean="0">
                <a:solidFill>
                  <a:prstClr val="white"/>
                </a:solidFill>
              </a:rPr>
              <a:t> </a:t>
            </a:r>
            <a:r>
              <a:rPr lang="en-US" b="1" dirty="0" smtClean="0">
                <a:solidFill>
                  <a:srgbClr val="0000CC"/>
                </a:solidFill>
              </a:rPr>
              <a:t>6.2    7.0 7.4</a:t>
            </a:r>
            <a:endParaRPr lang="en-US" b="1" dirty="0">
              <a:solidFill>
                <a:srgbClr val="0000CC"/>
              </a:solidFill>
            </a:endParaRPr>
          </a:p>
        </p:txBody>
      </p:sp>
      <p:sp>
        <p:nvSpPr>
          <p:cNvPr id="7" name="TextBox 6"/>
          <p:cNvSpPr txBox="1"/>
          <p:nvPr/>
        </p:nvSpPr>
        <p:spPr>
          <a:xfrm>
            <a:off x="4333794" y="5345668"/>
            <a:ext cx="505267" cy="369332"/>
          </a:xfrm>
          <a:prstGeom prst="rect">
            <a:avLst/>
          </a:prstGeom>
          <a:noFill/>
        </p:spPr>
        <p:txBody>
          <a:bodyPr wrap="none" rtlCol="0">
            <a:spAutoFit/>
          </a:bodyPr>
          <a:lstStyle/>
          <a:p>
            <a:r>
              <a:rPr lang="en-US" b="1" dirty="0" smtClean="0">
                <a:solidFill>
                  <a:srgbClr val="0000CC"/>
                </a:solidFill>
              </a:rPr>
              <a:t>8.4</a:t>
            </a:r>
            <a:endParaRPr lang="en-US" b="1" dirty="0">
              <a:solidFill>
                <a:srgbClr val="0000CC"/>
              </a:solidFill>
            </a:endParaRPr>
          </a:p>
        </p:txBody>
      </p:sp>
      <p:sp>
        <p:nvSpPr>
          <p:cNvPr id="8" name="TextBox 7"/>
          <p:cNvSpPr txBox="1"/>
          <p:nvPr/>
        </p:nvSpPr>
        <p:spPr>
          <a:xfrm>
            <a:off x="4991424" y="5345668"/>
            <a:ext cx="476412" cy="369332"/>
          </a:xfrm>
          <a:prstGeom prst="rect">
            <a:avLst/>
          </a:prstGeom>
          <a:noFill/>
        </p:spPr>
        <p:txBody>
          <a:bodyPr wrap="none" rtlCol="0">
            <a:spAutoFit/>
          </a:bodyPr>
          <a:lstStyle/>
          <a:p>
            <a:r>
              <a:rPr lang="en-US" b="1" dirty="0" smtClean="0">
                <a:solidFill>
                  <a:srgbClr val="0000CC"/>
                </a:solidFill>
              </a:rPr>
              <a:t>9.7</a:t>
            </a:r>
            <a:endParaRPr lang="en-US" b="1" dirty="0">
              <a:solidFill>
                <a:srgbClr val="0000CC"/>
              </a:solidFill>
            </a:endParaRPr>
          </a:p>
        </p:txBody>
      </p:sp>
      <p:sp>
        <p:nvSpPr>
          <p:cNvPr id="9" name="TextBox 8"/>
          <p:cNvSpPr txBox="1"/>
          <p:nvPr/>
        </p:nvSpPr>
        <p:spPr>
          <a:xfrm>
            <a:off x="5382030" y="5345668"/>
            <a:ext cx="633507" cy="369332"/>
          </a:xfrm>
          <a:prstGeom prst="rect">
            <a:avLst/>
          </a:prstGeom>
          <a:noFill/>
        </p:spPr>
        <p:txBody>
          <a:bodyPr wrap="none" rtlCol="0">
            <a:spAutoFit/>
          </a:bodyPr>
          <a:lstStyle/>
          <a:p>
            <a:r>
              <a:rPr lang="en-US" b="1" dirty="0" smtClean="0">
                <a:solidFill>
                  <a:srgbClr val="0000CC"/>
                </a:solidFill>
              </a:rPr>
              <a:t>10.3</a:t>
            </a:r>
            <a:endParaRPr lang="en-US" b="1" dirty="0">
              <a:solidFill>
                <a:srgbClr val="0000CC"/>
              </a:solidFill>
            </a:endParaRPr>
          </a:p>
        </p:txBody>
      </p:sp>
      <p:sp>
        <p:nvSpPr>
          <p:cNvPr id="10" name="TextBox 9"/>
          <p:cNvSpPr txBox="1"/>
          <p:nvPr/>
        </p:nvSpPr>
        <p:spPr>
          <a:xfrm>
            <a:off x="5998496" y="5345668"/>
            <a:ext cx="596638" cy="369332"/>
          </a:xfrm>
          <a:prstGeom prst="rect">
            <a:avLst/>
          </a:prstGeom>
          <a:noFill/>
        </p:spPr>
        <p:txBody>
          <a:bodyPr wrap="none" rtlCol="0">
            <a:spAutoFit/>
          </a:bodyPr>
          <a:lstStyle/>
          <a:p>
            <a:r>
              <a:rPr lang="en-US" b="1" dirty="0" smtClean="0">
                <a:solidFill>
                  <a:srgbClr val="0000CC"/>
                </a:solidFill>
              </a:rPr>
              <a:t>11.2</a:t>
            </a:r>
            <a:endParaRPr lang="en-US" b="1" dirty="0">
              <a:solidFill>
                <a:srgbClr val="0000CC"/>
              </a:solidFill>
            </a:endParaRPr>
          </a:p>
        </p:txBody>
      </p:sp>
      <p:sp>
        <p:nvSpPr>
          <p:cNvPr id="11" name="TextBox 10"/>
          <p:cNvSpPr txBox="1"/>
          <p:nvPr/>
        </p:nvSpPr>
        <p:spPr>
          <a:xfrm>
            <a:off x="6692670" y="5345668"/>
            <a:ext cx="596638" cy="369332"/>
          </a:xfrm>
          <a:prstGeom prst="rect">
            <a:avLst/>
          </a:prstGeom>
          <a:noFill/>
        </p:spPr>
        <p:txBody>
          <a:bodyPr wrap="none" rtlCol="0">
            <a:spAutoFit/>
          </a:bodyPr>
          <a:lstStyle/>
          <a:p>
            <a:r>
              <a:rPr lang="en-US" b="1" dirty="0" smtClean="0">
                <a:solidFill>
                  <a:srgbClr val="0000CC"/>
                </a:solidFill>
              </a:rPr>
              <a:t>12.3</a:t>
            </a:r>
            <a:endParaRPr lang="en-US" b="1" dirty="0">
              <a:solidFill>
                <a:srgbClr val="0000CC"/>
              </a:solidFill>
            </a:endParaRPr>
          </a:p>
        </p:txBody>
      </p:sp>
      <p:sp>
        <p:nvSpPr>
          <p:cNvPr id="12" name="TextBox 11"/>
          <p:cNvSpPr txBox="1"/>
          <p:nvPr/>
        </p:nvSpPr>
        <p:spPr>
          <a:xfrm>
            <a:off x="7239000" y="5345668"/>
            <a:ext cx="596638" cy="369332"/>
          </a:xfrm>
          <a:prstGeom prst="rect">
            <a:avLst/>
          </a:prstGeom>
          <a:noFill/>
        </p:spPr>
        <p:txBody>
          <a:bodyPr wrap="none" rtlCol="0">
            <a:spAutoFit/>
          </a:bodyPr>
          <a:lstStyle/>
          <a:p>
            <a:r>
              <a:rPr lang="en-US" b="1" dirty="0" smtClean="0">
                <a:solidFill>
                  <a:srgbClr val="0000CC"/>
                </a:solidFill>
              </a:rPr>
              <a:t>13.3</a:t>
            </a:r>
            <a:endParaRPr lang="en-US" b="1" dirty="0">
              <a:solidFill>
                <a:srgbClr val="0000CC"/>
              </a:solidFill>
            </a:endParaRPr>
          </a:p>
        </p:txBody>
      </p:sp>
      <p:sp>
        <p:nvSpPr>
          <p:cNvPr id="13" name="TextBox 12"/>
          <p:cNvSpPr txBox="1"/>
          <p:nvPr/>
        </p:nvSpPr>
        <p:spPr>
          <a:xfrm>
            <a:off x="1442166" y="6248400"/>
            <a:ext cx="476412" cy="369332"/>
          </a:xfrm>
          <a:prstGeom prst="rect">
            <a:avLst/>
          </a:prstGeom>
          <a:noFill/>
        </p:spPr>
        <p:txBody>
          <a:bodyPr wrap="none" rtlCol="0">
            <a:spAutoFit/>
          </a:bodyPr>
          <a:lstStyle/>
          <a:p>
            <a:r>
              <a:rPr lang="en-US" b="1" dirty="0" smtClean="0">
                <a:solidFill>
                  <a:srgbClr val="008000"/>
                </a:solidFill>
              </a:rPr>
              <a:t>3.9</a:t>
            </a:r>
            <a:endParaRPr lang="en-US" b="1" dirty="0">
              <a:solidFill>
                <a:srgbClr val="008000"/>
              </a:solidFill>
            </a:endParaRPr>
          </a:p>
        </p:txBody>
      </p:sp>
      <p:sp>
        <p:nvSpPr>
          <p:cNvPr id="14" name="TextBox 13"/>
          <p:cNvSpPr txBox="1"/>
          <p:nvPr/>
        </p:nvSpPr>
        <p:spPr>
          <a:xfrm>
            <a:off x="3048000" y="6248400"/>
            <a:ext cx="479618" cy="369332"/>
          </a:xfrm>
          <a:prstGeom prst="rect">
            <a:avLst/>
          </a:prstGeom>
          <a:noFill/>
        </p:spPr>
        <p:txBody>
          <a:bodyPr wrap="none" rtlCol="0">
            <a:spAutoFit/>
          </a:bodyPr>
          <a:lstStyle/>
          <a:p>
            <a:r>
              <a:rPr lang="en-US" b="1" dirty="0" smtClean="0">
                <a:solidFill>
                  <a:srgbClr val="008000"/>
                </a:solidFill>
              </a:rPr>
              <a:t>6.5</a:t>
            </a:r>
            <a:endParaRPr lang="en-US" b="1" dirty="0">
              <a:solidFill>
                <a:srgbClr val="008000"/>
              </a:solidFill>
            </a:endParaRPr>
          </a:p>
        </p:txBody>
      </p:sp>
      <p:sp>
        <p:nvSpPr>
          <p:cNvPr id="15" name="TextBox 14"/>
          <p:cNvSpPr txBox="1"/>
          <p:nvPr/>
        </p:nvSpPr>
        <p:spPr>
          <a:xfrm>
            <a:off x="5734376" y="6248400"/>
            <a:ext cx="596638" cy="369332"/>
          </a:xfrm>
          <a:prstGeom prst="rect">
            <a:avLst/>
          </a:prstGeom>
          <a:noFill/>
        </p:spPr>
        <p:txBody>
          <a:bodyPr wrap="none" rtlCol="0">
            <a:spAutoFit/>
          </a:bodyPr>
          <a:lstStyle/>
          <a:p>
            <a:r>
              <a:rPr lang="en-US" b="1" dirty="0" smtClean="0">
                <a:solidFill>
                  <a:srgbClr val="008000"/>
                </a:solidFill>
              </a:rPr>
              <a:t>10.7</a:t>
            </a:r>
            <a:endParaRPr lang="en-US" b="1" dirty="0">
              <a:solidFill>
                <a:srgbClr val="008000"/>
              </a:solidFill>
            </a:endParaRPr>
          </a:p>
        </p:txBody>
      </p:sp>
      <p:sp>
        <p:nvSpPr>
          <p:cNvPr id="16" name="TextBox 15"/>
          <p:cNvSpPr txBox="1"/>
          <p:nvPr/>
        </p:nvSpPr>
        <p:spPr>
          <a:xfrm>
            <a:off x="7319788" y="6248400"/>
            <a:ext cx="596638" cy="369332"/>
          </a:xfrm>
          <a:prstGeom prst="rect">
            <a:avLst/>
          </a:prstGeom>
          <a:noFill/>
        </p:spPr>
        <p:txBody>
          <a:bodyPr wrap="none" rtlCol="0">
            <a:spAutoFit/>
          </a:bodyPr>
          <a:lstStyle/>
          <a:p>
            <a:r>
              <a:rPr lang="en-US" b="1" dirty="0" smtClean="0">
                <a:solidFill>
                  <a:srgbClr val="008000"/>
                </a:solidFill>
              </a:rPr>
              <a:t>13.3</a:t>
            </a:r>
            <a:endParaRPr lang="en-US" b="1" dirty="0">
              <a:solidFill>
                <a:srgbClr val="008000"/>
              </a:solidFill>
            </a:endParaRPr>
          </a:p>
        </p:txBody>
      </p:sp>
      <p:sp>
        <p:nvSpPr>
          <p:cNvPr id="17" name="TextBox 16"/>
          <p:cNvSpPr txBox="1"/>
          <p:nvPr/>
        </p:nvSpPr>
        <p:spPr>
          <a:xfrm>
            <a:off x="3161858" y="5745480"/>
            <a:ext cx="479618" cy="369332"/>
          </a:xfrm>
          <a:prstGeom prst="rect">
            <a:avLst/>
          </a:prstGeom>
          <a:noFill/>
        </p:spPr>
        <p:txBody>
          <a:bodyPr wrap="none" rtlCol="0">
            <a:spAutoFit/>
          </a:bodyPr>
          <a:lstStyle/>
          <a:p>
            <a:r>
              <a:rPr lang="en-US" b="1" dirty="0" smtClean="0">
                <a:solidFill>
                  <a:prstClr val="black"/>
                </a:solidFill>
              </a:rPr>
              <a:t>6.5</a:t>
            </a:r>
            <a:endParaRPr lang="en-US" b="1" dirty="0">
              <a:solidFill>
                <a:prstClr val="black"/>
              </a:solidFill>
            </a:endParaRPr>
          </a:p>
        </p:txBody>
      </p:sp>
      <p:sp>
        <p:nvSpPr>
          <p:cNvPr id="18" name="TextBox 17"/>
          <p:cNvSpPr txBox="1"/>
          <p:nvPr/>
        </p:nvSpPr>
        <p:spPr>
          <a:xfrm>
            <a:off x="3420054" y="5909548"/>
            <a:ext cx="479618" cy="369332"/>
          </a:xfrm>
          <a:prstGeom prst="rect">
            <a:avLst/>
          </a:prstGeom>
          <a:noFill/>
        </p:spPr>
        <p:txBody>
          <a:bodyPr wrap="none" rtlCol="0">
            <a:spAutoFit/>
          </a:bodyPr>
          <a:lstStyle/>
          <a:p>
            <a:r>
              <a:rPr lang="en-US" b="1" dirty="0" smtClean="0">
                <a:solidFill>
                  <a:prstClr val="black"/>
                </a:solidFill>
              </a:rPr>
              <a:t>7.0</a:t>
            </a:r>
            <a:endParaRPr lang="en-US" b="1" dirty="0">
              <a:solidFill>
                <a:prstClr val="black"/>
              </a:solidFill>
            </a:endParaRPr>
          </a:p>
        </p:txBody>
      </p:sp>
      <p:sp>
        <p:nvSpPr>
          <p:cNvPr id="19" name="TextBox 18"/>
          <p:cNvSpPr txBox="1"/>
          <p:nvPr/>
        </p:nvSpPr>
        <p:spPr>
          <a:xfrm>
            <a:off x="3659863" y="5745480"/>
            <a:ext cx="479618" cy="369332"/>
          </a:xfrm>
          <a:prstGeom prst="rect">
            <a:avLst/>
          </a:prstGeom>
          <a:noFill/>
        </p:spPr>
        <p:txBody>
          <a:bodyPr wrap="none" rtlCol="0">
            <a:spAutoFit/>
          </a:bodyPr>
          <a:lstStyle/>
          <a:p>
            <a:r>
              <a:rPr lang="en-US" b="1" dirty="0">
                <a:solidFill>
                  <a:prstClr val="black"/>
                </a:solidFill>
              </a:rPr>
              <a:t>7</a:t>
            </a:r>
            <a:r>
              <a:rPr lang="en-US" b="1" dirty="0" smtClean="0">
                <a:solidFill>
                  <a:prstClr val="black"/>
                </a:solidFill>
              </a:rPr>
              <a:t>.5</a:t>
            </a:r>
            <a:endParaRPr lang="en-US" b="1" dirty="0">
              <a:solidFill>
                <a:prstClr val="black"/>
              </a:solidFill>
            </a:endParaRPr>
          </a:p>
        </p:txBody>
      </p:sp>
      <p:sp>
        <p:nvSpPr>
          <p:cNvPr id="20" name="TextBox 19"/>
          <p:cNvSpPr txBox="1"/>
          <p:nvPr/>
        </p:nvSpPr>
        <p:spPr>
          <a:xfrm>
            <a:off x="4991424" y="5745480"/>
            <a:ext cx="476412" cy="369332"/>
          </a:xfrm>
          <a:prstGeom prst="rect">
            <a:avLst/>
          </a:prstGeom>
          <a:noFill/>
        </p:spPr>
        <p:txBody>
          <a:bodyPr wrap="none" rtlCol="0">
            <a:spAutoFit/>
          </a:bodyPr>
          <a:lstStyle/>
          <a:p>
            <a:r>
              <a:rPr lang="en-US" b="1" dirty="0" smtClean="0">
                <a:solidFill>
                  <a:prstClr val="black"/>
                </a:solidFill>
              </a:rPr>
              <a:t>9.7</a:t>
            </a:r>
            <a:endParaRPr lang="en-US" b="1" dirty="0">
              <a:solidFill>
                <a:prstClr val="black"/>
              </a:solidFill>
            </a:endParaRPr>
          </a:p>
        </p:txBody>
      </p:sp>
      <p:sp>
        <p:nvSpPr>
          <p:cNvPr id="21" name="TextBox 20"/>
          <p:cNvSpPr txBox="1"/>
          <p:nvPr/>
        </p:nvSpPr>
        <p:spPr>
          <a:xfrm>
            <a:off x="5852577" y="5742432"/>
            <a:ext cx="3313792" cy="369332"/>
          </a:xfrm>
          <a:prstGeom prst="rect">
            <a:avLst/>
          </a:prstGeom>
          <a:noFill/>
        </p:spPr>
        <p:txBody>
          <a:bodyPr wrap="none" rtlCol="0">
            <a:spAutoFit/>
          </a:bodyPr>
          <a:lstStyle/>
          <a:p>
            <a:r>
              <a:rPr lang="en-US" b="1" dirty="0" smtClean="0">
                <a:solidFill>
                  <a:prstClr val="black"/>
                </a:solidFill>
              </a:rPr>
              <a:t>11.0   12.0 12.7 13.4 14.1 14.7</a:t>
            </a:r>
            <a:endParaRPr lang="en-US" b="1" dirty="0">
              <a:solidFill>
                <a:prstClr val="black"/>
              </a:solidFill>
            </a:endParaRPr>
          </a:p>
        </p:txBody>
      </p:sp>
      <p:sp>
        <p:nvSpPr>
          <p:cNvPr id="22" name="TextBox 21"/>
          <p:cNvSpPr txBox="1"/>
          <p:nvPr/>
        </p:nvSpPr>
        <p:spPr>
          <a:xfrm>
            <a:off x="7572392" y="5909548"/>
            <a:ext cx="1114408" cy="369332"/>
          </a:xfrm>
          <a:prstGeom prst="rect">
            <a:avLst/>
          </a:prstGeom>
          <a:noFill/>
        </p:spPr>
        <p:txBody>
          <a:bodyPr wrap="none" rtlCol="0">
            <a:spAutoFit/>
          </a:bodyPr>
          <a:lstStyle/>
          <a:p>
            <a:r>
              <a:rPr lang="en-US" b="1" dirty="0" smtClean="0">
                <a:solidFill>
                  <a:prstClr val="black"/>
                </a:solidFill>
              </a:rPr>
              <a:t>13.7  14.3</a:t>
            </a:r>
            <a:endParaRPr lang="en-US" b="1" dirty="0">
              <a:solidFill>
                <a:prstClr val="black"/>
              </a:solidFill>
            </a:endParaRPr>
          </a:p>
        </p:txBody>
      </p:sp>
      <p:sp>
        <p:nvSpPr>
          <p:cNvPr id="23" name="TextBox 22"/>
          <p:cNvSpPr txBox="1"/>
          <p:nvPr/>
        </p:nvSpPr>
        <p:spPr>
          <a:xfrm>
            <a:off x="1295400" y="5745480"/>
            <a:ext cx="1175322" cy="369332"/>
          </a:xfrm>
          <a:prstGeom prst="rect">
            <a:avLst/>
          </a:prstGeom>
          <a:noFill/>
        </p:spPr>
        <p:txBody>
          <a:bodyPr wrap="none" rtlCol="0">
            <a:spAutoFit/>
          </a:bodyPr>
          <a:lstStyle/>
          <a:p>
            <a:r>
              <a:rPr lang="en-US" b="1" dirty="0" smtClean="0">
                <a:solidFill>
                  <a:prstClr val="black"/>
                </a:solidFill>
              </a:rPr>
              <a:t>3.7 4.1 4.6</a:t>
            </a:r>
            <a:endParaRPr lang="en-US" b="1" dirty="0">
              <a:solidFill>
                <a:prstClr val="black"/>
              </a:solidFill>
            </a:endParaRPr>
          </a:p>
        </p:txBody>
      </p:sp>
      <p:sp>
        <p:nvSpPr>
          <p:cNvPr id="24" name="TextBox 23"/>
          <p:cNvSpPr txBox="1"/>
          <p:nvPr/>
        </p:nvSpPr>
        <p:spPr>
          <a:xfrm>
            <a:off x="1519018" y="5909548"/>
            <a:ext cx="880369" cy="369332"/>
          </a:xfrm>
          <a:prstGeom prst="rect">
            <a:avLst/>
          </a:prstGeom>
          <a:noFill/>
        </p:spPr>
        <p:txBody>
          <a:bodyPr wrap="none" rtlCol="0">
            <a:spAutoFit/>
          </a:bodyPr>
          <a:lstStyle/>
          <a:p>
            <a:r>
              <a:rPr lang="en-US" b="1" dirty="0" smtClean="0">
                <a:solidFill>
                  <a:prstClr val="black"/>
                </a:solidFill>
              </a:rPr>
              <a:t>4.0  4.5</a:t>
            </a:r>
            <a:endParaRPr lang="en-US" b="1" dirty="0">
              <a:solidFill>
                <a:prstClr val="black"/>
              </a:solidFill>
            </a:endParaRPr>
          </a:p>
        </p:txBody>
      </p:sp>
      <p:sp>
        <p:nvSpPr>
          <p:cNvPr id="25" name="TextBox 24"/>
          <p:cNvSpPr txBox="1"/>
          <p:nvPr/>
        </p:nvSpPr>
        <p:spPr>
          <a:xfrm>
            <a:off x="1866871" y="5567124"/>
            <a:ext cx="479618" cy="369332"/>
          </a:xfrm>
          <a:prstGeom prst="rect">
            <a:avLst/>
          </a:prstGeom>
          <a:noFill/>
        </p:spPr>
        <p:txBody>
          <a:bodyPr wrap="none" rtlCol="0">
            <a:spAutoFit/>
          </a:bodyPr>
          <a:lstStyle/>
          <a:p>
            <a:r>
              <a:rPr lang="en-US" b="1" dirty="0" smtClean="0">
                <a:solidFill>
                  <a:prstClr val="black"/>
                </a:solidFill>
              </a:rPr>
              <a:t>4.4</a:t>
            </a:r>
            <a:endParaRPr lang="en-US" b="1" dirty="0">
              <a:solidFill>
                <a:prstClr val="black"/>
              </a:solidFill>
            </a:endParaRPr>
          </a:p>
        </p:txBody>
      </p:sp>
      <p:sp>
        <p:nvSpPr>
          <p:cNvPr id="29" name="Rectangle 28"/>
          <p:cNvSpPr/>
          <p:nvPr/>
        </p:nvSpPr>
        <p:spPr>
          <a:xfrm>
            <a:off x="1143000" y="3931920"/>
            <a:ext cx="7315200" cy="228600"/>
          </a:xfrm>
          <a:prstGeom prst="rect">
            <a:avLst/>
          </a:prstGeom>
          <a:noFill/>
          <a:ln>
            <a:solidFill>
              <a:srgbClr val="0000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30" name="Rectangle 29"/>
          <p:cNvSpPr/>
          <p:nvPr/>
        </p:nvSpPr>
        <p:spPr>
          <a:xfrm>
            <a:off x="1152606" y="5422392"/>
            <a:ext cx="7315200" cy="228600"/>
          </a:xfrm>
          <a:prstGeom prst="rect">
            <a:avLst/>
          </a:prstGeom>
          <a:noFill/>
          <a:ln>
            <a:solidFill>
              <a:srgbClr val="0000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31" name="Rectangle 30"/>
          <p:cNvSpPr/>
          <p:nvPr/>
        </p:nvSpPr>
        <p:spPr>
          <a:xfrm>
            <a:off x="1152606" y="6318766"/>
            <a:ext cx="7315200" cy="228600"/>
          </a:xfrm>
          <a:prstGeom prst="rect">
            <a:avLst/>
          </a:prstGeom>
          <a:noFill/>
          <a:ln>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32" name="Rectangle 31"/>
          <p:cNvSpPr/>
          <p:nvPr/>
        </p:nvSpPr>
        <p:spPr>
          <a:xfrm>
            <a:off x="1163675" y="4471416"/>
            <a:ext cx="7315200" cy="228600"/>
          </a:xfrm>
          <a:prstGeom prst="rect">
            <a:avLst/>
          </a:prstGeom>
          <a:noFill/>
          <a:ln>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smtClean="0">
                <a:solidFill>
                  <a:prstClr val="white">
                    <a:shade val="50000"/>
                  </a:prstClr>
                </a:solidFill>
              </a:rPr>
              <a:t>GOES-R Training at the 10th Meeting on Urban Meteorology</a:t>
            </a:r>
            <a:endParaRPr lang="en-US">
              <a:solidFill>
                <a:prstClr val="white">
                  <a:shade val="50000"/>
                </a:prstClr>
              </a:solidFill>
            </a:endParaRPr>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E7A5A54D-0CD5-4841-B422-0469FF62B8DE}" type="slidenum">
              <a:rPr lang="en-US" smtClean="0">
                <a:solidFill>
                  <a:prstClr val="white">
                    <a:shade val="50000"/>
                  </a:prstClr>
                </a:solidFill>
              </a:rPr>
              <a:pPr/>
              <a:t>7</a:t>
            </a:fld>
            <a:endParaRPr lang="en-US">
              <a:solidFill>
                <a:prstClr val="white">
                  <a:shade val="50000"/>
                </a:prstClr>
              </a:solidFill>
            </a:endParaRPr>
          </a:p>
        </p:txBody>
      </p:sp>
      <p:sp>
        <p:nvSpPr>
          <p:cNvPr id="34" name="Rectangle 33"/>
          <p:cNvSpPr/>
          <p:nvPr/>
        </p:nvSpPr>
        <p:spPr>
          <a:xfrm>
            <a:off x="1143000" y="5815584"/>
            <a:ext cx="7315200" cy="2286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CC"/>
              </a:solidFill>
            </a:endParaRPr>
          </a:p>
        </p:txBody>
      </p:sp>
      <p:sp>
        <p:nvSpPr>
          <p:cNvPr id="33" name="TextBox 32"/>
          <p:cNvSpPr txBox="1"/>
          <p:nvPr/>
        </p:nvSpPr>
        <p:spPr>
          <a:xfrm>
            <a:off x="1680372" y="831024"/>
            <a:ext cx="6654129" cy="307777"/>
          </a:xfrm>
          <a:prstGeom prst="rect">
            <a:avLst/>
          </a:prstGeom>
          <a:solidFill>
            <a:srgbClr val="FFFF00"/>
          </a:solidFill>
        </p:spPr>
        <p:txBody>
          <a:bodyPr wrap="none" rtlCol="0">
            <a:spAutoFit/>
          </a:bodyPr>
          <a:lstStyle/>
          <a:p>
            <a:r>
              <a:rPr lang="en-US" sz="1400" b="1" dirty="0" smtClean="0">
                <a:solidFill>
                  <a:srgbClr val="FF0000"/>
                </a:solidFill>
              </a:rPr>
              <a:t>This figure shows channels for </a:t>
            </a:r>
            <a:r>
              <a:rPr lang="en-US" sz="1400" b="1" dirty="0" smtClean="0">
                <a:solidFill>
                  <a:srgbClr val="0000CC"/>
                </a:solidFill>
              </a:rPr>
              <a:t>ABI</a:t>
            </a:r>
            <a:r>
              <a:rPr lang="en-US" sz="1400" b="1" dirty="0" smtClean="0">
                <a:solidFill>
                  <a:srgbClr val="FF0000"/>
                </a:solidFill>
              </a:rPr>
              <a:t>, </a:t>
            </a:r>
            <a:r>
              <a:rPr lang="en-US" sz="1400" b="1" dirty="0" smtClean="0"/>
              <a:t>GOES-13 Sounder</a:t>
            </a:r>
            <a:r>
              <a:rPr lang="en-US" sz="1400" b="1" dirty="0" smtClean="0">
                <a:solidFill>
                  <a:schemeClr val="bg1"/>
                </a:solidFill>
              </a:rPr>
              <a:t> </a:t>
            </a:r>
            <a:r>
              <a:rPr lang="en-US" sz="1400" b="1" dirty="0" smtClean="0">
                <a:solidFill>
                  <a:srgbClr val="FF0000"/>
                </a:solidFill>
              </a:rPr>
              <a:t>and </a:t>
            </a:r>
            <a:r>
              <a:rPr lang="en-US" sz="1400" b="1" dirty="0" smtClean="0">
                <a:solidFill>
                  <a:srgbClr val="008000"/>
                </a:solidFill>
              </a:rPr>
              <a:t>GOES-13 Imager</a:t>
            </a:r>
            <a:endParaRPr lang="en-US" sz="1400" b="1" dirty="0">
              <a:solidFill>
                <a:srgbClr val="008000"/>
              </a:solidFill>
            </a:endParaRPr>
          </a:p>
        </p:txBody>
      </p:sp>
      <p:cxnSp>
        <p:nvCxnSpPr>
          <p:cNvPr id="76" name="Straight Arrow Connector 75"/>
          <p:cNvCxnSpPr/>
          <p:nvPr/>
        </p:nvCxnSpPr>
        <p:spPr>
          <a:xfrm>
            <a:off x="4301325" y="4025646"/>
            <a:ext cx="0" cy="1513332"/>
          </a:xfrm>
          <a:prstGeom prst="straightConnector1">
            <a:avLst/>
          </a:prstGeom>
          <a:ln w="76200">
            <a:solidFill>
              <a:srgbClr val="0000CC"/>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endCxn id="34" idx="2"/>
          </p:cNvCxnSpPr>
          <p:nvPr/>
        </p:nvCxnSpPr>
        <p:spPr>
          <a:xfrm flipH="1">
            <a:off x="4800600" y="4302252"/>
            <a:ext cx="20675" cy="1741932"/>
          </a:xfrm>
          <a:prstGeom prst="straightConnector1">
            <a:avLst/>
          </a:prstGeom>
          <a:ln w="762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5463662" y="4611325"/>
            <a:ext cx="4373" cy="1907384"/>
          </a:xfrm>
          <a:prstGeom prst="straightConnector1">
            <a:avLst/>
          </a:prstGeom>
          <a:ln w="76200">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0608339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0160"/>
            <a:ext cx="9144000" cy="4297680"/>
          </a:xfrm>
          <a:prstGeom prst="rect">
            <a:avLst/>
          </a:prstGeom>
        </p:spPr>
      </p:pic>
      <p:sp>
        <p:nvSpPr>
          <p:cNvPr id="3" name="Title 2"/>
          <p:cNvSpPr>
            <a:spLocks noGrp="1"/>
          </p:cNvSpPr>
          <p:nvPr>
            <p:ph type="title"/>
          </p:nvPr>
        </p:nvSpPr>
        <p:spPr/>
        <p:txBody>
          <a:bodyPr/>
          <a:lstStyle/>
          <a:p>
            <a:r>
              <a:rPr lang="en-US" dirty="0" smtClean="0"/>
              <a:t>Microwave TPW Products see through clouds</a:t>
            </a:r>
            <a:endParaRPr lang="en-US" dirty="0"/>
          </a:p>
        </p:txBody>
      </p:sp>
      <p:sp>
        <p:nvSpPr>
          <p:cNvPr id="10" name="Slide Number Placeholder 9"/>
          <p:cNvSpPr>
            <a:spLocks noGrp="1"/>
          </p:cNvSpPr>
          <p:nvPr>
            <p:ph type="sldNum" sz="quarter" idx="4"/>
          </p:nvPr>
        </p:nvSpPr>
        <p:spPr>
          <a:prstGeom prst="rect">
            <a:avLst/>
          </a:prstGeom>
        </p:spPr>
        <p:txBody>
          <a:bodyPr/>
          <a:lstStyle/>
          <a:p>
            <a:pPr fontAlgn="base">
              <a:spcBef>
                <a:spcPct val="0"/>
              </a:spcBef>
              <a:spcAft>
                <a:spcPct val="0"/>
              </a:spcAft>
              <a:defRPr/>
            </a:pPr>
            <a:fld id="{2E4A0AE1-365F-4007-9AB4-2BD735E60FFE}" type="slidenum">
              <a:rPr lang="zh-CN" altLang="en-US" smtClean="0">
                <a:solidFill>
                  <a:prstClr val="black"/>
                </a:solidFill>
                <a:latin typeface="Arial" charset="0"/>
              </a:rPr>
              <a:pPr fontAlgn="base">
                <a:spcBef>
                  <a:spcPct val="0"/>
                </a:spcBef>
                <a:spcAft>
                  <a:spcPct val="0"/>
                </a:spcAft>
                <a:defRPr/>
              </a:pPr>
              <a:t>70</a:t>
            </a:fld>
            <a:endParaRPr lang="zh-CN" altLang="en-US">
              <a:solidFill>
                <a:prstClr val="black"/>
              </a:solidFill>
              <a:latin typeface="Arial" charset="0"/>
            </a:endParaRPr>
          </a:p>
        </p:txBody>
      </p:sp>
      <p:sp>
        <p:nvSpPr>
          <p:cNvPr id="12" name="TextBox 11"/>
          <p:cNvSpPr txBox="1"/>
          <p:nvPr/>
        </p:nvSpPr>
        <p:spPr>
          <a:xfrm>
            <a:off x="482524" y="1143000"/>
            <a:ext cx="1306768" cy="369332"/>
          </a:xfrm>
          <a:prstGeom prst="rect">
            <a:avLst/>
          </a:prstGeom>
          <a:solidFill>
            <a:schemeClr val="bg1">
              <a:lumMod val="85000"/>
            </a:schemeClr>
          </a:solidFill>
        </p:spPr>
        <p:txBody>
          <a:bodyPr wrap="none" rtlCol="0">
            <a:spAutoFit/>
          </a:bodyPr>
          <a:lstStyle/>
          <a:p>
            <a:r>
              <a:rPr lang="en-US" dirty="0" smtClean="0"/>
              <a:t>MIMIC TPW</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3849415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 Questions</a:t>
            </a:r>
            <a:endParaRPr lang="en-US" dirty="0"/>
          </a:p>
        </p:txBody>
      </p:sp>
      <p:sp>
        <p:nvSpPr>
          <p:cNvPr id="3" name="Content Placeholder 2"/>
          <p:cNvSpPr>
            <a:spLocks noGrp="1"/>
          </p:cNvSpPr>
          <p:nvPr>
            <p:ph idx="1"/>
          </p:nvPr>
        </p:nvSpPr>
        <p:spPr/>
        <p:txBody>
          <a:bodyPr/>
          <a:lstStyle/>
          <a:p>
            <a:endParaRPr lang="en-US" dirty="0" smtClean="0"/>
          </a:p>
          <a:p>
            <a:endParaRPr lang="en-US" dirty="0"/>
          </a:p>
          <a:p>
            <a:pPr marL="0" indent="0" algn="ctr">
              <a:buNone/>
            </a:pPr>
            <a:r>
              <a:rPr lang="en-US" dirty="0" smtClean="0"/>
              <a:t>Next up:  How to find Data</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71</a:t>
            </a:fld>
            <a:endParaRPr lang="en-US"/>
          </a:p>
        </p:txBody>
      </p:sp>
    </p:spTree>
    <p:custDataLst>
      <p:tags r:id="rId1"/>
    </p:custDataLst>
    <p:extLst>
      <p:ext uri="{BB962C8B-B14F-4D97-AF65-F5344CB8AC3E}">
        <p14:creationId xmlns:p14="http://schemas.microsoft.com/office/powerpoint/2010/main" val="22745504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GOES-16 Data Sources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8516" y="1033463"/>
            <a:ext cx="5086968" cy="5257800"/>
          </a:xfrm>
        </p:spPr>
      </p:pic>
      <p:sp>
        <p:nvSpPr>
          <p:cNvPr id="4" name="Slide Number Placeholder 3"/>
          <p:cNvSpPr>
            <a:spLocks noGrp="1"/>
          </p:cNvSpPr>
          <p:nvPr>
            <p:ph type="sldNum" sz="quarter" idx="4"/>
          </p:nvPr>
        </p:nvSpPr>
        <p:spPr/>
        <p:txBody>
          <a:bodyPr/>
          <a:lstStyle/>
          <a:p>
            <a:fld id="{0249A42C-7C3A-1946-A459-68A8AD418034}" type="slidenum">
              <a:rPr lang="en-US" smtClean="0"/>
              <a:pPr/>
              <a:t>72</a:t>
            </a:fld>
            <a:endParaRPr lang="en-US"/>
          </a:p>
        </p:txBody>
      </p:sp>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380663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73</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8516" y="1033463"/>
            <a:ext cx="5086968" cy="5257800"/>
          </a:xfrm>
        </p:spPr>
      </p:pic>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5554643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74</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1991" y="1033463"/>
            <a:ext cx="5140017" cy="5257800"/>
          </a:xfrm>
        </p:spPr>
      </p:pic>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5554643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75</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1991" y="1033463"/>
            <a:ext cx="5140017" cy="5257800"/>
          </a:xfrm>
        </p:spPr>
      </p:pic>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5554643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76</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1991" y="1033463"/>
            <a:ext cx="5140017" cy="5257800"/>
          </a:xfrm>
        </p:spPr>
      </p:pic>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5554643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77</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1991" y="1033463"/>
            <a:ext cx="5140017" cy="5257800"/>
          </a:xfrm>
        </p:spPr>
      </p:pic>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5554643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78</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1991" y="1033463"/>
            <a:ext cx="5140017" cy="5257800"/>
          </a:xfrm>
        </p:spPr>
      </p:pic>
      <p:sp>
        <p:nvSpPr>
          <p:cNvPr id="3" name="Footer Placeholder 2"/>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5554643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Once you get the email….</a:t>
            </a:r>
            <a:endParaRPr lang="en-US" dirty="0"/>
          </a:p>
        </p:txBody>
      </p:sp>
      <p:sp>
        <p:nvSpPr>
          <p:cNvPr id="3" name="Content Placeholder 2"/>
          <p:cNvSpPr>
            <a:spLocks noGrp="1"/>
          </p:cNvSpPr>
          <p:nvPr>
            <p:ph idx="1"/>
          </p:nvPr>
        </p:nvSpPr>
        <p:spPr/>
        <p:txBody>
          <a:bodyPr/>
          <a:lstStyle/>
          <a:p>
            <a:endParaRPr lang="en-US" dirty="0" smtClean="0"/>
          </a:p>
          <a:p>
            <a:r>
              <a:rPr lang="en-US" dirty="0" smtClean="0"/>
              <a:t>Download the </a:t>
            </a:r>
            <a:r>
              <a:rPr lang="en-US" dirty="0" err="1" smtClean="0"/>
              <a:t>netCDF</a:t>
            </a:r>
            <a:r>
              <a:rPr lang="en-US" dirty="0" smtClean="0"/>
              <a:t> file and display it</a:t>
            </a:r>
          </a:p>
          <a:p>
            <a:endParaRPr lang="en-US" dirty="0"/>
          </a:p>
          <a:p>
            <a:pPr lvl="1"/>
            <a:r>
              <a:rPr lang="en-US" dirty="0" err="1" smtClean="0"/>
              <a:t>McIDAS</a:t>
            </a:r>
            <a:r>
              <a:rPr lang="en-US" dirty="0" smtClean="0"/>
              <a:t>-V</a:t>
            </a:r>
          </a:p>
          <a:p>
            <a:pPr lvl="1"/>
            <a:r>
              <a:rPr lang="en-US" dirty="0" smtClean="0"/>
              <a:t>HYDRA</a:t>
            </a:r>
          </a:p>
          <a:p>
            <a:pPr lvl="1"/>
            <a:r>
              <a:rPr lang="en-US" dirty="0" smtClean="0"/>
              <a:t>AWIPS</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79</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525" y="1899243"/>
            <a:ext cx="3028950" cy="15144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0260" y="3492560"/>
            <a:ext cx="2377440" cy="2809703"/>
          </a:xfrm>
          <a:prstGeom prst="rect">
            <a:avLst/>
          </a:prstGeom>
        </p:spPr>
      </p:pic>
    </p:spTree>
    <p:custDataLst>
      <p:tags r:id="rId1"/>
    </p:custDataLst>
    <p:extLst>
      <p:ext uri="{BB962C8B-B14F-4D97-AF65-F5344CB8AC3E}">
        <p14:creationId xmlns:p14="http://schemas.microsoft.com/office/powerpoint/2010/main" val="174429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solidFill>
                  <a:prstClr val="black"/>
                </a:solidFill>
              </a:rPr>
              <a:t>GOES-15 Sounder </a:t>
            </a:r>
            <a:r>
              <a:rPr lang="en-US" dirty="0" smtClean="0">
                <a:solidFill>
                  <a:prstClr val="black"/>
                </a:solidFill>
              </a:rPr>
              <a:t>Spectrum</a:t>
            </a:r>
            <a:endParaRPr lang="en-US" dirty="0"/>
          </a:p>
        </p:txBody>
      </p:sp>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976940" y="967154"/>
            <a:ext cx="8167060" cy="4923692"/>
          </a:xfrm>
          <a:prstGeom prst="rect">
            <a:avLst/>
          </a:prstGeom>
        </p:spPr>
      </p:pic>
      <p:sp>
        <p:nvSpPr>
          <p:cNvPr id="4" name="TextBox 3"/>
          <p:cNvSpPr txBox="1"/>
          <p:nvPr/>
        </p:nvSpPr>
        <p:spPr>
          <a:xfrm>
            <a:off x="1752600" y="990600"/>
            <a:ext cx="458780" cy="276999"/>
          </a:xfrm>
          <a:prstGeom prst="rect">
            <a:avLst/>
          </a:prstGeom>
          <a:noFill/>
        </p:spPr>
        <p:txBody>
          <a:bodyPr wrap="none" rtlCol="0">
            <a:spAutoFit/>
          </a:bodyPr>
          <a:lstStyle/>
          <a:p>
            <a:r>
              <a:rPr lang="en-US" sz="1200" dirty="0" smtClean="0">
                <a:solidFill>
                  <a:prstClr val="black"/>
                </a:solidFill>
              </a:rPr>
              <a:t>14.7</a:t>
            </a:r>
            <a:endParaRPr lang="en-US" sz="1200" dirty="0">
              <a:solidFill>
                <a:prstClr val="black"/>
              </a:solidFill>
            </a:endParaRPr>
          </a:p>
        </p:txBody>
      </p:sp>
      <p:sp>
        <p:nvSpPr>
          <p:cNvPr id="5" name="TextBox 4"/>
          <p:cNvSpPr txBox="1"/>
          <p:nvPr/>
        </p:nvSpPr>
        <p:spPr>
          <a:xfrm>
            <a:off x="1981200" y="1152823"/>
            <a:ext cx="458780" cy="276999"/>
          </a:xfrm>
          <a:prstGeom prst="rect">
            <a:avLst/>
          </a:prstGeom>
          <a:noFill/>
        </p:spPr>
        <p:txBody>
          <a:bodyPr wrap="none" rtlCol="0">
            <a:spAutoFit/>
          </a:bodyPr>
          <a:lstStyle/>
          <a:p>
            <a:r>
              <a:rPr lang="en-US" sz="1200" dirty="0" smtClean="0">
                <a:solidFill>
                  <a:prstClr val="black"/>
                </a:solidFill>
              </a:rPr>
              <a:t>14.4</a:t>
            </a:r>
            <a:endParaRPr lang="en-US" sz="1200" dirty="0">
              <a:solidFill>
                <a:prstClr val="black"/>
              </a:solidFill>
            </a:endParaRPr>
          </a:p>
        </p:txBody>
      </p:sp>
      <p:sp>
        <p:nvSpPr>
          <p:cNvPr id="6" name="TextBox 5"/>
          <p:cNvSpPr txBox="1"/>
          <p:nvPr/>
        </p:nvSpPr>
        <p:spPr>
          <a:xfrm>
            <a:off x="2133600" y="990600"/>
            <a:ext cx="458780" cy="276999"/>
          </a:xfrm>
          <a:prstGeom prst="rect">
            <a:avLst/>
          </a:prstGeom>
          <a:noFill/>
        </p:spPr>
        <p:txBody>
          <a:bodyPr wrap="none" rtlCol="0">
            <a:spAutoFit/>
          </a:bodyPr>
          <a:lstStyle/>
          <a:p>
            <a:r>
              <a:rPr lang="en-US" sz="1200" dirty="0" smtClean="0">
                <a:solidFill>
                  <a:prstClr val="black"/>
                </a:solidFill>
              </a:rPr>
              <a:t>14.1</a:t>
            </a:r>
            <a:endParaRPr lang="en-US" sz="1200" dirty="0">
              <a:solidFill>
                <a:prstClr val="black"/>
              </a:solidFill>
            </a:endParaRPr>
          </a:p>
        </p:txBody>
      </p:sp>
      <p:sp>
        <p:nvSpPr>
          <p:cNvPr id="7" name="TextBox 6"/>
          <p:cNvSpPr txBox="1"/>
          <p:nvPr/>
        </p:nvSpPr>
        <p:spPr>
          <a:xfrm>
            <a:off x="2436820" y="1130715"/>
            <a:ext cx="458780" cy="276999"/>
          </a:xfrm>
          <a:prstGeom prst="rect">
            <a:avLst/>
          </a:prstGeom>
          <a:noFill/>
        </p:spPr>
        <p:txBody>
          <a:bodyPr wrap="none" rtlCol="0">
            <a:spAutoFit/>
          </a:bodyPr>
          <a:lstStyle/>
          <a:p>
            <a:r>
              <a:rPr lang="en-US" sz="1200" dirty="0" smtClean="0">
                <a:solidFill>
                  <a:prstClr val="black"/>
                </a:solidFill>
              </a:rPr>
              <a:t>13.7</a:t>
            </a:r>
            <a:endParaRPr lang="en-US" sz="1200" dirty="0">
              <a:solidFill>
                <a:prstClr val="black"/>
              </a:solidFill>
            </a:endParaRPr>
          </a:p>
        </p:txBody>
      </p:sp>
      <p:sp>
        <p:nvSpPr>
          <p:cNvPr id="8" name="TextBox 7"/>
          <p:cNvSpPr txBox="1"/>
          <p:nvPr/>
        </p:nvSpPr>
        <p:spPr>
          <a:xfrm>
            <a:off x="2589220" y="990600"/>
            <a:ext cx="458780" cy="276999"/>
          </a:xfrm>
          <a:prstGeom prst="rect">
            <a:avLst/>
          </a:prstGeom>
          <a:noFill/>
        </p:spPr>
        <p:txBody>
          <a:bodyPr wrap="none" rtlCol="0">
            <a:spAutoFit/>
          </a:bodyPr>
          <a:lstStyle/>
          <a:p>
            <a:r>
              <a:rPr lang="en-US" sz="1200" dirty="0" smtClean="0">
                <a:solidFill>
                  <a:prstClr val="black"/>
                </a:solidFill>
              </a:rPr>
              <a:t>13.4</a:t>
            </a:r>
            <a:endParaRPr lang="en-US" sz="1200" dirty="0">
              <a:solidFill>
                <a:prstClr val="black"/>
              </a:solidFill>
            </a:endParaRPr>
          </a:p>
        </p:txBody>
      </p:sp>
      <p:sp>
        <p:nvSpPr>
          <p:cNvPr id="9" name="TextBox 8"/>
          <p:cNvSpPr txBox="1"/>
          <p:nvPr/>
        </p:nvSpPr>
        <p:spPr>
          <a:xfrm>
            <a:off x="2970220" y="1130713"/>
            <a:ext cx="458780" cy="276999"/>
          </a:xfrm>
          <a:prstGeom prst="rect">
            <a:avLst/>
          </a:prstGeom>
          <a:noFill/>
        </p:spPr>
        <p:txBody>
          <a:bodyPr wrap="none" rtlCol="0">
            <a:spAutoFit/>
          </a:bodyPr>
          <a:lstStyle/>
          <a:p>
            <a:r>
              <a:rPr lang="en-US" sz="1200" dirty="0" smtClean="0">
                <a:solidFill>
                  <a:prstClr val="black"/>
                </a:solidFill>
              </a:rPr>
              <a:t>12.7</a:t>
            </a:r>
            <a:endParaRPr lang="en-US" sz="1200" dirty="0">
              <a:solidFill>
                <a:prstClr val="black"/>
              </a:solidFill>
            </a:endParaRPr>
          </a:p>
        </p:txBody>
      </p:sp>
      <p:sp>
        <p:nvSpPr>
          <p:cNvPr id="10" name="TextBox 9"/>
          <p:cNvSpPr txBox="1"/>
          <p:nvPr/>
        </p:nvSpPr>
        <p:spPr>
          <a:xfrm>
            <a:off x="3427420" y="1130714"/>
            <a:ext cx="458780" cy="276999"/>
          </a:xfrm>
          <a:prstGeom prst="rect">
            <a:avLst/>
          </a:prstGeom>
          <a:noFill/>
        </p:spPr>
        <p:txBody>
          <a:bodyPr wrap="none" rtlCol="0">
            <a:spAutoFit/>
          </a:bodyPr>
          <a:lstStyle/>
          <a:p>
            <a:r>
              <a:rPr lang="en-US" sz="1200" dirty="0" smtClean="0">
                <a:solidFill>
                  <a:prstClr val="black"/>
                </a:solidFill>
              </a:rPr>
              <a:t>12.0</a:t>
            </a:r>
            <a:endParaRPr lang="en-US" sz="1200" dirty="0">
              <a:solidFill>
                <a:prstClr val="black"/>
              </a:solidFill>
            </a:endParaRPr>
          </a:p>
        </p:txBody>
      </p:sp>
      <p:sp>
        <p:nvSpPr>
          <p:cNvPr id="11" name="TextBox 10"/>
          <p:cNvSpPr txBox="1"/>
          <p:nvPr/>
        </p:nvSpPr>
        <p:spPr>
          <a:xfrm>
            <a:off x="4418020" y="1144614"/>
            <a:ext cx="458780" cy="276999"/>
          </a:xfrm>
          <a:prstGeom prst="rect">
            <a:avLst/>
          </a:prstGeom>
          <a:noFill/>
        </p:spPr>
        <p:txBody>
          <a:bodyPr wrap="none" rtlCol="0">
            <a:spAutoFit/>
          </a:bodyPr>
          <a:lstStyle/>
          <a:p>
            <a:r>
              <a:rPr lang="en-US" sz="1200" dirty="0" smtClean="0">
                <a:solidFill>
                  <a:prstClr val="black"/>
                </a:solidFill>
              </a:rPr>
              <a:t>11.0</a:t>
            </a:r>
            <a:endParaRPr lang="en-US" sz="1200" dirty="0">
              <a:solidFill>
                <a:prstClr val="black"/>
              </a:solidFill>
            </a:endParaRPr>
          </a:p>
        </p:txBody>
      </p:sp>
      <p:sp>
        <p:nvSpPr>
          <p:cNvPr id="12" name="TextBox 11"/>
          <p:cNvSpPr txBox="1"/>
          <p:nvPr/>
        </p:nvSpPr>
        <p:spPr>
          <a:xfrm>
            <a:off x="5715768" y="1130712"/>
            <a:ext cx="380232" cy="276999"/>
          </a:xfrm>
          <a:prstGeom prst="rect">
            <a:avLst/>
          </a:prstGeom>
          <a:noFill/>
        </p:spPr>
        <p:txBody>
          <a:bodyPr wrap="none" rtlCol="0">
            <a:spAutoFit/>
          </a:bodyPr>
          <a:lstStyle/>
          <a:p>
            <a:r>
              <a:rPr lang="en-US" sz="1200" dirty="0" smtClean="0">
                <a:solidFill>
                  <a:prstClr val="black"/>
                </a:solidFill>
              </a:rPr>
              <a:t>9.7</a:t>
            </a:r>
            <a:endParaRPr lang="en-US" sz="1200" dirty="0">
              <a:solidFill>
                <a:prstClr val="black"/>
              </a:solidFill>
            </a:endParaRPr>
          </a:p>
        </p:txBody>
      </p:sp>
      <p:sp>
        <p:nvSpPr>
          <p:cNvPr id="13" name="TextBox 12"/>
          <p:cNvSpPr txBox="1"/>
          <p:nvPr/>
        </p:nvSpPr>
        <p:spPr>
          <a:xfrm>
            <a:off x="2209800" y="3346704"/>
            <a:ext cx="380232" cy="276999"/>
          </a:xfrm>
          <a:prstGeom prst="rect">
            <a:avLst/>
          </a:prstGeom>
          <a:noFill/>
        </p:spPr>
        <p:txBody>
          <a:bodyPr wrap="none" rtlCol="0">
            <a:spAutoFit/>
          </a:bodyPr>
          <a:lstStyle/>
          <a:p>
            <a:r>
              <a:rPr lang="en-US" sz="1200" dirty="0" smtClean="0">
                <a:solidFill>
                  <a:prstClr val="black"/>
                </a:solidFill>
              </a:rPr>
              <a:t>7.4</a:t>
            </a:r>
            <a:endParaRPr lang="en-US" sz="1200" dirty="0">
              <a:solidFill>
                <a:prstClr val="black"/>
              </a:solidFill>
            </a:endParaRPr>
          </a:p>
        </p:txBody>
      </p:sp>
      <p:sp>
        <p:nvSpPr>
          <p:cNvPr id="14" name="TextBox 13"/>
          <p:cNvSpPr txBox="1"/>
          <p:nvPr/>
        </p:nvSpPr>
        <p:spPr>
          <a:xfrm>
            <a:off x="2590800" y="3346704"/>
            <a:ext cx="380232" cy="276999"/>
          </a:xfrm>
          <a:prstGeom prst="rect">
            <a:avLst/>
          </a:prstGeom>
          <a:noFill/>
        </p:spPr>
        <p:txBody>
          <a:bodyPr wrap="none" rtlCol="0">
            <a:spAutoFit/>
          </a:bodyPr>
          <a:lstStyle/>
          <a:p>
            <a:r>
              <a:rPr lang="en-US" sz="1200" dirty="0" smtClean="0">
                <a:solidFill>
                  <a:prstClr val="black"/>
                </a:solidFill>
              </a:rPr>
              <a:t>7.0</a:t>
            </a:r>
            <a:endParaRPr lang="en-US" sz="1200" dirty="0">
              <a:solidFill>
                <a:prstClr val="black"/>
              </a:solidFill>
            </a:endParaRPr>
          </a:p>
        </p:txBody>
      </p:sp>
      <p:sp>
        <p:nvSpPr>
          <p:cNvPr id="15" name="TextBox 14"/>
          <p:cNvSpPr txBox="1"/>
          <p:nvPr/>
        </p:nvSpPr>
        <p:spPr>
          <a:xfrm>
            <a:off x="3124968" y="3346704"/>
            <a:ext cx="380232" cy="276999"/>
          </a:xfrm>
          <a:prstGeom prst="rect">
            <a:avLst/>
          </a:prstGeom>
          <a:noFill/>
        </p:spPr>
        <p:txBody>
          <a:bodyPr wrap="none" rtlCol="0">
            <a:spAutoFit/>
          </a:bodyPr>
          <a:lstStyle/>
          <a:p>
            <a:r>
              <a:rPr lang="en-US" sz="1200" dirty="0" smtClean="0">
                <a:solidFill>
                  <a:prstClr val="black"/>
                </a:solidFill>
              </a:rPr>
              <a:t>6.5</a:t>
            </a:r>
            <a:endParaRPr lang="en-US" sz="1200" dirty="0">
              <a:solidFill>
                <a:prstClr val="black"/>
              </a:solidFill>
            </a:endParaRPr>
          </a:p>
        </p:txBody>
      </p:sp>
      <p:sp>
        <p:nvSpPr>
          <p:cNvPr id="16" name="TextBox 15"/>
          <p:cNvSpPr txBox="1"/>
          <p:nvPr/>
        </p:nvSpPr>
        <p:spPr>
          <a:xfrm>
            <a:off x="5029200" y="3347438"/>
            <a:ext cx="380232" cy="276999"/>
          </a:xfrm>
          <a:prstGeom prst="rect">
            <a:avLst/>
          </a:prstGeom>
          <a:noFill/>
        </p:spPr>
        <p:txBody>
          <a:bodyPr wrap="none" rtlCol="0">
            <a:spAutoFit/>
          </a:bodyPr>
          <a:lstStyle/>
          <a:p>
            <a:r>
              <a:rPr lang="en-US" sz="1200" dirty="0" smtClean="0">
                <a:solidFill>
                  <a:prstClr val="black"/>
                </a:solidFill>
              </a:rPr>
              <a:t>4.6</a:t>
            </a:r>
            <a:endParaRPr lang="en-US" sz="1200" dirty="0">
              <a:solidFill>
                <a:prstClr val="black"/>
              </a:solidFill>
            </a:endParaRPr>
          </a:p>
        </p:txBody>
      </p:sp>
      <p:sp>
        <p:nvSpPr>
          <p:cNvPr id="17" name="TextBox 16"/>
          <p:cNvSpPr txBox="1"/>
          <p:nvPr/>
        </p:nvSpPr>
        <p:spPr>
          <a:xfrm>
            <a:off x="5258568" y="3276600"/>
            <a:ext cx="380232" cy="276999"/>
          </a:xfrm>
          <a:prstGeom prst="rect">
            <a:avLst/>
          </a:prstGeom>
          <a:noFill/>
        </p:spPr>
        <p:txBody>
          <a:bodyPr wrap="none" rtlCol="0">
            <a:spAutoFit/>
          </a:bodyPr>
          <a:lstStyle/>
          <a:p>
            <a:r>
              <a:rPr lang="en-US" sz="1200" dirty="0" smtClean="0">
                <a:solidFill>
                  <a:prstClr val="black"/>
                </a:solidFill>
              </a:rPr>
              <a:t>4.5</a:t>
            </a:r>
            <a:endParaRPr lang="en-US" sz="1200" dirty="0">
              <a:solidFill>
                <a:prstClr val="black"/>
              </a:solidFill>
            </a:endParaRPr>
          </a:p>
        </p:txBody>
      </p:sp>
      <p:sp>
        <p:nvSpPr>
          <p:cNvPr id="18" name="TextBox 17"/>
          <p:cNvSpPr txBox="1"/>
          <p:nvPr/>
        </p:nvSpPr>
        <p:spPr>
          <a:xfrm>
            <a:off x="5487168" y="3347438"/>
            <a:ext cx="380232" cy="276999"/>
          </a:xfrm>
          <a:prstGeom prst="rect">
            <a:avLst/>
          </a:prstGeom>
          <a:noFill/>
        </p:spPr>
        <p:txBody>
          <a:bodyPr wrap="none" rtlCol="0">
            <a:spAutoFit/>
          </a:bodyPr>
          <a:lstStyle/>
          <a:p>
            <a:r>
              <a:rPr lang="en-US" sz="1200" dirty="0" smtClean="0">
                <a:solidFill>
                  <a:prstClr val="black"/>
                </a:solidFill>
              </a:rPr>
              <a:t>4.4</a:t>
            </a:r>
            <a:endParaRPr lang="en-US" sz="1200" dirty="0">
              <a:solidFill>
                <a:prstClr val="black"/>
              </a:solidFill>
            </a:endParaRPr>
          </a:p>
        </p:txBody>
      </p:sp>
      <p:sp>
        <p:nvSpPr>
          <p:cNvPr id="19" name="TextBox 18"/>
          <p:cNvSpPr txBox="1"/>
          <p:nvPr/>
        </p:nvSpPr>
        <p:spPr>
          <a:xfrm>
            <a:off x="6172968" y="3347438"/>
            <a:ext cx="380232" cy="276999"/>
          </a:xfrm>
          <a:prstGeom prst="rect">
            <a:avLst/>
          </a:prstGeom>
          <a:noFill/>
        </p:spPr>
        <p:txBody>
          <a:bodyPr wrap="none" rtlCol="0">
            <a:spAutoFit/>
          </a:bodyPr>
          <a:lstStyle/>
          <a:p>
            <a:r>
              <a:rPr lang="en-US" sz="1200" dirty="0" smtClean="0">
                <a:solidFill>
                  <a:prstClr val="black"/>
                </a:solidFill>
              </a:rPr>
              <a:t>4.1</a:t>
            </a:r>
            <a:endParaRPr lang="en-US" sz="1200" dirty="0">
              <a:solidFill>
                <a:prstClr val="black"/>
              </a:solidFill>
            </a:endParaRPr>
          </a:p>
        </p:txBody>
      </p:sp>
      <p:sp>
        <p:nvSpPr>
          <p:cNvPr id="20" name="TextBox 19"/>
          <p:cNvSpPr txBox="1"/>
          <p:nvPr/>
        </p:nvSpPr>
        <p:spPr>
          <a:xfrm>
            <a:off x="6553968" y="3347438"/>
            <a:ext cx="380232" cy="276999"/>
          </a:xfrm>
          <a:prstGeom prst="rect">
            <a:avLst/>
          </a:prstGeom>
          <a:noFill/>
        </p:spPr>
        <p:txBody>
          <a:bodyPr wrap="none" rtlCol="0">
            <a:spAutoFit/>
          </a:bodyPr>
          <a:lstStyle/>
          <a:p>
            <a:r>
              <a:rPr lang="en-US" sz="1200" dirty="0" smtClean="0">
                <a:solidFill>
                  <a:prstClr val="black"/>
                </a:solidFill>
              </a:rPr>
              <a:t>4.0</a:t>
            </a:r>
            <a:endParaRPr lang="en-US" sz="1200" dirty="0">
              <a:solidFill>
                <a:prstClr val="black"/>
              </a:solidFill>
            </a:endParaRPr>
          </a:p>
        </p:txBody>
      </p:sp>
      <p:sp>
        <p:nvSpPr>
          <p:cNvPr id="21" name="TextBox 20"/>
          <p:cNvSpPr txBox="1"/>
          <p:nvPr/>
        </p:nvSpPr>
        <p:spPr>
          <a:xfrm>
            <a:off x="7239768" y="3347438"/>
            <a:ext cx="380232" cy="276999"/>
          </a:xfrm>
          <a:prstGeom prst="rect">
            <a:avLst/>
          </a:prstGeom>
          <a:noFill/>
        </p:spPr>
        <p:txBody>
          <a:bodyPr wrap="none" rtlCol="0">
            <a:spAutoFit/>
          </a:bodyPr>
          <a:lstStyle/>
          <a:p>
            <a:r>
              <a:rPr lang="en-US" sz="1200" dirty="0" smtClean="0">
                <a:solidFill>
                  <a:prstClr val="black"/>
                </a:solidFill>
              </a:rPr>
              <a:t>3.7</a:t>
            </a:r>
            <a:endParaRPr lang="en-US" sz="1200" dirty="0">
              <a:solidFill>
                <a:prstClr val="black"/>
              </a:solidFill>
            </a:endParaRPr>
          </a:p>
        </p:txBody>
      </p:sp>
      <p:sp>
        <p:nvSpPr>
          <p:cNvPr id="24" name="Footer Placeholder 23"/>
          <p:cNvSpPr>
            <a:spLocks noGrp="1"/>
          </p:cNvSpPr>
          <p:nvPr>
            <p:ph type="ftr" sz="quarter" idx="3"/>
          </p:nvPr>
        </p:nvSpPr>
        <p:spPr>
          <a:prstGeom prst="rect">
            <a:avLst/>
          </a:prstGeom>
        </p:spPr>
        <p:txBody>
          <a:bodyPr/>
          <a:lstStyle/>
          <a:p>
            <a:r>
              <a:rPr lang="en-US" smtClean="0">
                <a:solidFill>
                  <a:prstClr val="black">
                    <a:tint val="75000"/>
                  </a:prstClr>
                </a:solidFill>
              </a:rPr>
              <a:t>GOES-R Training at the 10th Meeting on Urban Meteorology</a:t>
            </a:r>
            <a:endParaRPr lang="en-US">
              <a:solidFill>
                <a:prstClr val="black">
                  <a:tint val="75000"/>
                </a:prstClr>
              </a:solidFill>
            </a:endParaRPr>
          </a:p>
        </p:txBody>
      </p:sp>
      <p:sp>
        <p:nvSpPr>
          <p:cNvPr id="25" name="Slide Number Placeholder 24"/>
          <p:cNvSpPr>
            <a:spLocks noGrp="1"/>
          </p:cNvSpPr>
          <p:nvPr>
            <p:ph type="sldNum" sz="quarter" idx="4"/>
          </p:nvPr>
        </p:nvSpPr>
        <p:spPr>
          <a:prstGeom prst="rect">
            <a:avLst/>
          </a:prstGeom>
        </p:spPr>
        <p:txBody>
          <a:bodyPr/>
          <a:lstStyle/>
          <a:p>
            <a:fld id="{E7A5A54D-0CD5-4841-B422-0469FF62B8DE}" type="slidenum">
              <a:rPr lang="en-US" smtClean="0">
                <a:solidFill>
                  <a:prstClr val="black">
                    <a:tint val="75000"/>
                  </a:prstClr>
                </a:solidFill>
              </a:rPr>
              <a:pPr/>
              <a:t>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0588309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Legacy Atmospheric Profile data online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3054" y="1033463"/>
            <a:ext cx="7597891"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80</a:t>
            </a:fld>
            <a:endParaRPr lang="en-US"/>
          </a:p>
        </p:txBody>
      </p:sp>
      <p:sp>
        <p:nvSpPr>
          <p:cNvPr id="7" name="TextBox 6"/>
          <p:cNvSpPr txBox="1"/>
          <p:nvPr/>
        </p:nvSpPr>
        <p:spPr>
          <a:xfrm>
            <a:off x="1704405" y="1368267"/>
            <a:ext cx="3401893" cy="338554"/>
          </a:xfrm>
          <a:prstGeom prst="rect">
            <a:avLst/>
          </a:prstGeom>
          <a:solidFill>
            <a:schemeClr val="bg1">
              <a:lumMod val="85000"/>
            </a:schemeClr>
          </a:solidFill>
        </p:spPr>
        <p:txBody>
          <a:bodyPr wrap="none" rtlCol="0">
            <a:spAutoFit/>
          </a:bodyPr>
          <a:lstStyle/>
          <a:p>
            <a:r>
              <a:rPr lang="en-US" sz="1600" b="1" dirty="0" smtClean="0"/>
              <a:t>http://soundingval.ssec.wisc.edu</a:t>
            </a:r>
            <a:endParaRPr lang="en-US" sz="1600" b="1" dirty="0"/>
          </a:p>
        </p:txBody>
      </p:sp>
    </p:spTree>
    <p:custDataLst>
      <p:tags r:id="rId1"/>
    </p:custDataLst>
    <p:extLst>
      <p:ext uri="{BB962C8B-B14F-4D97-AF65-F5344CB8AC3E}">
        <p14:creationId xmlns:p14="http://schemas.microsoft.com/office/powerpoint/2010/main" val="26778442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Imagery at soundingval.ssec.wisc.edu</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3054" y="1033463"/>
            <a:ext cx="7597891"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81</a:t>
            </a:fld>
            <a:endParaRPr lang="en-US"/>
          </a:p>
        </p:txBody>
      </p:sp>
    </p:spTree>
    <p:custDataLst>
      <p:tags r:id="rId1"/>
    </p:custDataLst>
    <p:extLst>
      <p:ext uri="{BB962C8B-B14F-4D97-AF65-F5344CB8AC3E}">
        <p14:creationId xmlns:p14="http://schemas.microsoft.com/office/powerpoint/2010/main" val="27053416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Lifted Index from </a:t>
            </a:r>
            <a:r>
              <a:rPr lang="en-US" dirty="0" err="1" smtClean="0"/>
              <a:t>soundingval</a:t>
            </a:r>
            <a:r>
              <a:rPr lang="en-US" dirty="0" smtClean="0"/>
              <a:t> site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826" y="1017697"/>
            <a:ext cx="6272333"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82</a:t>
            </a:fld>
            <a:endParaRPr lang="en-US"/>
          </a:p>
        </p:txBody>
      </p:sp>
      <p:sp>
        <p:nvSpPr>
          <p:cNvPr id="7" name="TextBox 6"/>
          <p:cNvSpPr txBox="1"/>
          <p:nvPr/>
        </p:nvSpPr>
        <p:spPr>
          <a:xfrm>
            <a:off x="6416566" y="2711669"/>
            <a:ext cx="2727434" cy="1815882"/>
          </a:xfrm>
          <a:prstGeom prst="rect">
            <a:avLst/>
          </a:prstGeom>
          <a:noFill/>
          <a:ln>
            <a:solidFill>
              <a:srgbClr val="FF0000"/>
            </a:solidFill>
          </a:ln>
        </p:spPr>
        <p:txBody>
          <a:bodyPr wrap="square" rtlCol="0">
            <a:spAutoFit/>
          </a:bodyPr>
          <a:lstStyle/>
          <a:p>
            <a:r>
              <a:rPr lang="en-US" sz="1600" b="1" dirty="0" smtClean="0"/>
              <a:t>What does this suggest?</a:t>
            </a:r>
          </a:p>
          <a:p>
            <a:endParaRPr lang="en-US" sz="1600" b="1" dirty="0"/>
          </a:p>
          <a:p>
            <a:r>
              <a:rPr lang="en-US" sz="1600" b="1" dirty="0" smtClean="0">
                <a:solidFill>
                  <a:srgbClr val="C00000"/>
                </a:solidFill>
              </a:rPr>
              <a:t>A corridor of instability</a:t>
            </a:r>
          </a:p>
          <a:p>
            <a:endParaRPr lang="en-US" sz="1600" b="1" dirty="0"/>
          </a:p>
          <a:p>
            <a:endParaRPr lang="en-US" sz="1600" b="1" dirty="0" smtClean="0"/>
          </a:p>
          <a:p>
            <a:r>
              <a:rPr lang="en-US" sz="1600" b="1" dirty="0" smtClean="0"/>
              <a:t>Where should we look for convective development?</a:t>
            </a:r>
            <a:endParaRPr lang="en-US" sz="1600" b="1" dirty="0"/>
          </a:p>
        </p:txBody>
      </p:sp>
      <p:sp>
        <p:nvSpPr>
          <p:cNvPr id="8" name="Oval 7"/>
          <p:cNvSpPr/>
          <p:nvPr/>
        </p:nvSpPr>
        <p:spPr>
          <a:xfrm rot="20149563">
            <a:off x="2695908" y="3011215"/>
            <a:ext cx="488731" cy="141889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3200400" y="3342290"/>
            <a:ext cx="3216166" cy="3783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9137265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GOES-16 ABI Band 2</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83</a:t>
            </a:fld>
            <a:endParaRPr lang="en-US"/>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033463"/>
            <a:ext cx="7010400" cy="5257800"/>
          </a:xfrm>
        </p:spPr>
      </p:pic>
      <p:sp>
        <p:nvSpPr>
          <p:cNvPr id="7" name="TextBox 6"/>
          <p:cNvSpPr txBox="1"/>
          <p:nvPr/>
        </p:nvSpPr>
        <p:spPr>
          <a:xfrm>
            <a:off x="7543891" y="1097280"/>
            <a:ext cx="1402948" cy="646331"/>
          </a:xfrm>
          <a:prstGeom prst="rect">
            <a:avLst/>
          </a:prstGeom>
          <a:solidFill>
            <a:schemeClr val="bg1">
              <a:lumMod val="85000"/>
            </a:schemeClr>
          </a:solidFill>
        </p:spPr>
        <p:txBody>
          <a:bodyPr wrap="none" rtlCol="0">
            <a:spAutoFit/>
          </a:bodyPr>
          <a:lstStyle/>
          <a:p>
            <a:pPr algn="ctr"/>
            <a:r>
              <a:rPr lang="en-US" sz="1800" b="1" dirty="0"/>
              <a:t>2242 UTC</a:t>
            </a:r>
          </a:p>
          <a:p>
            <a:pPr algn="ctr"/>
            <a:r>
              <a:rPr lang="en-US" sz="1800" b="1" dirty="0"/>
              <a:t>2 Aug 2018</a:t>
            </a:r>
          </a:p>
        </p:txBody>
      </p:sp>
    </p:spTree>
    <p:custDataLst>
      <p:tags r:id="rId1"/>
    </p:custDataLst>
    <p:extLst>
      <p:ext uri="{BB962C8B-B14F-4D97-AF65-F5344CB8AC3E}">
        <p14:creationId xmlns:p14="http://schemas.microsoft.com/office/powerpoint/2010/main" val="6994643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GOES-16 ABI Band 2</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84</a:t>
            </a:fld>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033463"/>
            <a:ext cx="7010400" cy="5257800"/>
          </a:xfrm>
        </p:spPr>
      </p:pic>
      <p:sp>
        <p:nvSpPr>
          <p:cNvPr id="7" name="TextBox 6"/>
          <p:cNvSpPr txBox="1"/>
          <p:nvPr/>
        </p:nvSpPr>
        <p:spPr>
          <a:xfrm>
            <a:off x="7543800" y="1097280"/>
            <a:ext cx="1402948" cy="646331"/>
          </a:xfrm>
          <a:prstGeom prst="rect">
            <a:avLst/>
          </a:prstGeom>
          <a:solidFill>
            <a:schemeClr val="bg1">
              <a:lumMod val="85000"/>
            </a:schemeClr>
          </a:solidFill>
        </p:spPr>
        <p:txBody>
          <a:bodyPr wrap="none" rtlCol="0">
            <a:spAutoFit/>
          </a:bodyPr>
          <a:lstStyle/>
          <a:p>
            <a:pPr algn="ctr"/>
            <a:r>
              <a:rPr lang="en-US" sz="1800" b="1" dirty="0" smtClean="0"/>
              <a:t>0042 UTC</a:t>
            </a:r>
          </a:p>
          <a:p>
            <a:pPr algn="ctr"/>
            <a:r>
              <a:rPr lang="en-US" sz="1800" b="1" dirty="0"/>
              <a:t>3</a:t>
            </a:r>
            <a:r>
              <a:rPr lang="en-US" sz="1800" b="1" dirty="0" smtClean="0"/>
              <a:t> Aug 2018</a:t>
            </a:r>
            <a:endParaRPr lang="en-US" sz="1800" b="1" dirty="0"/>
          </a:p>
        </p:txBody>
      </p:sp>
    </p:spTree>
    <p:custDataLst>
      <p:tags r:id="rId1"/>
    </p:custDataLst>
    <p:extLst>
      <p:ext uri="{BB962C8B-B14F-4D97-AF65-F5344CB8AC3E}">
        <p14:creationId xmlns:p14="http://schemas.microsoft.com/office/powerpoint/2010/main" val="39644422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 Plots at soundingval.ssec.wisc.edu</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3054" y="1033463"/>
            <a:ext cx="7597891"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85</a:t>
            </a:fld>
            <a:endParaRPr lang="en-US"/>
          </a:p>
        </p:txBody>
      </p:sp>
    </p:spTree>
    <p:custDataLst>
      <p:tags r:id="rId1"/>
    </p:custDataLst>
    <p:extLst>
      <p:ext uri="{BB962C8B-B14F-4D97-AF65-F5344CB8AC3E}">
        <p14:creationId xmlns:p14="http://schemas.microsoft.com/office/powerpoint/2010/main" val="15554529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Comparison to actual data</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3054" y="1033463"/>
            <a:ext cx="7597891"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86</a:t>
            </a:fld>
            <a:endParaRPr lang="en-US"/>
          </a:p>
        </p:txBody>
      </p:sp>
    </p:spTree>
    <p:custDataLst>
      <p:tags r:id="rId1"/>
    </p:custDataLst>
    <p:extLst>
      <p:ext uri="{BB962C8B-B14F-4D97-AF65-F5344CB8AC3E}">
        <p14:creationId xmlns:p14="http://schemas.microsoft.com/office/powerpoint/2010/main" val="39130215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Validation at a point compared to Radiosondes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241787"/>
            <a:ext cx="8686800" cy="4841151"/>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87</a:t>
            </a:fld>
            <a:endParaRPr lang="en-US"/>
          </a:p>
        </p:txBody>
      </p:sp>
    </p:spTree>
    <p:custDataLst>
      <p:tags r:id="rId1"/>
    </p:custDataLst>
    <p:extLst>
      <p:ext uri="{BB962C8B-B14F-4D97-AF65-F5344CB8AC3E}">
        <p14:creationId xmlns:p14="http://schemas.microsoft.com/office/powerpoint/2010/main" val="25371446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other sources for Vertical Profiles</a:t>
            </a:r>
            <a:endParaRPr lang="en-US" dirty="0"/>
          </a:p>
        </p:txBody>
      </p:sp>
      <p:sp>
        <p:nvSpPr>
          <p:cNvPr id="3" name="Content Placeholder 2"/>
          <p:cNvSpPr>
            <a:spLocks noGrp="1"/>
          </p:cNvSpPr>
          <p:nvPr>
            <p:ph idx="1"/>
          </p:nvPr>
        </p:nvSpPr>
        <p:spPr/>
        <p:txBody>
          <a:bodyPr/>
          <a:lstStyle/>
          <a:p>
            <a:r>
              <a:rPr lang="en-US" dirty="0" smtClean="0"/>
              <a:t>NOAA-Unique Combined Atmospheric Processing System (NUCAPS) Soundings</a:t>
            </a:r>
          </a:p>
          <a:p>
            <a:pPr lvl="1"/>
            <a:r>
              <a:rPr lang="en-US" dirty="0" smtClean="0"/>
              <a:t>Combines </a:t>
            </a:r>
            <a:r>
              <a:rPr lang="en-US" dirty="0" err="1" smtClean="0"/>
              <a:t>CrIS</a:t>
            </a:r>
            <a:r>
              <a:rPr lang="en-US" dirty="0" smtClean="0"/>
              <a:t> and ATMS data (Suomi-NPP and NOAA-20)</a:t>
            </a:r>
          </a:p>
          <a:p>
            <a:pPr lvl="1"/>
            <a:r>
              <a:rPr lang="en-US" dirty="0" smtClean="0"/>
              <a:t>Combines IASI and MHS/AMSU data (</a:t>
            </a:r>
            <a:r>
              <a:rPr lang="en-US" dirty="0" err="1" smtClean="0"/>
              <a:t>MetOp</a:t>
            </a:r>
            <a:r>
              <a:rPr lang="en-US" dirty="0" smtClean="0"/>
              <a:t>-A and </a:t>
            </a:r>
            <a:r>
              <a:rPr lang="en-US" dirty="0" err="1" smtClean="0"/>
              <a:t>MetOp</a:t>
            </a:r>
            <a:r>
              <a:rPr lang="en-US" dirty="0" smtClean="0"/>
              <a:t>-B)</a:t>
            </a:r>
          </a:p>
          <a:p>
            <a:pPr lvl="2"/>
            <a:r>
              <a:rPr lang="en-US" dirty="0" err="1" smtClean="0"/>
              <a:t>CrIS</a:t>
            </a:r>
            <a:r>
              <a:rPr lang="en-US" dirty="0" smtClean="0"/>
              <a:t> and IASI are Atmospheric Sounders (1000s of channels) that view different levels in the atmosphere – vs Imagers that view </a:t>
            </a:r>
            <a:r>
              <a:rPr lang="en-US" i="1" dirty="0" smtClean="0"/>
              <a:t>through</a:t>
            </a:r>
            <a:r>
              <a:rPr lang="en-US" dirty="0" smtClean="0"/>
              <a:t> the atmosphere)</a:t>
            </a:r>
          </a:p>
          <a:p>
            <a:r>
              <a:rPr lang="en-US" dirty="0" smtClean="0"/>
              <a:t>MIRS (Microwave Integrated Retrieval System) Soundings</a:t>
            </a:r>
            <a:endParaRPr lang="en-US" dirty="0"/>
          </a:p>
        </p:txBody>
      </p:sp>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88</a:t>
            </a:fld>
            <a:endParaRPr lang="en-US"/>
          </a:p>
        </p:txBody>
      </p:sp>
    </p:spTree>
    <p:custDataLst>
      <p:tags r:id="rId1"/>
    </p:custDataLst>
    <p:extLst>
      <p:ext uri="{BB962C8B-B14F-4D97-AF65-F5344CB8AC3E}">
        <p14:creationId xmlns:p14="http://schemas.microsoft.com/office/powerpoint/2010/main" val="37652358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NUCAPS data</a:t>
            </a:r>
            <a:endParaRPr lang="en-US" dirty="0"/>
          </a:p>
        </p:txBody>
      </p:sp>
      <p:sp>
        <p:nvSpPr>
          <p:cNvPr id="3" name="Content Placeholder 2"/>
          <p:cNvSpPr>
            <a:spLocks noGrp="1"/>
          </p:cNvSpPr>
          <p:nvPr>
            <p:ph idx="1"/>
          </p:nvPr>
        </p:nvSpPr>
        <p:spPr/>
        <p:txBody>
          <a:bodyPr/>
          <a:lstStyle/>
          <a:p>
            <a:endParaRPr lang="en-US" dirty="0" smtClean="0"/>
          </a:p>
          <a:p>
            <a:r>
              <a:rPr lang="en-US" dirty="0" smtClean="0"/>
              <a:t>NOAA-Unique Combined Atmospheric Profiling System</a:t>
            </a:r>
          </a:p>
          <a:p>
            <a:pPr lvl="1"/>
            <a:r>
              <a:rPr lang="en-US" dirty="0" smtClean="0"/>
              <a:t>Combines </a:t>
            </a:r>
            <a:r>
              <a:rPr lang="en-US" dirty="0" err="1" smtClean="0"/>
              <a:t>CrIS</a:t>
            </a:r>
            <a:r>
              <a:rPr lang="en-US" dirty="0" smtClean="0"/>
              <a:t> data and ATMS data (on Suomi NPP and NOAA-20)</a:t>
            </a:r>
          </a:p>
          <a:p>
            <a:pPr lvl="1"/>
            <a:r>
              <a:rPr lang="en-US" dirty="0" smtClean="0">
                <a:hlinkClick r:id="rId3"/>
              </a:rPr>
              <a:t>Training Video</a:t>
            </a:r>
            <a:endParaRPr lang="en-US" dirty="0" smtClean="0"/>
          </a:p>
          <a:p>
            <a:r>
              <a:rPr lang="en-US" dirty="0" smtClean="0"/>
              <a:t>Link to </a:t>
            </a:r>
            <a:r>
              <a:rPr lang="en-US" dirty="0" smtClean="0">
                <a:hlinkClick r:id="rId4"/>
              </a:rPr>
              <a:t>vertical profiles from NOAA/OSPO</a:t>
            </a:r>
            <a:r>
              <a:rPr lang="en-US" dirty="0" smtClean="0"/>
              <a:t> (on a US/Mexico Map)</a:t>
            </a:r>
          </a:p>
          <a:p>
            <a:r>
              <a:rPr lang="en-US" dirty="0" smtClean="0"/>
              <a:t>Link to </a:t>
            </a:r>
            <a:r>
              <a:rPr lang="en-US" dirty="0" smtClean="0">
                <a:hlinkClick r:id="rId5"/>
              </a:rPr>
              <a:t>horizontal maps of NUCAPS variables</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89</a:t>
            </a:fld>
            <a:endParaRPr lang="en-US"/>
          </a:p>
        </p:txBody>
      </p:sp>
      <p:sp>
        <p:nvSpPr>
          <p:cNvPr id="6" name="Footer Placeholder 5"/>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3881193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978408" y="967154"/>
            <a:ext cx="8165592" cy="4923692"/>
          </a:xfrm>
          <a:prstGeom prst="rect">
            <a:avLst/>
          </a:prstGeom>
        </p:spPr>
      </p:pic>
      <p:sp>
        <p:nvSpPr>
          <p:cNvPr id="4" name="TextBox 3"/>
          <p:cNvSpPr txBox="1"/>
          <p:nvPr/>
        </p:nvSpPr>
        <p:spPr>
          <a:xfrm>
            <a:off x="2590800" y="1155991"/>
            <a:ext cx="458780" cy="276999"/>
          </a:xfrm>
          <a:prstGeom prst="rect">
            <a:avLst/>
          </a:prstGeom>
          <a:noFill/>
        </p:spPr>
        <p:txBody>
          <a:bodyPr wrap="none" rtlCol="0">
            <a:spAutoFit/>
          </a:bodyPr>
          <a:lstStyle/>
          <a:p>
            <a:r>
              <a:rPr lang="en-US" sz="1200" dirty="0" smtClean="0">
                <a:solidFill>
                  <a:prstClr val="black"/>
                </a:solidFill>
              </a:rPr>
              <a:t>13.3</a:t>
            </a:r>
            <a:endParaRPr lang="en-US" sz="1200" dirty="0">
              <a:solidFill>
                <a:prstClr val="black"/>
              </a:solidFill>
            </a:endParaRPr>
          </a:p>
        </p:txBody>
      </p:sp>
      <p:sp>
        <p:nvSpPr>
          <p:cNvPr id="5" name="TextBox 4"/>
          <p:cNvSpPr txBox="1"/>
          <p:nvPr/>
        </p:nvSpPr>
        <p:spPr>
          <a:xfrm>
            <a:off x="3275020" y="1155992"/>
            <a:ext cx="458780" cy="276999"/>
          </a:xfrm>
          <a:prstGeom prst="rect">
            <a:avLst/>
          </a:prstGeom>
          <a:noFill/>
        </p:spPr>
        <p:txBody>
          <a:bodyPr wrap="none" rtlCol="0">
            <a:spAutoFit/>
          </a:bodyPr>
          <a:lstStyle/>
          <a:p>
            <a:r>
              <a:rPr lang="en-US" sz="1200" dirty="0" smtClean="0">
                <a:solidFill>
                  <a:prstClr val="black"/>
                </a:solidFill>
              </a:rPr>
              <a:t>12.3</a:t>
            </a:r>
            <a:endParaRPr lang="en-US" sz="1200" dirty="0">
              <a:solidFill>
                <a:prstClr val="black"/>
              </a:solidFill>
            </a:endParaRPr>
          </a:p>
        </p:txBody>
      </p:sp>
      <p:sp>
        <p:nvSpPr>
          <p:cNvPr id="6" name="TextBox 5"/>
          <p:cNvSpPr txBox="1"/>
          <p:nvPr/>
        </p:nvSpPr>
        <p:spPr>
          <a:xfrm>
            <a:off x="4191000" y="1155992"/>
            <a:ext cx="458780" cy="276999"/>
          </a:xfrm>
          <a:prstGeom prst="rect">
            <a:avLst/>
          </a:prstGeom>
          <a:noFill/>
        </p:spPr>
        <p:txBody>
          <a:bodyPr wrap="none" rtlCol="0">
            <a:spAutoFit/>
          </a:bodyPr>
          <a:lstStyle/>
          <a:p>
            <a:r>
              <a:rPr lang="en-US" sz="1200" dirty="0" smtClean="0">
                <a:solidFill>
                  <a:prstClr val="black"/>
                </a:solidFill>
              </a:rPr>
              <a:t>11.2</a:t>
            </a:r>
            <a:endParaRPr lang="en-US" sz="1200" dirty="0">
              <a:solidFill>
                <a:prstClr val="black"/>
              </a:solidFill>
            </a:endParaRPr>
          </a:p>
        </p:txBody>
      </p:sp>
      <p:sp>
        <p:nvSpPr>
          <p:cNvPr id="7" name="TextBox 6"/>
          <p:cNvSpPr txBox="1"/>
          <p:nvPr/>
        </p:nvSpPr>
        <p:spPr>
          <a:xfrm>
            <a:off x="5027620" y="1155992"/>
            <a:ext cx="482824" cy="276999"/>
          </a:xfrm>
          <a:prstGeom prst="rect">
            <a:avLst/>
          </a:prstGeom>
          <a:solidFill>
            <a:schemeClr val="bg1"/>
          </a:solidFill>
        </p:spPr>
        <p:txBody>
          <a:bodyPr wrap="none" rtlCol="0">
            <a:spAutoFit/>
          </a:bodyPr>
          <a:lstStyle/>
          <a:p>
            <a:r>
              <a:rPr lang="en-US" sz="1200" dirty="0" smtClean="0">
                <a:solidFill>
                  <a:prstClr val="black"/>
                </a:solidFill>
              </a:rPr>
              <a:t>10.3</a:t>
            </a:r>
            <a:endParaRPr lang="en-US" sz="1200" dirty="0">
              <a:solidFill>
                <a:prstClr val="black"/>
              </a:solidFill>
            </a:endParaRPr>
          </a:p>
        </p:txBody>
      </p:sp>
      <p:sp>
        <p:nvSpPr>
          <p:cNvPr id="8" name="TextBox 7"/>
          <p:cNvSpPr txBox="1"/>
          <p:nvPr/>
        </p:nvSpPr>
        <p:spPr>
          <a:xfrm>
            <a:off x="5868168" y="1155992"/>
            <a:ext cx="397866" cy="276999"/>
          </a:xfrm>
          <a:prstGeom prst="rect">
            <a:avLst/>
          </a:prstGeom>
          <a:noFill/>
        </p:spPr>
        <p:txBody>
          <a:bodyPr wrap="none" rtlCol="0">
            <a:spAutoFit/>
          </a:bodyPr>
          <a:lstStyle/>
          <a:p>
            <a:r>
              <a:rPr lang="en-US" sz="1200" dirty="0" smtClean="0">
                <a:solidFill>
                  <a:prstClr val="black"/>
                </a:solidFill>
              </a:rPr>
              <a:t>9.6</a:t>
            </a:r>
            <a:endParaRPr lang="en-US" sz="1200" dirty="0">
              <a:solidFill>
                <a:prstClr val="black"/>
              </a:solidFill>
            </a:endParaRPr>
          </a:p>
        </p:txBody>
      </p:sp>
      <p:sp>
        <p:nvSpPr>
          <p:cNvPr id="9" name="TextBox 8"/>
          <p:cNvSpPr txBox="1"/>
          <p:nvPr/>
        </p:nvSpPr>
        <p:spPr>
          <a:xfrm>
            <a:off x="7392168" y="1155992"/>
            <a:ext cx="397866" cy="276999"/>
          </a:xfrm>
          <a:prstGeom prst="rect">
            <a:avLst/>
          </a:prstGeom>
          <a:noFill/>
        </p:spPr>
        <p:txBody>
          <a:bodyPr wrap="none" rtlCol="0">
            <a:spAutoFit/>
          </a:bodyPr>
          <a:lstStyle/>
          <a:p>
            <a:r>
              <a:rPr lang="en-US" sz="1200" dirty="0" smtClean="0">
                <a:solidFill>
                  <a:prstClr val="black"/>
                </a:solidFill>
              </a:rPr>
              <a:t>8.4</a:t>
            </a:r>
            <a:endParaRPr lang="en-US" sz="1200" dirty="0">
              <a:solidFill>
                <a:prstClr val="black"/>
              </a:solidFill>
            </a:endParaRPr>
          </a:p>
        </p:txBody>
      </p:sp>
      <p:sp>
        <p:nvSpPr>
          <p:cNvPr id="10" name="TextBox 9"/>
          <p:cNvSpPr txBox="1"/>
          <p:nvPr/>
        </p:nvSpPr>
        <p:spPr>
          <a:xfrm>
            <a:off x="2362968" y="3364992"/>
            <a:ext cx="397866" cy="276999"/>
          </a:xfrm>
          <a:prstGeom prst="rect">
            <a:avLst/>
          </a:prstGeom>
          <a:noFill/>
        </p:spPr>
        <p:txBody>
          <a:bodyPr wrap="none" rtlCol="0">
            <a:spAutoFit/>
          </a:bodyPr>
          <a:lstStyle/>
          <a:p>
            <a:r>
              <a:rPr lang="en-US" sz="1200" dirty="0" smtClean="0">
                <a:solidFill>
                  <a:prstClr val="black"/>
                </a:solidFill>
              </a:rPr>
              <a:t>7.3</a:t>
            </a:r>
            <a:endParaRPr lang="en-US" sz="1200" dirty="0">
              <a:solidFill>
                <a:prstClr val="black"/>
              </a:solidFill>
            </a:endParaRPr>
          </a:p>
        </p:txBody>
      </p:sp>
      <p:sp>
        <p:nvSpPr>
          <p:cNvPr id="11" name="TextBox 10"/>
          <p:cNvSpPr txBox="1"/>
          <p:nvPr/>
        </p:nvSpPr>
        <p:spPr>
          <a:xfrm>
            <a:off x="2743968" y="3364992"/>
            <a:ext cx="397866" cy="276999"/>
          </a:xfrm>
          <a:prstGeom prst="rect">
            <a:avLst/>
          </a:prstGeom>
          <a:noFill/>
        </p:spPr>
        <p:txBody>
          <a:bodyPr wrap="none" rtlCol="0">
            <a:spAutoFit/>
          </a:bodyPr>
          <a:lstStyle/>
          <a:p>
            <a:r>
              <a:rPr lang="en-US" sz="1200" dirty="0" smtClean="0">
                <a:solidFill>
                  <a:prstClr val="black"/>
                </a:solidFill>
              </a:rPr>
              <a:t>6.9</a:t>
            </a:r>
            <a:endParaRPr lang="en-US" sz="1200" dirty="0">
              <a:solidFill>
                <a:prstClr val="black"/>
              </a:solidFill>
            </a:endParaRPr>
          </a:p>
        </p:txBody>
      </p:sp>
      <p:sp>
        <p:nvSpPr>
          <p:cNvPr id="12" name="TextBox 11"/>
          <p:cNvSpPr txBox="1"/>
          <p:nvPr/>
        </p:nvSpPr>
        <p:spPr>
          <a:xfrm>
            <a:off x="3505968" y="3364992"/>
            <a:ext cx="380232" cy="276999"/>
          </a:xfrm>
          <a:prstGeom prst="rect">
            <a:avLst/>
          </a:prstGeom>
          <a:noFill/>
        </p:spPr>
        <p:txBody>
          <a:bodyPr wrap="none" rtlCol="0">
            <a:spAutoFit/>
          </a:bodyPr>
          <a:lstStyle/>
          <a:p>
            <a:r>
              <a:rPr lang="en-US" sz="1200" dirty="0" smtClean="0">
                <a:solidFill>
                  <a:prstClr val="black"/>
                </a:solidFill>
              </a:rPr>
              <a:t>6.2</a:t>
            </a:r>
            <a:endParaRPr lang="en-US" sz="1200" dirty="0">
              <a:solidFill>
                <a:prstClr val="black"/>
              </a:solidFill>
            </a:endParaRPr>
          </a:p>
        </p:txBody>
      </p:sp>
      <p:sp>
        <p:nvSpPr>
          <p:cNvPr id="13" name="TextBox 12"/>
          <p:cNvSpPr txBox="1"/>
          <p:nvPr/>
        </p:nvSpPr>
        <p:spPr>
          <a:xfrm>
            <a:off x="6781800" y="3364992"/>
            <a:ext cx="380232" cy="276999"/>
          </a:xfrm>
          <a:prstGeom prst="rect">
            <a:avLst/>
          </a:prstGeom>
          <a:noFill/>
        </p:spPr>
        <p:txBody>
          <a:bodyPr wrap="none" rtlCol="0">
            <a:spAutoFit/>
          </a:bodyPr>
          <a:lstStyle/>
          <a:p>
            <a:r>
              <a:rPr lang="en-US" sz="1200" dirty="0" smtClean="0">
                <a:solidFill>
                  <a:prstClr val="black"/>
                </a:solidFill>
              </a:rPr>
              <a:t>3.9</a:t>
            </a:r>
            <a:endParaRPr lang="en-US" sz="1200" dirty="0">
              <a:solidFill>
                <a:prstClr val="black"/>
              </a:solidFill>
            </a:endParaRPr>
          </a:p>
        </p:txBody>
      </p:sp>
      <p:sp>
        <p:nvSpPr>
          <p:cNvPr id="14" name="Title 13"/>
          <p:cNvSpPr>
            <a:spLocks noGrp="1"/>
          </p:cNvSpPr>
          <p:nvPr>
            <p:ph type="title"/>
          </p:nvPr>
        </p:nvSpPr>
        <p:spPr/>
        <p:txBody>
          <a:bodyPr/>
          <a:lstStyle/>
          <a:p>
            <a:r>
              <a:rPr lang="en-US" dirty="0">
                <a:solidFill>
                  <a:prstClr val="black"/>
                </a:solidFill>
              </a:rPr>
              <a:t>GOES-R Advanced Baseline Imager </a:t>
            </a:r>
            <a:r>
              <a:rPr lang="en-US" dirty="0" smtClean="0">
                <a:solidFill>
                  <a:prstClr val="black"/>
                </a:solidFill>
              </a:rPr>
              <a:t>Spectrum</a:t>
            </a:r>
            <a:endParaRPr lang="en-US" dirty="0"/>
          </a:p>
        </p:txBody>
      </p:sp>
      <p:sp>
        <p:nvSpPr>
          <p:cNvPr id="16" name="Footer Placeholder 15"/>
          <p:cNvSpPr>
            <a:spLocks noGrp="1"/>
          </p:cNvSpPr>
          <p:nvPr>
            <p:ph type="ftr" sz="quarter" idx="3"/>
          </p:nvPr>
        </p:nvSpPr>
        <p:spPr>
          <a:prstGeom prst="rect">
            <a:avLst/>
          </a:prstGeom>
        </p:spPr>
        <p:txBody>
          <a:bodyPr/>
          <a:lstStyle/>
          <a:p>
            <a:r>
              <a:rPr lang="en-US" smtClean="0">
                <a:solidFill>
                  <a:prstClr val="black">
                    <a:tint val="75000"/>
                  </a:prstClr>
                </a:solidFill>
              </a:rPr>
              <a:t>GOES-R Training at the 10th Meeting on Urban Meteorology</a:t>
            </a:r>
            <a:endParaRPr lang="en-US">
              <a:solidFill>
                <a:prstClr val="black">
                  <a:tint val="75000"/>
                </a:prstClr>
              </a:solidFill>
            </a:endParaRPr>
          </a:p>
        </p:txBody>
      </p:sp>
      <p:sp>
        <p:nvSpPr>
          <p:cNvPr id="17" name="Slide Number Placeholder 16"/>
          <p:cNvSpPr>
            <a:spLocks noGrp="1"/>
          </p:cNvSpPr>
          <p:nvPr>
            <p:ph type="sldNum" sz="quarter" idx="4"/>
          </p:nvPr>
        </p:nvSpPr>
        <p:spPr>
          <a:prstGeom prst="rect">
            <a:avLst/>
          </a:prstGeom>
        </p:spPr>
        <p:txBody>
          <a:bodyPr/>
          <a:lstStyle/>
          <a:p>
            <a:fld id="{E7A5A54D-0CD5-4841-B422-0469FF62B8DE}" type="slidenum">
              <a:rPr lang="en-US" smtClean="0">
                <a:solidFill>
                  <a:prstClr val="black">
                    <a:tint val="75000"/>
                  </a:prstClr>
                </a:solidFill>
              </a:rPr>
              <a:pPr/>
              <a:t>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6082942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NUCAPS Sounding Points online</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78807" y="1033463"/>
            <a:ext cx="5786386"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90</a:t>
            </a:fld>
            <a:endParaRPr lang="en-US"/>
          </a:p>
        </p:txBody>
      </p:sp>
    </p:spTree>
    <p:custDataLst>
      <p:tags r:id="rId1"/>
    </p:custDataLst>
    <p:extLst>
      <p:ext uri="{BB962C8B-B14F-4D97-AF65-F5344CB8AC3E}">
        <p14:creationId xmlns:p14="http://schemas.microsoft.com/office/powerpoint/2010/main" val="1729745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NUCAPS Sounding Points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5022" y="914400"/>
            <a:ext cx="6051204" cy="5498427"/>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91</a:t>
            </a:fld>
            <a:endParaRPr lang="en-US"/>
          </a:p>
        </p:txBody>
      </p:sp>
      <p:sp>
        <p:nvSpPr>
          <p:cNvPr id="7" name="Oval 6"/>
          <p:cNvSpPr/>
          <p:nvPr/>
        </p:nvSpPr>
        <p:spPr>
          <a:xfrm>
            <a:off x="3563007" y="1954924"/>
            <a:ext cx="1923393" cy="26801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5920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3"/>
              </a:rPr>
              <a:t>You can find other NUCAPS data online as well</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78807" y="1033463"/>
            <a:ext cx="5786386"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92</a:t>
            </a:fld>
            <a:endParaRPr lang="en-US"/>
          </a:p>
        </p:txBody>
      </p:sp>
      <p:sp>
        <p:nvSpPr>
          <p:cNvPr id="7" name="Rectangle 6"/>
          <p:cNvSpPr/>
          <p:nvPr/>
        </p:nvSpPr>
        <p:spPr>
          <a:xfrm>
            <a:off x="2541181" y="4061637"/>
            <a:ext cx="1275907" cy="161614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79311" y="2480931"/>
            <a:ext cx="1275907" cy="120856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0778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NUCAPS Gridded Temperature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8807" y="1033463"/>
            <a:ext cx="5786386"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93</a:t>
            </a:fld>
            <a:endParaRPr lang="en-US"/>
          </a:p>
        </p:txBody>
      </p:sp>
      <p:sp>
        <p:nvSpPr>
          <p:cNvPr id="7" name="TextBox 6"/>
          <p:cNvSpPr txBox="1"/>
          <p:nvPr/>
        </p:nvSpPr>
        <p:spPr>
          <a:xfrm>
            <a:off x="168441" y="3056021"/>
            <a:ext cx="2045369" cy="1077218"/>
          </a:xfrm>
          <a:prstGeom prst="rect">
            <a:avLst/>
          </a:prstGeom>
          <a:solidFill>
            <a:schemeClr val="bg1">
              <a:lumMod val="85000"/>
            </a:schemeClr>
          </a:solidFill>
        </p:spPr>
        <p:txBody>
          <a:bodyPr wrap="square" rtlCol="0">
            <a:spAutoFit/>
          </a:bodyPr>
          <a:lstStyle/>
          <a:p>
            <a:r>
              <a:rPr lang="en-US" sz="1600" b="1" dirty="0" smtClean="0"/>
              <a:t>Daily composites of NUCAPS levels at approximately mandatory levels</a:t>
            </a:r>
            <a:endParaRPr lang="en-US" sz="1600" b="1" dirty="0"/>
          </a:p>
        </p:txBody>
      </p:sp>
    </p:spTree>
    <p:custDataLst>
      <p:tags r:id="rId1"/>
    </p:custDataLst>
    <p:extLst>
      <p:ext uri="{BB962C8B-B14F-4D97-AF65-F5344CB8AC3E}">
        <p14:creationId xmlns:p14="http://schemas.microsoft.com/office/powerpoint/2010/main" val="23675735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NUCAPS Granules are available</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78807" y="1033463"/>
            <a:ext cx="5786386"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94</a:t>
            </a:fld>
            <a:endParaRPr lang="en-US"/>
          </a:p>
        </p:txBody>
      </p:sp>
      <p:sp>
        <p:nvSpPr>
          <p:cNvPr id="7" name="TextBox 6"/>
          <p:cNvSpPr txBox="1"/>
          <p:nvPr/>
        </p:nvSpPr>
        <p:spPr>
          <a:xfrm>
            <a:off x="1" y="2839453"/>
            <a:ext cx="2106506" cy="2246769"/>
          </a:xfrm>
          <a:prstGeom prst="rect">
            <a:avLst/>
          </a:prstGeom>
          <a:noFill/>
        </p:spPr>
        <p:txBody>
          <a:bodyPr wrap="square" rtlCol="0">
            <a:spAutoFit/>
          </a:bodyPr>
          <a:lstStyle/>
          <a:p>
            <a:r>
              <a:rPr lang="en-US" dirty="0" smtClean="0"/>
              <a:t>What I haven’t found yet:</a:t>
            </a:r>
          </a:p>
          <a:p>
            <a:endParaRPr lang="en-US" dirty="0"/>
          </a:p>
          <a:p>
            <a:r>
              <a:rPr lang="en-US" dirty="0" smtClean="0"/>
              <a:t>Horizontal maps of gridded convective parameters</a:t>
            </a:r>
          </a:p>
          <a:p>
            <a:endParaRPr lang="en-US" dirty="0"/>
          </a:p>
          <a:p>
            <a:r>
              <a:rPr lang="en-US" dirty="0" smtClean="0"/>
              <a:t>These will be in AWIPS at some point in the future</a:t>
            </a:r>
            <a:endParaRPr lang="en-US" dirty="0"/>
          </a:p>
        </p:txBody>
      </p:sp>
    </p:spTree>
    <p:custDataLst>
      <p:tags r:id="rId1"/>
    </p:custDataLst>
    <p:extLst>
      <p:ext uri="{BB962C8B-B14F-4D97-AF65-F5344CB8AC3E}">
        <p14:creationId xmlns:p14="http://schemas.microsoft.com/office/powerpoint/2010/main" val="19021571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MIRS data</a:t>
            </a:r>
            <a:endParaRPr lang="en-US" dirty="0"/>
          </a:p>
        </p:txBody>
      </p:sp>
      <p:sp>
        <p:nvSpPr>
          <p:cNvPr id="3" name="Content Placeholder 2"/>
          <p:cNvSpPr>
            <a:spLocks noGrp="1"/>
          </p:cNvSpPr>
          <p:nvPr>
            <p:ph idx="1"/>
          </p:nvPr>
        </p:nvSpPr>
        <p:spPr/>
        <p:txBody>
          <a:bodyPr/>
          <a:lstStyle/>
          <a:p>
            <a:r>
              <a:rPr lang="en-US" dirty="0" smtClean="0"/>
              <a:t>Microwave Integrated Retrieval System</a:t>
            </a:r>
          </a:p>
          <a:p>
            <a:pPr lvl="1"/>
            <a:r>
              <a:rPr lang="en-US" dirty="0" smtClean="0"/>
              <a:t>Microwave Data unaffected by Clouds (but it has limited spatial resolution)</a:t>
            </a:r>
          </a:p>
          <a:p>
            <a:pPr lvl="1"/>
            <a:r>
              <a:rPr lang="en-US" dirty="0" smtClean="0">
                <a:hlinkClick r:id="rId3"/>
              </a:rPr>
              <a:t>Many different moisture-related variables are available</a:t>
            </a:r>
            <a:r>
              <a:rPr lang="en-US" dirty="0" smtClean="0"/>
              <a:t>, and these are global analyses.</a:t>
            </a:r>
          </a:p>
          <a:p>
            <a:pPr lvl="1"/>
            <a:r>
              <a:rPr lang="en-US" dirty="0" smtClean="0">
                <a:hlinkClick r:id="rId4"/>
              </a:rPr>
              <a:t>Daily MIRS plots</a:t>
            </a:r>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95</a:t>
            </a:fld>
            <a:endParaRPr lang="en-US"/>
          </a:p>
        </p:txBody>
      </p:sp>
      <p:sp>
        <p:nvSpPr>
          <p:cNvPr id="6" name="Footer Placeholder 5"/>
          <p:cNvSpPr>
            <a:spLocks noGrp="1"/>
          </p:cNvSpPr>
          <p:nvPr>
            <p:ph type="ftr" sz="quarter" idx="3"/>
          </p:nvPr>
        </p:nvSpPr>
        <p:spPr/>
        <p:txBody>
          <a:bodyPr/>
          <a:lstStyle/>
          <a:p>
            <a:r>
              <a:rPr lang="en-US" smtClean="0"/>
              <a:t>GOES-R Training at the 10th Meeting on Urban Meteorology</a:t>
            </a:r>
            <a:endParaRPr lang="en-US"/>
          </a:p>
        </p:txBody>
      </p:sp>
    </p:spTree>
    <p:custDataLst>
      <p:tags r:id="rId1"/>
    </p:custDataLst>
    <p:extLst>
      <p:ext uri="{BB962C8B-B14F-4D97-AF65-F5344CB8AC3E}">
        <p14:creationId xmlns:p14="http://schemas.microsoft.com/office/powerpoint/2010/main" val="17185641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MIRS data here</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78807" y="1033463"/>
            <a:ext cx="5786386"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96</a:t>
            </a:fld>
            <a:endParaRPr lang="en-US"/>
          </a:p>
        </p:txBody>
      </p:sp>
      <p:sp>
        <p:nvSpPr>
          <p:cNvPr id="7" name="Rectangle 6"/>
          <p:cNvSpPr/>
          <p:nvPr/>
        </p:nvSpPr>
        <p:spPr>
          <a:xfrm>
            <a:off x="5597202" y="4061636"/>
            <a:ext cx="996103" cy="103975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0378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MIRS Temperature Plots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8807" y="1033463"/>
            <a:ext cx="5786386"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97</a:t>
            </a:fld>
            <a:endParaRPr lang="en-US"/>
          </a:p>
        </p:txBody>
      </p:sp>
      <p:sp>
        <p:nvSpPr>
          <p:cNvPr id="7" name="TextBox 6"/>
          <p:cNvSpPr txBox="1"/>
          <p:nvPr/>
        </p:nvSpPr>
        <p:spPr>
          <a:xfrm>
            <a:off x="-24061" y="4162926"/>
            <a:ext cx="2852063" cy="369332"/>
          </a:xfrm>
          <a:prstGeom prst="rect">
            <a:avLst/>
          </a:prstGeom>
          <a:solidFill>
            <a:schemeClr val="bg1">
              <a:lumMod val="85000"/>
            </a:schemeClr>
          </a:solidFill>
        </p:spPr>
        <p:txBody>
          <a:bodyPr wrap="none" rtlCol="0">
            <a:spAutoFit/>
          </a:bodyPr>
          <a:lstStyle/>
          <a:p>
            <a:r>
              <a:rPr lang="en-US" sz="1800" b="1" dirty="0" smtClean="0"/>
              <a:t>From Different Satellites</a:t>
            </a:r>
            <a:endParaRPr lang="en-US" sz="1800" b="1" dirty="0"/>
          </a:p>
        </p:txBody>
      </p:sp>
    </p:spTree>
    <p:custDataLst>
      <p:tags r:id="rId1"/>
    </p:custDataLst>
    <p:extLst>
      <p:ext uri="{BB962C8B-B14F-4D97-AF65-F5344CB8AC3E}">
        <p14:creationId xmlns:p14="http://schemas.microsoft.com/office/powerpoint/2010/main" val="6141134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MIRS Moisture Profiles </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8807" y="1033463"/>
            <a:ext cx="5786386"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98</a:t>
            </a:fld>
            <a:endParaRPr lang="en-US"/>
          </a:p>
        </p:txBody>
      </p:sp>
      <p:sp>
        <p:nvSpPr>
          <p:cNvPr id="7" name="TextBox 6"/>
          <p:cNvSpPr txBox="1"/>
          <p:nvPr/>
        </p:nvSpPr>
        <p:spPr>
          <a:xfrm>
            <a:off x="-24061" y="4162926"/>
            <a:ext cx="2852063" cy="369332"/>
          </a:xfrm>
          <a:prstGeom prst="rect">
            <a:avLst/>
          </a:prstGeom>
          <a:solidFill>
            <a:schemeClr val="bg1">
              <a:lumMod val="85000"/>
            </a:schemeClr>
          </a:solidFill>
        </p:spPr>
        <p:txBody>
          <a:bodyPr wrap="none" rtlCol="0">
            <a:spAutoFit/>
          </a:bodyPr>
          <a:lstStyle/>
          <a:p>
            <a:r>
              <a:rPr lang="en-US" sz="1800" b="1" dirty="0" smtClean="0"/>
              <a:t>From Different Satellites</a:t>
            </a:r>
            <a:endParaRPr lang="en-US" sz="1800" b="1" dirty="0"/>
          </a:p>
        </p:txBody>
      </p:sp>
    </p:spTree>
    <p:custDataLst>
      <p:tags r:id="rId1"/>
    </p:custDataLst>
    <p:extLst>
      <p:ext uri="{BB962C8B-B14F-4D97-AF65-F5344CB8AC3E}">
        <p14:creationId xmlns:p14="http://schemas.microsoft.com/office/powerpoint/2010/main" val="132138906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MIRS Moisture Profiles </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8807" y="1033463"/>
            <a:ext cx="5786386" cy="5257800"/>
          </a:xfrm>
        </p:spPr>
      </p:pic>
      <p:sp>
        <p:nvSpPr>
          <p:cNvPr id="4" name="Footer Placeholder 3"/>
          <p:cNvSpPr>
            <a:spLocks noGrp="1"/>
          </p:cNvSpPr>
          <p:nvPr>
            <p:ph type="ftr" sz="quarter" idx="3"/>
          </p:nvPr>
        </p:nvSpPr>
        <p:spPr/>
        <p:txBody>
          <a:bodyPr/>
          <a:lstStyle/>
          <a:p>
            <a:r>
              <a:rPr lang="en-US" smtClean="0"/>
              <a:t>GOES-R Training at the 10th Meeting on Urban Meteorology</a:t>
            </a:r>
            <a:endParaRPr lang="en-US"/>
          </a:p>
        </p:txBody>
      </p:sp>
      <p:sp>
        <p:nvSpPr>
          <p:cNvPr id="5" name="Slide Number Placeholder 4"/>
          <p:cNvSpPr>
            <a:spLocks noGrp="1"/>
          </p:cNvSpPr>
          <p:nvPr>
            <p:ph type="sldNum" sz="quarter" idx="4"/>
          </p:nvPr>
        </p:nvSpPr>
        <p:spPr/>
        <p:txBody>
          <a:bodyPr/>
          <a:lstStyle/>
          <a:p>
            <a:fld id="{0249A42C-7C3A-1946-A459-68A8AD418034}" type="slidenum">
              <a:rPr lang="en-US" smtClean="0"/>
              <a:pPr/>
              <a:t>99</a:t>
            </a:fld>
            <a:endParaRPr lang="en-US"/>
          </a:p>
        </p:txBody>
      </p:sp>
      <p:sp>
        <p:nvSpPr>
          <p:cNvPr id="7" name="TextBox 6"/>
          <p:cNvSpPr txBox="1"/>
          <p:nvPr/>
        </p:nvSpPr>
        <p:spPr>
          <a:xfrm>
            <a:off x="-24061" y="4162926"/>
            <a:ext cx="2852063" cy="369332"/>
          </a:xfrm>
          <a:prstGeom prst="rect">
            <a:avLst/>
          </a:prstGeom>
          <a:solidFill>
            <a:schemeClr val="bg1">
              <a:lumMod val="85000"/>
            </a:schemeClr>
          </a:solidFill>
        </p:spPr>
        <p:txBody>
          <a:bodyPr wrap="none" rtlCol="0">
            <a:spAutoFit/>
          </a:bodyPr>
          <a:lstStyle/>
          <a:p>
            <a:r>
              <a:rPr lang="en-US" sz="1800" b="1" dirty="0" smtClean="0"/>
              <a:t>From Different Satellites</a:t>
            </a:r>
            <a:endParaRPr lang="en-US" sz="1800" b="1" dirty="0"/>
          </a:p>
        </p:txBody>
      </p:sp>
    </p:spTree>
    <p:custDataLst>
      <p:tags r:id="rId1"/>
    </p:custDataLst>
    <p:extLst>
      <p:ext uri="{BB962C8B-B14F-4D97-AF65-F5344CB8AC3E}">
        <p14:creationId xmlns:p14="http://schemas.microsoft.com/office/powerpoint/2010/main" val="35957180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111"/>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RTICULATE_SLIDE_GUID" val="0224c1b4-c18c-47a5-9da8-fc668d4a56cf"/>
  <p:tag name="ARTICULATE_TITLE_TAG" val="Compare to ABI Vis"/>
  <p:tag name="ARTICULATE_PLAYLIST_ID" val="-1"/>
  <p:tag name="ARTICULATE_SLIDE_NAV" val="26"/>
  <p:tag name="ANNOTATION_TOP_7" val="235.5"/>
  <p:tag name="ANNOTATION_LEFT_7" val="16.16667"/>
  <p:tag name="ANNOTATION_HEIGHT_7" val="185.8333"/>
  <p:tag name="ANNOTATION_WIDTH_7" val="186.3333"/>
  <p:tag name="ANNOTATION_START_7" val="10.8"/>
  <p:tag name="ANNOTATION_END_7" val="12.1"/>
  <p:tag name="ANNOTATION_SLIDE_HEIGHT_7" val="720"/>
  <p:tag name="ANNOTATION_SLIDE_WIDTH_7" val="960"/>
  <p:tag name="ANNOTATION_SCALE_7" val="100"/>
  <p:tag name="ANNOTATION_TOP_8" val="378"/>
  <p:tag name="ANNOTATION_LEFT_8" val="39.66666"/>
  <p:tag name="ANNOTATION_HEIGHT_8" val="185.8333"/>
  <p:tag name="ANNOTATION_WIDTH_8" val="186.3333"/>
  <p:tag name="ANNOTATION_START_8" val="12.1"/>
  <p:tag name="ANNOTATION_END_8" val="13.3"/>
  <p:tag name="ANNOTATION_SLIDE_HEIGHT_8" val="720"/>
  <p:tag name="ANNOTATION_SLIDE_WIDTH_8" val="960"/>
  <p:tag name="ANNOTATION_SCALE_8" val="100"/>
  <p:tag name="ANNOTATION_TOP_9" val="90.5"/>
  <p:tag name="ANNOTATION_LEFT_9" val="44.66666"/>
  <p:tag name="ANNOTATION_HEIGHT_9" val="185.8333"/>
  <p:tag name="ANNOTATION_WIDTH_9" val="186.3333"/>
  <p:tag name="ANNOTATION_START_9" val="13.3"/>
  <p:tag name="ANNOTATION_END_9" val="15.5"/>
  <p:tag name="ANNOTATION_SLIDE_HEIGHT_9" val="720"/>
  <p:tag name="ANNOTATION_SLIDE_WIDTH_9" val="960"/>
  <p:tag name="ANNOTATION_SCALE_9" val="100"/>
  <p:tag name="ANNOTATION_TOP_10" val="587.3333"/>
  <p:tag name="ANNOTATION_LEFT_10" val="165.1667"/>
  <p:tag name="ANNOTATION_HEIGHT_10" val="185.8333"/>
  <p:tag name="ANNOTATION_WIDTH_10" val="186.3333"/>
  <p:tag name="ANNOTATION_START_10" val="15.5"/>
  <p:tag name="ANNOTATION_END_10" val="15.9"/>
  <p:tag name="ANNOTATION_SLIDE_HEIGHT_10" val="720"/>
  <p:tag name="ANNOTATION_SLIDE_WIDTH_10" val="960"/>
  <p:tag name="ANNOTATION_SCALE_10" val="100"/>
  <p:tag name="ANNOTATION_TOP_11" val="587.3333"/>
  <p:tag name="ANNOTATION_LEFT_11" val="165.1667"/>
  <p:tag name="ANNOTATION_HEIGHT_11" val="185.8333"/>
  <p:tag name="ANNOTATION_WIDTH_11" val="186.3333"/>
  <p:tag name="ANNOTATION_START_11" val="15.9"/>
  <p:tag name="ANNOTATION_END_11" val="17.4"/>
  <p:tag name="ANNOTATION_SLIDE_HEIGHT_11" val="720"/>
  <p:tag name="ANNOTATION_SLIDE_WIDTH_11" val="960"/>
  <p:tag name="ANNOTATION_SCALE_11" val="100"/>
  <p:tag name="ANNOTATION_TOP_12" val="301.1667"/>
  <p:tag name="ANNOTATION_LEFT_12" val="542.6667"/>
  <p:tag name="ANNOTATION_HEIGHT_12" val="185.8333"/>
  <p:tag name="ANNOTATION_WIDTH_12" val="186.3333"/>
  <p:tag name="ANNOTATION_START_12" val="17.4"/>
  <p:tag name="ANNOTATION_END_12" val="18"/>
  <p:tag name="ANNOTATION_SLIDE_HEIGHT_12" val="720"/>
  <p:tag name="ANNOTATION_SLIDE_WIDTH_12" val="960"/>
  <p:tag name="ANNOTATION_SCALE_12" val="100"/>
  <p:tag name="ANNOTATION_TOP_13" val="301.1667"/>
  <p:tag name="ANNOTATION_LEFT_13" val="542.6667"/>
  <p:tag name="ANNOTATION_HEIGHT_13" val="185.8333"/>
  <p:tag name="ANNOTATION_WIDTH_13" val="186.3333"/>
  <p:tag name="ANNOTATION_START_13" val="18"/>
  <p:tag name="ANNOTATION_END_13" val="20.1"/>
  <p:tag name="ANNOTATION_SLIDE_HEIGHT_13" val="720"/>
  <p:tag name="ANNOTATION_SLIDE_WIDTH_13" val="960"/>
  <p:tag name="ANNOTATION_SCALE_13" val="100"/>
  <p:tag name="AUDIO_ID" val="306"/>
  <p:tag name="ARTICULATE_AUDIO_RECORDED" val="1"/>
  <p:tag name="ELAPSEDTIME" val="19.9"/>
  <p:tag name="ANNOTATION_TYPE_1" val="0"/>
  <p:tag name="ANNOTATION_START_1" val="1.9"/>
  <p:tag name="ANNOTATION_END_1" val="11.3"/>
  <p:tag name="ANNOTATION_TOP_1" val="100"/>
  <p:tag name="ANNOTATION_LEFT_1" val="372"/>
  <p:tag name="ANNOTATION_WIDTH_1" val="186"/>
  <p:tag name="ANNOTATION_HEIGHT_1" val="186"/>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3"/>
  <p:tag name="ANNOTATION_END_2" val="12.4"/>
  <p:tag name="ANNOTATION_TOP_2" val="375"/>
  <p:tag name="ANNOTATION_LEFT_2" val="697"/>
  <p:tag name="ANNOTATION_WIDTH_2" val="186"/>
  <p:tag name="ANNOTATION_HEIGHT_2" val="186"/>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2.4"/>
  <p:tag name="ANNOTATION_END_3" val="13.4"/>
  <p:tag name="ANNOTATION_TOP_3" val="414"/>
  <p:tag name="ANNOTATION_LEFT_3" val="591"/>
  <p:tag name="ANNOTATION_WIDTH_3" val="186"/>
  <p:tag name="ANNOTATION_HEIGHT_3" val="186"/>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3.4"/>
  <p:tag name="ANNOTATION_END_4" val="17.6"/>
  <p:tag name="ANNOTATION_TOP_4" val="337"/>
  <p:tag name="ANNOTATION_LEFT_4" val="419"/>
  <p:tag name="ANNOTATION_WIDTH_4" val="186"/>
  <p:tag name="ANNOTATION_HEIGHT_4" val="186"/>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7.6"/>
  <p:tag name="ANNOTATION_END_5" val="18.8"/>
  <p:tag name="ANNOTATION_TOP_5" val="622"/>
  <p:tag name="ANNOTATION_LEFT_5" val="545"/>
  <p:tag name="ANNOTATION_WIDTH_5" val="186"/>
  <p:tag name="ANNOTATION_HEIGHT_5" val="186"/>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8.8"/>
  <p:tag name="ANNOTATION_TOP_6" val="487"/>
  <p:tag name="ANNOTATION_LEFT_6" val="291"/>
  <p:tag name="ANNOTATION_WIDTH_6" val="186"/>
  <p:tag name="ANNOTATION_HEIGHT_6" val="186"/>
  <p:tag name="ANNOTATION_ANIMATION_6" val="3"/>
  <p:tag name="ANNOTATION_ROTATION_6" val="18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aee4864d-59a8-4ce0-a819-2114d9b10964"/>
  <p:tag name="ARTICULATE_SLIDE_PAUSE" val="0"/>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2" val="8226"/>
  <p:tag name="BULLET_1" val="8226"/>
</p:tagLst>
</file>

<file path=ppt/tags/tag104.xml><?xml version="1.0" encoding="utf-8"?>
<p:tagLst xmlns:a="http://schemas.openxmlformats.org/drawingml/2006/main" xmlns:r="http://schemas.openxmlformats.org/officeDocument/2006/relationships" xmlns:p="http://schemas.openxmlformats.org/presentationml/2006/main">
  <p:tag name="AUDIO_ID" val="344"/>
  <p:tag name="ARTICULATE_AUDIO_RECORDED" val="1"/>
  <p:tag name="ELAPSEDTIME" val="8.5"/>
  <p:tag name="ANNOTATION_COUNT" val="0"/>
  <p:tag name="ARTICULATE_TITLE_TAG" val="MIMIC TPW agreement"/>
  <p:tag name="ARTICULATE_NAV_LEVEL" val="1"/>
  <p:tag name="ARTICULATE_SLIDE_PRESENTER_GUID" val="aee4864d-59a8-4ce0-a819-2114d9b10964"/>
  <p:tag name="ARTICULATE_SLIDE_PAUSE" val="0"/>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DUPLICATEID" val="7f0941e105cd4439ab4257ac26ab8eb5"/>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TITLE_TAG" val="GOES Sounder v. GOES Imager v. GOES-R ABI"/>
  <p:tag name="ARTICULATE_SLIDE_GUID" val="f9333089-04c3-4882-9a56-75fcf0f34e69"/>
  <p:tag name="ANNOTATION_TYPE_14" val="0"/>
  <p:tag name="ANNOTATION_ANIMATION_14" val="3"/>
  <p:tag name="ANNOTATION_ROTATION_14" val="90"/>
  <p:tag name="ANNOTATION_SUB_TYPE_14" val="1"/>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90"/>
  <p:tag name="ANNOTATION_SUB_TYPE_15" val="1"/>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90"/>
  <p:tag name="ANNOTATION_SUB_TYPE_16" val="1"/>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RTICULATE_PLAYLIST_ID" val="-1"/>
  <p:tag name="ARTICULATE_SLIDE_NAV" val="4"/>
  <p:tag name="ANNOTATION_TOP_14" val="442.3333"/>
  <p:tag name="ANNOTATION_LEFT_14" val="342.8333"/>
  <p:tag name="ANNOTATION_HEIGHT_14" val="185.8333"/>
  <p:tag name="ANNOTATION_WIDTH_14" val="186.3333"/>
  <p:tag name="ANNOTATION_START_14" val="30.7"/>
  <p:tag name="ANNOTATION_END_14" val="33.4"/>
  <p:tag name="ANNOTATION_SLIDE_HEIGHT_14" val="720"/>
  <p:tag name="ANNOTATION_SLIDE_WIDTH_14" val="960"/>
  <p:tag name="ANNOTATION_SCALE_14" val="100"/>
  <p:tag name="ANNOTATION_TOP_15" val="441.1667"/>
  <p:tag name="ANNOTATION_LEFT_15" val="175.1667"/>
  <p:tag name="ANNOTATION_HEIGHT_15" val="185.8333"/>
  <p:tag name="ANNOTATION_WIDTH_15" val="186.3333"/>
  <p:tag name="ANNOTATION_START_15" val="38"/>
  <p:tag name="ANNOTATION_END_15" val="38.8"/>
  <p:tag name="ANNOTATION_SLIDE_HEIGHT_15" val="720"/>
  <p:tag name="ANNOTATION_SLIDE_WIDTH_15" val="960"/>
  <p:tag name="ANNOTATION_SCALE_15" val="100"/>
  <p:tag name="ANNOTATION_TOP_16" val="440"/>
  <p:tag name="ANNOTATION_LEFT_16" val="187.5"/>
  <p:tag name="ANNOTATION_HEIGHT_16" val="185.8333"/>
  <p:tag name="ANNOTATION_WIDTH_16" val="186.3333"/>
  <p:tag name="ANNOTATION_START_16" val="38.8"/>
  <p:tag name="ANNOTATION_END_16" val="40.4"/>
  <p:tag name="ANNOTATION_SLIDE_HEIGHT_16" val="720"/>
  <p:tag name="ANNOTATION_SLIDE_WIDTH_16" val="960"/>
  <p:tag name="ANNOTATION_SCALE_16" val="100"/>
  <p:tag name="AUDIO_ID" val="282"/>
  <p:tag name="ARTICULATE_AUDIO_RECORDED" val="1"/>
  <p:tag name="ELAPSEDTIME" val="55.9"/>
  <p:tag name="ANNOTATION_TYPE_1" val="0"/>
  <p:tag name="ANNOTATION_START_1" val="2.5"/>
  <p:tag name="ANNOTATION_END_1" val="4.0"/>
  <p:tag name="ANNOTATION_TOP_1" val="425"/>
  <p:tag name="ANNOTATION_LEFT_1" val="12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4.0"/>
  <p:tag name="ANNOTATION_END_2" val="5.3"/>
  <p:tag name="ANNOTATION_TOP_2" val="458"/>
  <p:tag name="ANNOTATION_LEFT_2" val="115"/>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5.3"/>
  <p:tag name="ANNOTATION_END_3" val="12.2"/>
  <p:tag name="ANNOTATION_TOP_3" val="482"/>
  <p:tag name="ANNOTATION_LEFT_3" val="114"/>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2"/>
  <p:tag name="ANNOTATION_START_4" val="12.2"/>
  <p:tag name="ANNOTATION_END_4" val="12.2"/>
  <p:tag name="ANNOTATION_TOP_4" val="-62"/>
  <p:tag name="ANNOTATION_LEFT_4" val="-62"/>
  <p:tag name="ANNOTATION_WIDTH_4" val="1085"/>
  <p:tag name="ANNOTATION_HEIGHT_4" val="845"/>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255"/>
  <p:tag name="ANNOTATION_FILL_COLOR_4" val="12566463"/>
  <p:tag name="ANNOTATION_FILL_ALPHA_4" val="50"/>
  <p:tag name="ANNOTATION_BORDER_WIDTH_4" val="2"/>
  <p:tag name="ANNOTATION_SLIDE_WIDTH_4" val="960"/>
  <p:tag name="ANNOTATION_SLIDE_HEIGHT_4" val="720"/>
  <p:tag name="ANNOTATION_TYPE_5" val="2"/>
  <p:tag name="ANNOTATION_START_5" val="12.2"/>
  <p:tag name="ANNOTATION_END_5" val="15.4"/>
  <p:tag name="ANNOTATION_TOP_5" val="592"/>
  <p:tag name="ANNOTATION_LEFT_5" val="161"/>
  <p:tag name="ANNOTATION_WIDTH_5" val="118"/>
  <p:tag name="ANNOTATION_HEIGHT_5" val="6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255"/>
  <p:tag name="ANNOTATION_FILL_COLOR_5" val="12566463"/>
  <p:tag name="ANNOTATION_FILL_ALPHA_5" val="50"/>
  <p:tag name="ANNOTATION_BORDER_WIDTH_5" val="2"/>
  <p:tag name="ANNOTATION_SLIDE_WIDTH_5" val="960"/>
  <p:tag name="ANNOTATION_SLIDE_HEIGHT_5" val="720"/>
  <p:tag name="ANNOTATION_TYPE_6" val="2"/>
  <p:tag name="ANNOTATION_START_6" val="15.4"/>
  <p:tag name="ANNOTATION_END_6" val="15.4"/>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12566463"/>
  <p:tag name="ANNOTATION_FILL_ALPHA_6" val="50"/>
  <p:tag name="ANNOTATION_BORDER_WIDTH_6" val="2"/>
  <p:tag name="ANNOTATION_SLIDE_WIDTH_6" val="960"/>
  <p:tag name="ANNOTATION_SLIDE_HEIGHT_6" val="720"/>
  <p:tag name="ANNOTATION_TYPE_7" val="2"/>
  <p:tag name="ANNOTATION_START_7" val="15.4"/>
  <p:tag name="ANNOTATION_END_7" val="20.7"/>
  <p:tag name="ANNOTATION_TOP_7" val="592"/>
  <p:tag name="ANNOTATION_LEFT_7" val="842"/>
  <p:tag name="ANNOTATION_WIDTH_7" val="115"/>
  <p:tag name="ANNOTATION_HEIGHT_7" val="83"/>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12566463"/>
  <p:tag name="ANNOTATION_FILL_ALPHA_7" val="50"/>
  <p:tag name="ANNOTATION_BORDER_WIDTH_7" val="2"/>
  <p:tag name="ANNOTATION_SLIDE_WIDTH_7" val="960"/>
  <p:tag name="ANNOTATION_SLIDE_HEIGHT_7" val="720"/>
  <p:tag name="ANNOTATION_TYPE_8" val="2"/>
  <p:tag name="ANNOTATION_START_8" val="20.7"/>
  <p:tag name="ANNOTATION_END_8" val="20.7"/>
  <p:tag name="ANNOTATION_TOP_8" val="-62"/>
  <p:tag name="ANNOTATION_LEFT_8" val="-62"/>
  <p:tag name="ANNOTATION_WIDTH_8" val="1085"/>
  <p:tag name="ANNOTATION_HEIGHT_8" val="845"/>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255"/>
  <p:tag name="ANNOTATION_FILL_COLOR_8" val="12566463"/>
  <p:tag name="ANNOTATION_FILL_ALPHA_8" val="50"/>
  <p:tag name="ANNOTATION_BORDER_WIDTH_8" val="2"/>
  <p:tag name="ANNOTATION_SLIDE_WIDTH_8" val="960"/>
  <p:tag name="ANNOTATION_SLIDE_HEIGHT_8" val="720"/>
  <p:tag name="ANNOTATION_TYPE_9" val="2"/>
  <p:tag name="ANNOTATION_START_9" val="20.7"/>
  <p:tag name="ANNOTATION_END_9" val="26.3"/>
  <p:tag name="ANNOTATION_TOP_9" val="403"/>
  <p:tag name="ANNOTATION_LEFT_9" val="284"/>
  <p:tag name="ANNOTATION_WIDTH_9" val="141"/>
  <p:tag name="ANNOTATION_HEIGHT_9" val="7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255"/>
  <p:tag name="ANNOTATION_FILL_COLOR_9" val="12566463"/>
  <p:tag name="ANNOTATION_FILL_ALPHA_9" val="50"/>
  <p:tag name="ANNOTATION_BORDER_WIDTH_9" val="2"/>
  <p:tag name="ANNOTATION_SLIDE_WIDTH_9" val="960"/>
  <p:tag name="ANNOTATION_SLIDE_HEIGHT_9" val="720"/>
  <p:tag name="ANNOTATION_TYPE_10" val="0"/>
  <p:tag name="ANNOTATION_START_10" val="31.4"/>
  <p:tag name="ANNOTATION_END_10" val="32.4"/>
  <p:tag name="ANNOTATION_TOP_10" val="411"/>
  <p:tag name="ANNOTATION_LEFT_10" val="331"/>
  <p:tag name="ANNOTATION_WIDTH_10" val="186"/>
  <p:tag name="ANNOTATION_HEIGHT_10" val="186"/>
  <p:tag name="ANNOTATION_ANIMATION_10" val="3"/>
  <p:tag name="ANNOTATION_ROTATION_10" val="9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32.4"/>
  <p:tag name="ANNOTATION_END_11" val="34.5"/>
  <p:tag name="ANNOTATION_TOP_11" val="444"/>
  <p:tag name="ANNOTATION_LEFT_11" val="343"/>
  <p:tag name="ANNOTATION_WIDTH_11" val="186"/>
  <p:tag name="ANNOTATION_HEIGHT_11" val="186"/>
  <p:tag name="ANNOTATION_ANIMATION_11" val="3"/>
  <p:tag name="ANNOTATION_ROTATION_11" val="9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8.4"/>
  <p:tag name="ANNOTATION_END_12" val="53.0"/>
  <p:tag name="ANNOTATION_TOP_12" val="414"/>
  <p:tag name="ANNOTATION_LEFT_12" val="474"/>
  <p:tag name="ANNOTATION_WIDTH_12" val="186"/>
  <p:tag name="ANNOTATION_HEIGHT_12" val="186"/>
  <p:tag name="ANNOTATION_ANIMATION_12" val="3"/>
  <p:tag name="ANNOTATION_ROTATION_12" val="9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53.0"/>
  <p:tag name="ANNOTATION_TOP_13" val="413"/>
  <p:tag name="ANNOTATION_LEFT_13" val="592"/>
  <p:tag name="ANNOTATION_WIDTH_13" val="186"/>
  <p:tag name="ANNOTATION_HEIGHT_13" val="186"/>
  <p:tag name="ANNOTATION_ANIMATION_13" val="3"/>
  <p:tag name="ANNOTATION_ROTATION_13" val="9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COUNT" val="13"/>
  <p:tag name="ARTICULATE_NAV_LEVEL" val="1"/>
  <p:tag name="ARTICULATE_SLIDE_PRESENTER_GUID" val="3cc5671c-675e-4b27-a74f-e7253e481990"/>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tdJIDwhH_files\slide0001_image001.png"/>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ags/tag16.xml><?xml version="1.0" encoding="utf-8"?>
<p:tagLst xmlns:a="http://schemas.openxmlformats.org/drawingml/2006/main" xmlns:r="http://schemas.openxmlformats.org/officeDocument/2006/relationships" xmlns:p="http://schemas.openxmlformats.org/presentationml/2006/main">
  <p:tag name="ARTICULATE_TITLE_TAG" val="Spectral Response, GOES Sounder"/>
  <p:tag name="ARTICULATE_SLIDE_GUID" val="80bc86cb-c0a5-4bfb-bf28-9047b2a4696e"/>
  <p:tag name="ARTICULATE_PLAYLIST_ID" val="-1"/>
  <p:tag name="ARTICULATE_SLIDE_NAV" val="5"/>
  <p:tag name="AUDIO_ID" val="284"/>
  <p:tag name="ARTICULATE_AUDIO_RECORDED" val="1"/>
  <p:tag name="ELAPSEDTIME" val="34.6"/>
  <p:tag name="ANNOTATION_TYPE_1" val="0"/>
  <p:tag name="ANNOTATION_START_1" val="1.5"/>
  <p:tag name="ANNOTATION_END_1" val="7.4"/>
  <p:tag name="ANNOTATION_TOP_1" val="67"/>
  <p:tag name="ANNOTATION_LEFT_1" val="359"/>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7.4"/>
  <p:tag name="ANNOTATION_END_2" val="10.4"/>
  <p:tag name="ANNOTATION_TOP_2" val="178"/>
  <p:tag name="ANNOTATION_LEFT_2" val="545"/>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0.4"/>
  <p:tag name="ANNOTATION_END_3" val="14.6"/>
  <p:tag name="ANNOTATION_TOP_3" val="176"/>
  <p:tag name="ANNOTATION_LEFT_3" val="181"/>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4.6"/>
  <p:tag name="ANNOTATION_END_4" val="16.7"/>
  <p:tag name="ANNOTATION_TOP_4" val="258"/>
  <p:tag name="ANNOTATION_LEFT_4" val="629"/>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6.7"/>
  <p:tag name="ANNOTATION_END_5" val="19.7"/>
  <p:tag name="ANNOTATION_TOP_5" val="512"/>
  <p:tag name="ANNOTATION_LEFT_5" val="313"/>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19.7"/>
  <p:tag name="ANNOTATION_END_6" val="20.9"/>
  <p:tag name="ANNOTATION_TOP_6" val="509"/>
  <p:tag name="ANNOTATION_LEFT_6" val="598"/>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0.9"/>
  <p:tag name="ANNOTATION_END_7" val="22.6"/>
  <p:tag name="ANNOTATION_TOP_7" val="286"/>
  <p:tag name="ANNOTATION_LEFT_7" val="255"/>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2"/>
  <p:tag name="ANNOTATION_START_8" val="26.4"/>
  <p:tag name="ANNOTATION_END_8" val="26.4"/>
  <p:tag name="ANNOTATION_TOP_8" val="-62"/>
  <p:tag name="ANNOTATION_LEFT_8" val="-62"/>
  <p:tag name="ANNOTATION_WIDTH_8" val="1085"/>
  <p:tag name="ANNOTATION_HEIGHT_8" val="845"/>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255"/>
  <p:tag name="ANNOTATION_FILL_COLOR_8" val="12566463"/>
  <p:tag name="ANNOTATION_FILL_ALPHA_8" val="50"/>
  <p:tag name="ANNOTATION_BORDER_WIDTH_8" val="2"/>
  <p:tag name="ANNOTATION_SLIDE_WIDTH_8" val="960"/>
  <p:tag name="ANNOTATION_SLIDE_HEIGHT_8" val="720"/>
  <p:tag name="ANNOTATION_TYPE_9" val="2"/>
  <p:tag name="ANNOTATION_START_9" val="26.4"/>
  <p:tag name="ANNOTATION_END_9" val="31.0"/>
  <p:tag name="ANNOTATION_TOP_9" val="76"/>
  <p:tag name="ANNOTATION_LEFT_9" val="178"/>
  <p:tag name="ANNOTATION_WIDTH_9" val="147"/>
  <p:tag name="ANNOTATION_HEIGHT_9" val="28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255"/>
  <p:tag name="ANNOTATION_FILL_COLOR_9" val="12566463"/>
  <p:tag name="ANNOTATION_FILL_ALPHA_9" val="50"/>
  <p:tag name="ANNOTATION_BORDER_WIDTH_9" val="2"/>
  <p:tag name="ANNOTATION_SLIDE_WIDTH_9" val="960"/>
  <p:tag name="ANNOTATION_SLIDE_HEIGHT_9" val="720"/>
  <p:tag name="ANNOTATION_TYPE_10" val="2"/>
  <p:tag name="ANNOTATION_START_10" val="31.0"/>
  <p:tag name="ANNOTATION_END_10" val="31.0"/>
  <p:tag name="ANNOTATION_TOP_10" val="-62"/>
  <p:tag name="ANNOTATION_LEFT_10" val="-62"/>
  <p:tag name="ANNOTATION_WIDTH_10" val="1085"/>
  <p:tag name="ANNOTATION_HEIGHT_10" val="845"/>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255"/>
  <p:tag name="ANNOTATION_FILL_COLOR_10" val="12566463"/>
  <p:tag name="ANNOTATION_FILL_ALPHA_10" val="50"/>
  <p:tag name="ANNOTATION_BORDER_WIDTH_10" val="2"/>
  <p:tag name="ANNOTATION_SLIDE_WIDTH_10" val="960"/>
  <p:tag name="ANNOTATION_SLIDE_HEIGHT_10" val="720"/>
  <p:tag name="ANNOTATION_TYPE_11" val="2"/>
  <p:tag name="ANNOTATION_START_11" val="31.0"/>
  <p:tag name="ANNOTATION_TOP_11" val="326"/>
  <p:tag name="ANNOTATION_LEFT_11" val="523"/>
  <p:tag name="ANNOTATION_WIDTH_11" val="119"/>
  <p:tag name="ANNOTATION_HEIGHT_11" val="27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255"/>
  <p:tag name="ANNOTATION_FILL_COLOR_11" val="12566463"/>
  <p:tag name="ANNOTATION_FILL_ALPHA_11" val="50"/>
  <p:tag name="ANNOTATION_BORDER_WIDTH_11" val="2"/>
  <p:tag name="ANNOTATION_SLIDE_WIDTH_11" val="960"/>
  <p:tag name="ANNOTATION_SLIDE_HEIGHT_11" val="720"/>
  <p:tag name="ANNOTATION_COUNT" val="11"/>
  <p:tag name="ARTICULATE_NAV_LEVEL" val="1"/>
  <p:tag name="ARTICULATE_SLIDE_PRESENTER_GUID" val="3cc5671c-675e-4b27-a74f-e7253e481990"/>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Gkpc1kBh_files\slide0001_image001.png"/>
</p:tagLst>
</file>

<file path=ppt/tags/tag18.xml><?xml version="1.0" encoding="utf-8"?>
<p:tagLst xmlns:a="http://schemas.openxmlformats.org/drawingml/2006/main" xmlns:r="http://schemas.openxmlformats.org/officeDocument/2006/relationships" xmlns:p="http://schemas.openxmlformats.org/presentationml/2006/main">
  <p:tag name="BULLET_1" val="8226"/>
</p:tagLst>
</file>

<file path=ppt/tags/tag19.xml><?xml version="1.0" encoding="utf-8"?>
<p:tagLst xmlns:a="http://schemas.openxmlformats.org/drawingml/2006/main" xmlns:r="http://schemas.openxmlformats.org/officeDocument/2006/relationships" xmlns:p="http://schemas.openxmlformats.org/presentationml/2006/main">
  <p:tag name="ARTICULATE_TITLE_TAG" val="Spectral Response, GOES-R ABI"/>
  <p:tag name="ARTICULATE_SLIDE_GUID" val="4e6e4854-60cf-454a-ad03-11f8f75cde78"/>
  <p:tag name="ARTICULATE_PLAYLIST_ID" val="-1"/>
  <p:tag name="ARTICULATE_SLIDE_NAV" val="6"/>
  <p:tag name="AUDIO_ID" val="285"/>
  <p:tag name="ARTICULATE_AUDIO_RECORDED" val="1"/>
  <p:tag name="ELAPSEDTIME" val="11.4"/>
  <p:tag name="ANNOTATION_TYPE_1" val="2"/>
  <p:tag name="ANNOTATION_START_1" val="3.8"/>
  <p:tag name="ANNOTATION_END_1" val="3.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12566463"/>
  <p:tag name="ANNOTATION_FILL_ALPHA_1" val="50"/>
  <p:tag name="ANNOTATION_BORDER_WIDTH_1" val="2"/>
  <p:tag name="ANNOTATION_SLIDE_WIDTH_1" val="960"/>
  <p:tag name="ANNOTATION_SLIDE_HEIGHT_1" val="720"/>
  <p:tag name="ANNOTATION_TYPE_2" val="2"/>
  <p:tag name="ANNOTATION_START_2" val="3.8"/>
  <p:tag name="ANNOTATION_END_2" val="9.1"/>
  <p:tag name="ANNOTATION_TOP_2" val="349"/>
  <p:tag name="ANNOTATION_LEFT_2" val="239"/>
  <p:tag name="ANNOTATION_WIDTH_2" val="244"/>
  <p:tag name="ANNOTATION_HEIGHT_2" val="2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12566463"/>
  <p:tag name="ANNOTATION_FILL_ALPHA_2" val="50"/>
  <p:tag name="ANNOTATION_BORDER_WIDTH_2" val="2"/>
  <p:tag name="ANNOTATION_SLIDE_WIDTH_2" val="960"/>
  <p:tag name="ANNOTATION_SLIDE_HEIGHT_2" val="720"/>
  <p:tag name="ANNOTATION_COUNT" val="2"/>
  <p:tag name="ARTICULATE_NAV_LEVEL" val="1"/>
  <p:tag name="ARTICULATE_SLIDE_PRESENTER_GUID" val="3cc5671c-675e-4b27-a74f-e7253e481990"/>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eBEsSGb3_files\slide0001_image001.png"/>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22.xml><?xml version="1.0" encoding="utf-8"?>
<p:tagLst xmlns:a="http://schemas.openxmlformats.org/drawingml/2006/main" xmlns:r="http://schemas.openxmlformats.org/officeDocument/2006/relationships" xmlns:p="http://schemas.openxmlformats.org/presentationml/2006/main">
  <p:tag name="ARTICULATE_SLIDE_GUID" val="3693508f-dc47-4222-9f10-12c2d3c8c3e3"/>
  <p:tag name="ARTICULATE_PLAYLIST_ID" val="-1"/>
  <p:tag name="ARTICULATE_SLIDE_NAV" val="7"/>
  <p:tag name="AUDIO_ID" val="283"/>
  <p:tag name="ARTICULATE_AUDIO_RECORDED" val="1"/>
  <p:tag name="ELAPSEDTIME" val="8.1"/>
  <p:tag name="ANNOTATION_TYPE_1" val="2"/>
  <p:tag name="ANNOTATION_START_1" val="2.7"/>
  <p:tag name="ANNOTATION_END_1" val="2.7"/>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12566463"/>
  <p:tag name="ANNOTATION_FILL_ALPHA_1" val="50"/>
  <p:tag name="ANNOTATION_BORDER_WIDTH_1" val="2"/>
  <p:tag name="ANNOTATION_SLIDE_WIDTH_1" val="960"/>
  <p:tag name="ANNOTATION_SLIDE_HEIGHT_1" val="720"/>
  <p:tag name="ANNOTATION_TYPE_2" val="2"/>
  <p:tag name="ANNOTATION_START_2" val="2.7"/>
  <p:tag name="ANNOTATION_END_2" val="6.3"/>
  <p:tag name="ANNOTATION_TOP_2" val="436"/>
  <p:tag name="ANNOTATION_LEFT_2" val="267"/>
  <p:tag name="ANNOTATION_WIDTH_2" val="407"/>
  <p:tag name="ANNOTATION_HEIGHT_2" val="6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12566463"/>
  <p:tag name="ANNOTATION_FILL_ALPHA_2" val="50"/>
  <p:tag name="ANNOTATION_BORDER_WIDTH_2" val="2"/>
  <p:tag name="ANNOTATION_SLIDE_WIDTH_2" val="960"/>
  <p:tag name="ANNOTATION_SLIDE_HEIGHT_2" val="720"/>
  <p:tag name="ANNOTATION_COUNT" val="2"/>
  <p:tag name="ARTICULATE_NAV_LEVEL" val="1"/>
  <p:tag name="ARTICULATE_SLIDE_PRESENTER_GUID" val="3cc5671c-675e-4b27-a74f-e7253e481990"/>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6"/>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RG1nITKK_files\slide0001_image001.png"/>
</p:tagLst>
</file>

<file path=ppt/tags/tag24.xml><?xml version="1.0" encoding="utf-8"?>
<p:tagLst xmlns:a="http://schemas.openxmlformats.org/drawingml/2006/main" xmlns:r="http://schemas.openxmlformats.org/officeDocument/2006/relationships" xmlns:p="http://schemas.openxmlformats.org/presentationml/2006/main">
  <p:tag name="BULLET_1" val="8226"/>
</p:tagLst>
</file>

<file path=ppt/tags/tag25.xml><?xml version="1.0" encoding="utf-8"?>
<p:tagLst xmlns:a="http://schemas.openxmlformats.org/drawingml/2006/main" xmlns:r="http://schemas.openxmlformats.org/officeDocument/2006/relationships" xmlns:p="http://schemas.openxmlformats.org/presentationml/2006/main">
  <p:tag name="ARTICULATE_SLIDE_GUID" val="af20d870-15c9-412b-acb2-5f7b31ee5bc2"/>
  <p:tag name="ARTICULATE_TITLE_TAG" val="Number of Vertical levels"/>
  <p:tag name="ARTICULATE_PLAYLIST_ID" val="-1"/>
  <p:tag name="ARTICULATE_SLIDE_NAV" val="8"/>
  <p:tag name="AUDIO_ID" val="299"/>
  <p:tag name="ARTICULATE_AUDIO_RECORDED" val="1"/>
  <p:tag name="ELAPSEDTIME" val="33.7"/>
  <p:tag name="ANNOTATION_TYPE_1" val="0"/>
  <p:tag name="ANNOTATION_START_1" val="1.0"/>
  <p:tag name="ANNOTATION_END_1" val="8.0"/>
  <p:tag name="ANNOTATION_TOP_1" val="456"/>
  <p:tag name="ANNOTATION_LEFT_1" val="151"/>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8.0"/>
  <p:tag name="ANNOTATION_END_2" val="8.9"/>
  <p:tag name="ANNOTATION_TOP_2" val="632"/>
  <p:tag name="ANNOTATION_LEFT_2" val="834"/>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8.9"/>
  <p:tag name="ANNOTATION_END_3" val="12.5"/>
  <p:tag name="ANNOTATION_TOP_3" val="632"/>
  <p:tag name="ANNOTATION_LEFT_3" val="834"/>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2.5"/>
  <p:tag name="ANNOTATION_END_4" val="17.1"/>
  <p:tag name="ANNOTATION_TOP_4" val="636"/>
  <p:tag name="ANNOTATION_LEFT_4" val="613"/>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7.1"/>
  <p:tag name="ANNOTATION_END_5" val="18.9"/>
  <p:tag name="ANNOTATION_TOP_5" val="647"/>
  <p:tag name="ANNOTATION_LEFT_5" val="500"/>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18.9"/>
  <p:tag name="ANNOTATION_END_6" val="20.4"/>
  <p:tag name="ANNOTATION_TOP_6" val="524"/>
  <p:tag name="ANNOTATION_LEFT_6" val="516"/>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0.4"/>
  <p:tag name="ANNOTATION_END_7" val="22.8"/>
  <p:tag name="ANNOTATION_TOP_7" val="527"/>
  <p:tag name="ANNOTATION_LEFT_7" val="630"/>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2.8"/>
  <p:tag name="ANNOTATION_END_8" val="24.3"/>
  <p:tag name="ANNOTATION_TOP_8" val="600"/>
  <p:tag name="ANNOTATION_LEFT_8" val="594"/>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24.3"/>
  <p:tag name="ANNOTATION_END_9" val="27.1"/>
  <p:tag name="ANNOTATION_TOP_9" val="601"/>
  <p:tag name="ANNOTATION_LEFT_9" val="489"/>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27.1"/>
  <p:tag name="ANNOTATION_END_10" val="32.8"/>
  <p:tag name="ANNOTATION_TOP_10" val="629"/>
  <p:tag name="ANNOTATION_LEFT_10" val="389"/>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COUNT" val="10"/>
  <p:tag name="ARTICULATE_NAV_LEVEL" val="1"/>
  <p:tag name="ARTICULATE_SLIDE_PRESENTER_GUID" val="3cc5671c-675e-4b27-a74f-e7253e481990"/>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7Okp41Xc_files\slide0001_image001.png"/>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28.xml><?xml version="1.0" encoding="utf-8"?>
<p:tagLst xmlns:a="http://schemas.openxmlformats.org/drawingml/2006/main" xmlns:r="http://schemas.openxmlformats.org/officeDocument/2006/relationships" xmlns:p="http://schemas.openxmlformats.org/presentationml/2006/main">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614657e-db70-4892-a0f7-561a1a01d558"/>
  <p:tag name="ARTICULATE_PLAYLIST_ID" val="-1"/>
  <p:tag name="ARTICULATE_SLIDE_NAV" val="8"/>
  <p:tag name="ANNOTATION_TOP_1" val="-62"/>
  <p:tag name="ANNOTATION_LEFT_1" val="-62.16666"/>
  <p:tag name="ANNOTATION_HEIGHT_1" val="844"/>
  <p:tag name="ANNOTATION_WIDTH_1" val="1084.167"/>
  <p:tag name="ANNOTATION_START_1" val="2.6"/>
  <p:tag name="ANNOTATION_END_1" val="2.6"/>
  <p:tag name="ANNOTATION_SLIDE_HEIGHT_1" val="720"/>
  <p:tag name="ANNOTATION_SLIDE_WIDTH_1" val="960"/>
  <p:tag name="ANNOTATION_TOP_2" val="183.3333"/>
  <p:tag name="ANNOTATION_LEFT_2" val="64.5"/>
  <p:tag name="ANNOTATION_HEIGHT_2" val="65.66667"/>
  <p:tag name="ANNOTATION_WIDTH_2" val="603.5"/>
  <p:tag name="ANNOTATION_START_2" val="2.6"/>
  <p:tag name="ANNOTATION_END_2" val="7.5"/>
  <p:tag name="ANNOTATION_SLIDE_HEIGHT_2" val="720"/>
  <p:tag name="ANNOTATION_SLIDE_WIDTH_2" val="960"/>
  <p:tag name="ANNOTATION_TOP_3" val="-62"/>
  <p:tag name="ANNOTATION_LEFT_3" val="-62.16666"/>
  <p:tag name="ANNOTATION_HEIGHT_3" val="844"/>
  <p:tag name="ANNOTATION_WIDTH_3" val="1084.167"/>
  <p:tag name="ANNOTATION_START_3" val="7.5"/>
  <p:tag name="ANNOTATION_END_3" val="7.5"/>
  <p:tag name="ANNOTATION_SLIDE_HEIGHT_3" val="720"/>
  <p:tag name="ANNOTATION_SLIDE_WIDTH_3" val="960"/>
  <p:tag name="ANNOTATION_TOP_4" val="247.8333"/>
  <p:tag name="ANNOTATION_LEFT_4" val="62.16666"/>
  <p:tag name="ANNOTATION_HEIGHT_4" val="214.3333"/>
  <p:tag name="ANNOTATION_WIDTH_4" val="844.5"/>
  <p:tag name="ANNOTATION_START_4" val="7.5"/>
  <p:tag name="ANNOTATION_END_4" val="15"/>
  <p:tag name="ANNOTATION_SLIDE_HEIGHT_4" val="720"/>
  <p:tag name="ANNOTATION_SLIDE_WIDTH_4" val="960"/>
  <p:tag name="ANNOTATION_TOP_5" val="-62"/>
  <p:tag name="ANNOTATION_LEFT_5" val="-62.16666"/>
  <p:tag name="ANNOTATION_HEIGHT_5" val="844"/>
  <p:tag name="ANNOTATION_WIDTH_5" val="1084.167"/>
  <p:tag name="ANNOTATION_START_5" val="15"/>
  <p:tag name="ANNOTATION_END_5" val="15"/>
  <p:tag name="ANNOTATION_SLIDE_HEIGHT_5" val="720"/>
  <p:tag name="ANNOTATION_SLIDE_WIDTH_5" val="960"/>
  <p:tag name="ANNOTATION_TOP_6" val="461"/>
  <p:tag name="ANNOTATION_LEFT_6" val="67"/>
  <p:tag name="ANNOTATION_HEIGHT_6" val="188.3333"/>
  <p:tag name="ANNOTATION_WIDTH_6" val="842"/>
  <p:tag name="ANNOTATION_START_6" val="15"/>
  <p:tag name="ANNOTATION_END_6" val="-1"/>
  <p:tag name="ANNOTATION_SLIDE_HEIGHT_6" val="720"/>
  <p:tag name="ANNOTATION_SLIDE_WIDTH_6" val="960"/>
  <p:tag name="ANNOTATION_COUNT" val="0"/>
  <p:tag name="AUDIO_ID" val="276"/>
  <p:tag name="ARTICULATE_AUDIO_RECORDED" val="1"/>
  <p:tag name="ELAPSEDTIME" val="34.8"/>
  <p:tag name="ARTICULATE_NAV_LEVEL" val="1"/>
  <p:tag name="ARTICULATE_SLIDE_PRESENTER_GUID" val="aee4864d-59a8-4ce0-a819-2114d9b10964"/>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NNOTATION_TYPE_9" val="0"/>
  <p:tag name="ANNOTATION_ANIMATION_9" val="3"/>
  <p:tag name="ANNOTATION_ROTATION_9" val="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RTICULATE_SLIDE_GUID" val="239729dd-024e-4728-8b67-e683bb7ffbed"/>
  <p:tag name="ARTICULATE_PLAYLIST_ID" val="-1"/>
  <p:tag name="ARTICULATE_SLIDE_NAV" val="9"/>
  <p:tag name="ANNOTATION_TOP_9" val="241.6667"/>
  <p:tag name="ANNOTATION_LEFT_9" val="103"/>
  <p:tag name="ANNOTATION_HEIGHT_9" val="185.8333"/>
  <p:tag name="ANNOTATION_WIDTH_9" val="186.3333"/>
  <p:tag name="ANNOTATION_START_9" val="9.4"/>
  <p:tag name="ANNOTATION_END_9" val="18"/>
  <p:tag name="ANNOTATION_SLIDE_HEIGHT_9" val="720"/>
  <p:tag name="ANNOTATION_SLIDE_WIDTH_9" val="960"/>
  <p:tag name="ANNOTATION_SCALE_9" val="100"/>
  <p:tag name="ANNOTATION_TOP_10" val="326"/>
  <p:tag name="ANNOTATION_LEFT_10" val="121.6667"/>
  <p:tag name="ANNOTATION_HEIGHT_10" val="185.8333"/>
  <p:tag name="ANNOTATION_WIDTH_10" val="186.3333"/>
  <p:tag name="ANNOTATION_START_10" val="18"/>
  <p:tag name="ANNOTATION_END_10" val="19.6"/>
  <p:tag name="ANNOTATION_SLIDE_HEIGHT_10" val="720"/>
  <p:tag name="ANNOTATION_SLIDE_WIDTH_10" val="960"/>
  <p:tag name="ANNOTATION_SCALE_10" val="100"/>
  <p:tag name="ANNOTATION_TOP_11" val="412.6667"/>
  <p:tag name="ANNOTATION_LEFT_11" val="150.3333"/>
  <p:tag name="ANNOTATION_HEIGHT_11" val="185.8333"/>
  <p:tag name="ANNOTATION_WIDTH_11" val="186.3333"/>
  <p:tag name="ANNOTATION_START_11" val="19.6"/>
  <p:tag name="ANNOTATION_END_11" val="20.8"/>
  <p:tag name="ANNOTATION_SLIDE_HEIGHT_11" val="720"/>
  <p:tag name="ANNOTATION_SLIDE_WIDTH_11" val="960"/>
  <p:tag name="ANNOTATION_SCALE_11" val="100"/>
  <p:tag name="ANNOTATION_TOP_12" val="456"/>
  <p:tag name="ANNOTATION_LEFT_12" val="149"/>
  <p:tag name="ANNOTATION_HEIGHT_12" val="185.8333"/>
  <p:tag name="ANNOTATION_WIDTH_12" val="186.3333"/>
  <p:tag name="ANNOTATION_START_12" val="20.8"/>
  <p:tag name="ANNOTATION_END_12" val="22.5"/>
  <p:tag name="ANNOTATION_SLIDE_HEIGHT_12" val="720"/>
  <p:tag name="ANNOTATION_SLIDE_WIDTH_12" val="960"/>
  <p:tag name="ANNOTATION_SCALE_12" val="100"/>
  <p:tag name="ANNOTATION_TOP_13" val="494.5"/>
  <p:tag name="ANNOTATION_LEFT_13" val="146.5"/>
  <p:tag name="ANNOTATION_HEIGHT_13" val="185.8333"/>
  <p:tag name="ANNOTATION_WIDTH_13" val="186.3333"/>
  <p:tag name="ANNOTATION_START_13" val="22.5"/>
  <p:tag name="ANNOTATION_END_13" val="23.6"/>
  <p:tag name="ANNOTATION_SLIDE_HEIGHT_13" val="720"/>
  <p:tag name="ANNOTATION_SLIDE_WIDTH_13" val="960"/>
  <p:tag name="ANNOTATION_SCALE_13" val="100"/>
  <p:tag name="ANNOTATION_TOP_14" val="494.5"/>
  <p:tag name="ANNOTATION_LEFT_14" val="146.5"/>
  <p:tag name="ANNOTATION_HEIGHT_14" val="185.8333"/>
  <p:tag name="ANNOTATION_WIDTH_14" val="186.3333"/>
  <p:tag name="ANNOTATION_START_14" val="23.6"/>
  <p:tag name="ANNOTATION_END_14" val="-1"/>
  <p:tag name="ANNOTATION_SLIDE_HEIGHT_14" val="720"/>
  <p:tag name="ANNOTATION_SLIDE_WIDTH_14" val="960"/>
  <p:tag name="ANNOTATION_SCALE_14" val="100"/>
  <p:tag name="ARTICULATE_NAV_LEVEL" val="1"/>
  <p:tag name="ARTICULATE_SLIDE_PRESENTER_GUID" val="aee4864d-59a8-4ce0-a819-2114d9b10964"/>
  <p:tag name="ARTICULATE_SLIDE_PAUSE" val="0"/>
  <p:tag name="ARTICULATE_LOCK_SLIDE" val="0"/>
  <p:tag name="ARTICULATE_HIDE_SLIDE" val="0"/>
  <p:tag name="ARTICULATE_PLAYER_CONTROL_PREVIOUS" val="True"/>
  <p:tag name="ARTICULATE_PLAYER_CONTROL_NEXT" val="True"/>
  <p:tag name="AUDIO_ID" val="261"/>
  <p:tag name="ARTICULATE_AUDIO_RECORDED" val="1"/>
  <p:tag name="ELAPSEDTIME" val="38.3"/>
  <p:tag name="ANNOTATION_TYPE_1" val="0"/>
  <p:tag name="ANNOTATION_START_1" val="3.1"/>
  <p:tag name="ANNOTATION_END_1" val="9.0"/>
  <p:tag name="ANNOTATION_TOP_1" val="155"/>
  <p:tag name="ANNOTATION_LEFT_1" val="79"/>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9.0"/>
  <p:tag name="ANNOTATION_END_2" val="13.6"/>
  <p:tag name="ANNOTATION_TOP_2" val="139"/>
  <p:tag name="ANNOTATION_LEFT_2" val="67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7.8"/>
  <p:tag name="ANNOTATION_END_3" val="23.0"/>
  <p:tag name="ANNOTATION_TOP_3" val="193"/>
  <p:tag name="ANNOTATION_LEFT_3" val="535"/>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3.0"/>
  <p:tag name="ANNOTATION_END_4" val="24.4"/>
  <p:tag name="ANNOTATION_TOP_4" val="315"/>
  <p:tag name="ANNOTATION_LEFT_4" val="10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4.4"/>
  <p:tag name="ANNOTATION_END_5" val="28.0"/>
  <p:tag name="ANNOTATION_TOP_5" val="379"/>
  <p:tag name="ANNOTATION_LEFT_5" val="109"/>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8.0"/>
  <p:tag name="ANNOTATION_END_6" val="31.9"/>
  <p:tag name="ANNOTATION_TOP_6" val="437"/>
  <p:tag name="ANNOTATION_LEFT_6" val="110"/>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31.9"/>
  <p:tag name="ANNOTATION_END_7" val="35.2"/>
  <p:tag name="ANNOTATION_TOP_7" val="543"/>
  <p:tag name="ANNOTATION_LEFT_7" val="80"/>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35.2"/>
  <p:tag name="ANNOTATION_TOP_8" val="611"/>
  <p:tag name="ANNOTATION_LEFT_8" val="78"/>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COUNT" val="8"/>
  <p:tag name="ARTICULATE_USED_LAYOUT" val="2"/>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aee4864d-59a8-4ce0-a819-2114d9b10964"/>
  <p:tag name="ARTICULATE_SLIDE_PAUSE" val="0"/>
  <p:tag name="ARTICULATE_LOCK_SLIDE" val="0"/>
  <p:tag name="ARTICULATE_HIDE_SLIDE" val="0"/>
  <p:tag name="ARTICULATE_PLAYER_CONTROL_PREVIOUS" val="True"/>
  <p:tag name="ARTICULATE_PLAYER_CONTROL_NEXT" val="True"/>
  <p:tag name="AUDIO_ID" val="355"/>
  <p:tag name="ARTICULATE_AUDIO_RECORDED" val="1"/>
  <p:tag name="ELAPSEDTIME" val="29.3"/>
  <p:tag name="ANNOTATION_TYPE_1" val="0"/>
  <p:tag name="ANNOTATION_START_1" val="1.6"/>
  <p:tag name="ANNOTATION_END_1" val="3.4"/>
  <p:tag name="ANNOTATION_TOP_1" val="520"/>
  <p:tag name="ANNOTATION_LEFT_1" val="396"/>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4"/>
  <p:tag name="ANNOTATION_END_2" val="7.9"/>
  <p:tag name="ANNOTATION_TOP_2" val="520"/>
  <p:tag name="ANNOTATION_LEFT_2" val="872"/>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9"/>
  <p:tag name="ANNOTATION_END_3" val="9.8"/>
  <p:tag name="ANNOTATION_TOP_3" val="437"/>
  <p:tag name="ANNOTATION_LEFT_3" val="368"/>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9.8"/>
  <p:tag name="ANNOTATION_END_4" val="12.9"/>
  <p:tag name="ANNOTATION_TOP_4" val="441"/>
  <p:tag name="ANNOTATION_LEFT_4" val="843"/>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2.9"/>
  <p:tag name="ANNOTATION_END_5" val="16.6"/>
  <p:tag name="ANNOTATION_TOP_5" val="647"/>
  <p:tag name="ANNOTATION_LEFT_5" val="597"/>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6.6"/>
  <p:tag name="ANNOTATION_END_6" val="18.1"/>
  <p:tag name="ANNOTATION_TOP_6" val="612"/>
  <p:tag name="ANNOTATION_LEFT_6" val="648"/>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18.1"/>
  <p:tag name="ANNOTATION_END_7" val="21.3"/>
  <p:tag name="ANNOTATION_TOP_7" val="608"/>
  <p:tag name="ANNOTATION_LEFT_7" val="717"/>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COUNT" val="7"/>
  <p:tag name="ARTICULATE_USED_LAYOUT" val="6"/>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a93da7d4-cba7-4ff0-920a-98cd71981f77"/>
  <p:tag name="ANNOTATION_TYPE_6" val="2"/>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RTICULATE_PLAYLIST_ID" val="-1"/>
  <p:tag name="ARTICULATE_SLIDE_NAV" val="3"/>
  <p:tag name="ANNOTATION_TOP_6" val="-62"/>
  <p:tag name="ANNOTATION_LEFT_6" val="-62.16666"/>
  <p:tag name="ANNOTATION_HEIGHT_6" val="844"/>
  <p:tag name="ANNOTATION_WIDTH_6" val="1084.167"/>
  <p:tag name="ANNOTATION_START_6" val="47.2"/>
  <p:tag name="ANNOTATION_END_6" val="47.2"/>
  <p:tag name="ANNOTATION_SLIDE_HEIGHT_6" val="720"/>
  <p:tag name="ANNOTATION_SLIDE_WIDTH_6" val="960"/>
  <p:tag name="ANNOTATION_TOP_7" val="556.5"/>
  <p:tag name="ANNOTATION_LEFT_7" val="200"/>
  <p:tag name="ANNOTATION_HEIGHT_7" val="73.16667"/>
  <p:tag name="ANNOTATION_WIDTH_7" val="707.8334"/>
  <p:tag name="ANNOTATION_START_7" val="47.2"/>
  <p:tag name="ANNOTATION_END_7" val="-1"/>
  <p:tag name="ANNOTATION_SLIDE_HEIGHT_7" val="720"/>
  <p:tag name="ANNOTATION_SLIDE_WIDTH_7" val="960"/>
  <p:tag name="AUDIO_ID" val="257"/>
  <p:tag name="ARTICULATE_AUDIO_RECORDED" val="1"/>
  <p:tag name="ELAPSEDTIME" val="38.7"/>
  <p:tag name="ANNOTATION_TYPE_5" val="0"/>
  <p:tag name="ANNOTATION_START_5" val="29.3"/>
  <p:tag name="ANNOTATION_TOP_5" val="572"/>
  <p:tag name="ANNOTATION_LEFT_5" val="22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RTICULATE_NAV_LEVEL" val="1"/>
  <p:tag name="ARTICULATE_SLIDE_PRESENTER_GUID" val="3cc5671c-675e-4b27-a74f-e7253e481990"/>
  <p:tag name="ARTICULATE_SLIDE_PAUSE" val="1"/>
  <p:tag name="ARTICULATE_LOCK_SLIDE" val="0"/>
  <p:tag name="ARTICULATE_HIDE_SLIDE" val="0"/>
  <p:tag name="ARTICULATE_PLAYER_CONTROL_PREVIOUS" val="True"/>
  <p:tag name="ARTICULATE_PLAYER_CONTROL_NEXT" val="True"/>
  <p:tag name="ARTICULATE_PLAYER_CONTROL_NOTES" val="True"/>
  <p:tag name="ANNOTATION_TYPE_1" val="0"/>
  <p:tag name="ANNOTATION_START_1" val="3.9"/>
  <p:tag name="ANNOTATION_END_1" val="14.7"/>
  <p:tag name="ANNOTATION_TOP_1" val="192"/>
  <p:tag name="ANNOTATION_LEFT_1" val="124"/>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14.7"/>
  <p:tag name="ANNOTATION_END_2" val="23.5"/>
  <p:tag name="ANNOTATION_TOP_2" val="311"/>
  <p:tag name="ANNOTATION_LEFT_2" val="175"/>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23.5"/>
  <p:tag name="ANNOTATION_END_3" val="30.4"/>
  <p:tag name="ANNOTATION_TOP_3" val="476"/>
  <p:tag name="ANNOTATION_LEFT_3" val="171"/>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30.4"/>
  <p:tag name="ANNOTATION_TOP_4" val="543"/>
  <p:tag name="ANNOTATION_LEFT_4" val="21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GUID" val="84adda54-7ed1-43d7-b0af-56726951a283"/>
  <p:tag name="ARTICULATE_PLAYLIST_ID" val="-1"/>
  <p:tag name="ARTICULATE_SLIDE_NAV" val="10"/>
  <p:tag name="AUDIO_ID" val="261"/>
  <p:tag name="ARTICULATE_AUDIO_RECORDED" val="1"/>
  <p:tag name="ELAPSEDTIME" val="41.4"/>
  <p:tag name="ANNOTATION_TYPE_1" val="0"/>
  <p:tag name="ANNOTATION_START_1" val="0.9"/>
  <p:tag name="ANNOTATION_END_1" val="4.4"/>
  <p:tag name="ANNOTATION_TOP_1" val="87"/>
  <p:tag name="ANNOTATION_LEFT_1" val="364"/>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4.4"/>
  <p:tag name="ANNOTATION_END_2" val="15.3"/>
  <p:tag name="ANNOTATION_TOP_2" val="141"/>
  <p:tag name="ANNOTATION_LEFT_2" val="16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5.3"/>
  <p:tag name="ANNOTATION_END_3" val="22.7"/>
  <p:tag name="ANNOTATION_TOP_3" val="217"/>
  <p:tag name="ANNOTATION_LEFT_3" val="161"/>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22.7"/>
  <p:tag name="ANNOTATION_END_4" val="33.8"/>
  <p:tag name="ANNOTATION_TOP_4" val="294"/>
  <p:tag name="ANNOTATION_LEFT_4" val="162"/>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2"/>
  <p:tag name="ANNOTATION_START_5" val="33.8"/>
  <p:tag name="ANNOTATION_END_5" val="33.8"/>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10855845"/>
  <p:tag name="ANNOTATION_FILL_ALPHA_5" val="50"/>
  <p:tag name="ANNOTATION_BORDER_WIDTH_5" val="2"/>
  <p:tag name="ANNOTATION_SLIDE_WIDTH_5" val="960"/>
  <p:tag name="ANNOTATION_SLIDE_HEIGHT_5" val="720"/>
  <p:tag name="ANNOTATION_TYPE_6" val="2"/>
  <p:tag name="ANNOTATION_START_6" val="33.8"/>
  <p:tag name="ANNOTATION_TOP_6" val="585"/>
  <p:tag name="ANNOTATION_LEFT_6" val="137"/>
  <p:tag name="ANNOTATION_WIDTH_6" val="784"/>
  <p:tag name="ANNOTATION_HEIGHT_6" val="11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10855845"/>
  <p:tag name="ANNOTATION_FILL_ALPHA_6" val="50"/>
  <p:tag name="ANNOTATION_BORDER_WIDTH_6" val="2"/>
  <p:tag name="ANNOTATION_SLIDE_WIDTH_6" val="960"/>
  <p:tag name="ANNOTATION_SLIDE_HEIGHT_6" val="720"/>
  <p:tag name="ANNOTATION_COUNT" val="6"/>
  <p:tag name="ARTICULATE_NAV_LEVEL" val="1"/>
  <p:tag name="ARTICULATE_SLIDE_PRESENTER_GUID" val="3cc5671c-675e-4b27-a74f-e7253e481990"/>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ags/tag75.xml><?xml version="1.0" encoding="utf-8"?>
<p:tagLst xmlns:a="http://schemas.openxmlformats.org/drawingml/2006/main" xmlns:r="http://schemas.openxmlformats.org/officeDocument/2006/relationships" xmlns:p="http://schemas.openxmlformats.org/presentationml/2006/main">
  <p:tag name="ARTICULATE_SLIDE_GUID" val="3006e882-4bfa-405e-bc50-d5a3ee7be41f"/>
  <p:tag name="ARTICULATE_PLAYLIST_ID" val="-1"/>
  <p:tag name="ARTICULATE_SLIDE_NAV" val="11"/>
  <p:tag name="ARTICULATE_NAV_LEVEL" val="1"/>
  <p:tag name="ARTICULATE_SLIDE_PRESENTER_GUID" val="3cc5671c-675e-4b27-a74f-e7253e481990"/>
  <p:tag name="ARTICULATE_SLIDE_PAUSE" val="1"/>
  <p:tag name="ARTICULATE_LOCK_SLIDE" val="0"/>
  <p:tag name="ARTICULATE_HIDE_SLIDE" val="0"/>
  <p:tag name="ARTICULATE_PLAYER_CONTROL_PREVIOUS" val="True"/>
  <p:tag name="ARTICULATE_PLAYER_CONTROL_NEXT" val="True"/>
  <p:tag name="ARTICULATE_PLAYER_CONTROL_NOTES" val="True"/>
  <p:tag name="AUDIO_ID" val="320"/>
  <p:tag name="ARTICULATE_AUDIO_RECORDED" val="1"/>
  <p:tag name="ELAPSEDTIME" val="32.1"/>
  <p:tag name="ANNOTATION_TYPE_1" val="2"/>
  <p:tag name="ANNOTATION_START_1" val="2.8"/>
  <p:tag name="ANNOTATION_END_1" val="2.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2"/>
  <p:tag name="ANNOTATION_SLIDE_WIDTH_1" val="960"/>
  <p:tag name="ANNOTATION_SLIDE_HEIGHT_1" val="720"/>
  <p:tag name="ANNOTATION_TYPE_2" val="2"/>
  <p:tag name="ANNOTATION_START_2" val="2.8"/>
  <p:tag name="ANNOTATION_END_2" val="15.1"/>
  <p:tag name="ANNOTATION_TOP_2" val="147"/>
  <p:tag name="ANNOTATION_LEFT_2" val="139"/>
  <p:tag name="ANNOTATION_WIDTH_2" val="778"/>
  <p:tag name="ANNOTATION_HEIGHT_2" val="24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2"/>
  <p:tag name="ANNOTATION_SLIDE_WIDTH_2" val="960"/>
  <p:tag name="ANNOTATION_SLIDE_HEIGHT_2" val="720"/>
  <p:tag name="ANNOTATION_TYPE_3" val="2"/>
  <p:tag name="ANNOTATION_START_3" val="15.1"/>
  <p:tag name="ANNOTATION_END_3" val="15.1"/>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2"/>
  <p:tag name="ANNOTATION_SLIDE_WIDTH_3" val="960"/>
  <p:tag name="ANNOTATION_SLIDE_HEIGHT_3" val="720"/>
  <p:tag name="ANNOTATION_TYPE_4" val="2"/>
  <p:tag name="ANNOTATION_START_4" val="15.1"/>
  <p:tag name="ANNOTATION_END_4" val="25.0"/>
  <p:tag name="ANNOTATION_TOP_4" val="392"/>
  <p:tag name="ANNOTATION_LEFT_4" val="139"/>
  <p:tag name="ANNOTATION_WIDTH_4" val="778"/>
  <p:tag name="ANNOTATION_HEIGHT_4" val="16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2"/>
  <p:tag name="ANNOTATION_SLIDE_WIDTH_4" val="960"/>
  <p:tag name="ANNOTATION_SLIDE_HEIGHT_4" val="720"/>
  <p:tag name="ANNOTATION_TYPE_5" val="2"/>
  <p:tag name="ANNOTATION_START_5" val="25.0"/>
  <p:tag name="ANNOTATION_END_5" val="25.0"/>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2"/>
  <p:tag name="ANNOTATION_SLIDE_WIDTH_5" val="960"/>
  <p:tag name="ANNOTATION_SLIDE_HEIGHT_5" val="720"/>
  <p:tag name="ANNOTATION_TYPE_6" val="2"/>
  <p:tag name="ANNOTATION_START_6" val="25.0"/>
  <p:tag name="ANNOTATION_TOP_6" val="556"/>
  <p:tag name="ANNOTATION_LEFT_6" val="141"/>
  <p:tag name="ANNOTATION_WIDTH_6" val="774"/>
  <p:tag name="ANNOTATION_HEIGHT_6" val="9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2"/>
  <p:tag name="ANNOTATION_SLIDE_WIDTH_6" val="960"/>
  <p:tag name="ANNOTATION_SLIDE_HEIGHT_6" val="720"/>
  <p:tag name="ANNOTATION_COUNT" val="6"/>
  <p:tag name="ARTICULATE_USED_LAYOUT" val="2"/>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77.xml><?xml version="1.0" encoding="utf-8"?>
<p:tagLst xmlns:a="http://schemas.openxmlformats.org/drawingml/2006/main" xmlns:r="http://schemas.openxmlformats.org/officeDocument/2006/relationships" xmlns:p="http://schemas.openxmlformats.org/presentationml/2006/main">
  <p:tag name="ARTICULATE_SLIDE_GUID" val="24cd8bac-5989-4d7f-8b44-cdeb0723f0fa"/>
  <p:tag name="ARTICULATE_PLAYLIST_ID" val="-1"/>
  <p:tag name="ARTICULATE_SLIDE_NAV" val="14"/>
  <p:tag name="ARTICULATE_NAV_LEVEL" val="1"/>
  <p:tag name="ARTICULATE_SLIDE_PRESENTER_GUID" val="3cc5671c-675e-4b27-a74f-e7253e481990"/>
  <p:tag name="ARTICULATE_SLIDE_PAUSE" val="1"/>
  <p:tag name="ARTICULATE_LOCK_SLIDE" val="0"/>
  <p:tag name="ARTICULATE_HIDE_SLIDE" val="0"/>
  <p:tag name="ARTICULATE_PLAYER_CONTROL_PREVIOUS" val="True"/>
  <p:tag name="ARTICULATE_PLAYER_CONTROL_NEXT" val="True"/>
  <p:tag name="ARTICULATE_PLAYER_CONTROL_NOTES" val="True"/>
  <p:tag name="AUDIO_ID" val="332"/>
  <p:tag name="ARTICULATE_AUDIO_RECORDED" val="1"/>
  <p:tag name="ELAPSEDTIME" val="36.9"/>
  <p:tag name="ANNOTATION_TYPE_1" val="0"/>
  <p:tag name="ANNOTATION_START_1" val="3.5"/>
  <p:tag name="ANNOTATION_END_1" val="11.6"/>
  <p:tag name="ANNOTATION_TOP_1" val="131"/>
  <p:tag name="ANNOTATION_LEFT_1" val="115"/>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11.6"/>
  <p:tag name="ANNOTATION_END_2" val="12.6"/>
  <p:tag name="ANNOTATION_TOP_2" val="202"/>
  <p:tag name="ANNOTATION_LEFT_2" val="10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2.6"/>
  <p:tag name="ANNOTATION_END_3" val="13.6"/>
  <p:tag name="ANNOTATION_TOP_3" val="276"/>
  <p:tag name="ANNOTATION_LEFT_3" val="105"/>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3.6"/>
  <p:tag name="ANNOTATION_END_4" val="14.7"/>
  <p:tag name="ANNOTATION_TOP_4" val="339"/>
  <p:tag name="ANNOTATION_LEFT_4" val="10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4.7"/>
  <p:tag name="ANNOTATION_END_5" val="20.6"/>
  <p:tag name="ANNOTATION_TOP_5" val="439"/>
  <p:tag name="ANNOTATION_LEFT_5" val="9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2"/>
  <p:tag name="ANNOTATION_START_6" val="20.6"/>
  <p:tag name="ANNOTATION_END_6" val="20.6"/>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5921370"/>
  <p:tag name="ANNOTATION_FILL_ALPHA_6" val="50"/>
  <p:tag name="ANNOTATION_BORDER_WIDTH_6" val="2"/>
  <p:tag name="ANNOTATION_SLIDE_WIDTH_6" val="960"/>
  <p:tag name="ANNOTATION_SLIDE_HEIGHT_6" val="720"/>
  <p:tag name="ANNOTATION_TYPE_7" val="2"/>
  <p:tag name="ANNOTATION_START_7" val="20.6"/>
  <p:tag name="ANNOTATION_END_7" val="32.4"/>
  <p:tag name="ANNOTATION_TOP_7" val="487"/>
  <p:tag name="ANNOTATION_LEFT_7" val="126"/>
  <p:tag name="ANNOTATION_WIDTH_7" val="817"/>
  <p:tag name="ANNOTATION_HEIGHT_7" val="22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5921370"/>
  <p:tag name="ANNOTATION_FILL_ALPHA_7" val="50"/>
  <p:tag name="ANNOTATION_BORDER_WIDTH_7" val="2"/>
  <p:tag name="ANNOTATION_SLIDE_WIDTH_7" val="960"/>
  <p:tag name="ANNOTATION_SLIDE_HEIGHT_7" val="720"/>
  <p:tag name="ANNOTATION_TYPE_8" val="0"/>
  <p:tag name="ANNOTATION_START_8" val="32.4"/>
  <p:tag name="ANNOTATION_END_8" val="33.0"/>
  <p:tag name="ANNOTATION_TOP_8" val="655"/>
  <p:tag name="ANNOTATION_LEFT_8" val="293"/>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3.0"/>
  <p:tag name="ANNOTATION_TOP_9" val="655"/>
  <p:tag name="ANNOTATION_LEFT_9" val="293"/>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COUNT" val="9"/>
  <p:tag name="ARTICULATE_USED_LAYOUT" val="2"/>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EvUY0nS7_files\slide0001_image001.png"/>
</p:tagLst>
</file>

<file path=ppt/tags/tag7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uMGUpzRv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806d023c-1865-46ee-a3bc-8b0510b9a12f"/>
  <p:tag name="ANNOTATION_TYPE_6" val="0"/>
  <p:tag name="ANNOTATION_START_6" val="8.4"/>
  <p:tag name="ANNOTATION_TOP_6" val="379.2"/>
  <p:tag name="ANNOTATION_LEFT_6" val="437.4"/>
  <p:tag name="ANNOTATION_WIDTH_6" val="111.8"/>
  <p:tag name="ANNOTATION_HEIGHT_6" val="111.5"/>
  <p:tag name="ANNOTATION_ANIMATION_6" val="3"/>
  <p:tag name="ANNOTATION_ROTATION_6" val="270"/>
  <p:tag name="ANNOTATION_SUB_TYPE_6" val="1"/>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4" val="0"/>
  <p:tag name="ANNOTATION_ANIMATION_4" val="3"/>
  <p:tag name="ANNOTATION_ROTATION_4" val="270"/>
  <p:tag name="ANNOTATION_SUB_TYPE_4" val="1"/>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270"/>
  <p:tag name="ANNOTATION_SUB_TYPE_5" val="1"/>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9"/>
  <p:tag name="ANNOTATION_TOP_4" val="592.3333"/>
  <p:tag name="ANNOTATION_LEFT_4" val="707.8334"/>
  <p:tag name="ANNOTATION_HEIGHT_4" val="185.8333"/>
  <p:tag name="ANNOTATION_WIDTH_4" val="186.3333"/>
  <p:tag name="ANNOTATION_START_4" val="14.8"/>
  <p:tag name="ANNOTATION_END_4" val="16.5"/>
  <p:tag name="ANNOTATION_SLIDE_HEIGHT_4" val="720"/>
  <p:tag name="ANNOTATION_SLIDE_WIDTH_4" val="960"/>
  <p:tag name="ANNOTATION_SCALE_4" val="100"/>
  <p:tag name="ANNOTATION_TOP_5" val="484.5"/>
  <p:tag name="ANNOTATION_LEFT_5" val="344"/>
  <p:tag name="ANNOTATION_HEIGHT_5" val="185.8333"/>
  <p:tag name="ANNOTATION_WIDTH_5" val="186.3333"/>
  <p:tag name="ANNOTATION_START_5" val="16.5"/>
  <p:tag name="ANNOTATION_END_5" val="-1"/>
  <p:tag name="ANNOTATION_SLIDE_HEIGHT_5" val="720"/>
  <p:tag name="ANNOTATION_SLIDE_WIDTH_5" val="960"/>
  <p:tag name="ANNOTATION_SCALE_5" val="100"/>
  <p:tag name="AUDIO_ID" val="333"/>
  <p:tag name="ARTICULATE_AUDIO_RECORDED" val="1"/>
  <p:tag name="ELAPSEDTIME" val="10.5"/>
  <p:tag name="ANNOTATION_TYPE_1" val="0"/>
  <p:tag name="ANNOTATION_START_1" val="1.9"/>
  <p:tag name="ANNOTATION_END_1" val="2.5"/>
  <p:tag name="ANNOTATION_TOP_1" val="627"/>
  <p:tag name="ANNOTATION_LEFT_1" val="713"/>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2.5"/>
  <p:tag name="ANNOTATION_END_2" val="4.6"/>
  <p:tag name="ANNOTATION_TOP_2" val="627"/>
  <p:tag name="ANNOTATION_LEFT_2" val="713"/>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4.6"/>
  <p:tag name="ANNOTATION_END_3" val="7.3"/>
  <p:tag name="ANNOTATION_TOP_3" val="627"/>
  <p:tag name="ANNOTATION_LEFT_3" val="298"/>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COUNT" val="3"/>
  <p:tag name="ARTICULATE_NAV_LEVEL" val="1"/>
  <p:tag name="ARTICULATE_SLIDE_PRESENTER_GUID" val="3cc5671c-675e-4b27-a74f-e7253e481990"/>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6"/>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BULLET_7" val="8226"/>
  <p:tag name="BULLET_8" val="8226"/>
  <p:tag name="BULLET_1" val="8226"/>
  <p:tag name="BULLET_2" val="8226"/>
  <p:tag name="BULLET_3" val="8226"/>
  <p:tag name="BULLET_4" val="8226"/>
  <p:tag name="BULLET_5" val="8226"/>
  <p:tag name="BULLET_6" val="8226"/>
</p:tagLst>
</file>

<file path=ppt/tags/tag81.xml><?xml version="1.0" encoding="utf-8"?>
<p:tagLst xmlns:a="http://schemas.openxmlformats.org/drawingml/2006/main" xmlns:r="http://schemas.openxmlformats.org/officeDocument/2006/relationships" xmlns:p="http://schemas.openxmlformats.org/presentationml/2006/main">
  <p:tag name="AUDIO_ID" val="347"/>
  <p:tag name="ARTICULATE_AUDIO_RECORDED" val="1"/>
  <p:tag name="ELAPSEDTIME" val="22.5"/>
  <p:tag name="ANNOTATION_TYPE_1" val="0"/>
  <p:tag name="ANNOTATION_START_1" val="4.6"/>
  <p:tag name="ANNOTATION_END_1" val="5.6"/>
  <p:tag name="ANNOTATION_TOP_1" val="237"/>
  <p:tag name="ANNOTATION_LEFT_1" val="84"/>
  <p:tag name="ANNOTATION_WIDTH_1" val="186"/>
  <p:tag name="ANNOTATION_HEIGHT_1" val="186"/>
  <p:tag name="ANNOTATION_ANIMATION_1" val="3"/>
  <p:tag name="ANNOTATION_ROTATION_1" val="225"/>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6"/>
  <p:tag name="ANNOTATION_END_2" val="6.2"/>
  <p:tag name="ANNOTATION_TOP_2" val="232"/>
  <p:tag name="ANNOTATION_LEFT_2" val="464"/>
  <p:tag name="ANNOTATION_WIDTH_2" val="186"/>
  <p:tag name="ANNOTATION_HEIGHT_2" val="186"/>
  <p:tag name="ANNOTATION_ANIMATION_2" val="3"/>
  <p:tag name="ANNOTATION_ROTATION_2" val="225"/>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6.2"/>
  <p:tag name="ANNOTATION_END_3" val="7.2"/>
  <p:tag name="ANNOTATION_TOP_3" val="245"/>
  <p:tag name="ANNOTATION_LEFT_3" val="741"/>
  <p:tag name="ANNOTATION_WIDTH_3" val="186"/>
  <p:tag name="ANNOTATION_HEIGHT_3" val="186"/>
  <p:tag name="ANNOTATION_ANIMATION_3" val="3"/>
  <p:tag name="ANNOTATION_ROTATION_3" val="225"/>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7.2"/>
  <p:tag name="ANNOTATION_END_4" val="8.2"/>
  <p:tag name="ANNOTATION_TOP_4" val="506"/>
  <p:tag name="ANNOTATION_LEFT_4" val="108"/>
  <p:tag name="ANNOTATION_WIDTH_4" val="186"/>
  <p:tag name="ANNOTATION_HEIGHT_4" val="186"/>
  <p:tag name="ANNOTATION_ANIMATION_4" val="3"/>
  <p:tag name="ANNOTATION_ROTATION_4" val="225"/>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8.2"/>
  <p:tag name="ANNOTATION_END_5" val="9.6"/>
  <p:tag name="ANNOTATION_TOP_5" val="506"/>
  <p:tag name="ANNOTATION_LEFT_5" val="405"/>
  <p:tag name="ANNOTATION_WIDTH_5" val="186"/>
  <p:tag name="ANNOTATION_HEIGHT_5" val="186"/>
  <p:tag name="ANNOTATION_ANIMATION_5" val="3"/>
  <p:tag name="ANNOTATION_ROTATION_5" val="225"/>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2"/>
  <p:tag name="ANNOTATION_START_6" val="17.6"/>
  <p:tag name="ANNOTATION_END_6" val="17.6"/>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5921370"/>
  <p:tag name="ANNOTATION_FILL_ALPHA_6" val="50"/>
  <p:tag name="ANNOTATION_BORDER_WIDTH_6" val="3"/>
  <p:tag name="ANNOTATION_SLIDE_WIDTH_6" val="960"/>
  <p:tag name="ANNOTATION_SLIDE_HEIGHT_6" val="720"/>
  <p:tag name="ANNOTATION_TYPE_7" val="2"/>
  <p:tag name="ANNOTATION_START_7" val="17.6"/>
  <p:tag name="ANNOTATION_TOP_7" val="465"/>
  <p:tag name="ANNOTATION_LEFT_7" val="637"/>
  <p:tag name="ANNOTATION_WIDTH_7" val="303"/>
  <p:tag name="ANNOTATION_HEIGHT_7" val="12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5921370"/>
  <p:tag name="ANNOTATION_FILL_ALPHA_7" val="50"/>
  <p:tag name="ANNOTATION_BORDER_WIDTH_7" val="3"/>
  <p:tag name="ANNOTATION_SLIDE_WIDTH_7" val="960"/>
  <p:tag name="ANNOTATION_SLIDE_HEIGHT_7" val="720"/>
  <p:tag name="ANNOTATION_COUNT" val="7"/>
  <p:tag name="ARTICULATE_NAV_LEVEL" val="1"/>
  <p:tag name="ARTICULATE_SLIDE_PRESENTER_GUID" val="aee4864d-59a8-4ce0-a819-2114d9b10964"/>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3.xml><?xml version="1.0" encoding="utf-8"?>
<p:tagLst xmlns:a="http://schemas.openxmlformats.org/drawingml/2006/main" xmlns:r="http://schemas.openxmlformats.org/officeDocument/2006/relationships" xmlns:p="http://schemas.openxmlformats.org/presentationml/2006/main">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RTICULATE_SLIDE_GUID" val="a90dafe8-1b77-45c1-8f34-47c363e17675"/>
  <p:tag name="ARTICULATE_TITLE_TAG" val="Moisture "/>
  <p:tag name="ARTICULATE_PLAYLIST_ID" val="-1"/>
  <p:tag name="ARTICULATE_SLIDE_NAV" val="11"/>
  <p:tag name="ANNOTATION_TOP_5" val="195.8333"/>
  <p:tag name="ANNOTATION_LEFT_5" val="707.8334"/>
  <p:tag name="ANNOTATION_HEIGHT_5" val="185.8333"/>
  <p:tag name="ANNOTATION_WIDTH_5" val="186.3333"/>
  <p:tag name="ANNOTATION_START_5" val="4.9"/>
  <p:tag name="ANNOTATION_END_5" val="9.8"/>
  <p:tag name="ANNOTATION_SLIDE_HEIGHT_5" val="720"/>
  <p:tag name="ANNOTATION_SLIDE_WIDTH_5" val="960"/>
  <p:tag name="ANNOTATION_SCALE_5" val="100"/>
  <p:tag name="ANNOTATION_TOP_6" val="474.6667"/>
  <p:tag name="ANNOTATION_LEFT_6" val="699.1667"/>
  <p:tag name="ANNOTATION_HEIGHT_6" val="185.8333"/>
  <p:tag name="ANNOTATION_WIDTH_6" val="186.3333"/>
  <p:tag name="ANNOTATION_START_6" val="9.8"/>
  <p:tag name="ANNOTATION_END_6" val="11.7"/>
  <p:tag name="ANNOTATION_SLIDE_HEIGHT_6" val="720"/>
  <p:tag name="ANNOTATION_SLIDE_WIDTH_6" val="960"/>
  <p:tag name="ANNOTATION_SCALE_6" val="100"/>
  <p:tag name="ANNOTATION_TOP_7" val="218.1667"/>
  <p:tag name="ANNOTATION_LEFT_7" val="675.6666"/>
  <p:tag name="ANNOTATION_HEIGHT_7" val="185.8333"/>
  <p:tag name="ANNOTATION_WIDTH_7" val="186.3333"/>
  <p:tag name="ANNOTATION_START_7" val="11.7"/>
  <p:tag name="ANNOTATION_END_7" val="12.5"/>
  <p:tag name="ANNOTATION_SLIDE_HEIGHT_7" val="720"/>
  <p:tag name="ANNOTATION_SLIDE_WIDTH_7" val="960"/>
  <p:tag name="ANNOTATION_SCALE_7" val="100"/>
  <p:tag name="ANNOTATION_TOP_8" val="218.1667"/>
  <p:tag name="ANNOTATION_LEFT_8" val="675.6666"/>
  <p:tag name="ANNOTATION_HEIGHT_8" val="185.8333"/>
  <p:tag name="ANNOTATION_WIDTH_8" val="186.3333"/>
  <p:tag name="ANNOTATION_START_8" val="12.5"/>
  <p:tag name="ANNOTATION_END_8" val="-1"/>
  <p:tag name="ANNOTATION_SLIDE_HEIGHT_8" val="720"/>
  <p:tag name="ANNOTATION_SLIDE_WIDTH_8" val="960"/>
  <p:tag name="ANNOTATION_SCALE_8" val="100"/>
  <p:tag name="AUDIO_ID" val="281"/>
  <p:tag name="ARTICULATE_AUDIO_RECORDED" val="1"/>
  <p:tag name="ELAPSEDTIME" val="24.9"/>
  <p:tag name="ANNOTATION_TYPE_1" val="2"/>
  <p:tag name="ANNOTATION_START_1" val="3.7"/>
  <p:tag name="ANNOTATION_END_1" val="3.7"/>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7"/>
  <p:tag name="ANNOTATION_END_2" val="13.6"/>
  <p:tag name="ANNOTATION_TOP_2" val="72"/>
  <p:tag name="ANNOTATION_LEFT_2" val="37"/>
  <p:tag name="ANNOTATION_WIDTH_2" val="459"/>
  <p:tag name="ANNOTATION_HEIGHT_2" val="62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13.6"/>
  <p:tag name="ANNOTATION_END_3" val="13.6"/>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3.6"/>
  <p:tag name="ANNOTATION_TOP_4" val="62"/>
  <p:tag name="ANNOTATION_LEFT_4" val="494"/>
  <p:tag name="ANNOTATION_WIDTH_4" val="453"/>
  <p:tag name="ANNOTATION_HEIGHT_4" val="643"/>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COUNT" val="4"/>
  <p:tag name="ARTICULATE_NAV_LEVEL" val="1"/>
  <p:tag name="ARTICULATE_SLIDE_PRESENTER_GUID" val="aee4864d-59a8-4ce0-a819-2114d9b10964"/>
  <p:tag name="ARTICULATE_SLIDE_PAUSE" val="0"/>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WPWa6Ya8_files\slide0001_image001.png"/>
</p:tagLst>
</file>

<file path=ppt/tags/tag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86.xml><?xml version="1.0" encoding="utf-8"?>
<p:tagLst xmlns:a="http://schemas.openxmlformats.org/drawingml/2006/main" xmlns:r="http://schemas.openxmlformats.org/officeDocument/2006/relationships" xmlns:p="http://schemas.openxmlformats.org/presentationml/2006/main">
  <p:tag name="ARTICULATE_SLIDE_GUID" val="537df51b-7b4c-4a4a-8170-469ff89996b3"/>
  <p:tag name="ARTICULATE_TITLE_TAG" val="Where does info come from?"/>
  <p:tag name="ARTICULATE_PLAYLIST_ID" val="-1"/>
  <p:tag name="ARTICULATE_SLIDE_NAV" val="12"/>
  <p:tag name="AUDIO_ID" val="280"/>
  <p:tag name="ARTICULATE_AUDIO_RECORDED" val="1"/>
  <p:tag name="ELAPSEDTIME" val="7.2"/>
  <p:tag name="ANNOTATION_TYPE_1" val="2"/>
  <p:tag name="ANNOTATION_START_1" val="2.2"/>
  <p:tag name="ANNOTATION_END_1" val="2.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2.2"/>
  <p:tag name="ANNOTATION_END_2" val="6.0"/>
  <p:tag name="ANNOTATION_TOP_2" val="392"/>
  <p:tag name="ANNOTATION_LEFT_2" val="819"/>
  <p:tag name="ANNOTATION_WIDTH_2" val="145"/>
  <p:tag name="ANNOTATION_HEIGHT_2" val="19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aee4864d-59a8-4ce0-a819-2114d9b10964"/>
  <p:tag name="ARTICULATE_SLIDE_PAUSE" val="0"/>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6HamkVgQ_files\slide0001_image001.png"/>
</p:tagLst>
</file>

<file path=ppt/tags/tag8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UDIO_ID" val="345"/>
  <p:tag name="ARTICULATE_AUDIO_RECORDED" val="1"/>
  <p:tag name="ELAPSEDTIME" val="9.8"/>
  <p:tag name="ANNOTATION_TYPE_1" val="0"/>
  <p:tag name="ANNOTATION_START_1" val="2.7"/>
  <p:tag name="ANNOTATION_END_1" val="4.1"/>
  <p:tag name="ANNOTATION_TOP_1" val="444"/>
  <p:tag name="ANNOTATION_LEFT_1" val="526"/>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1"/>
  <p:tag name="ANNOTATION_END_2" val="5.9"/>
  <p:tag name="ANNOTATION_TOP_2" val="508"/>
  <p:tag name="ANNOTATION_LEFT_2" val="485"/>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5.9"/>
  <p:tag name="ANNOTATION_END_3" val="6.9"/>
  <p:tag name="ANNOTATION_TOP_3" val="579"/>
  <p:tag name="ANNOTATION_LEFT_3" val="180"/>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6.9"/>
  <p:tag name="ANNOTATION_TOP_4" val="639"/>
  <p:tag name="ANNOTATION_LEFT_4" val="162"/>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aee4864d-59a8-4ce0-a819-2114d9b10964"/>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3.xml><?xml version="1.0" encoding="utf-8"?>
<p:tagLst xmlns:a="http://schemas.openxmlformats.org/drawingml/2006/main" xmlns:r="http://schemas.openxmlformats.org/officeDocument/2006/relationships" xmlns:p="http://schemas.openxmlformats.org/presentationml/2006/main">
  <p:tag name="ARTICULATE_SLIDE_GUID" val="e1702534-3b71-419a-af46-fa37582dbe46"/>
  <p:tag name="ARTICULATE_TITLE_TAG" val="CAPE when Obs needed"/>
  <p:tag name="ARTICULATE_PLAYLIST_ID" val="-1"/>
  <p:tag name="ARTICULATE_SLIDE_NAV" val="23"/>
  <p:tag name="AUDIO_ID" val="334"/>
  <p:tag name="ARTICULATE_AUDIO_RECORDED" val="1"/>
  <p:tag name="ELAPSEDTIME" val="20"/>
  <p:tag name="ANNOTATION_TYPE_1" val="0"/>
  <p:tag name="ANNOTATION_START_1" val="10.9"/>
  <p:tag name="ANNOTATION_END_1" val="12.1"/>
  <p:tag name="ANNOTATION_TOP_1" val="471"/>
  <p:tag name="ANNOTATION_LEFT_1" val="381"/>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2.1"/>
  <p:tag name="ANNOTATION_END_2" val="13.4"/>
  <p:tag name="ANNOTATION_TOP_2" val="545"/>
  <p:tag name="ANNOTATION_LEFT_2" val="40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3.4"/>
  <p:tag name="ANNOTATION_TOP_3" val="591"/>
  <p:tag name="ANNOTATION_LEFT_3" val="43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aee4864d-59a8-4ce0-a819-2114d9b10964"/>
  <p:tag name="ARTICULATE_SLIDE_PAUSE" val="0"/>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FPV6WtMr_files\slide0001_image001.png"/>
</p:tagLst>
</file>

<file path=ppt/tags/tag9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jqhUDCT_files\slide0001_image001.png"/>
</p:tagLst>
</file>

<file path=ppt/tags/tag96.xml><?xml version="1.0" encoding="utf-8"?>
<p:tagLst xmlns:a="http://schemas.openxmlformats.org/drawingml/2006/main" xmlns:r="http://schemas.openxmlformats.org/officeDocument/2006/relationships" xmlns:p="http://schemas.openxmlformats.org/presentationml/2006/main">
  <p:tag name="BULLET_1" val="8226"/>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3">
      <a:dk1>
        <a:sysClr val="windowText" lastClr="000000"/>
      </a:dk1>
      <a:lt1>
        <a:sysClr val="window" lastClr="FFFFFF"/>
      </a:lt1>
      <a:dk2>
        <a:srgbClr val="084284"/>
      </a:dk2>
      <a:lt2>
        <a:srgbClr val="E6E6E6"/>
      </a:lt2>
      <a:accent1>
        <a:srgbClr val="285583"/>
      </a:accent1>
      <a:accent2>
        <a:srgbClr val="7E5100"/>
      </a:accent2>
      <a:accent3>
        <a:srgbClr val="FED174"/>
      </a:accent3>
      <a:accent4>
        <a:srgbClr val="9BCFFF"/>
      </a:accent4>
      <a:accent5>
        <a:srgbClr val="4088D2"/>
      </a:accent5>
      <a:accent6>
        <a:srgbClr val="BC0000"/>
      </a:accent6>
      <a:hlink>
        <a:srgbClr val="084284"/>
      </a:hlink>
      <a:folHlink>
        <a:srgbClr val="3877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12124</TotalTime>
  <Words>5513</Words>
  <Application>Microsoft Office PowerPoint</Application>
  <PresentationFormat>On-screen Show (4:3)</PresentationFormat>
  <Paragraphs>873</Paragraphs>
  <Slides>111</Slides>
  <Notes>24</Notes>
  <HiddenSlides>0</HiddenSlides>
  <MMClips>0</MMClips>
  <ScaleCrop>false</ScaleCrop>
  <HeadingPairs>
    <vt:vector size="4" baseType="variant">
      <vt:variant>
        <vt:lpstr>Theme</vt:lpstr>
      </vt:variant>
      <vt:variant>
        <vt:i4>1</vt:i4>
      </vt:variant>
      <vt:variant>
        <vt:lpstr>Slide Titles</vt:lpstr>
      </vt:variant>
      <vt:variant>
        <vt:i4>111</vt:i4>
      </vt:variant>
    </vt:vector>
  </HeadingPairs>
  <TitlesOfParts>
    <vt:vector size="112" baseType="lpstr">
      <vt:lpstr>Default Theme</vt:lpstr>
      <vt:lpstr>Vertical Profile of Temperature and Moisture ; Total Precipitable Water</vt:lpstr>
      <vt:lpstr>Contributors</vt:lpstr>
      <vt:lpstr>Agenda</vt:lpstr>
      <vt:lpstr>Objectives of the Lesson</vt:lpstr>
      <vt:lpstr>There is no Sounder on GOES-R</vt:lpstr>
      <vt:lpstr>Much improved  spatial coverage (at more times) with ABI over the current Sounder</vt:lpstr>
      <vt:lpstr>PowerPoint Presentation</vt:lpstr>
      <vt:lpstr>GOES-15 Sounder Spectrum</vt:lpstr>
      <vt:lpstr>GOES-R Advanced Baseline Imager Spectrum</vt:lpstr>
      <vt:lpstr>Text Summary of previous slide</vt:lpstr>
      <vt:lpstr>Sounder vs. ABI</vt:lpstr>
      <vt:lpstr>Algorithms: Regression &amp; Physical Retrieval</vt:lpstr>
      <vt:lpstr>GOES-16 ABI All-Sky LAP Profiles</vt:lpstr>
      <vt:lpstr>Why do you want All Sky Products?</vt:lpstr>
      <vt:lpstr>Baseline and All Sky Lifted Index</vt:lpstr>
      <vt:lpstr>Clear-Sky v. All-Sky</vt:lpstr>
      <vt:lpstr>Water Vapor Spectral Response Functions</vt:lpstr>
      <vt:lpstr>What can Water Vapor tell you?</vt:lpstr>
      <vt:lpstr>What can Water Vapor tell you?</vt:lpstr>
      <vt:lpstr>Are there any Questions / Comments?</vt:lpstr>
      <vt:lpstr>Weighting Functions tell you where information originates</vt:lpstr>
      <vt:lpstr>Consider Theoretical Atmospheres</vt:lpstr>
      <vt:lpstr>Weighting Functions in Theoretical Atmospheres</vt:lpstr>
      <vt:lpstr>Weighting Functions in Theoretical Atmospheres</vt:lpstr>
      <vt:lpstr>Band 7, Standard Tropical Atmosphere</vt:lpstr>
      <vt:lpstr>Band 8, Standard Tropical Atmosphere</vt:lpstr>
      <vt:lpstr>Band 9, Standard Tropical Atmosphere</vt:lpstr>
      <vt:lpstr>Band 10, Standard Tropical Atmosphere</vt:lpstr>
      <vt:lpstr>Band 11, Standard Tropical Atmosphere</vt:lpstr>
      <vt:lpstr>Band 12, Standard Tropical Atmosphere</vt:lpstr>
      <vt:lpstr>Band 13, Standard Tropical Atmosphere</vt:lpstr>
      <vt:lpstr>Band 14, Standard Tropical Atmosphere</vt:lpstr>
      <vt:lpstr>Band 15, Standard Tropical Atmosphere</vt:lpstr>
      <vt:lpstr>Band 16, Standard Tropical Atmosphere</vt:lpstr>
      <vt:lpstr>All the Weighting Functions on one slide</vt:lpstr>
      <vt:lpstr>Did you notice?</vt:lpstr>
      <vt:lpstr>Did you notice?</vt:lpstr>
      <vt:lpstr>What happens if you warm the surface?</vt:lpstr>
      <vt:lpstr>Band 7</vt:lpstr>
      <vt:lpstr>Band 8</vt:lpstr>
      <vt:lpstr>Band 10</vt:lpstr>
      <vt:lpstr>Band 13</vt:lpstr>
      <vt:lpstr>Band 14</vt:lpstr>
      <vt:lpstr>Change in Zenith Angle</vt:lpstr>
      <vt:lpstr>Band 7</vt:lpstr>
      <vt:lpstr>Band 12</vt:lpstr>
      <vt:lpstr>Band 16</vt:lpstr>
      <vt:lpstr>Change in Brightness Temperature vs. Angle</vt:lpstr>
      <vt:lpstr>For Water Vapor:  What level for the information?</vt:lpstr>
      <vt:lpstr>Water Vapor</vt:lpstr>
      <vt:lpstr>Water Vapor and Moisture</vt:lpstr>
      <vt:lpstr>Water Vapor and Moisture</vt:lpstr>
      <vt:lpstr>Water Vapor and Moisture</vt:lpstr>
      <vt:lpstr>LAP Specs</vt:lpstr>
      <vt:lpstr>Regression and Retrieval</vt:lpstr>
      <vt:lpstr>LAP Limitations</vt:lpstr>
      <vt:lpstr>LAPS Profile Values compared to Radiosonde data – April 2017</vt:lpstr>
      <vt:lpstr>Bias Corrections</vt:lpstr>
      <vt:lpstr>Bias Corrections</vt:lpstr>
      <vt:lpstr>What is good about LAP Profiles</vt:lpstr>
      <vt:lpstr>How can you use Derived Stability Products?</vt:lpstr>
      <vt:lpstr>How can you use Derived Stability Products?</vt:lpstr>
      <vt:lpstr>How can you use Derived Stability Products?</vt:lpstr>
      <vt:lpstr>GOES-16 Profiles of Moisture in AWIPS</vt:lpstr>
      <vt:lpstr>What weather occurred?</vt:lpstr>
      <vt:lpstr>03 August 2018</vt:lpstr>
      <vt:lpstr>03 August 2018</vt:lpstr>
      <vt:lpstr>03 August 2018</vt:lpstr>
      <vt:lpstr>PowerPoint Presentation</vt:lpstr>
      <vt:lpstr>Microwave TPW Products see through clouds</vt:lpstr>
      <vt:lpstr>Discussion / Questions</vt:lpstr>
      <vt:lpstr>GOES-16 Data Sources</vt:lpstr>
      <vt:lpstr>Data Sources</vt:lpstr>
      <vt:lpstr>Data Sources</vt:lpstr>
      <vt:lpstr>Data Sources</vt:lpstr>
      <vt:lpstr>Data Sources</vt:lpstr>
      <vt:lpstr>Data Sources</vt:lpstr>
      <vt:lpstr>Data Sources</vt:lpstr>
      <vt:lpstr>Once you get the email….</vt:lpstr>
      <vt:lpstr>Legacy Atmospheric Profile data online</vt:lpstr>
      <vt:lpstr>Imagery at soundingval.ssec.wisc.edu</vt:lpstr>
      <vt:lpstr>Lifted Index from soundingval site</vt:lpstr>
      <vt:lpstr>GOES-16 ABI Band 2</vt:lpstr>
      <vt:lpstr>GOES-16 ABI Band 2</vt:lpstr>
      <vt:lpstr>Region Plots at soundingval.ssec.wisc.edu</vt:lpstr>
      <vt:lpstr>Daily Comparison to actual data</vt:lpstr>
      <vt:lpstr>Validation at a point compared to Radiosondes</vt:lpstr>
      <vt:lpstr>There are other sources for Vertical Profiles</vt:lpstr>
      <vt:lpstr>NUCAPS data</vt:lpstr>
      <vt:lpstr>NUCAPS Sounding Points online</vt:lpstr>
      <vt:lpstr>NUCAPS Sounding Points</vt:lpstr>
      <vt:lpstr>You can find other NUCAPS data online as well</vt:lpstr>
      <vt:lpstr>Choose NUCAPS Gridded Temperature</vt:lpstr>
      <vt:lpstr>NUCAPS Granules are available</vt:lpstr>
      <vt:lpstr>MIRS data</vt:lpstr>
      <vt:lpstr>MIRS data here</vt:lpstr>
      <vt:lpstr>MIRS Temperature Plots</vt:lpstr>
      <vt:lpstr>MIRS Moisture Profiles </vt:lpstr>
      <vt:lpstr>MIRS Moisture Profiles </vt:lpstr>
      <vt:lpstr>Microwave-derived Total Precipitable Water</vt:lpstr>
      <vt:lpstr>Microwave-derived Total Precipitable Water</vt:lpstr>
      <vt:lpstr>NOAA/NESDIS Blended TPW</vt:lpstr>
      <vt:lpstr>NOAA/NESDIS Percent of Normal TPW</vt:lpstr>
      <vt:lpstr>Points of Contact</vt:lpstr>
      <vt:lpstr>Summary</vt:lpstr>
      <vt:lpstr>Summary, part II</vt:lpstr>
      <vt:lpstr>Acronyms</vt:lpstr>
      <vt:lpstr>Acronyms</vt:lpstr>
      <vt:lpstr>Acronyms</vt:lpstr>
      <vt:lpstr>Acronyms</vt:lpstr>
      <vt:lpstr>Acronyms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Lindstrom</dc:creator>
  <cp:lastModifiedBy>Scott Lindstrom</cp:lastModifiedBy>
  <cp:revision>553</cp:revision>
  <cp:lastPrinted>2018-05-21T14:44:51Z</cp:lastPrinted>
  <dcterms:modified xsi:type="dcterms:W3CDTF">2018-08-04T15:36:35Z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FF8E144C-E429-4B28-8B36-52672B1105EC</vt:lpwstr>
  </property>
  <property fmtid="{D5CDD505-2E9C-101B-9397-08002B2CF9AE}" pid="3" name="ArticulatePath">
    <vt:lpwstr>UNAM_2018_Training Template</vt:lpwstr>
  </property>
</Properties>
</file>