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2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85850-F1B2-4F5F-AFCE-B25A16CB489B}"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4876-8850-4EA4-9E2C-701F0123C44D}" type="slidenum">
              <a:rPr lang="en-US" smtClean="0"/>
              <a:t>‹#›</a:t>
            </a:fld>
            <a:endParaRPr lang="en-US"/>
          </a:p>
        </p:txBody>
      </p:sp>
    </p:spTree>
    <p:extLst>
      <p:ext uri="{BB962C8B-B14F-4D97-AF65-F5344CB8AC3E}">
        <p14:creationId xmlns:p14="http://schemas.microsoft.com/office/powerpoint/2010/main" val="298135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Times New Roman"/>
                <a:cs typeface="Calibri"/>
              </a:rPr>
              <a:t>This Quick Brief will describe why the 11.2 micrometer – 8.4 micrometer Cloud Phase Brightness temperature Difference works and how you can user it.  I'm Scott Lindstrom from CIMSS.</a:t>
            </a:r>
            <a:endParaRPr lang="en-US" sz="1100"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B07C46F6-BB23-40A4-8672-A246A51A871E}" type="slidenum">
              <a:rPr lang="en-US" smtClean="0"/>
              <a:t>1</a:t>
            </a:fld>
            <a:endParaRPr lang="en-US"/>
          </a:p>
        </p:txBody>
      </p:sp>
    </p:spTree>
    <p:extLst>
      <p:ext uri="{BB962C8B-B14F-4D97-AF65-F5344CB8AC3E}">
        <p14:creationId xmlns:p14="http://schemas.microsoft.com/office/powerpoint/2010/main" val="228742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Times New Roman"/>
                <a:cs typeface="Calibri"/>
              </a:rPr>
              <a:t>There are three main reasons that brightness temperatures at 8.4 and 11.2 might differ.  Some apply to clear skies and the water vapor in the atmosphere, and some are influenced by clouds - or cloud fraction.</a:t>
            </a:r>
            <a:endParaRPr lang="en-US"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B07C46F6-BB23-40A4-8672-A246A51A871E}" type="slidenum">
              <a:rPr lang="en-US" smtClean="0"/>
              <a:t>2</a:t>
            </a:fld>
            <a:endParaRPr lang="en-US"/>
          </a:p>
        </p:txBody>
      </p:sp>
    </p:spTree>
    <p:extLst>
      <p:ext uri="{BB962C8B-B14F-4D97-AF65-F5344CB8AC3E}">
        <p14:creationId xmlns:p14="http://schemas.microsoft.com/office/powerpoint/2010/main" val="139205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This figure (from Mat </a:t>
            </a:r>
            <a:r>
              <a:rPr lang="en-US"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Gunshor</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CIMSS) shows differences in satellite-sensed brightness temperatures between the US Standard Atmosphere and a similar atmosphere with no water vapor in it.  Every infrared ABI band is shown here(the blue shaded regions) and they're affected to some degree.  There is more water vapor absorption in Band 11 (8.4 micrometers) than at 11.2 micrometers - meaning that in the presence of water vapor, brightness temperatures should be colder at 8.4 micrometers than at 11.2 micrometers. </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3</a:t>
            </a:fld>
            <a:endParaRPr lang="en-US"/>
          </a:p>
        </p:txBody>
      </p:sp>
    </p:spTree>
    <p:extLst>
      <p:ext uri="{BB962C8B-B14F-4D97-AF65-F5344CB8AC3E}">
        <p14:creationId xmlns:p14="http://schemas.microsoft.com/office/powerpoint/2010/main" val="16245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figure (also from Mat Gunshor, CIMSS) shows brightness tempereature differences between a US Standard atmosphere and a similar atmosphere that is rich in SO2, that is, sulfur dioxide.  The 8.4 micrometer channel was placed on GOES-R in part because it has sensitivity to Sulfur Dioxide - a gas that can be emitted from volcanoes.  Sulfur Dioxide also absorbs energy around 7.3 micrometers. So - when a volcanic eruption occurs, a signal in the 8.4 micrometer band can be present - but be careful!  There is also water vapor absorption occurring, and volcanoes emit water vapor too.  Long experience with satellite monitoring can help a VAAC  satellite meteorologist interpret the signal</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4</a:t>
            </a:fld>
            <a:endParaRPr lang="en-US"/>
          </a:p>
        </p:txBody>
      </p:sp>
    </p:spTree>
    <p:extLst>
      <p:ext uri="{BB962C8B-B14F-4D97-AF65-F5344CB8AC3E}">
        <p14:creationId xmlns:p14="http://schemas.microsoft.com/office/powerpoint/2010/main" val="353156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Energy moving up through ice clouds (and to a lesser extent through water clouds) is affected differently at the two wavelengths.  There is less absorption at 8.4 micrometers, meaning more radiation from lower, warmer parts of the atmosphere penetrate a thin cloud.  Thin cirrus and thin stratus will absorb more upwelling 11.2 micrometer energy, and then re-emit it from higher, colder levels.  In regions of thin clouds, 11.2 micrometer brightness temperatures will be colder than  8.4 micrometer brightness temperatures. </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5</a:t>
            </a:fld>
            <a:endParaRPr lang="en-US"/>
          </a:p>
        </p:txBody>
      </p:sp>
    </p:spTree>
    <p:extLst>
      <p:ext uri="{BB962C8B-B14F-4D97-AF65-F5344CB8AC3E}">
        <p14:creationId xmlns:p14="http://schemas.microsoft.com/office/powerpoint/2010/main" val="96146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One other effect is important:  Field of view effects, or sub-pixel effects.  If a cloud is not opaque (that is, if it does not uniformly cover the entire pixel), then there are warm and cold parts of the pixel that are emitting energy.  The 11.2 micrometer sensor is more sensitive to the colder part of the pixel, and the 8.4 micrometer sensor is more sensitive to the warmer part of the pixel.  The shows up in this figure.  For thick ice clouds, at the left - in the blue box -, the effect of absorption is important.  For clouds made up of water only -- the red box where temperatures exceed freezing -- water vapor absorption differences are more important.  But in the green box, field of view considerations are strongly influencing the brightness temperature difference and the 8.4 micrometer brightness temperature will be much warmer than the 11.2 micrometer brightness temperature.</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6</a:t>
            </a:fld>
            <a:endParaRPr lang="en-US"/>
          </a:p>
        </p:txBody>
      </p:sp>
    </p:spTree>
    <p:extLst>
      <p:ext uri="{BB962C8B-B14F-4D97-AF65-F5344CB8AC3E}">
        <p14:creationId xmlns:p14="http://schemas.microsoft.com/office/powerpoint/2010/main" val="259956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This example from AWIPS shows a decaying MCV over the </a:t>
            </a:r>
            <a:r>
              <a:rPr lang="en-US"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midwestern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USA, with an extensive cirrus shield.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thickest part of the cirrus shield has small negative values (with small positive or near-zero values over the active convection over northeast Missouri).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Small negative values arise because there is less absorption of 8.4 micrometer energy from lower in the atmosphere that moves up through the cirrus.  There is more absorption of 11.2 micrometer energy, and re-emission from higher colder parts of the atmosphere.  Thus 11.2 - 8.4 is negative.</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thinner cirrus over Wisconsin and Michigan has even larger negative values because in addition to the absorption differences, there is also the subpixel effect that means the 8.4 is warmer than the 11.2  brightness temperature.  </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7</a:t>
            </a:fld>
            <a:endParaRPr lang="en-US"/>
          </a:p>
        </p:txBody>
      </p:sp>
    </p:spTree>
    <p:extLst>
      <p:ext uri="{BB962C8B-B14F-4D97-AF65-F5344CB8AC3E}">
        <p14:creationId xmlns:p14="http://schemas.microsoft.com/office/powerpoint/2010/main" val="294670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Here is the cloud phase brightness temperature difference over a volcanic eruption in Guatemala.  Interpreting this signal is a challenge because of the competing influences of SO2 and water vapor.</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7C46F6-BB23-40A4-8672-A246A51A871E}" type="slidenum">
              <a:rPr lang="en-US" smtClean="0"/>
              <a:t>8</a:t>
            </a:fld>
            <a:endParaRPr lang="en-US"/>
          </a:p>
        </p:txBody>
      </p:sp>
    </p:spTree>
    <p:extLst>
      <p:ext uri="{BB962C8B-B14F-4D97-AF65-F5344CB8AC3E}">
        <p14:creationId xmlns:p14="http://schemas.microsoft.com/office/powerpoint/2010/main" val="226784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Times New Roman"/>
                <a:cs typeface="Calibri"/>
              </a:rPr>
              <a:t>Some summary thoughts are shown here.  This concludes the Quick Brief on the Cloud Phase Brightness Temperature Difference product.  Thanks for listening.</a:t>
            </a:r>
            <a:endParaRPr lang="en-US" dirty="0" smtClean="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B07C46F6-BB23-40A4-8672-A246A51A871E}" type="slidenum">
              <a:rPr lang="en-US" smtClean="0"/>
              <a:t>9</a:t>
            </a:fld>
            <a:endParaRPr lang="en-US"/>
          </a:p>
        </p:txBody>
      </p:sp>
    </p:spTree>
    <p:extLst>
      <p:ext uri="{BB962C8B-B14F-4D97-AF65-F5344CB8AC3E}">
        <p14:creationId xmlns:p14="http://schemas.microsoft.com/office/powerpoint/2010/main" val="139237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A2B6B-6D5C-43E0-85B1-30891E4C58A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4149349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A2B6B-6D5C-43E0-85B1-30891E4C58A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363616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A2B6B-6D5C-43E0-85B1-30891E4C58A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19166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A2B6B-6D5C-43E0-85B1-30891E4C58A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44954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EA2B6B-6D5C-43E0-85B1-30891E4C58AA}"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405277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A2B6B-6D5C-43E0-85B1-30891E4C58A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356448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A2B6B-6D5C-43E0-85B1-30891E4C58AA}"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353374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A2B6B-6D5C-43E0-85B1-30891E4C58AA}"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181264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A2B6B-6D5C-43E0-85B1-30891E4C58AA}"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326492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EA2B6B-6D5C-43E0-85B1-30891E4C58A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15179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EA2B6B-6D5C-43E0-85B1-30891E4C58AA}"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FC563-B43E-4287-A9F5-3888781CB737}" type="slidenum">
              <a:rPr lang="en-US" smtClean="0"/>
              <a:t>‹#›</a:t>
            </a:fld>
            <a:endParaRPr lang="en-US"/>
          </a:p>
        </p:txBody>
      </p:sp>
    </p:spTree>
    <p:extLst>
      <p:ext uri="{BB962C8B-B14F-4D97-AF65-F5344CB8AC3E}">
        <p14:creationId xmlns:p14="http://schemas.microsoft.com/office/powerpoint/2010/main" val="41479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A2B6B-6D5C-43E0-85B1-30891E4C58AA}" type="datetimeFigureOut">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FC563-B43E-4287-A9F5-3888781CB737}" type="slidenum">
              <a:rPr lang="en-US" smtClean="0"/>
              <a:t>‹#›</a:t>
            </a:fld>
            <a:endParaRPr lang="en-US"/>
          </a:p>
        </p:txBody>
      </p:sp>
    </p:spTree>
    <p:extLst>
      <p:ext uri="{BB962C8B-B14F-4D97-AF65-F5344CB8AC3E}">
        <p14:creationId xmlns:p14="http://schemas.microsoft.com/office/powerpoint/2010/main" val="1464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4122738"/>
            <a:ext cx="6858000" cy="1655762"/>
          </a:xfrm>
        </p:spPr>
        <p:txBody>
          <a:bodyPr>
            <a:noAutofit/>
          </a:bodyPr>
          <a:lstStyle/>
          <a:p>
            <a:r>
              <a:rPr lang="en-US" sz="2000" dirty="0"/>
              <a:t>Contributor:</a:t>
            </a:r>
          </a:p>
          <a:p>
            <a:r>
              <a:rPr lang="en-US" sz="2000" dirty="0"/>
              <a:t>Scott Lindstrom</a:t>
            </a:r>
          </a:p>
          <a:p>
            <a:r>
              <a:rPr lang="en-US" sz="2000" dirty="0"/>
              <a:t>UW Madison SSEC/CIMSS</a:t>
            </a:r>
          </a:p>
          <a:p>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720" y="5234609"/>
            <a:ext cx="2232163" cy="1623391"/>
          </a:xfrm>
          <a:prstGeom prst="rect">
            <a:avLst/>
          </a:prstGeom>
        </p:spPr>
      </p:pic>
      <p:grpSp>
        <p:nvGrpSpPr>
          <p:cNvPr id="16" name="Group 15"/>
          <p:cNvGrpSpPr/>
          <p:nvPr/>
        </p:nvGrpSpPr>
        <p:grpSpPr>
          <a:xfrm>
            <a:off x="2286000" y="2286000"/>
            <a:ext cx="7772400" cy="1371600"/>
            <a:chOff x="800100" y="2100263"/>
            <a:chExt cx="7772400" cy="1371600"/>
          </a:xfrm>
        </p:grpSpPr>
        <p:grpSp>
          <p:nvGrpSpPr>
            <p:cNvPr id="17" name="Group 16"/>
            <p:cNvGrpSpPr/>
            <p:nvPr/>
          </p:nvGrpSpPr>
          <p:grpSpPr>
            <a:xfrm>
              <a:off x="800100" y="2100263"/>
              <a:ext cx="7772400" cy="1371600"/>
              <a:chOff x="800101" y="2100263"/>
              <a:chExt cx="7772400" cy="137160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20" name="Rectangle 19"/>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18" name="Straight Connector 17"/>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286001" y="249379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0150" y="2472364"/>
            <a:ext cx="1720122" cy="1097280"/>
          </a:xfrm>
          <a:prstGeom prst="rect">
            <a:avLst/>
          </a:prstGeom>
        </p:spPr>
      </p:pic>
    </p:spTree>
    <p:custDataLst>
      <p:tags r:id="rId1"/>
    </p:custDataLst>
    <p:extLst>
      <p:ext uri="{BB962C8B-B14F-4D97-AF65-F5344CB8AC3E}">
        <p14:creationId xmlns:p14="http://schemas.microsoft.com/office/powerpoint/2010/main" val="80980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sp>
        <p:nvSpPr>
          <p:cNvPr id="13" name="Content Placeholder 2"/>
          <p:cNvSpPr txBox="1">
            <a:spLocks/>
          </p:cNvSpPr>
          <p:nvPr/>
        </p:nvSpPr>
        <p:spPr>
          <a:xfrm>
            <a:off x="1981200" y="2271530"/>
            <a:ext cx="8229600" cy="34347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three main physical effects that influence this brightness temperature difference field</a:t>
            </a:r>
          </a:p>
          <a:p>
            <a:pPr lvl="1"/>
            <a:r>
              <a:rPr lang="en-US" dirty="0"/>
              <a:t>Different amounts of water vapor absorption at the two </a:t>
            </a:r>
            <a:r>
              <a:rPr lang="en-US" dirty="0" smtClean="0"/>
              <a:t>wavelengths (in clear skies) </a:t>
            </a:r>
            <a:endParaRPr lang="en-US" dirty="0"/>
          </a:p>
          <a:p>
            <a:pPr lvl="1"/>
            <a:r>
              <a:rPr lang="en-US" dirty="0"/>
              <a:t>Different amounts of absorption by clouds at the two wavelengths</a:t>
            </a:r>
          </a:p>
          <a:p>
            <a:pPr lvl="1"/>
            <a:r>
              <a:rPr lang="en-US" dirty="0"/>
              <a:t>Different influence on the brightness temperature at 11.2 </a:t>
            </a:r>
            <a:r>
              <a:rPr lang="en-US" dirty="0">
                <a:latin typeface="Symbol" panose="05050102010706020507" pitchFamily="18" charset="2"/>
              </a:rPr>
              <a:t>m</a:t>
            </a:r>
            <a:r>
              <a:rPr lang="en-US" dirty="0"/>
              <a:t>m (colder part of the pixel is important) and 8.4 </a:t>
            </a:r>
            <a:r>
              <a:rPr lang="en-US" dirty="0">
                <a:latin typeface="Symbol" panose="05050102010706020507" pitchFamily="18" charset="2"/>
              </a:rPr>
              <a:t>m</a:t>
            </a:r>
            <a:r>
              <a:rPr lang="en-US" dirty="0"/>
              <a:t>m (warmer part of the pixel is important)</a:t>
            </a:r>
          </a:p>
        </p:txBody>
      </p:sp>
    </p:spTree>
    <p:custDataLst>
      <p:tags r:id="rId1"/>
    </p:custDataLst>
    <p:extLst>
      <p:ext uri="{BB962C8B-B14F-4D97-AF65-F5344CB8AC3E}">
        <p14:creationId xmlns:p14="http://schemas.microsoft.com/office/powerpoint/2010/main" val="3062184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pic>
        <p:nvPicPr>
          <p:cNvPr id="13" name="Picture 12" descr="USSTDATM_RTTOVv11p3_H2Olimit_Diff_ABI_SRF"/>
          <p:cNvPicPr>
            <a:picLocks noGrp="1" noChangeAspect="1"/>
          </p:cNvPicPr>
          <p:nvPr isPhoto="1"/>
        </p:nvPicPr>
        <p:blipFill>
          <a:blip r:embed="rId8">
            <a:lum/>
            <a:extLst>
              <a:ext uri="{28A0092B-C50C-407E-A947-70E740481C1C}">
                <a14:useLocalDpi xmlns:a14="http://schemas.microsoft.com/office/drawing/2010/main" val="0"/>
              </a:ext>
            </a:extLst>
          </a:blip>
          <a:stretch>
            <a:fillRect/>
          </a:stretch>
        </p:blipFill>
        <p:spPr>
          <a:xfrm>
            <a:off x="1521620" y="2224819"/>
            <a:ext cx="9146381" cy="3658016"/>
          </a:xfrm>
          <a:prstGeom prst="rect">
            <a:avLst/>
          </a:prstGeom>
        </p:spPr>
      </p:pic>
      <p:sp>
        <p:nvSpPr>
          <p:cNvPr id="14" name="Title 1"/>
          <p:cNvSpPr txBox="1">
            <a:spLocks/>
          </p:cNvSpPr>
          <p:nvPr/>
        </p:nvSpPr>
        <p:spPr>
          <a:xfrm>
            <a:off x="1991326" y="1504950"/>
            <a:ext cx="8229600" cy="1009234"/>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US Standard Atmosphere (1976) Brightness Temperature Difference Caused By Removing Water Vapor (H</a:t>
            </a:r>
            <a:r>
              <a:rPr lang="en-US" baseline="-25000" dirty="0"/>
              <a:t>2</a:t>
            </a:r>
            <a:r>
              <a:rPr lang="en-US" dirty="0"/>
              <a:t>O)</a:t>
            </a:r>
          </a:p>
        </p:txBody>
      </p:sp>
      <p:sp>
        <p:nvSpPr>
          <p:cNvPr id="15" name="TextBox 14"/>
          <p:cNvSpPr txBox="1"/>
          <p:nvPr/>
        </p:nvSpPr>
        <p:spPr>
          <a:xfrm>
            <a:off x="5181601" y="4583668"/>
            <a:ext cx="962123" cy="369332"/>
          </a:xfrm>
          <a:prstGeom prst="rect">
            <a:avLst/>
          </a:prstGeom>
          <a:noFill/>
        </p:spPr>
        <p:txBody>
          <a:bodyPr wrap="none" rtlCol="0">
            <a:spAutoFit/>
          </a:bodyPr>
          <a:lstStyle/>
          <a:p>
            <a:pPr algn="ctr"/>
            <a:r>
              <a:rPr lang="en-US" b="1" dirty="0"/>
              <a:t>Band 11</a:t>
            </a:r>
          </a:p>
        </p:txBody>
      </p:sp>
      <p:sp>
        <p:nvSpPr>
          <p:cNvPr id="17" name="TextBox 16"/>
          <p:cNvSpPr txBox="1"/>
          <p:nvPr/>
        </p:nvSpPr>
        <p:spPr>
          <a:xfrm>
            <a:off x="6981003" y="4591050"/>
            <a:ext cx="962123" cy="369332"/>
          </a:xfrm>
          <a:prstGeom prst="rect">
            <a:avLst/>
          </a:prstGeom>
          <a:noFill/>
        </p:spPr>
        <p:txBody>
          <a:bodyPr wrap="none" rtlCol="0">
            <a:spAutoFit/>
          </a:bodyPr>
          <a:lstStyle/>
          <a:p>
            <a:pPr algn="ctr"/>
            <a:r>
              <a:rPr lang="en-US" b="1" dirty="0"/>
              <a:t>Band 14</a:t>
            </a:r>
          </a:p>
        </p:txBody>
      </p:sp>
      <p:sp>
        <p:nvSpPr>
          <p:cNvPr id="18" name="TextBox 17"/>
          <p:cNvSpPr txBox="1"/>
          <p:nvPr/>
        </p:nvSpPr>
        <p:spPr>
          <a:xfrm>
            <a:off x="7007712" y="4891178"/>
            <a:ext cx="970137" cy="369332"/>
          </a:xfrm>
          <a:prstGeom prst="rect">
            <a:avLst/>
          </a:prstGeom>
          <a:noFill/>
        </p:spPr>
        <p:txBody>
          <a:bodyPr wrap="none" rtlCol="0">
            <a:spAutoFit/>
          </a:bodyPr>
          <a:lstStyle/>
          <a:p>
            <a:pPr algn="ctr"/>
            <a:r>
              <a:rPr lang="en-US" b="1" dirty="0"/>
              <a:t>11.2 </a:t>
            </a:r>
            <a:r>
              <a:rPr lang="en-US" b="1" dirty="0">
                <a:latin typeface="Symbol" panose="05050102010706020507" pitchFamily="18" charset="2"/>
              </a:rPr>
              <a:t>m</a:t>
            </a:r>
            <a:r>
              <a:rPr lang="en-US" b="1" dirty="0"/>
              <a:t>m</a:t>
            </a:r>
          </a:p>
        </p:txBody>
      </p:sp>
      <p:sp>
        <p:nvSpPr>
          <p:cNvPr id="19" name="TextBox 18"/>
          <p:cNvSpPr txBox="1"/>
          <p:nvPr/>
        </p:nvSpPr>
        <p:spPr>
          <a:xfrm>
            <a:off x="5181601" y="4891178"/>
            <a:ext cx="970137" cy="369332"/>
          </a:xfrm>
          <a:prstGeom prst="rect">
            <a:avLst/>
          </a:prstGeom>
          <a:noFill/>
        </p:spPr>
        <p:txBody>
          <a:bodyPr wrap="none" rtlCol="0">
            <a:spAutoFit/>
          </a:bodyPr>
          <a:lstStyle/>
          <a:p>
            <a:pPr algn="ctr"/>
            <a:r>
              <a:rPr lang="en-US" b="1" dirty="0"/>
              <a:t>8.44 </a:t>
            </a:r>
            <a:r>
              <a:rPr lang="en-US" b="1" dirty="0">
                <a:latin typeface="Symbol" panose="05050102010706020507" pitchFamily="18" charset="2"/>
              </a:rPr>
              <a:t>m</a:t>
            </a:r>
            <a:r>
              <a:rPr lang="en-US" b="1" dirty="0"/>
              <a:t>m</a:t>
            </a:r>
          </a:p>
        </p:txBody>
      </p:sp>
      <p:cxnSp>
        <p:nvCxnSpPr>
          <p:cNvPr id="20" name="Straight Connector 19"/>
          <p:cNvCxnSpPr/>
          <p:nvPr/>
        </p:nvCxnSpPr>
        <p:spPr>
          <a:xfrm flipH="1" flipV="1">
            <a:off x="5658635" y="5260510"/>
            <a:ext cx="959586" cy="88058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25140" y="5260511"/>
            <a:ext cx="765143" cy="88058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25448" y="6144318"/>
            <a:ext cx="5396029" cy="369332"/>
          </a:xfrm>
          <a:prstGeom prst="rect">
            <a:avLst/>
          </a:prstGeom>
          <a:noFill/>
          <a:ln w="38100">
            <a:solidFill>
              <a:srgbClr val="FF0000"/>
            </a:solidFill>
          </a:ln>
        </p:spPr>
        <p:txBody>
          <a:bodyPr wrap="none" rtlCol="0">
            <a:spAutoFit/>
          </a:bodyPr>
          <a:lstStyle/>
          <a:p>
            <a:r>
              <a:rPr lang="en-US" dirty="0"/>
              <a:t>More H</a:t>
            </a:r>
            <a:r>
              <a:rPr lang="en-US" baseline="-25000" dirty="0"/>
              <a:t>2</a:t>
            </a:r>
            <a:r>
              <a:rPr lang="en-US" dirty="0"/>
              <a:t>O vapor absorption at 8.4  </a:t>
            </a:r>
            <a:r>
              <a:rPr lang="en-US" dirty="0">
                <a:latin typeface="Symbol" panose="05050102010706020507" pitchFamily="18" charset="2"/>
              </a:rPr>
              <a:t>m</a:t>
            </a:r>
            <a:r>
              <a:rPr lang="en-US" dirty="0"/>
              <a:t>m than at 11.2 </a:t>
            </a:r>
            <a:r>
              <a:rPr lang="en-US" dirty="0">
                <a:latin typeface="Symbol" panose="05050102010706020507" pitchFamily="18" charset="2"/>
              </a:rPr>
              <a:t>m</a:t>
            </a:r>
            <a:r>
              <a:rPr lang="en-US" dirty="0"/>
              <a:t>m </a:t>
            </a:r>
          </a:p>
        </p:txBody>
      </p:sp>
      <p:sp>
        <p:nvSpPr>
          <p:cNvPr id="2" name="TextBox 1"/>
          <p:cNvSpPr txBox="1"/>
          <p:nvPr/>
        </p:nvSpPr>
        <p:spPr>
          <a:xfrm flipH="1">
            <a:off x="2213771" y="5562304"/>
            <a:ext cx="2095018" cy="276999"/>
          </a:xfrm>
          <a:prstGeom prst="rect">
            <a:avLst/>
          </a:prstGeom>
          <a:noFill/>
        </p:spPr>
        <p:txBody>
          <a:bodyPr wrap="square" rtlCol="0">
            <a:spAutoFit/>
          </a:bodyPr>
          <a:lstStyle/>
          <a:p>
            <a:r>
              <a:rPr lang="en-US" sz="1200" b="1" dirty="0"/>
              <a:t>Figure:  Mat </a:t>
            </a:r>
            <a:r>
              <a:rPr lang="en-US" sz="1200" b="1" dirty="0" err="1"/>
              <a:t>Gunshor</a:t>
            </a:r>
            <a:r>
              <a:rPr lang="en-US" sz="1200" b="1" dirty="0"/>
              <a:t>, CIMSS</a:t>
            </a:r>
          </a:p>
        </p:txBody>
      </p:sp>
    </p:spTree>
    <p:custDataLst>
      <p:tags r:id="rId1"/>
    </p:custDataLst>
    <p:extLst>
      <p:ext uri="{BB962C8B-B14F-4D97-AF65-F5344CB8AC3E}">
        <p14:creationId xmlns:p14="http://schemas.microsoft.com/office/powerpoint/2010/main" val="134496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pic>
        <p:nvPicPr>
          <p:cNvPr id="13" name="Picture 12" descr="ABI_BANDS10-11_SRF_SO2"/>
          <p:cNvPicPr>
            <a:picLocks noGrp="1" noChangeAspect="1"/>
          </p:cNvPicPr>
          <p:nvPr isPhoto="1"/>
        </p:nvPicPr>
        <p:blipFill>
          <a:blip r:embed="rId8">
            <a:lum/>
            <a:extLst>
              <a:ext uri="{28A0092B-C50C-407E-A947-70E740481C1C}">
                <a14:useLocalDpi xmlns:a14="http://schemas.microsoft.com/office/drawing/2010/main" val="0"/>
              </a:ext>
            </a:extLst>
          </a:blip>
          <a:stretch>
            <a:fillRect/>
          </a:stretch>
        </p:blipFill>
        <p:spPr>
          <a:xfrm>
            <a:off x="3010703" y="1524001"/>
            <a:ext cx="6622473" cy="4966855"/>
          </a:xfrm>
          <a:prstGeom prst="rect">
            <a:avLst/>
          </a:prstGeom>
          <a:noFill/>
          <a:ln>
            <a:noFill/>
          </a:ln>
        </p:spPr>
      </p:pic>
      <p:sp>
        <p:nvSpPr>
          <p:cNvPr id="2" name="Rectangle 1"/>
          <p:cNvSpPr/>
          <p:nvPr/>
        </p:nvSpPr>
        <p:spPr>
          <a:xfrm>
            <a:off x="2936112" y="2060295"/>
            <a:ext cx="381965" cy="38196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1" y="5109350"/>
            <a:ext cx="962123" cy="646331"/>
          </a:xfrm>
          <a:prstGeom prst="rect">
            <a:avLst/>
          </a:prstGeom>
          <a:noFill/>
        </p:spPr>
        <p:txBody>
          <a:bodyPr wrap="none" rtlCol="0">
            <a:spAutoFit/>
          </a:bodyPr>
          <a:lstStyle/>
          <a:p>
            <a:pPr algn="ctr"/>
            <a:r>
              <a:rPr lang="en-US" b="1" dirty="0"/>
              <a:t>Band 11</a:t>
            </a:r>
          </a:p>
          <a:p>
            <a:pPr algn="ctr"/>
            <a:r>
              <a:rPr lang="en-US" b="1" dirty="0"/>
              <a:t>8.4 </a:t>
            </a:r>
            <a:r>
              <a:rPr lang="en-US" b="1" dirty="0">
                <a:latin typeface="Symbol" panose="05050102010706020507" pitchFamily="18" charset="2"/>
              </a:rPr>
              <a:t>m</a:t>
            </a:r>
            <a:r>
              <a:rPr lang="en-US" b="1" dirty="0"/>
              <a:t>m</a:t>
            </a:r>
          </a:p>
        </p:txBody>
      </p:sp>
      <p:sp>
        <p:nvSpPr>
          <p:cNvPr id="15" name="TextBox 14"/>
          <p:cNvSpPr txBox="1"/>
          <p:nvPr/>
        </p:nvSpPr>
        <p:spPr>
          <a:xfrm>
            <a:off x="4067078" y="5109351"/>
            <a:ext cx="962123" cy="646331"/>
          </a:xfrm>
          <a:prstGeom prst="rect">
            <a:avLst/>
          </a:prstGeom>
          <a:noFill/>
        </p:spPr>
        <p:txBody>
          <a:bodyPr wrap="none" rtlCol="0">
            <a:spAutoFit/>
          </a:bodyPr>
          <a:lstStyle/>
          <a:p>
            <a:pPr algn="ctr"/>
            <a:r>
              <a:rPr lang="en-US" b="1" dirty="0"/>
              <a:t>Band 10</a:t>
            </a:r>
          </a:p>
          <a:p>
            <a:pPr algn="ctr"/>
            <a:r>
              <a:rPr lang="en-US" b="1" dirty="0"/>
              <a:t>7.3 </a:t>
            </a:r>
            <a:r>
              <a:rPr lang="en-US" b="1" dirty="0">
                <a:latin typeface="Symbol" panose="05050102010706020507" pitchFamily="18" charset="2"/>
              </a:rPr>
              <a:t>m</a:t>
            </a:r>
            <a:r>
              <a:rPr lang="en-US" b="1" dirty="0"/>
              <a:t>m</a:t>
            </a:r>
          </a:p>
        </p:txBody>
      </p:sp>
      <p:sp>
        <p:nvSpPr>
          <p:cNvPr id="16" name="TextBox 15"/>
          <p:cNvSpPr txBox="1"/>
          <p:nvPr/>
        </p:nvSpPr>
        <p:spPr>
          <a:xfrm flipH="1">
            <a:off x="3318076" y="6046898"/>
            <a:ext cx="2095018" cy="276999"/>
          </a:xfrm>
          <a:prstGeom prst="rect">
            <a:avLst/>
          </a:prstGeom>
          <a:noFill/>
        </p:spPr>
        <p:txBody>
          <a:bodyPr wrap="square" rtlCol="0">
            <a:spAutoFit/>
          </a:bodyPr>
          <a:lstStyle/>
          <a:p>
            <a:r>
              <a:rPr lang="en-US" sz="1200" b="1" dirty="0"/>
              <a:t>Figure:  Mat </a:t>
            </a:r>
            <a:r>
              <a:rPr lang="en-US" sz="1200" b="1" dirty="0" err="1"/>
              <a:t>Gunshor</a:t>
            </a:r>
            <a:r>
              <a:rPr lang="en-US" sz="1200" b="1" dirty="0"/>
              <a:t>, CIMSS</a:t>
            </a:r>
          </a:p>
        </p:txBody>
      </p:sp>
    </p:spTree>
    <p:custDataLst>
      <p:tags r:id="rId1"/>
    </p:custDataLst>
    <p:extLst>
      <p:ext uri="{BB962C8B-B14F-4D97-AF65-F5344CB8AC3E}">
        <p14:creationId xmlns:p14="http://schemas.microsoft.com/office/powerpoint/2010/main" val="4208203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7" descr="Screen Shot 2016-04-13 at 8.31.13 PM.png"/>
          <p:cNvPicPr>
            <a:picLocks noChangeAspect="1"/>
          </p:cNvPicPr>
          <p:nvPr/>
        </p:nvPicPr>
        <p:blipFill>
          <a:blip r:embed="rId4">
            <a:extLst>
              <a:ext uri="{28A0092B-C50C-407E-A947-70E740481C1C}">
                <a14:useLocalDpi xmlns:a14="http://schemas.microsoft.com/office/drawing/2010/main" val="0"/>
              </a:ext>
            </a:extLst>
          </a:blip>
          <a:srcRect l="-20337" r="-20337"/>
          <a:stretch>
            <a:fillRect/>
          </a:stretch>
        </p:blipFill>
        <p:spPr>
          <a:xfrm>
            <a:off x="1958244" y="1612900"/>
            <a:ext cx="8785957" cy="5257800"/>
          </a:xfrm>
          <a:prstGeom prst="rect">
            <a:avLst/>
          </a:prstGeom>
        </p:spPr>
      </p:pic>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sp>
        <p:nvSpPr>
          <p:cNvPr id="13" name="Content Placeholder 1"/>
          <p:cNvSpPr txBox="1">
            <a:spLocks/>
          </p:cNvSpPr>
          <p:nvPr/>
        </p:nvSpPr>
        <p:spPr>
          <a:xfrm>
            <a:off x="1676400" y="1600200"/>
            <a:ext cx="8839200" cy="1143000"/>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More absorption of upwelling 11.2 </a:t>
            </a:r>
            <a:r>
              <a:rPr lang="en-US" b="1" dirty="0">
                <a:latin typeface="Symbol" panose="05050102010706020507" pitchFamily="18" charset="2"/>
              </a:rPr>
              <a:t>m</a:t>
            </a:r>
            <a:r>
              <a:rPr lang="en-US" b="1" dirty="0"/>
              <a:t>m (than 8.4 </a:t>
            </a:r>
            <a:r>
              <a:rPr lang="en-US" b="1" dirty="0">
                <a:latin typeface="Symbol" panose="05050102010706020507" pitchFamily="18" charset="2"/>
              </a:rPr>
              <a:t>m</a:t>
            </a:r>
            <a:r>
              <a:rPr lang="en-US" b="1" dirty="0"/>
              <a:t>m) energy by clouds</a:t>
            </a:r>
          </a:p>
        </p:txBody>
      </p:sp>
      <p:sp>
        <p:nvSpPr>
          <p:cNvPr id="15" name="TextBox 14"/>
          <p:cNvSpPr txBox="1"/>
          <p:nvPr/>
        </p:nvSpPr>
        <p:spPr>
          <a:xfrm rot="16200000">
            <a:off x="2012564" y="4527160"/>
            <a:ext cx="3225545" cy="369334"/>
          </a:xfrm>
          <a:prstGeom prst="rect">
            <a:avLst/>
          </a:prstGeom>
          <a:solidFill>
            <a:schemeClr val="bg1"/>
          </a:solidFill>
        </p:spPr>
        <p:txBody>
          <a:bodyPr wrap="square" rtlCol="0">
            <a:spAutoFit/>
          </a:bodyPr>
          <a:lstStyle/>
          <a:p>
            <a:pPr algn="ctr"/>
            <a:r>
              <a:rPr lang="en-US" dirty="0"/>
              <a:t>absorption</a:t>
            </a:r>
          </a:p>
        </p:txBody>
      </p:sp>
      <p:sp>
        <p:nvSpPr>
          <p:cNvPr id="17" name="Cloud Callout 16"/>
          <p:cNvSpPr/>
          <p:nvPr/>
        </p:nvSpPr>
        <p:spPr>
          <a:xfrm>
            <a:off x="7239001" y="3048000"/>
            <a:ext cx="3429000" cy="16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More absorption at 11.2 </a:t>
            </a:r>
            <a:r>
              <a:rPr lang="en-US" sz="1600" dirty="0">
                <a:latin typeface="Symbol" panose="05050102010706020507" pitchFamily="18" charset="2"/>
              </a:rPr>
              <a:t>m</a:t>
            </a:r>
            <a:r>
              <a:rPr lang="en-US" sz="1600" dirty="0"/>
              <a:t>m means less warmer energy from close to the surface makes it through the thin cloud.</a:t>
            </a:r>
          </a:p>
        </p:txBody>
      </p:sp>
    </p:spTree>
    <p:custDataLst>
      <p:tags r:id="rId1"/>
    </p:custDataLst>
    <p:extLst>
      <p:ext uri="{BB962C8B-B14F-4D97-AF65-F5344CB8AC3E}">
        <p14:creationId xmlns:p14="http://schemas.microsoft.com/office/powerpoint/2010/main" val="253755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2-Point Star 17"/>
          <p:cNvSpPr/>
          <p:nvPr/>
        </p:nvSpPr>
        <p:spPr>
          <a:xfrm>
            <a:off x="1295400" y="3048000"/>
            <a:ext cx="2133600" cy="2415251"/>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Important:  This is the inverse of the AWIPS definition!</a:t>
            </a:r>
          </a:p>
        </p:txBody>
      </p:sp>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pic>
        <p:nvPicPr>
          <p:cNvPr id="13" name="Content Placeholder 4" descr="Screen Shot 2016-04-12 at 9.09.58 PM.png"/>
          <p:cNvPicPr>
            <a:picLocks noChangeAspect="1"/>
          </p:cNvPicPr>
          <p:nvPr/>
        </p:nvPicPr>
        <p:blipFill rotWithShape="1">
          <a:blip r:embed="rId8">
            <a:extLst>
              <a:ext uri="{28A0092B-C50C-407E-A947-70E740481C1C}">
                <a14:useLocalDpi xmlns:a14="http://schemas.microsoft.com/office/drawing/2010/main" val="0"/>
              </a:ext>
            </a:extLst>
          </a:blip>
          <a:srcRect l="157" r="-140"/>
          <a:stretch/>
        </p:blipFill>
        <p:spPr>
          <a:xfrm>
            <a:off x="3048001" y="1524000"/>
            <a:ext cx="6637867" cy="5127622"/>
          </a:xfrm>
          <a:prstGeom prst="rect">
            <a:avLst/>
          </a:prstGeom>
          <a:ln>
            <a:solidFill>
              <a:schemeClr val="tx1"/>
            </a:solidFill>
          </a:ln>
        </p:spPr>
      </p:pic>
      <p:sp>
        <p:nvSpPr>
          <p:cNvPr id="14" name="Rectangle 13"/>
          <p:cNvSpPr/>
          <p:nvPr/>
        </p:nvSpPr>
        <p:spPr>
          <a:xfrm>
            <a:off x="7516168" y="4149604"/>
            <a:ext cx="843122" cy="1638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63730" y="1591271"/>
            <a:ext cx="3040576" cy="1200329"/>
          </a:xfrm>
          <a:prstGeom prst="rect">
            <a:avLst/>
          </a:prstGeom>
          <a:solidFill>
            <a:srgbClr val="92D050"/>
          </a:solidFill>
        </p:spPr>
        <p:txBody>
          <a:bodyPr wrap="none" rtlCol="0">
            <a:spAutoFit/>
          </a:bodyPr>
          <a:lstStyle/>
          <a:p>
            <a:r>
              <a:rPr lang="en-US" dirty="0"/>
              <a:t>Blue Region:  Thick Ice Clouds</a:t>
            </a:r>
          </a:p>
          <a:p>
            <a:r>
              <a:rPr lang="en-US" dirty="0">
                <a:solidFill>
                  <a:srgbClr val="FF00FF"/>
                </a:solidFill>
              </a:rPr>
              <a:t>	</a:t>
            </a:r>
            <a:r>
              <a:rPr lang="en-US" dirty="0"/>
              <a:t>T</a:t>
            </a:r>
            <a:r>
              <a:rPr lang="en-US" baseline="-25000" dirty="0"/>
              <a:t>8.4</a:t>
            </a:r>
            <a:r>
              <a:rPr lang="en-US" dirty="0"/>
              <a:t> &gt; T</a:t>
            </a:r>
            <a:r>
              <a:rPr lang="en-US" baseline="-25000" dirty="0"/>
              <a:t>11</a:t>
            </a:r>
            <a:endParaRPr lang="en-US" dirty="0"/>
          </a:p>
          <a:p>
            <a:r>
              <a:rPr lang="en-US" dirty="0"/>
              <a:t>Green Region:  Thin Ice Clouds</a:t>
            </a:r>
          </a:p>
          <a:p>
            <a:r>
              <a:rPr lang="en-US" dirty="0"/>
              <a:t>Red Region:  Water Clouds</a:t>
            </a:r>
          </a:p>
        </p:txBody>
      </p:sp>
      <p:sp>
        <p:nvSpPr>
          <p:cNvPr id="16" name="TextBox 15"/>
          <p:cNvSpPr txBox="1"/>
          <p:nvPr/>
        </p:nvSpPr>
        <p:spPr>
          <a:xfrm>
            <a:off x="4359797" y="6313068"/>
            <a:ext cx="3999492" cy="338554"/>
          </a:xfrm>
          <a:prstGeom prst="rect">
            <a:avLst/>
          </a:prstGeom>
          <a:solidFill>
            <a:schemeClr val="tx1">
              <a:lumMod val="75000"/>
              <a:lumOff val="25000"/>
            </a:schemeClr>
          </a:solidFill>
        </p:spPr>
        <p:txBody>
          <a:bodyPr wrap="square" rtlCol="0">
            <a:spAutoFit/>
          </a:bodyPr>
          <a:lstStyle/>
          <a:p>
            <a:pPr algn="ctr"/>
            <a:r>
              <a:rPr lang="en-US" sz="1600" b="1" dirty="0">
                <a:solidFill>
                  <a:srgbClr val="FFFF00"/>
                </a:solidFill>
              </a:rPr>
              <a:t>11 </a:t>
            </a:r>
            <a:r>
              <a:rPr lang="en-US" sz="1600" b="1" dirty="0">
                <a:solidFill>
                  <a:srgbClr val="FFFF00"/>
                </a:solidFill>
                <a:latin typeface="Symbol" panose="05050102010706020507" pitchFamily="18" charset="2"/>
              </a:rPr>
              <a:t>m</a:t>
            </a:r>
            <a:r>
              <a:rPr lang="en-US" sz="1600" b="1" dirty="0">
                <a:solidFill>
                  <a:srgbClr val="FFFF00"/>
                </a:solidFill>
              </a:rPr>
              <a:t>m Brightness Temperature </a:t>
            </a:r>
          </a:p>
        </p:txBody>
      </p:sp>
      <p:sp>
        <p:nvSpPr>
          <p:cNvPr id="17" name="TextBox 16"/>
          <p:cNvSpPr txBox="1"/>
          <p:nvPr/>
        </p:nvSpPr>
        <p:spPr>
          <a:xfrm rot="16200000">
            <a:off x="1060967" y="3450222"/>
            <a:ext cx="5105402" cy="338554"/>
          </a:xfrm>
          <a:prstGeom prst="rect">
            <a:avLst/>
          </a:prstGeom>
          <a:noFill/>
        </p:spPr>
        <p:txBody>
          <a:bodyPr wrap="square" rtlCol="0">
            <a:spAutoFit/>
          </a:bodyPr>
          <a:lstStyle/>
          <a:p>
            <a:r>
              <a:rPr lang="en-US" sz="1600" b="1" dirty="0">
                <a:solidFill>
                  <a:srgbClr val="FFFF00"/>
                </a:solidFill>
              </a:rPr>
              <a:t>8.4 </a:t>
            </a:r>
            <a:r>
              <a:rPr lang="en-US" sz="1600" b="1" dirty="0">
                <a:solidFill>
                  <a:srgbClr val="FFFF00"/>
                </a:solidFill>
                <a:latin typeface="Symbol" panose="05050102010706020507" pitchFamily="18" charset="2"/>
              </a:rPr>
              <a:t>m</a:t>
            </a:r>
            <a:r>
              <a:rPr lang="en-US" sz="1600" b="1" dirty="0">
                <a:solidFill>
                  <a:srgbClr val="FFFF00"/>
                </a:solidFill>
              </a:rPr>
              <a:t>m – 11 </a:t>
            </a:r>
            <a:r>
              <a:rPr lang="en-US" sz="1600" b="1" dirty="0">
                <a:solidFill>
                  <a:srgbClr val="FFFF00"/>
                </a:solidFill>
                <a:latin typeface="Symbol" panose="05050102010706020507" pitchFamily="18" charset="2"/>
              </a:rPr>
              <a:t>m</a:t>
            </a:r>
            <a:r>
              <a:rPr lang="en-US" sz="1600" b="1" dirty="0">
                <a:solidFill>
                  <a:srgbClr val="FFFF00"/>
                </a:solidFill>
              </a:rPr>
              <a:t>m Brightness Temperature Difference </a:t>
            </a:r>
          </a:p>
        </p:txBody>
      </p:sp>
      <p:cxnSp>
        <p:nvCxnSpPr>
          <p:cNvPr id="20" name="Straight Connector 19"/>
          <p:cNvCxnSpPr/>
          <p:nvPr/>
        </p:nvCxnSpPr>
        <p:spPr>
          <a:xfrm>
            <a:off x="4518843" y="5041900"/>
            <a:ext cx="371311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16831" y="4857234"/>
            <a:ext cx="274319" cy="369332"/>
          </a:xfrm>
          <a:prstGeom prst="rect">
            <a:avLst/>
          </a:prstGeom>
          <a:solidFill>
            <a:srgbClr val="FFFF00"/>
          </a:solidFill>
        </p:spPr>
        <p:txBody>
          <a:bodyPr wrap="square" rtlCol="0">
            <a:spAutoFit/>
          </a:bodyPr>
          <a:lstStyle/>
          <a:p>
            <a:r>
              <a:rPr lang="en-US" dirty="0"/>
              <a:t>0</a:t>
            </a:r>
          </a:p>
        </p:txBody>
      </p:sp>
      <p:sp>
        <p:nvSpPr>
          <p:cNvPr id="19" name="Rectangle 18"/>
          <p:cNvSpPr/>
          <p:nvPr/>
        </p:nvSpPr>
        <p:spPr>
          <a:xfrm>
            <a:off x="8372505" y="3037953"/>
            <a:ext cx="339416" cy="318448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256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950" y="1382110"/>
            <a:ext cx="9144000" cy="497009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6950" y="4366606"/>
            <a:ext cx="4572000" cy="2485045"/>
          </a:xfrm>
          <a:prstGeom prst="rect">
            <a:avLst/>
          </a:prstGeom>
        </p:spPr>
      </p:pic>
    </p:spTree>
    <p:custDataLst>
      <p:tags r:id="rId1"/>
    </p:custDataLst>
    <p:extLst>
      <p:ext uri="{BB962C8B-B14F-4D97-AF65-F5344CB8AC3E}">
        <p14:creationId xmlns:p14="http://schemas.microsoft.com/office/powerpoint/2010/main" val="404998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959" y="936165"/>
            <a:ext cx="3200400" cy="2948942"/>
          </a:xfrm>
          <a:prstGeom prst="rect">
            <a:avLst/>
          </a:prstGeom>
        </p:spPr>
      </p:pic>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0687" y="2020240"/>
            <a:ext cx="3657600" cy="337021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9959" y="3909058"/>
            <a:ext cx="3200400" cy="2948942"/>
          </a:xfrm>
          <a:prstGeom prst="rect">
            <a:avLst/>
          </a:prstGeom>
        </p:spPr>
      </p:pic>
      <p:sp>
        <p:nvSpPr>
          <p:cNvPr id="16" name="TextBox 15"/>
          <p:cNvSpPr txBox="1"/>
          <p:nvPr/>
        </p:nvSpPr>
        <p:spPr>
          <a:xfrm>
            <a:off x="2626635" y="6581002"/>
            <a:ext cx="710451" cy="276999"/>
          </a:xfrm>
          <a:prstGeom prst="rect">
            <a:avLst/>
          </a:prstGeom>
          <a:noFill/>
        </p:spPr>
        <p:txBody>
          <a:bodyPr wrap="none" rtlCol="0">
            <a:spAutoFit/>
          </a:bodyPr>
          <a:lstStyle/>
          <a:p>
            <a:r>
              <a:rPr lang="en-US" sz="1200" b="1" dirty="0">
                <a:solidFill>
                  <a:srgbClr val="FFFF00"/>
                </a:solidFill>
              </a:rPr>
              <a:t>11.2 </a:t>
            </a:r>
            <a:r>
              <a:rPr lang="en-US" sz="1200" b="1" dirty="0">
                <a:solidFill>
                  <a:srgbClr val="FFFF00"/>
                </a:solidFill>
                <a:latin typeface="Symbol" panose="05050102010706020507" pitchFamily="18" charset="2"/>
              </a:rPr>
              <a:t>m</a:t>
            </a:r>
            <a:r>
              <a:rPr lang="en-US" sz="1200" b="1" dirty="0">
                <a:solidFill>
                  <a:srgbClr val="FFFF00"/>
                </a:solidFill>
              </a:rPr>
              <a:t>m</a:t>
            </a:r>
          </a:p>
        </p:txBody>
      </p:sp>
      <p:sp>
        <p:nvSpPr>
          <p:cNvPr id="17" name="TextBox 16"/>
          <p:cNvSpPr txBox="1"/>
          <p:nvPr/>
        </p:nvSpPr>
        <p:spPr>
          <a:xfrm>
            <a:off x="2626634" y="3566848"/>
            <a:ext cx="631904" cy="276999"/>
          </a:xfrm>
          <a:prstGeom prst="rect">
            <a:avLst/>
          </a:prstGeom>
          <a:noFill/>
        </p:spPr>
        <p:txBody>
          <a:bodyPr wrap="none" rtlCol="0">
            <a:spAutoFit/>
          </a:bodyPr>
          <a:lstStyle/>
          <a:p>
            <a:r>
              <a:rPr lang="en-US" sz="1200" b="1" dirty="0">
                <a:solidFill>
                  <a:srgbClr val="FFFF00"/>
                </a:solidFill>
              </a:rPr>
              <a:t>8.4 </a:t>
            </a:r>
            <a:r>
              <a:rPr lang="en-US" sz="1200" b="1" dirty="0">
                <a:solidFill>
                  <a:srgbClr val="FFFF00"/>
                </a:solidFill>
                <a:latin typeface="Symbol" panose="05050102010706020507" pitchFamily="18" charset="2"/>
              </a:rPr>
              <a:t>m</a:t>
            </a:r>
            <a:r>
              <a:rPr lang="en-US" sz="1200" b="1" dirty="0">
                <a:solidFill>
                  <a:srgbClr val="FFFF00"/>
                </a:solidFill>
              </a:rPr>
              <a:t>m</a:t>
            </a:r>
          </a:p>
        </p:txBody>
      </p:sp>
    </p:spTree>
    <p:custDataLst>
      <p:tags r:id="rId1"/>
    </p:custDataLst>
    <p:extLst>
      <p:ext uri="{BB962C8B-B14F-4D97-AF65-F5344CB8AC3E}">
        <p14:creationId xmlns:p14="http://schemas.microsoft.com/office/powerpoint/2010/main" val="2989804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2851" y="86810"/>
            <a:ext cx="7772400" cy="1371600"/>
            <a:chOff x="800100" y="2100263"/>
            <a:chExt cx="7772400" cy="1371600"/>
          </a:xfrm>
        </p:grpSpPr>
        <p:grpSp>
          <p:nvGrpSpPr>
            <p:cNvPr id="5" name="Group 4"/>
            <p:cNvGrpSpPr/>
            <p:nvPr/>
          </p:nvGrpSpPr>
          <p:grpSpPr>
            <a:xfrm>
              <a:off x="800100" y="2100263"/>
              <a:ext cx="7772400" cy="1371600"/>
              <a:chOff x="800101" y="2100263"/>
              <a:chExt cx="7772400" cy="1371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1" y="2100263"/>
                <a:ext cx="7772400" cy="1371600"/>
              </a:xfrm>
              <a:prstGeom prst="rect">
                <a:avLst/>
              </a:prstGeom>
            </p:spPr>
          </p:pic>
          <p:sp>
            <p:nvSpPr>
              <p:cNvPr id="8" name="Rectangle 7"/>
              <p:cNvSpPr/>
              <p:nvPr/>
            </p:nvSpPr>
            <p:spPr>
              <a:xfrm>
                <a:off x="800101" y="2953565"/>
                <a:ext cx="7772400" cy="5071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libri Light" panose="020F0302020204030204" pitchFamily="34" charset="0"/>
                    <a:cs typeface="Arial" panose="020B0604020202020204" pitchFamily="34" charset="0"/>
                  </a:rPr>
                  <a:t>Quick Brief</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9279" y="2961061"/>
                <a:ext cx="550843" cy="457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8789" y="2961061"/>
                <a:ext cx="457200" cy="457200"/>
              </a:xfrm>
              <a:prstGeom prst="rect">
                <a:avLst/>
              </a:prstGeom>
            </p:spPr>
          </p:pic>
        </p:grpSp>
        <p:cxnSp>
          <p:nvCxnSpPr>
            <p:cNvPr id="6" name="Straight Connector 5"/>
            <p:cNvCxnSpPr/>
            <p:nvPr/>
          </p:nvCxnSpPr>
          <p:spPr>
            <a:xfrm>
              <a:off x="800100" y="3471863"/>
              <a:ext cx="7772400" cy="0"/>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262852" y="294607"/>
            <a:ext cx="7751152" cy="53014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Cloud Phase Difference</a:t>
            </a:r>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t>
            </a:r>
            <a:r>
              <a:rPr lang="en-US" sz="1600" dirty="0">
                <a:effectLst>
                  <a:outerShdw blurRad="38100" dist="38100" dir="2700000" algn="tl">
                    <a:srgbClr val="000000">
                      <a:alpha val="43137"/>
                    </a:srgbClr>
                  </a:outerShdw>
                </a:effectLst>
              </a:rPr>
              <a:t>11.2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 – 8.4 </a:t>
            </a:r>
            <a:r>
              <a:rPr lang="en-US" sz="1600" dirty="0">
                <a:effectLst>
                  <a:outerShdw blurRad="38100" dist="38100" dir="2700000" algn="tl">
                    <a:srgbClr val="000000">
                      <a:alpha val="43137"/>
                    </a:srgbClr>
                  </a:outerShdw>
                </a:effectLst>
                <a:latin typeface="Symbol" panose="05050102010706020507" pitchFamily="18" charset="2"/>
              </a:rPr>
              <a:t>m</a:t>
            </a:r>
            <a:r>
              <a:rPr lang="en-US" sz="1600" dirty="0">
                <a:effectLst>
                  <a:outerShdw blurRad="38100" dist="38100" dir="2700000" algn="tl">
                    <a:srgbClr val="000000">
                      <a:alpha val="43137"/>
                    </a:srgbClr>
                  </a:outerShdw>
                </a:effectLst>
              </a:rPr>
              <a:t>m</a:t>
            </a:r>
            <a:r>
              <a:rPr lang="en-US" sz="2400" dirty="0">
                <a:effectLst>
                  <a:outerShdw blurRad="38100" dist="38100" dir="2700000" algn="tl">
                    <a:srgbClr val="000000">
                      <a:alpha val="43137"/>
                    </a:srgbClr>
                  </a:outerShdw>
                </a:effectLst>
              </a:rPr>
              <a: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001" y="273174"/>
            <a:ext cx="1720122" cy="1097280"/>
          </a:xfrm>
          <a:prstGeom prst="rect">
            <a:avLst/>
          </a:prstGeom>
        </p:spPr>
      </p:pic>
      <p:sp>
        <p:nvSpPr>
          <p:cNvPr id="13" name="Content Placeholder 1"/>
          <p:cNvSpPr txBox="1">
            <a:spLocks/>
          </p:cNvSpPr>
          <p:nvPr/>
        </p:nvSpPr>
        <p:spPr>
          <a:xfrm>
            <a:off x="1536587" y="1600200"/>
            <a:ext cx="8991600" cy="51054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Summary</a:t>
            </a:r>
          </a:p>
          <a:p>
            <a:pPr lvl="1"/>
            <a:r>
              <a:rPr lang="en-US"/>
              <a:t>8.4 </a:t>
            </a:r>
            <a:r>
              <a:rPr lang="en-US">
                <a:latin typeface="Symbol" panose="05050102010706020507" pitchFamily="18" charset="2"/>
              </a:rPr>
              <a:t>m</a:t>
            </a:r>
            <a:r>
              <a:rPr lang="en-US"/>
              <a:t>m and 11.2 </a:t>
            </a:r>
            <a:r>
              <a:rPr lang="en-US">
                <a:latin typeface="Symbol" panose="05050102010706020507" pitchFamily="18" charset="2"/>
              </a:rPr>
              <a:t>m</a:t>
            </a:r>
            <a:r>
              <a:rPr lang="en-US"/>
              <a:t>m are both window channels</a:t>
            </a:r>
          </a:p>
          <a:p>
            <a:pPr lvl="1"/>
            <a:r>
              <a:rPr lang="en-US"/>
              <a:t>For ice clouds in general, greater absorption of energy by ice crystals in the 11.2</a:t>
            </a:r>
            <a:r>
              <a:rPr lang="en-US">
                <a:latin typeface="Symbol" panose="05050102010706020507" pitchFamily="18" charset="2"/>
              </a:rPr>
              <a:t> m</a:t>
            </a:r>
            <a:r>
              <a:rPr lang="en-US"/>
              <a:t>m channel (vs. 8.4</a:t>
            </a:r>
            <a:r>
              <a:rPr lang="en-US">
                <a:latin typeface="Symbol" panose="05050102010706020507" pitchFamily="18" charset="2"/>
              </a:rPr>
              <a:t> m</a:t>
            </a:r>
            <a:r>
              <a:rPr lang="en-US"/>
              <a:t>m) results in somewhat colder 11.2</a:t>
            </a:r>
            <a:r>
              <a:rPr lang="en-US">
                <a:latin typeface="Symbol" panose="05050102010706020507" pitchFamily="18" charset="2"/>
              </a:rPr>
              <a:t> m</a:t>
            </a:r>
            <a:r>
              <a:rPr lang="en-US"/>
              <a:t>m temperatures, and thus slightly negative values in the difference imagery</a:t>
            </a:r>
          </a:p>
          <a:p>
            <a:pPr lvl="1"/>
            <a:r>
              <a:rPr lang="en-US"/>
              <a:t>For thin ice clouds, additional sub-pixel effects cause 11.2</a:t>
            </a:r>
            <a:r>
              <a:rPr lang="en-US">
                <a:latin typeface="Symbol" panose="05050102010706020507" pitchFamily="18" charset="2"/>
              </a:rPr>
              <a:t> m</a:t>
            </a:r>
            <a:r>
              <a:rPr lang="en-US"/>
              <a:t>m brightness temperatures to be much colder than 8.4</a:t>
            </a:r>
            <a:r>
              <a:rPr lang="en-US">
                <a:latin typeface="Symbol" panose="05050102010706020507" pitchFamily="18" charset="2"/>
              </a:rPr>
              <a:t> m</a:t>
            </a:r>
            <a:r>
              <a:rPr lang="en-US"/>
              <a:t>m temperatures, leading to greater negative values in the imagery.</a:t>
            </a:r>
          </a:p>
          <a:p>
            <a:pPr lvl="1"/>
            <a:r>
              <a:rPr lang="en-US"/>
              <a:t>For water clouds, greater absorption of energy by water vapor in the 8.4 channel results in colder 8.4</a:t>
            </a:r>
            <a:r>
              <a:rPr lang="en-US">
                <a:latin typeface="Symbol" panose="05050102010706020507" pitchFamily="18" charset="2"/>
              </a:rPr>
              <a:t> m</a:t>
            </a:r>
            <a:r>
              <a:rPr lang="en-US"/>
              <a:t>m temperatures and thus positive values in the imagery (in clear skies). </a:t>
            </a:r>
          </a:p>
          <a:p>
            <a:pPr lvl="1"/>
            <a:r>
              <a:rPr lang="en-US"/>
              <a:t>This channel difference can be viewed alone or in combination with other visible and infrared channels for better scene interpretation. It is also used for derived products in AWIPS such as "Cloud Top Phase", as well as being part of the Ash and  Dust RGBs</a:t>
            </a:r>
          </a:p>
          <a:p>
            <a:pPr lvl="1"/>
            <a:r>
              <a:rPr lang="en-US"/>
              <a:t>Due to SO2 absorption at 8.4</a:t>
            </a:r>
            <a:r>
              <a:rPr lang="en-US">
                <a:latin typeface="Symbol" panose="05050102010706020507" pitchFamily="18" charset="2"/>
              </a:rPr>
              <a:t> m</a:t>
            </a:r>
            <a:r>
              <a:rPr lang="en-US"/>
              <a:t>m, this channel difference can help detect volcanic  eruption plumes, but should be used carefully, in combination with other methods</a:t>
            </a:r>
          </a:p>
          <a:p>
            <a:pPr lvl="1"/>
            <a:endParaRPr lang="en-US" dirty="0"/>
          </a:p>
        </p:txBody>
      </p:sp>
    </p:spTree>
    <p:custDataLst>
      <p:tags r:id="rId1"/>
    </p:custDataLst>
    <p:extLst>
      <p:ext uri="{BB962C8B-B14F-4D97-AF65-F5344CB8AC3E}">
        <p14:creationId xmlns:p14="http://schemas.microsoft.com/office/powerpoint/2010/main" val="33543879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REFERENCE_ID" val="8463c35d-51bb-4320-81a2-7a8893ccea62"/>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032498-c:\users\scottl\visit\quickbriefs\newg16cloudphasebtd\test.pptx"/>
  <p:tag name="ARTICULATE_PRESENTER_VERSION" val="7"/>
  <p:tag name="ARTICULATE_PROJECT_OPEN" val="1"/>
  <p:tag name="ARTICULATE_USED_PAGE_ORIENTATION" val="1"/>
  <p:tag name="ARTICULATE_USED_PAGE_SIZE" val="7"/>
</p:tagLst>
</file>

<file path=ppt/tags/tag10.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ELAPSEDTIME" val="33.7"/>
  <p:tag name="ANNOTATION_TYPE_1" val="0"/>
  <p:tag name="ANNOTATION_START_1" val="2.8"/>
  <p:tag name="ANNOTATION_END_1" val="10.0"/>
  <p:tag name="ANNOTATION_TOP_1" val="502"/>
  <p:tag name="ANNOTATION_LEFT_1" val="369"/>
  <p:tag name="ANNOTATION_WIDTH_1" val="134"/>
  <p:tag name="ANNOTATION_HEIGHT_1" val="134"/>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1280"/>
  <p:tag name="ANNOTATION_SLIDE_HEIGHT_1" val="720"/>
  <p:tag name="ANNOTATION_TYPE_2" val="0"/>
  <p:tag name="ANNOTATION_START_2" val="10.0"/>
  <p:tag name="ANNOTATION_END_2" val="21.0"/>
  <p:tag name="ANNOTATION_TOP_2" val="439"/>
  <p:tag name="ANNOTATION_LEFT_2" val="490"/>
  <p:tag name="ANNOTATION_WIDTH_2" val="134"/>
  <p:tag name="ANNOTATION_HEIGHT_2" val="134"/>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1280"/>
  <p:tag name="ANNOTATION_SLIDE_HEIGHT_2" val="720"/>
  <p:tag name="ANNOTATION_TYPE_3" val="0"/>
  <p:tag name="ANNOTATION_START_3" val="21.0"/>
  <p:tag name="ANNOTATION_END_3" val="22.5"/>
  <p:tag name="ANNOTATION_TOP_3" val="338"/>
  <p:tag name="ANNOTATION_LEFT_3" val="699"/>
  <p:tag name="ANNOTATION_WIDTH_3" val="134"/>
  <p:tag name="ANNOTATION_HEIGHT_3" val="134"/>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1280"/>
  <p:tag name="ANNOTATION_SLIDE_HEIGHT_3" val="720"/>
  <p:tag name="ANNOTATION_TYPE_4" val="0"/>
  <p:tag name="ANNOTATION_START_4" val="22.5"/>
  <p:tag name="ANNOTATION_END_4" val="28.5"/>
  <p:tag name="ANNOTATION_TOP_4" val="389"/>
  <p:tag name="ANNOTATION_LEFT_4" val="698"/>
  <p:tag name="ANNOTATION_WIDTH_4" val="134"/>
  <p:tag name="ANNOTATION_HEIGHT_4" val="134"/>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1280"/>
  <p:tag name="ANNOTATION_SLIDE_HEIGHT_4" val="720"/>
  <p:tag name="ANNOTATION_COUNT" val="4"/>
  <p:tag name="ARTICULATE_TITLE_TAG" val="Absorption of Upwelling Radiation"/>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D" val="261"/>
  <p:tag name="ARTICULATE_AUDIO_RECORDED" val="1"/>
  <p:tag name="ELAPSEDTIME" val="53.7"/>
  <p:tag name="ANNOTATION_TYPE_1" val="0"/>
  <p:tag name="ANNOTATION_START_1" val="5.6"/>
  <p:tag name="ANNOTATION_END_1" val="28.3"/>
  <p:tag name="ANNOTATION_TOP_1" val="462"/>
  <p:tag name="ANNOTATION_LEFT_1" val="368"/>
  <p:tag name="ANNOTATION_WIDTH_1" val="134"/>
  <p:tag name="ANNOTATION_HEIGHT_1" val="134"/>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1280"/>
  <p:tag name="ANNOTATION_SLIDE_HEIGHT_1" val="720"/>
  <p:tag name="ANNOTATION_TYPE_2" val="2"/>
  <p:tag name="ANNOTATION_START_2" val="28.3"/>
  <p:tag name="ANNOTATION_END_2" val="28.3"/>
  <p:tag name="ANNOTATION_TOP_2" val="-45"/>
  <p:tag name="ANNOTATION_LEFT_2" val="-45"/>
  <p:tag name="ANNOTATION_WIDTH_2" val="1370"/>
  <p:tag name="ANNOTATION_HEIGHT_2" val="810"/>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855309"/>
  <p:tag name="ANNOTATION_FILL_COLOR_2" val="855309"/>
  <p:tag name="ANNOTATION_FILL_ALPHA_2" val="50"/>
  <p:tag name="ANNOTATION_BORDER_WIDTH_2" val="2"/>
  <p:tag name="ANNOTATION_SLIDE_WIDTH_2" val="1280"/>
  <p:tag name="ANNOTATION_SLIDE_HEIGHT_2" val="720"/>
  <p:tag name="ANNOTATION_TYPE_3" val="2"/>
  <p:tag name="ANNOTATION_START_3" val="28.3"/>
  <p:tag name="ANNOTATION_END_3" val="34.3"/>
  <p:tag name="ANNOTATION_TOP_3" val="432"/>
  <p:tag name="ANNOTATION_LEFT_3" val="452"/>
  <p:tag name="ANNOTATION_WIDTH_3" val="73"/>
  <p:tag name="ANNOTATION_HEIGHT_3" val="130"/>
  <p:tag name="ANNOTATION_ANIMATION_3" val="4"/>
  <p:tag name="ANNOTATION_ROTATION_3" val="0"/>
  <p:tag name="ANNOTATION_SUB_TYPE_3" val="11"/>
  <p:tag name="ANNOTATION_LOOP_COUNT_3" val="1"/>
  <p:tag name="ANNOTATION_BOX_RADIUS_3" val="5"/>
  <p:tag name="ANNOTATION_SCALE_3" val="0"/>
  <p:tag name="ANNOTATION_BORDER_ALPHA_3" val="100"/>
  <p:tag name="ANNOTATION_BORDER_COLOR_3" val="855309"/>
  <p:tag name="ANNOTATION_FILL_COLOR_3" val="855309"/>
  <p:tag name="ANNOTATION_FILL_ALPHA_3" val="50"/>
  <p:tag name="ANNOTATION_BORDER_WIDTH_3" val="2"/>
  <p:tag name="ANNOTATION_SLIDE_WIDTH_3" val="1280"/>
  <p:tag name="ANNOTATION_SLIDE_HEIGHT_3" val="720"/>
  <p:tag name="ANNOTATION_TYPE_4" val="2"/>
  <p:tag name="ANNOTATION_START_4" val="34.3"/>
  <p:tag name="ANNOTATION_END_4" val="34.3"/>
  <p:tag name="ANNOTATION_TOP_4" val="-45"/>
  <p:tag name="ANNOTATION_LEFT_4" val="-45"/>
  <p:tag name="ANNOTATION_WIDTH_4" val="1370"/>
  <p:tag name="ANNOTATION_HEIGHT_4" val="810"/>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855309"/>
  <p:tag name="ANNOTATION_FILL_COLOR_4" val="855309"/>
  <p:tag name="ANNOTATION_FILL_ALPHA_4" val="50"/>
  <p:tag name="ANNOTATION_BORDER_WIDTH_4" val="2"/>
  <p:tag name="ANNOTATION_SLIDE_WIDTH_4" val="1280"/>
  <p:tag name="ANNOTATION_SLIDE_HEIGHT_4" val="720"/>
  <p:tag name="ANNOTATION_TYPE_5" val="2"/>
  <p:tag name="ANNOTATION_START_5" val="34.3"/>
  <p:tag name="ANNOTATION_END_5" val="41.1"/>
  <p:tag name="ANNOTATION_TOP_5" val="431"/>
  <p:tag name="ANNOTATION_LEFT_5" val="788"/>
  <p:tag name="ANNOTATION_WIDTH_5" val="93"/>
  <p:tag name="ANNOTATION_HEIGHT_5" val="179"/>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855309"/>
  <p:tag name="ANNOTATION_FILL_COLOR_5" val="855309"/>
  <p:tag name="ANNOTATION_FILL_ALPHA_5" val="50"/>
  <p:tag name="ANNOTATION_BORDER_WIDTH_5" val="2"/>
  <p:tag name="ANNOTATION_SLIDE_WIDTH_5" val="1280"/>
  <p:tag name="ANNOTATION_SLIDE_HEIGHT_5" val="720"/>
  <p:tag name="ANNOTATION_TYPE_6" val="2"/>
  <p:tag name="ANNOTATION_START_6" val="41.1"/>
  <p:tag name="ANNOTATION_END_6" val="41.1"/>
  <p:tag name="ANNOTATION_TOP_6" val="-45"/>
  <p:tag name="ANNOTATION_LEFT_6" val="-45"/>
  <p:tag name="ANNOTATION_WIDTH_6" val="1370"/>
  <p:tag name="ANNOTATION_HEIGHT_6" val="810"/>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855309"/>
  <p:tag name="ANNOTATION_FILL_COLOR_6" val="855309"/>
  <p:tag name="ANNOTATION_FILL_ALPHA_6" val="50"/>
  <p:tag name="ANNOTATION_BORDER_WIDTH_6" val="2"/>
  <p:tag name="ANNOTATION_SLIDE_WIDTH_6" val="1280"/>
  <p:tag name="ANNOTATION_SLIDE_HEIGHT_6" val="720"/>
  <p:tag name="ANNOTATION_TYPE_7" val="2"/>
  <p:tag name="ANNOTATION_START_7" val="41.1"/>
  <p:tag name="ANNOTATION_END_7" val="46.1"/>
  <p:tag name="ANNOTATION_TOP_7" val="227"/>
  <p:tag name="ANNOTATION_LEFT_7" val="513"/>
  <p:tag name="ANNOTATION_WIDTH_7" val="277"/>
  <p:tag name="ANNOTATION_HEIGHT_7" val="359"/>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855309"/>
  <p:tag name="ANNOTATION_FILL_COLOR_7" val="855309"/>
  <p:tag name="ANNOTATION_FILL_ALPHA_7" val="50"/>
  <p:tag name="ANNOTATION_BORDER_WIDTH_7" val="2"/>
  <p:tag name="ANNOTATION_SLIDE_WIDTH_7" val="1280"/>
  <p:tag name="ANNOTATION_SLIDE_HEIGHT_7" val="720"/>
  <p:tag name="ANNOTATION_TYPE_8" val="0"/>
  <p:tag name="ANNOTATION_START_8" val="46.1"/>
  <p:tag name="ANNOTATION_END_8" val="47.5"/>
  <p:tag name="ANNOTATION_TOP_8" val="274"/>
  <p:tag name="ANNOTATION_LEFT_8" val="601"/>
  <p:tag name="ANNOTATION_WIDTH_8" val="134"/>
  <p:tag name="ANNOTATION_HEIGHT_8" val="134"/>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1280"/>
  <p:tag name="ANNOTATION_SLIDE_HEIGHT_8" val="720"/>
  <p:tag name="ANNOTATION_TYPE_9" val="0"/>
  <p:tag name="ANNOTATION_START_9" val="47.5"/>
  <p:tag name="ANNOTATION_END_9" val="50.0"/>
  <p:tag name="ANNOTATION_TOP_9" val="315"/>
  <p:tag name="ANNOTATION_LEFT_9" val="633"/>
  <p:tag name="ANNOTATION_WIDTH_9" val="134"/>
  <p:tag name="ANNOTATION_HEIGHT_9" val="134"/>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1280"/>
  <p:tag name="ANNOTATION_SLIDE_HEIGHT_9" val="720"/>
  <p:tag name="ANNOTATION_COUNT" val="9"/>
  <p:tag name="ARTICULATE_TITLE_TAG" val="Field Of View/Sub-Pixel effects"/>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1.4"/>
  <p:tag name="ANNOTATION_TYPE_1" val="0"/>
  <p:tag name="ANNOTATION_START_1" val="2.4"/>
  <p:tag name="ANNOTATION_END_1" val="6.4"/>
  <p:tag name="ANNOTATION_TOP_1" val="434"/>
  <p:tag name="ANNOTATION_LEFT_1" val="571"/>
  <p:tag name="ANNOTATION_WIDTH_1" val="134"/>
  <p:tag name="ANNOTATION_HEIGHT_1" val="134"/>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1280"/>
  <p:tag name="ANNOTATION_SLIDE_HEIGHT_1" val="720"/>
  <p:tag name="ANNOTATION_TYPE_2" val="0"/>
  <p:tag name="ANNOTATION_START_2" val="6.4"/>
  <p:tag name="ANNOTATION_END_2" val="10.9"/>
  <p:tag name="ANNOTATION_TOP_2" val="620"/>
  <p:tag name="ANNOTATION_LEFT_2" val="847"/>
  <p:tag name="ANNOTATION_WIDTH_2" val="134"/>
  <p:tag name="ANNOTATION_HEIGHT_2" val="134"/>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1280"/>
  <p:tag name="ANNOTATION_SLIDE_HEIGHT_2" val="720"/>
  <p:tag name="ANNOTATION_TYPE_3" val="0"/>
  <p:tag name="ANNOTATION_START_3" val="10.9"/>
  <p:tag name="ANNOTATION_END_3" val="12.9"/>
  <p:tag name="ANNOTATION_TOP_3" val="392"/>
  <p:tag name="ANNOTATION_LEFT_3" val="588"/>
  <p:tag name="ANNOTATION_WIDTH_3" val="134"/>
  <p:tag name="ANNOTATION_HEIGHT_3" val="134"/>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1280"/>
  <p:tag name="ANNOTATION_SLIDE_HEIGHT_3" val="720"/>
  <p:tag name="ANNOTATION_TYPE_4" val="0"/>
  <p:tag name="ANNOTATION_START_4" val="12.9"/>
  <p:tag name="ANNOTATION_END_4" val="14.6"/>
  <p:tag name="ANNOTATION_TOP_4" val="162"/>
  <p:tag name="ANNOTATION_LEFT_4" val="281"/>
  <p:tag name="ANNOTATION_WIDTH_4" val="134"/>
  <p:tag name="ANNOTATION_HEIGHT_4" val="134"/>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1280"/>
  <p:tag name="ANNOTATION_SLIDE_HEIGHT_4" val="720"/>
  <p:tag name="ANNOTATION_TYPE_5" val="0"/>
  <p:tag name="ANNOTATION_START_5" val="14.6"/>
  <p:tag name="ANNOTATION_END_5" val="37.1"/>
  <p:tag name="ANNOTATION_TOP_5" val="539"/>
  <p:tag name="ANNOTATION_LEFT_5" val="507"/>
  <p:tag name="ANNOTATION_WIDTH_5" val="134"/>
  <p:tag name="ANNOTATION_HEIGHT_5" val="134"/>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1280"/>
  <p:tag name="ANNOTATION_SLIDE_HEIGHT_5" val="720"/>
  <p:tag name="ANNOTATION_TYPE_6" val="0"/>
  <p:tag name="ANNOTATION_START_6" val="37.1"/>
  <p:tag name="ANNOTATION_END_6" val="38.4"/>
  <p:tag name="ANNOTATION_TOP_6" val="283"/>
  <p:tag name="ANNOTATION_LEFT_6" val="558"/>
  <p:tag name="ANNOTATION_WIDTH_6" val="134"/>
  <p:tag name="ANNOTATION_HEIGHT_6" val="134"/>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1280"/>
  <p:tag name="ANNOTATION_SLIDE_HEIGHT_6" val="720"/>
  <p:tag name="ANNOTATION_TYPE_7" val="0"/>
  <p:tag name="ANNOTATION_START_7" val="38.4"/>
  <p:tag name="ANNOTATION_END_7" val="40.1"/>
  <p:tag name="ANNOTATION_TOP_7" val="344"/>
  <p:tag name="ANNOTATION_LEFT_7" val="743"/>
  <p:tag name="ANNOTATION_WIDTH_7" val="134"/>
  <p:tag name="ANNOTATION_HEIGHT_7" val="134"/>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1280"/>
  <p:tag name="ANNOTATION_SLIDE_HEIGHT_7" val="720"/>
  <p:tag name="ANNOTATION_TYPE_8" val="0"/>
  <p:tag name="ANNOTATION_START_8" val="40.1"/>
  <p:tag name="ANNOTATION_END_8" val="43.2"/>
  <p:tag name="ANNOTATION_TOP_8" val="152"/>
  <p:tag name="ANNOTATION_LEFT_8" val="228"/>
  <p:tag name="ANNOTATION_WIDTH_8" val="134"/>
  <p:tag name="ANNOTATION_HEIGHT_8" val="134"/>
  <p:tag name="ANNOTATION_ANIMATION_8" val="3"/>
  <p:tag name="ANNOTATION_ROTATION_8" val="27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1280"/>
  <p:tag name="ANNOTATION_SLIDE_HEIGHT_8" val="720"/>
  <p:tag name="ANNOTATION_COUNT" val="8"/>
  <p:tag name="ARTICULATE_TITLE_TAG" val="Example from AWIPS with different cloud thicknesses"/>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63"/>
  <p:tag name="ARTICULATE_AUDIO_RECORDED" val="1"/>
  <p:tag name="ELAPSEDTIME" val="11.6"/>
  <p:tag name="ANNOTATION_COUNT" val="0"/>
  <p:tag name="ARTICULATE_TITLE_TAG" val="Example from AWIPS:  Volcanic Eruption"/>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264"/>
  <p:tag name="ARTICULATE_AUDIO_RECORDED" val="1"/>
  <p:tag name="ELAPSEDTIME" val="8.4"/>
  <p:tag name="ANNOTATION_COUNT" val="0"/>
  <p:tag name="ARTICULATE_TITLE_TAG" val="Concluding Slide/Summary"/>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AUDIO_RECORDED" val="1"/>
  <p:tag name="ELAPSEDTIME" val="10.7"/>
  <p:tag name="ANNOTATION_TYPE_1" val="2"/>
  <p:tag name="ANNOTATION_START_1" val="4.8"/>
  <p:tag name="ANNOTATION_END_1" val="4.8"/>
  <p:tag name="ANNOTATION_TOP_1" val="-45"/>
  <p:tag name="ANNOTATION_LEFT_1" val="-45"/>
  <p:tag name="ANNOTATION_WIDTH_1" val="1370"/>
  <p:tag name="ANNOTATION_HEIGHT_1" val="810"/>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855309"/>
  <p:tag name="ANNOTATION_FILL_COLOR_1" val="855309"/>
  <p:tag name="ANNOTATION_FILL_ALPHA_1" val="50"/>
  <p:tag name="ANNOTATION_BORDER_WIDTH_1" val="2"/>
  <p:tag name="ANNOTATION_SLIDE_WIDTH_1" val="1280"/>
  <p:tag name="ANNOTATION_SLIDE_HEIGHT_1" val="720"/>
  <p:tag name="ANNOTATION_TYPE_2" val="2"/>
  <p:tag name="ANNOTATION_START_2" val="4.8"/>
  <p:tag name="ANNOTATION_TOP_2" val="232"/>
  <p:tag name="ANNOTATION_LEFT_2" val="231"/>
  <p:tag name="ANNOTATION_WIDTH_2" val="835"/>
  <p:tag name="ANNOTATION_HEIGHT_2" val="16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855309"/>
  <p:tag name="ANNOTATION_FILL_COLOR_2" val="855309"/>
  <p:tag name="ANNOTATION_FILL_ALPHA_2" val="50"/>
  <p:tag name="ANNOTATION_BORDER_WIDTH_2" val="2"/>
  <p:tag name="ANNOTATION_SLIDE_WIDTH_2" val="1280"/>
  <p:tag name="ANNOTATION_SLIDE_HEIGHT_2" val="720"/>
  <p:tag name="ANNOTATION_COUNT" val="2"/>
  <p:tag name="ARTICULATE_TITLE_TAG" val="Title Slide"/>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ELAPSEDTIME" val="13.1"/>
  <p:tag name="ANNOTATION_TYPE_1" val="2"/>
  <p:tag name="ANNOTATION_START_1" val="5.3"/>
  <p:tag name="ANNOTATION_END_1" val="5.3"/>
  <p:tag name="ANNOTATION_TOP_1" val="-45"/>
  <p:tag name="ANNOTATION_LEFT_1" val="-45"/>
  <p:tag name="ANNOTATION_WIDTH_1" val="1370"/>
  <p:tag name="ANNOTATION_HEIGHT_1" val="810"/>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855309"/>
  <p:tag name="ANNOTATION_FILL_COLOR_1" val="855309"/>
  <p:tag name="ANNOTATION_FILL_ALPHA_1" val="50"/>
  <p:tag name="ANNOTATION_BORDER_WIDTH_1" val="2"/>
  <p:tag name="ANNOTATION_SLIDE_WIDTH_1" val="1280"/>
  <p:tag name="ANNOTATION_SLIDE_HEIGHT_1" val="720"/>
  <p:tag name="ANNOTATION_TYPE_2" val="2"/>
  <p:tag name="ANNOTATION_START_2" val="5.3"/>
  <p:tag name="ANNOTATION_END_2" val="10.6"/>
  <p:tag name="ANNOTATION_TOP_2" val="324"/>
  <p:tag name="ANNOTATION_LEFT_2" val="256"/>
  <p:tag name="ANNOTATION_WIDTH_2" val="771"/>
  <p:tag name="ANNOTATION_HEIGHT_2" val="8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855309"/>
  <p:tag name="ANNOTATION_FILL_COLOR_2" val="855309"/>
  <p:tag name="ANNOTATION_FILL_ALPHA_2" val="50"/>
  <p:tag name="ANNOTATION_BORDER_WIDTH_2" val="2"/>
  <p:tag name="ANNOTATION_SLIDE_WIDTH_2" val="1280"/>
  <p:tag name="ANNOTATION_SLIDE_HEIGHT_2" val="720"/>
  <p:tag name="ANNOTATION_TYPE_3" val="2"/>
  <p:tag name="ANNOTATION_START_3" val="10.6"/>
  <p:tag name="ANNOTATION_END_3" val="10.6"/>
  <p:tag name="ANNOTATION_TOP_3" val="-45"/>
  <p:tag name="ANNOTATION_LEFT_3" val="-45"/>
  <p:tag name="ANNOTATION_WIDTH_3" val="1370"/>
  <p:tag name="ANNOTATION_HEIGHT_3" val="810"/>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855309"/>
  <p:tag name="ANNOTATION_FILL_COLOR_3" val="855309"/>
  <p:tag name="ANNOTATION_FILL_ALPHA_3" val="50"/>
  <p:tag name="ANNOTATION_BORDER_WIDTH_3" val="2"/>
  <p:tag name="ANNOTATION_SLIDE_WIDTH_3" val="1280"/>
  <p:tag name="ANNOTATION_SLIDE_HEIGHT_3" val="720"/>
  <p:tag name="ANNOTATION_TYPE_4" val="2"/>
  <p:tag name="ANNOTATION_START_4" val="10.6"/>
  <p:tag name="ANNOTATION_TOP_4" val="404"/>
  <p:tag name="ANNOTATION_LEFT_4" val="261"/>
  <p:tag name="ANNOTATION_WIDTH_4" val="806"/>
  <p:tag name="ANNOTATION_HEIGHT_4" val="184"/>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855309"/>
  <p:tag name="ANNOTATION_FILL_COLOR_4" val="855309"/>
  <p:tag name="ANNOTATION_FILL_ALPHA_4" val="50"/>
  <p:tag name="ANNOTATION_BORDER_WIDTH_4" val="2"/>
  <p:tag name="ANNOTATION_SLIDE_WIDTH_4" val="1280"/>
  <p:tag name="ANNOTATION_SLIDE_HEIGHT_4" val="720"/>
  <p:tag name="ANNOTATION_COUNT" val="4"/>
  <p:tag name="ARTICULATE_TITLE_TAG" val="Why do the two Brightness Tempertures differ?"/>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ELAPSEDTIME" val="35.7"/>
  <p:tag name="ANNOTATION_TYPE_1" val="0"/>
  <p:tag name="ANNOTATION_START_1" val="9.4"/>
  <p:tag name="ANNOTATION_END_1" val="21.8"/>
  <p:tag name="ANNOTATION_TOP_1" val="408"/>
  <p:tag name="ANNOTATION_LEFT_1" val="205"/>
  <p:tag name="ANNOTATION_WIDTH_1" val="134"/>
  <p:tag name="ANNOTATION_HEIGHT_1" val="134"/>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1280"/>
  <p:tag name="ANNOTATION_SLIDE_HEIGHT_1" val="720"/>
  <p:tag name="ANNOTATION_TYPE_2" val="0"/>
  <p:tag name="ANNOTATION_START_2" val="21.8"/>
  <p:tag name="ANNOTATION_END_2" val="22.8"/>
  <p:tag name="ANNOTATION_TOP_2" val="498"/>
  <p:tag name="ANNOTATION_LEFT_2" val="555"/>
  <p:tag name="ANNOTATION_WIDTH_2" val="134"/>
  <p:tag name="ANNOTATION_HEIGHT_2" val="134"/>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1280"/>
  <p:tag name="ANNOTATION_SLIDE_HEIGHT_2" val="720"/>
  <p:tag name="ANNOTATION_TYPE_3" val="0"/>
  <p:tag name="ANNOTATION_START_3" val="22.8"/>
  <p:tag name="ANNOTATION_END_3" val="24.9"/>
  <p:tag name="ANNOTATION_TOP_3" val="370"/>
  <p:tag name="ANNOTATION_LEFT_3" val="580"/>
  <p:tag name="ANNOTATION_WIDTH_3" val="134"/>
  <p:tag name="ANNOTATION_HEIGHT_3" val="134"/>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1280"/>
  <p:tag name="ANNOTATION_SLIDE_HEIGHT_3" val="720"/>
  <p:tag name="ANNOTATION_TYPE_4" val="0"/>
  <p:tag name="ANNOTATION_START_4" val="24.9"/>
  <p:tag name="ANNOTATION_END_4" val="26.3"/>
  <p:tag name="ANNOTATION_TOP_4" val="502"/>
  <p:tag name="ANNOTATION_LEFT_4" val="744"/>
  <p:tag name="ANNOTATION_WIDTH_4" val="134"/>
  <p:tag name="ANNOTATION_HEIGHT_4" val="134"/>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1280"/>
  <p:tag name="ANNOTATION_SLIDE_HEIGHT_4" val="720"/>
  <p:tag name="ANNOTATION_TYPE_5" val="0"/>
  <p:tag name="ANNOTATION_START_5" val="26.3"/>
  <p:tag name="ANNOTATION_END_5" val="28.7"/>
  <p:tag name="ANNOTATION_TOP_5" val="356"/>
  <p:tag name="ANNOTATION_LEFT_5" val="768"/>
  <p:tag name="ANNOTATION_WIDTH_5" val="134"/>
  <p:tag name="ANNOTATION_HEIGHT_5" val="134"/>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1280"/>
  <p:tag name="ANNOTATION_SLIDE_HEIGHT_5" val="720"/>
  <p:tag name="ANNOTATION_COUNT" val="5"/>
  <p:tag name="ARTICULATE_TITLE_TAG" val="Absorption by Water Vapor"/>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ELAPSEDTIME" val="43.5"/>
  <p:tag name="ANNOTATION_TYPE_1" val="0"/>
  <p:tag name="ANNOTATION_START_1" val="4.3"/>
  <p:tag name="ANNOTATION_END_1" val="7.6"/>
  <p:tag name="ANNOTATION_TOP_1" val="448"/>
  <p:tag name="ANNOTATION_LEFT_1" val="312"/>
  <p:tag name="ANNOTATION_WIDTH_1" val="134"/>
  <p:tag name="ANNOTATION_HEIGHT_1" val="134"/>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1280"/>
  <p:tag name="ANNOTATION_SLIDE_HEIGHT_1" val="720"/>
  <p:tag name="ANNOTATION_TYPE_2" val="0"/>
  <p:tag name="ANNOTATION_START_2" val="7.6"/>
  <p:tag name="ANNOTATION_END_2" val="13.3"/>
  <p:tag name="ANNOTATION_TOP_2" val="281"/>
  <p:tag name="ANNOTATION_LEFT_2" val="315"/>
  <p:tag name="ANNOTATION_WIDTH_2" val="134"/>
  <p:tag name="ANNOTATION_HEIGHT_2" val="134"/>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1280"/>
  <p:tag name="ANNOTATION_SLIDE_HEIGHT_2" val="720"/>
  <p:tag name="ANNOTATION_TYPE_3" val="0"/>
  <p:tag name="ANNOTATION_START_3" val="13.3"/>
  <p:tag name="ANNOTATION_END_3" val="16.4"/>
  <p:tag name="ANNOTATION_TOP_3" val="575"/>
  <p:tag name="ANNOTATION_LEFT_3" val="762"/>
  <p:tag name="ANNOTATION_WIDTH_3" val="134"/>
  <p:tag name="ANNOTATION_HEIGHT_3" val="134"/>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1280"/>
  <p:tag name="ANNOTATION_SLIDE_HEIGHT_3" val="720"/>
  <p:tag name="ANNOTATION_TYPE_4" val="0"/>
  <p:tag name="ANNOTATION_START_4" val="16.4"/>
  <p:tag name="ANNOTATION_END_4" val="22.4"/>
  <p:tag name="ANNOTATION_TOP_4" val="331"/>
  <p:tag name="ANNOTATION_LEFT_4" val="839"/>
  <p:tag name="ANNOTATION_WIDTH_4" val="134"/>
  <p:tag name="ANNOTATION_HEIGHT_4" val="134"/>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1280"/>
  <p:tag name="ANNOTATION_SLIDE_HEIGHT_4" val="720"/>
  <p:tag name="ANNOTATION_TYPE_5" val="0"/>
  <p:tag name="ANNOTATION_START_5" val="22.4"/>
  <p:tag name="ANNOTATION_END_5" val="28.1"/>
  <p:tag name="ANNOTATION_TOP_5" val="393"/>
  <p:tag name="ANNOTATION_LEFT_5" val="469"/>
  <p:tag name="ANNOTATION_WIDTH_5" val="134"/>
  <p:tag name="ANNOTATION_HEIGHT_5" val="134"/>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1280"/>
  <p:tag name="ANNOTATION_SLIDE_HEIGHT_5" val="720"/>
  <p:tag name="ANNOTATION_COUNT" val="5"/>
  <p:tag name="ARTICULATE_TITLE_TAG" val="Absorption by Sulfur Dioxide"/>
  <p:tag name="ARTICULATE_NAV_LEVEL" val="1"/>
  <p:tag name="ARTICULATE_SLIDE_PRESENTER_GUID" val="a1b5c112-db99-464b-a7a9-5b884f02b258"/>
  <p:tag name="ARTICULATE_SLIDE_PAUSE" val="0"/>
  <p:tag name="ARTICULATE_LOCK_SLIDE" val="0"/>
  <p:tag name="ARTICULATE_HIDE_SLIDE" val="0"/>
  <p:tag name="ARTICULATE_PLAYER_CONTROL_PREVIOUS" val="True"/>
  <p:tag name="ARTICULATE_PLAYER_CONTROL_NEXT" val="True"/>
  <p:tag name="ARTICULATE_USED_LAYOUT" val="7"/>
</p:tagLst>
</file>

<file path=ppt/tags/tag9.xml><?xml version="1.0" encoding="utf-8"?>
<p:tagLst xmlns:a="http://schemas.openxmlformats.org/drawingml/2006/main" xmlns:r="http://schemas.openxmlformats.org/officeDocument/2006/relationships" xmlns:p="http://schemas.openxmlformats.org/presentationml/2006/main">
  <p:tag name="BULLET_1" val="8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968</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dc:title>
  <dc:creator>Scott Lindstrom</dc:creator>
  <cp:lastModifiedBy>Scott Lindstrom</cp:lastModifiedBy>
  <cp:revision>42</cp:revision>
  <dcterms:created xsi:type="dcterms:W3CDTF">2019-02-19T22:36:14Z</dcterms:created>
  <dcterms:modified xsi:type="dcterms:W3CDTF">2019-02-20T19:28:13Z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FF626218-850B-43E7-8A66-A9A08A6EB3F8</vt:lpwstr>
  </property>
  <property fmtid="{D5CDD505-2E9C-101B-9397-08002B2CF9AE}" pid="3" name="ArticulatePath">
    <vt:lpwstr>Presentation2</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C:\Users\scottl\VISIT\QuickBriefs\NewG16CloudPhaseBTD\Test.ppta</vt:lpwstr>
  </property>
</Properties>
</file>