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56" r:id="rId2"/>
    <p:sldId id="257" r:id="rId3"/>
    <p:sldId id="277" r:id="rId4"/>
    <p:sldId id="278" r:id="rId5"/>
    <p:sldId id="280" r:id="rId6"/>
    <p:sldId id="282" r:id="rId7"/>
    <p:sldId id="283" r:id="rId8"/>
  </p:sldIdLst>
  <p:sldSz cx="9144000" cy="6858000" type="screen4x3"/>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1"/>
    <p:restoredTop sz="94643"/>
  </p:normalViewPr>
  <p:slideViewPr>
    <p:cSldViewPr>
      <p:cViewPr varScale="1">
        <p:scale>
          <a:sx n="83" d="100"/>
          <a:sy n="83" d="100"/>
        </p:scale>
        <p:origin x="638"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446F510-81E4-41F5-961E-6798D44D30F0}" type="datetimeFigureOut">
              <a:rPr lang="en-US" smtClean="0"/>
              <a:t>11/20/2018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001E158-7B65-4A55-9EA7-9E4C2B063A99}" type="slidenum">
              <a:rPr lang="en-US" smtClean="0"/>
              <a:t>‹#›</a:t>
            </a:fld>
            <a:endParaRPr lang="en-US"/>
          </a:p>
        </p:txBody>
      </p:sp>
    </p:spTree>
    <p:extLst>
      <p:ext uri="{BB962C8B-B14F-4D97-AF65-F5344CB8AC3E}">
        <p14:creationId xmlns:p14="http://schemas.microsoft.com/office/powerpoint/2010/main" val="3655125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ea typeface="Times New Roman"/>
                <a:cs typeface="Calibri"/>
              </a:rPr>
              <a:t>This Quick Brief will describe how Derived Motion Winds are created, and how they can be used.  I'm Scott Lindstrom from CIMSS.</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1</a:t>
            </a:fld>
            <a:endParaRPr lang="en-US"/>
          </a:p>
        </p:txBody>
      </p:sp>
    </p:spTree>
    <p:extLst>
      <p:ext uri="{BB962C8B-B14F-4D97-AF65-F5344CB8AC3E}">
        <p14:creationId xmlns:p14="http://schemas.microsoft.com/office/powerpoint/2010/main" val="1534109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Derived Motion Winds are created using 5 of the 16 bands of the GOES-R series Advanced Baseline Imager (visible, all 3 water water vapor, and the infrared window band). Derived winds are created once per hour for the Full Disk domain, every 15 minutes for the CONUS domain and every 5 minutes for the Mesoscale domain</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2</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3 sequential images as used to calculate derived motion winds. , Wind target motions are analyzed (going both forward and backward in time) For 5x5 pixel areas nested within a 15x15 pixel Target Scene. A cluster analysis algorithm then determines a single Dominant Motion Vector for the entire 15x15 Scene. Finally,  the ABI Cloud Height Algorithm product is used to assign a height value this Dominant Motion Vector</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3</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Derived Motion Winds are continually compared to winds from rawinsondes, winds from aircraft and model esimates of winds to assess their quality. Verification statistics derived from these comparisons lead to algorithm changes that improve the accuracy of satellite winds.  Proper assimilation of DMWs improves performance of NWP models</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4</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 is an example of the complimentary coverage provided by combining the low-level Visible winds in yellow (calculated using 0.5-km resolution Band 2 0.64 micrometer  images) and mid/upper-tropospheric Water Vapor winds in cyan (calculated using 2-km resolution Band 8 upper-level water vapor 6.19 micrometer images) for the remnants of Hurricane Beryl off the US East Coast. The Visible winds clearly highlighted the low-level circulation center, while Water Vapor winds indicated the presence of a trough aloft (whose axis was just to the west of the LLCC</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5</a:t>
            </a:fld>
            <a:endParaRPr lang="en-US"/>
          </a:p>
        </p:txBody>
      </p:sp>
    </p:spTree>
    <p:extLst>
      <p:ext uri="{BB962C8B-B14F-4D97-AF65-F5344CB8AC3E}">
        <p14:creationId xmlns:p14="http://schemas.microsoft.com/office/powerpoint/2010/main" val="4225444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dirty="0"/>
              <a:t>In this example (taken from the Satellite Liaison Blog), Derived Motion Winds helped to diagnose the presence of enhanced 0-1 km Low-Level shear (around 16 knots) and 0-6 km Deep-Layer shear (around 49 knots) in the pre-storm environment shortly before an outbreak of tornadic convection across central Iowa.</a:t>
            </a:r>
          </a:p>
          <a:p>
            <a:pPr>
              <a:lnSpc>
                <a:spcPct val="115000"/>
              </a:lnSpc>
            </a:pP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6</a:t>
            </a:fld>
            <a:endParaRPr lang="en-US"/>
          </a:p>
        </p:txBody>
      </p:sp>
    </p:spTree>
    <p:extLst>
      <p:ext uri="{BB962C8B-B14F-4D97-AF65-F5344CB8AC3E}">
        <p14:creationId xmlns:p14="http://schemas.microsoft.com/office/powerpoint/2010/main" val="2922226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How can you use Derived Motion Wind vectors?  Use them to view shear in the pre-storm environment.  Or to diagnose the accuracy of model winds.</a:t>
            </a:r>
            <a:endParaRPr lang="en-US">
              <a:ea typeface="Times New Roman"/>
              <a:cs typeface="Times New Roman"/>
            </a:endParaRPr>
          </a:p>
          <a:p>
            <a:pPr>
              <a:lnSpc>
                <a:spcPct val="115000"/>
              </a:lnSpc>
            </a:pPr>
            <a:r>
              <a:rPr lang="en-US">
                <a:solidFill>
                  <a:srgbClr val="000000"/>
                </a:solidFill>
                <a:ea typeface="Times New Roman"/>
                <a:cs typeface="Calibri"/>
              </a:rPr>
              <a:t> </a:t>
            </a:r>
            <a:endParaRPr lang="en-US">
              <a:ea typeface="Times New Roman"/>
              <a:cs typeface="Times New Roman"/>
            </a:endParaRPr>
          </a:p>
          <a:p>
            <a:pPr>
              <a:lnSpc>
                <a:spcPct val="115000"/>
              </a:lnSpc>
            </a:pPr>
            <a:r>
              <a:rPr lang="en-US">
                <a:solidFill>
                  <a:srgbClr val="000000"/>
                </a:solidFill>
                <a:ea typeface="Times New Roman"/>
                <a:cs typeface="Calibri"/>
              </a:rPr>
              <a:t>Here are some reminders of what you've just heard.  This is the end of the Quick Brief on Derived Motion Winds - thanks for listening</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E001E158-7B65-4A55-9EA7-9E4C2B063A99}" type="slidenum">
              <a:rPr lang="en-US" smtClean="0"/>
              <a:t>7</a:t>
            </a:fld>
            <a:endParaRPr lang="en-US"/>
          </a:p>
        </p:txBody>
      </p:sp>
    </p:spTree>
    <p:extLst>
      <p:ext uri="{BB962C8B-B14F-4D97-AF65-F5344CB8AC3E}">
        <p14:creationId xmlns:p14="http://schemas.microsoft.com/office/powerpoint/2010/main" val="2446698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1DA5F6D-4FDD-4780-9DC4-F3CFC2C2ED20}"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723348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A5F6D-4FDD-4780-9DC4-F3CFC2C2ED20}"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20842172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A5F6D-4FDD-4780-9DC4-F3CFC2C2ED20}"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41534122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1DA5F6D-4FDD-4780-9DC4-F3CFC2C2ED20}"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987255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1DA5F6D-4FDD-4780-9DC4-F3CFC2C2ED20}" type="datetimeFigureOut">
              <a:rPr lang="en-US" smtClean="0"/>
              <a:t>11/20/2018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2508012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1DA5F6D-4FDD-4780-9DC4-F3CFC2C2ED20}"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15548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1DA5F6D-4FDD-4780-9DC4-F3CFC2C2ED20}" type="datetimeFigureOut">
              <a:rPr lang="en-US" smtClean="0"/>
              <a:t>11/20/2018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610117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1DA5F6D-4FDD-4780-9DC4-F3CFC2C2ED20}" type="datetimeFigureOut">
              <a:rPr lang="en-US" smtClean="0"/>
              <a:t>11/20/2018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2332711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DA5F6D-4FDD-4780-9DC4-F3CFC2C2ED20}" type="datetimeFigureOut">
              <a:rPr lang="en-US" smtClean="0"/>
              <a:t>11/20/2018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93924195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DA5F6D-4FDD-4780-9DC4-F3CFC2C2ED20}"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2255480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1DA5F6D-4FDD-4780-9DC4-F3CFC2C2ED20}" type="datetimeFigureOut">
              <a:rPr lang="en-US" smtClean="0"/>
              <a:t>11/20/2018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11BBFA-112C-44F8-A9FA-6F715AE32189}" type="slidenum">
              <a:rPr lang="en-US" smtClean="0"/>
              <a:t>‹#›</a:t>
            </a:fld>
            <a:endParaRPr lang="en-US"/>
          </a:p>
        </p:txBody>
      </p:sp>
    </p:spTree>
    <p:extLst>
      <p:ext uri="{BB962C8B-B14F-4D97-AF65-F5344CB8AC3E}">
        <p14:creationId xmlns:p14="http://schemas.microsoft.com/office/powerpoint/2010/main" val="3972010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DA5F6D-4FDD-4780-9DC4-F3CFC2C2ED20}" type="datetimeFigureOut">
              <a:rPr lang="en-US" smtClean="0"/>
              <a:t>11/20/2018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1BBFA-112C-44F8-A9FA-6F715AE32189}" type="slidenum">
              <a:rPr lang="en-US" smtClean="0"/>
              <a:t>‹#›</a:t>
            </a:fld>
            <a:endParaRPr lang="en-US"/>
          </a:p>
        </p:txBody>
      </p:sp>
    </p:spTree>
    <p:extLst>
      <p:ext uri="{BB962C8B-B14F-4D97-AF65-F5344CB8AC3E}">
        <p14:creationId xmlns:p14="http://schemas.microsoft.com/office/powerpoint/2010/main" val="37813015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5.xml.rels><?xml version="1.0" encoding="UTF-8" standalone="yes"?>
<Relationships xmlns="http://schemas.openxmlformats.org/package/2006/relationships"><Relationship Id="rId8" Type="http://schemas.openxmlformats.org/officeDocument/2006/relationships/image" Target="../media/image6.gif"/><Relationship Id="rId3" Type="http://schemas.openxmlformats.org/officeDocument/2006/relationships/notesSlide" Target="../notesSlides/notesSlide5.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hyperlink" Target="http://cimss.ssec.wisc.edu/goes/blog/archives/28952"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notesSlide" Target="../notesSlides/notesSlide6.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 Id="rId9" Type="http://schemas.openxmlformats.org/officeDocument/2006/relationships/hyperlink" Target="https://satelliteliaisonblog.com/2018/07/19/19-july-2018-iowa-tornados-goes-16-and-jpss/" TargetMode="Externa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762000" y="2293497"/>
            <a:ext cx="7751151" cy="853301"/>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effectLst>
                <a:outerShdw blurRad="38100" dist="38100" dir="2700000" algn="tl">
                  <a:srgbClr val="000000">
                    <a:alpha val="43137"/>
                  </a:srgbClr>
                </a:outerShdw>
              </a:effectLst>
            </a:endParaRPr>
          </a:p>
        </p:txBody>
      </p:sp>
      <p:grpSp>
        <p:nvGrpSpPr>
          <p:cNvPr id="4" name="Group 3"/>
          <p:cNvGrpSpPr/>
          <p:nvPr/>
        </p:nvGrpSpPr>
        <p:grpSpPr>
          <a:xfrm>
            <a:off x="762000" y="228600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3" name="Rectangle 12"/>
          <p:cNvSpPr/>
          <p:nvPr/>
        </p:nvSpPr>
        <p:spPr>
          <a:xfrm>
            <a:off x="762001" y="2286000"/>
            <a:ext cx="7751152" cy="853301"/>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effectLst>
                  <a:outerShdw blurRad="38100" dist="38100" dir="2700000" algn="tl">
                    <a:srgbClr val="000000">
                      <a:alpha val="43137"/>
                    </a:srgbClr>
                  </a:outerShdw>
                </a:effectLst>
              </a:rPr>
              <a:t>     Derived Motion Winds</a:t>
            </a:r>
            <a:endParaRPr lang="en-US" sz="2400" dirty="0">
              <a:effectLst>
                <a:outerShdw blurRad="38100" dist="38100" dir="2700000" algn="tl">
                  <a:srgbClr val="000000">
                    <a:alpha val="43137"/>
                  </a:srgbClr>
                </a:outerShdw>
              </a:effectLst>
            </a:endParaRPr>
          </a:p>
        </p:txBody>
      </p:sp>
      <p:sp>
        <p:nvSpPr>
          <p:cNvPr id="2" name="TextBox 1"/>
          <p:cNvSpPr txBox="1"/>
          <p:nvPr/>
        </p:nvSpPr>
        <p:spPr>
          <a:xfrm>
            <a:off x="364343" y="4191000"/>
            <a:ext cx="8567730" cy="1446550"/>
          </a:xfrm>
          <a:prstGeom prst="rect">
            <a:avLst/>
          </a:prstGeom>
          <a:noFill/>
        </p:spPr>
        <p:txBody>
          <a:bodyPr wrap="none" rtlCol="0">
            <a:spAutoFit/>
          </a:bodyPr>
          <a:lstStyle/>
          <a:p>
            <a:pPr algn="ctr"/>
            <a:r>
              <a:rPr lang="en-US" sz="3200" b="1" cap="small" dirty="0"/>
              <a:t>Scott Lindstrom and Scott </a:t>
            </a:r>
            <a:r>
              <a:rPr lang="en-US" sz="3200" b="1" cap="small" dirty="0" err="1"/>
              <a:t>Bachmeier</a:t>
            </a:r>
            <a:endParaRPr lang="en-US" sz="3200" b="1" cap="small" dirty="0"/>
          </a:p>
          <a:p>
            <a:pPr algn="ctr"/>
            <a:r>
              <a:rPr lang="en-US" sz="2800" b="1" cap="small" dirty="0">
                <a:solidFill>
                  <a:srgbClr val="FF0000"/>
                </a:solidFill>
              </a:rPr>
              <a:t>UW-Madison </a:t>
            </a:r>
          </a:p>
          <a:p>
            <a:pPr algn="ctr"/>
            <a:r>
              <a:rPr lang="en-US" sz="2800" b="1" cap="small" dirty="0">
                <a:solidFill>
                  <a:srgbClr val="FF0000"/>
                </a:solidFill>
              </a:rPr>
              <a:t>Cooperative Institute for Meteorological Satellite Studies</a:t>
            </a:r>
          </a:p>
        </p:txBody>
      </p:sp>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0956" y="5668060"/>
            <a:ext cx="1614488" cy="1174173"/>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46150" y="2472364"/>
            <a:ext cx="1720122" cy="1097280"/>
          </a:xfrm>
          <a:prstGeom prst="rect">
            <a:avLst/>
          </a:prstGeom>
        </p:spPr>
      </p:pic>
    </p:spTree>
    <p:custDataLst>
      <p:tags r:id="rId1"/>
    </p:custDataLst>
    <p:extLst>
      <p:ext uri="{BB962C8B-B14F-4D97-AF65-F5344CB8AC3E}">
        <p14:creationId xmlns:p14="http://schemas.microsoft.com/office/powerpoint/2010/main" val="26605915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a:xfrm>
            <a:off x="381000" y="1600200"/>
            <a:ext cx="8534400" cy="5105400"/>
          </a:xfrm>
        </p:spPr>
        <p:txBody>
          <a:bodyPr>
            <a:normAutofit lnSpcReduction="10000"/>
          </a:bodyPr>
          <a:lstStyle/>
          <a:p>
            <a:r>
              <a:rPr lang="en-US" dirty="0"/>
              <a:t>Derived Motion Winds use these 5 channels from the ABI</a:t>
            </a:r>
          </a:p>
          <a:p>
            <a:pPr lvl="1"/>
            <a:r>
              <a:rPr lang="en-US" dirty="0"/>
              <a:t>Visible (</a:t>
            </a:r>
            <a:r>
              <a:rPr lang="en-US" b="1" dirty="0"/>
              <a:t>0.64 </a:t>
            </a:r>
            <a:r>
              <a:rPr lang="en-US" b="1" dirty="0">
                <a:latin typeface="Symbol" panose="05050102010706020507" pitchFamily="18" charset="2"/>
              </a:rPr>
              <a:t>m</a:t>
            </a:r>
            <a:r>
              <a:rPr lang="en-US" b="1" dirty="0"/>
              <a:t>m</a:t>
            </a:r>
            <a:r>
              <a:rPr lang="en-US" dirty="0"/>
              <a:t>)</a:t>
            </a:r>
          </a:p>
          <a:p>
            <a:pPr lvl="1"/>
            <a:r>
              <a:rPr lang="en-US" smtClean="0"/>
              <a:t>Upper</a:t>
            </a:r>
            <a:r>
              <a:rPr lang="en-US" smtClean="0"/>
              <a:t>-Level </a:t>
            </a:r>
            <a:r>
              <a:rPr lang="en-US" dirty="0"/>
              <a:t>Water Vapor (</a:t>
            </a:r>
            <a:r>
              <a:rPr lang="en-US" b="1" dirty="0"/>
              <a:t>6.19 </a:t>
            </a:r>
            <a:r>
              <a:rPr lang="en-US" b="1" dirty="0">
                <a:latin typeface="Symbol" panose="05050102010706020507" pitchFamily="18" charset="2"/>
              </a:rPr>
              <a:t>m</a:t>
            </a:r>
            <a:r>
              <a:rPr lang="en-US" b="1" dirty="0"/>
              <a:t>m</a:t>
            </a:r>
            <a:r>
              <a:rPr lang="en-US" dirty="0"/>
              <a:t>)</a:t>
            </a:r>
          </a:p>
          <a:p>
            <a:pPr lvl="1"/>
            <a:r>
              <a:rPr lang="en-US" dirty="0"/>
              <a:t>Mid-Level Water Vapor (</a:t>
            </a:r>
            <a:r>
              <a:rPr lang="en-US" b="1" dirty="0"/>
              <a:t>6.95 </a:t>
            </a:r>
            <a:r>
              <a:rPr lang="en-US" b="1" dirty="0">
                <a:latin typeface="Symbol" panose="05050102010706020507" pitchFamily="18" charset="2"/>
              </a:rPr>
              <a:t>m</a:t>
            </a:r>
            <a:r>
              <a:rPr lang="en-US" b="1" dirty="0"/>
              <a:t>m</a:t>
            </a:r>
            <a:r>
              <a:rPr lang="en-US" dirty="0"/>
              <a:t>)</a:t>
            </a:r>
          </a:p>
          <a:p>
            <a:pPr lvl="1"/>
            <a:r>
              <a:rPr lang="en-US" dirty="0"/>
              <a:t>Low-Level Water Vapor (</a:t>
            </a:r>
            <a:r>
              <a:rPr lang="en-US" b="1" dirty="0"/>
              <a:t>7.3 </a:t>
            </a:r>
            <a:r>
              <a:rPr lang="en-US" b="1" dirty="0">
                <a:latin typeface="Symbol" panose="05050102010706020507" pitchFamily="18" charset="2"/>
              </a:rPr>
              <a:t>m</a:t>
            </a:r>
            <a:r>
              <a:rPr lang="en-US" b="1" dirty="0"/>
              <a:t>m</a:t>
            </a:r>
            <a:r>
              <a:rPr lang="en-US" dirty="0"/>
              <a:t>)</a:t>
            </a:r>
          </a:p>
          <a:p>
            <a:pPr lvl="1"/>
            <a:r>
              <a:rPr lang="en-US" dirty="0"/>
              <a:t>Long-wave Infrared (</a:t>
            </a:r>
            <a:r>
              <a:rPr lang="en-US" b="1" dirty="0"/>
              <a:t>11.2 </a:t>
            </a:r>
            <a:r>
              <a:rPr lang="en-US" b="1" dirty="0">
                <a:latin typeface="Symbol" panose="05050102010706020507" pitchFamily="18" charset="2"/>
              </a:rPr>
              <a:t>m</a:t>
            </a:r>
            <a:r>
              <a:rPr lang="en-US" b="1" dirty="0"/>
              <a:t>m</a:t>
            </a:r>
            <a:r>
              <a:rPr lang="en-US" dirty="0"/>
              <a:t>)</a:t>
            </a:r>
          </a:p>
          <a:p>
            <a:r>
              <a:rPr lang="en-US" dirty="0"/>
              <a:t>Created for Full Disk Imagery (every 60 minutes)</a:t>
            </a:r>
          </a:p>
          <a:p>
            <a:r>
              <a:rPr lang="en-US" dirty="0"/>
              <a:t>Created for CONUS Imagery (every 15 minutes)</a:t>
            </a:r>
          </a:p>
          <a:p>
            <a:r>
              <a:rPr lang="en-US" dirty="0"/>
              <a:t>Created for Mesoscale Imagery (5 minutes)</a:t>
            </a:r>
          </a:p>
        </p:txBody>
      </p:sp>
      <p:sp>
        <p:nvSpPr>
          <p:cNvPr id="13" name="Rectangle 12">
            <a:extLst>
              <a:ext uri="{FF2B5EF4-FFF2-40B4-BE49-F238E27FC236}">
                <a16:creationId xmlns:a16="http://schemas.microsoft.com/office/drawing/2014/main" id="{25D684D8-54BF-AB41-A43E-62BCF5AED514}"/>
              </a:ext>
            </a:extLst>
          </p:cNvPr>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  Derived Motion Winds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Tree>
    <p:custDataLst>
      <p:tags r:id="rId1"/>
    </p:custDataLst>
    <p:extLst>
      <p:ext uri="{BB962C8B-B14F-4D97-AF65-F5344CB8AC3E}">
        <p14:creationId xmlns:p14="http://schemas.microsoft.com/office/powerpoint/2010/main" val="37130310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  Derived Motion Winds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3" name="Content Placeholder 2"/>
          <p:cNvSpPr>
            <a:spLocks noGrp="1"/>
          </p:cNvSpPr>
          <p:nvPr>
            <p:ph idx="1"/>
          </p:nvPr>
        </p:nvSpPr>
        <p:spPr>
          <a:xfrm>
            <a:off x="381000" y="1676400"/>
            <a:ext cx="8458200" cy="4953000"/>
          </a:xfrm>
        </p:spPr>
        <p:txBody>
          <a:bodyPr>
            <a:normAutofit fontScale="92500"/>
          </a:bodyPr>
          <a:lstStyle/>
          <a:p>
            <a:r>
              <a:rPr lang="en-US" dirty="0"/>
              <a:t>A set of 3 sequential images is used</a:t>
            </a:r>
          </a:p>
          <a:p>
            <a:r>
              <a:rPr lang="en-US" dirty="0" smtClean="0"/>
              <a:t>An </a:t>
            </a:r>
            <a:r>
              <a:rPr lang="en-US" dirty="0"/>
              <a:t>analysis of wind target motions is performed (going both forward and backward in time</a:t>
            </a:r>
            <a:r>
              <a:rPr lang="en-US" dirty="0" smtClean="0"/>
              <a:t>) for </a:t>
            </a:r>
            <a:r>
              <a:rPr lang="en-US" dirty="0"/>
              <a:t>5x5 pixel areas nested within a 15x15 pixel Target </a:t>
            </a:r>
            <a:r>
              <a:rPr lang="en-US" dirty="0" smtClean="0"/>
              <a:t>Scene</a:t>
            </a:r>
            <a:r>
              <a:rPr lang="en-US" dirty="0"/>
              <a:t>.</a:t>
            </a:r>
          </a:p>
          <a:p>
            <a:r>
              <a:rPr lang="en-US" dirty="0"/>
              <a:t>A cluster analysis algorithm then determines a Dominant Motion Vector for the entire Target Scene</a:t>
            </a:r>
          </a:p>
          <a:p>
            <a:r>
              <a:rPr lang="en-US" dirty="0"/>
              <a:t>A height value is assigned to the Dominant Motion Vector, using the ABI Cloud Height Algorithm</a:t>
            </a:r>
          </a:p>
        </p:txBody>
      </p:sp>
    </p:spTree>
    <p:custDataLst>
      <p:tags r:id="rId1"/>
    </p:custDataLst>
    <p:extLst>
      <p:ext uri="{BB962C8B-B14F-4D97-AF65-F5344CB8AC3E}">
        <p14:creationId xmlns:p14="http://schemas.microsoft.com/office/powerpoint/2010/main" val="2804413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  Derived Motion Winds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3" name="Content Placeholder 2"/>
          <p:cNvSpPr>
            <a:spLocks noGrp="1"/>
          </p:cNvSpPr>
          <p:nvPr>
            <p:ph idx="1"/>
          </p:nvPr>
        </p:nvSpPr>
        <p:spPr>
          <a:xfrm>
            <a:off x="457200" y="1828800"/>
            <a:ext cx="8382000" cy="4953000"/>
          </a:xfrm>
        </p:spPr>
        <p:txBody>
          <a:bodyPr>
            <a:normAutofit/>
          </a:bodyPr>
          <a:lstStyle/>
          <a:p>
            <a:r>
              <a:rPr lang="en-US" dirty="0"/>
              <a:t>Derived Motion Winds are continually compared to </a:t>
            </a:r>
            <a:r>
              <a:rPr lang="en-US" dirty="0" err="1"/>
              <a:t>rawinsondes</a:t>
            </a:r>
            <a:r>
              <a:rPr lang="en-US" dirty="0"/>
              <a:t>, aircraft data and model fields to compute verification statistics</a:t>
            </a:r>
          </a:p>
          <a:p>
            <a:pPr lvl="1"/>
            <a:r>
              <a:rPr lang="en-US" dirty="0"/>
              <a:t>Changes to the winds algorithms result from these comparisons, leading to improved accuracy</a:t>
            </a:r>
          </a:p>
          <a:p>
            <a:pPr lvl="1"/>
            <a:r>
              <a:rPr lang="en-US" dirty="0"/>
              <a:t>If height assignment is too high:  slow DMW bias</a:t>
            </a:r>
          </a:p>
          <a:p>
            <a:pPr lvl="1"/>
            <a:r>
              <a:rPr lang="en-US" dirty="0"/>
              <a:t>If height assignment is too low:  fast DMW bias</a:t>
            </a:r>
          </a:p>
          <a:p>
            <a:r>
              <a:rPr lang="en-US" dirty="0" smtClean="0"/>
              <a:t>Better </a:t>
            </a:r>
            <a:r>
              <a:rPr lang="en-US" dirty="0"/>
              <a:t>methods of DMW assimilation lead to improvements in NWP model performance</a:t>
            </a:r>
          </a:p>
        </p:txBody>
      </p:sp>
    </p:spTree>
    <p:custDataLst>
      <p:tags r:id="rId1"/>
    </p:custDataLst>
    <p:extLst>
      <p:ext uri="{BB962C8B-B14F-4D97-AF65-F5344CB8AC3E}">
        <p14:creationId xmlns:p14="http://schemas.microsoft.com/office/powerpoint/2010/main" val="38161616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2F68E6D0-F6AD-FA48-9D04-854E7377AF8D}"/>
              </a:ext>
            </a:extLst>
          </p:cNvPr>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  Derived Motion Winds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3" name="Rectangle 2">
            <a:extLst>
              <a:ext uri="{FF2B5EF4-FFF2-40B4-BE49-F238E27FC236}">
                <a16:creationId xmlns:a16="http://schemas.microsoft.com/office/drawing/2014/main" id="{3ABD4919-5E42-BA44-ABCD-C286460E85F3}"/>
              </a:ext>
            </a:extLst>
          </p:cNvPr>
          <p:cNvSpPr/>
          <p:nvPr/>
        </p:nvSpPr>
        <p:spPr>
          <a:xfrm>
            <a:off x="946037" y="1447800"/>
            <a:ext cx="7696086" cy="584775"/>
          </a:xfrm>
          <a:prstGeom prst="rect">
            <a:avLst/>
          </a:prstGeom>
        </p:spPr>
        <p:txBody>
          <a:bodyPr wrap="square">
            <a:spAutoFit/>
          </a:bodyPr>
          <a:lstStyle/>
          <a:p>
            <a:r>
              <a:rPr lang="en-US" sz="3200" dirty="0"/>
              <a:t>Remnants of Hurricane Beryl (13 July 2018)</a:t>
            </a:r>
          </a:p>
        </p:txBody>
      </p:sp>
      <p:pic>
        <p:nvPicPr>
          <p:cNvPr id="16" name="Picture 15">
            <a:extLst>
              <a:ext uri="{FF2B5EF4-FFF2-40B4-BE49-F238E27FC236}">
                <a16:creationId xmlns:a16="http://schemas.microsoft.com/office/drawing/2014/main" id="{43FD1997-4E33-3B43-AB34-C5000C7CEE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4989" y="2057400"/>
            <a:ext cx="7346837" cy="4768999"/>
          </a:xfrm>
          <a:prstGeom prst="rect">
            <a:avLst/>
          </a:prstGeom>
        </p:spPr>
      </p:pic>
      <p:sp>
        <p:nvSpPr>
          <p:cNvPr id="13" name="TextBox 12"/>
          <p:cNvSpPr txBox="1"/>
          <p:nvPr/>
        </p:nvSpPr>
        <p:spPr>
          <a:xfrm>
            <a:off x="0" y="2438400"/>
            <a:ext cx="1068049" cy="646331"/>
          </a:xfrm>
          <a:prstGeom prst="rect">
            <a:avLst/>
          </a:prstGeom>
          <a:noFill/>
        </p:spPr>
        <p:txBody>
          <a:bodyPr wrap="none" rtlCol="0">
            <a:spAutoFit/>
          </a:bodyPr>
          <a:lstStyle/>
          <a:p>
            <a:pPr algn="ctr"/>
            <a:r>
              <a:rPr lang="en-US" b="1" dirty="0" smtClean="0">
                <a:hlinkClick r:id="rId9"/>
              </a:rPr>
              <a:t>Link to </a:t>
            </a:r>
          </a:p>
          <a:p>
            <a:pPr algn="ctr"/>
            <a:r>
              <a:rPr lang="en-US" b="1" dirty="0" smtClean="0">
                <a:hlinkClick r:id="rId9"/>
              </a:rPr>
              <a:t>Blog Post</a:t>
            </a:r>
            <a:endParaRPr lang="en-US" b="1" dirty="0" smtClean="0"/>
          </a:p>
        </p:txBody>
      </p:sp>
    </p:spTree>
    <p:custDataLst>
      <p:tags r:id="rId1"/>
    </p:custDataLst>
    <p:extLst>
      <p:ext uri="{BB962C8B-B14F-4D97-AF65-F5344CB8AC3E}">
        <p14:creationId xmlns:p14="http://schemas.microsoft.com/office/powerpoint/2010/main" val="38161616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2F68E6D0-F6AD-FA48-9D04-854E7377AF8D}"/>
              </a:ext>
            </a:extLst>
          </p:cNvPr>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  Derived Motion Winds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3" name="Rectangle 2">
            <a:extLst>
              <a:ext uri="{FF2B5EF4-FFF2-40B4-BE49-F238E27FC236}">
                <a16:creationId xmlns:a16="http://schemas.microsoft.com/office/drawing/2014/main" id="{3ABD4919-5E42-BA44-ABCD-C286460E85F3}"/>
              </a:ext>
            </a:extLst>
          </p:cNvPr>
          <p:cNvSpPr/>
          <p:nvPr/>
        </p:nvSpPr>
        <p:spPr>
          <a:xfrm>
            <a:off x="654277" y="1447800"/>
            <a:ext cx="8184923" cy="584775"/>
          </a:xfrm>
          <a:prstGeom prst="rect">
            <a:avLst/>
          </a:prstGeom>
        </p:spPr>
        <p:txBody>
          <a:bodyPr wrap="square">
            <a:spAutoFit/>
          </a:bodyPr>
          <a:lstStyle/>
          <a:p>
            <a:r>
              <a:rPr lang="en-US" sz="3200" dirty="0"/>
              <a:t>Tornado outbreak in central Iowa (19 July 2018)</a:t>
            </a:r>
          </a:p>
        </p:txBody>
      </p:sp>
      <p:pic>
        <p:nvPicPr>
          <p:cNvPr id="9" name="Picture 8">
            <a:extLst>
              <a:ext uri="{FF2B5EF4-FFF2-40B4-BE49-F238E27FC236}">
                <a16:creationId xmlns:a16="http://schemas.microsoft.com/office/drawing/2014/main" id="{37B82C6A-3AA3-1E49-86FB-6D132CCA14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1512" y="2032575"/>
            <a:ext cx="6153150" cy="4785783"/>
          </a:xfrm>
          <a:prstGeom prst="rect">
            <a:avLst/>
          </a:prstGeom>
        </p:spPr>
      </p:pic>
      <p:sp>
        <p:nvSpPr>
          <p:cNvPr id="2" name="TextBox 1"/>
          <p:cNvSpPr txBox="1"/>
          <p:nvPr/>
        </p:nvSpPr>
        <p:spPr>
          <a:xfrm>
            <a:off x="304800" y="2438400"/>
            <a:ext cx="1068049" cy="646331"/>
          </a:xfrm>
          <a:prstGeom prst="rect">
            <a:avLst/>
          </a:prstGeom>
          <a:noFill/>
        </p:spPr>
        <p:txBody>
          <a:bodyPr wrap="none" rtlCol="0">
            <a:spAutoFit/>
          </a:bodyPr>
          <a:lstStyle/>
          <a:p>
            <a:pPr algn="ctr"/>
            <a:r>
              <a:rPr lang="en-US" b="1" dirty="0" smtClean="0">
                <a:hlinkClick r:id="rId9"/>
              </a:rPr>
              <a:t>Link to </a:t>
            </a:r>
          </a:p>
          <a:p>
            <a:pPr algn="ctr"/>
            <a:r>
              <a:rPr lang="en-US" b="1" dirty="0" smtClean="0">
                <a:hlinkClick r:id="rId9"/>
              </a:rPr>
              <a:t>Blog Post</a:t>
            </a:r>
            <a:endParaRPr lang="en-US" b="1" dirty="0" smtClean="0"/>
          </a:p>
        </p:txBody>
      </p:sp>
    </p:spTree>
    <p:custDataLst>
      <p:tags r:id="rId1"/>
    </p:custDataLst>
    <p:extLst>
      <p:ext uri="{BB962C8B-B14F-4D97-AF65-F5344CB8AC3E}">
        <p14:creationId xmlns:p14="http://schemas.microsoft.com/office/powerpoint/2010/main" val="2295603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1887" y="10510"/>
            <a:ext cx="7772400" cy="1371600"/>
            <a:chOff x="800100" y="2100263"/>
            <a:chExt cx="7772400" cy="1371600"/>
          </a:xfrm>
        </p:grpSpPr>
        <p:grpSp>
          <p:nvGrpSpPr>
            <p:cNvPr id="5" name="Group 4"/>
            <p:cNvGrpSpPr/>
            <p:nvPr/>
          </p:nvGrpSpPr>
          <p:grpSpPr>
            <a:xfrm>
              <a:off x="800100" y="2100263"/>
              <a:ext cx="7772400" cy="1371600"/>
              <a:chOff x="800101" y="2100263"/>
              <a:chExt cx="7772400" cy="137160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101" y="2100263"/>
                <a:ext cx="7772400" cy="1371600"/>
              </a:xfrm>
              <a:prstGeom prst="rect">
                <a:avLst/>
              </a:prstGeom>
            </p:spPr>
          </p:pic>
          <p:sp>
            <p:nvSpPr>
              <p:cNvPr id="8" name="Rectangle 7"/>
              <p:cNvSpPr/>
              <p:nvPr/>
            </p:nvSpPr>
            <p:spPr>
              <a:xfrm>
                <a:off x="800101" y="2953565"/>
                <a:ext cx="7772400" cy="507175"/>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latin typeface="Calibri Light" panose="020F0302020204030204" pitchFamily="34" charset="0"/>
                    <a:cs typeface="Arial" panose="020B0604020202020204" pitchFamily="34" charset="0"/>
                  </a:rPr>
                  <a:t>Quick Brief</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29279" y="2961061"/>
                <a:ext cx="550843" cy="457200"/>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18789" y="2961061"/>
                <a:ext cx="457200" cy="457200"/>
              </a:xfrm>
              <a:prstGeom prst="rect">
                <a:avLst/>
              </a:prstGeom>
            </p:spPr>
          </p:pic>
        </p:grpSp>
        <p:cxnSp>
          <p:nvCxnSpPr>
            <p:cNvPr id="6" name="Straight Connector 5"/>
            <p:cNvCxnSpPr/>
            <p:nvPr/>
          </p:nvCxnSpPr>
          <p:spPr>
            <a:xfrm>
              <a:off x="800100" y="3471863"/>
              <a:ext cx="7772400" cy="0"/>
            </a:xfrm>
            <a:prstGeom prst="line">
              <a:avLst/>
            </a:prstGeom>
            <a:ln w="635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2F68E6D0-F6AD-FA48-9D04-854E7377AF8D}"/>
              </a:ext>
            </a:extLst>
          </p:cNvPr>
          <p:cNvSpPr/>
          <p:nvPr/>
        </p:nvSpPr>
        <p:spPr>
          <a:xfrm>
            <a:off x="761887" y="176463"/>
            <a:ext cx="7772513" cy="519847"/>
          </a:xfrm>
          <a:prstGeom prst="rect">
            <a:avLst/>
          </a:prstGeom>
          <a:solidFill>
            <a:schemeClr val="bg2">
              <a:lumMod val="1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  Derived Motion Winds</a:t>
            </a:r>
          </a:p>
        </p:txBody>
      </p:sp>
      <p:pic>
        <p:nvPicPr>
          <p:cNvPr id="19" name="Pictur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6037" y="196874"/>
            <a:ext cx="1720122" cy="1097280"/>
          </a:xfrm>
          <a:prstGeom prst="rect">
            <a:avLst/>
          </a:prstGeom>
        </p:spPr>
      </p:pic>
      <p:sp>
        <p:nvSpPr>
          <p:cNvPr id="3" name="Rectangle 2">
            <a:extLst>
              <a:ext uri="{FF2B5EF4-FFF2-40B4-BE49-F238E27FC236}">
                <a16:creationId xmlns:a16="http://schemas.microsoft.com/office/drawing/2014/main" id="{3ABD4919-5E42-BA44-ABCD-C286460E85F3}"/>
              </a:ext>
            </a:extLst>
          </p:cNvPr>
          <p:cNvSpPr/>
          <p:nvPr/>
        </p:nvSpPr>
        <p:spPr>
          <a:xfrm>
            <a:off x="578077" y="1447800"/>
            <a:ext cx="8184923" cy="584775"/>
          </a:xfrm>
          <a:prstGeom prst="rect">
            <a:avLst/>
          </a:prstGeom>
        </p:spPr>
        <p:txBody>
          <a:bodyPr wrap="square">
            <a:spAutoFit/>
          </a:bodyPr>
          <a:lstStyle/>
          <a:p>
            <a:pPr algn="ctr"/>
            <a:r>
              <a:rPr lang="en-US" sz="3200" b="1" dirty="0"/>
              <a:t>Summary</a:t>
            </a:r>
          </a:p>
        </p:txBody>
      </p:sp>
      <p:sp>
        <p:nvSpPr>
          <p:cNvPr id="2" name="Rectangle 1">
            <a:extLst>
              <a:ext uri="{FF2B5EF4-FFF2-40B4-BE49-F238E27FC236}">
                <a16:creationId xmlns:a16="http://schemas.microsoft.com/office/drawing/2014/main" id="{23FDBD3A-6D0F-F44B-A1E4-2AA148C4026B}"/>
              </a:ext>
            </a:extLst>
          </p:cNvPr>
          <p:cNvSpPr/>
          <p:nvPr/>
        </p:nvSpPr>
        <p:spPr>
          <a:xfrm>
            <a:off x="457200" y="1964353"/>
            <a:ext cx="8153400" cy="4893647"/>
          </a:xfrm>
          <a:prstGeom prst="rect">
            <a:avLst/>
          </a:prstGeom>
        </p:spPr>
        <p:txBody>
          <a:bodyPr wrap="square">
            <a:spAutoFit/>
          </a:bodyPr>
          <a:lstStyle/>
          <a:p>
            <a:pPr marL="285750" indent="-285750">
              <a:buFont typeface="Arial" panose="020B0604020202020204" pitchFamily="34" charset="0"/>
              <a:buChar char="•"/>
            </a:pPr>
            <a:r>
              <a:rPr lang="en-US" sz="2600" dirty="0"/>
              <a:t>Derived Motion Winds are calculated using 5 ABI bands:</a:t>
            </a:r>
          </a:p>
          <a:p>
            <a:pPr lvl="1"/>
            <a:r>
              <a:rPr lang="en-US" sz="2600" dirty="0"/>
              <a:t>-  Band 2    (Visible, 0.64 µm)</a:t>
            </a:r>
          </a:p>
          <a:p>
            <a:pPr lvl="1"/>
            <a:r>
              <a:rPr lang="en-US" sz="2600" dirty="0"/>
              <a:t>-  Band 8    (Upper-level Water Vapor, 6.2 µm)</a:t>
            </a:r>
          </a:p>
          <a:p>
            <a:pPr lvl="1"/>
            <a:r>
              <a:rPr lang="en-US" sz="2600" dirty="0"/>
              <a:t>-  Band 9    (Mid-level Water Vapor, 6.9 µm)</a:t>
            </a:r>
          </a:p>
          <a:p>
            <a:pPr lvl="1"/>
            <a:r>
              <a:rPr lang="en-US" sz="2600" dirty="0"/>
              <a:t>-  Band 10  (Low-level Water Vapor, 7.3 µm)</a:t>
            </a:r>
          </a:p>
          <a:p>
            <a:pPr lvl="1"/>
            <a:r>
              <a:rPr lang="en-US" sz="2600" dirty="0"/>
              <a:t>-  Band 14  (Longwave Infrared, 11.2 µm)</a:t>
            </a:r>
          </a:p>
          <a:p>
            <a:pPr marL="285750" indent="-285750">
              <a:buFont typeface="Arial" panose="020B0604020202020204" pitchFamily="34" charset="0"/>
              <a:buChar char="•"/>
            </a:pPr>
            <a:r>
              <a:rPr lang="en-US" sz="2600" dirty="0"/>
              <a:t>Coverage area </a:t>
            </a:r>
            <a:r>
              <a:rPr lang="en-US" sz="2600" i="1" dirty="0"/>
              <a:t>(refresh rate): </a:t>
            </a:r>
            <a:r>
              <a:rPr lang="en-US" sz="2600" dirty="0"/>
              <a:t>Full Disk </a:t>
            </a:r>
            <a:r>
              <a:rPr lang="en-US" sz="2600" i="1" dirty="0"/>
              <a:t>(60 minutes),          </a:t>
            </a:r>
            <a:r>
              <a:rPr lang="en-US" sz="2600" dirty="0"/>
              <a:t>CONUS </a:t>
            </a:r>
            <a:r>
              <a:rPr lang="en-US" sz="2600" i="1" dirty="0"/>
              <a:t>(15 minutes), </a:t>
            </a:r>
            <a:r>
              <a:rPr lang="en-US" sz="2600" dirty="0"/>
              <a:t>Mesoscale </a:t>
            </a:r>
            <a:r>
              <a:rPr lang="en-US" sz="2600" i="1" dirty="0"/>
              <a:t>(5 minutes)</a:t>
            </a:r>
          </a:p>
          <a:p>
            <a:pPr marL="285750" indent="-285750">
              <a:buFont typeface="Arial" panose="020B0604020202020204" pitchFamily="34" charset="0"/>
              <a:buChar char="•"/>
            </a:pPr>
            <a:r>
              <a:rPr lang="en-US" sz="2600" dirty="0"/>
              <a:t>Accuracy compares well with RAOB/Aircraft/Models</a:t>
            </a:r>
          </a:p>
          <a:p>
            <a:pPr marL="285750" indent="-285750">
              <a:buFont typeface="Arial" panose="020B0604020202020204" pitchFamily="34" charset="0"/>
              <a:buChar char="•"/>
            </a:pPr>
            <a:r>
              <a:rPr lang="en-US" sz="2600" dirty="0"/>
              <a:t>Proper assimilation improves NWP model performance</a:t>
            </a:r>
          </a:p>
          <a:p>
            <a:pPr marL="285750" indent="-285750">
              <a:buFont typeface="Arial" panose="020B0604020202020204" pitchFamily="34" charset="0"/>
              <a:buChar char="•"/>
            </a:pPr>
            <a:r>
              <a:rPr lang="en-US" sz="2600" dirty="0"/>
              <a:t>Applications: model verification, mesoscale feature identification/tracking, diagnosis of wind shear </a:t>
            </a:r>
          </a:p>
        </p:txBody>
      </p:sp>
    </p:spTree>
    <p:custDataLst>
      <p:tags r:id="rId1"/>
    </p:custDataLst>
    <p:extLst>
      <p:ext uri="{BB962C8B-B14F-4D97-AF65-F5344CB8AC3E}">
        <p14:creationId xmlns:p14="http://schemas.microsoft.com/office/powerpoint/2010/main" val="261553279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1eb4bab6-6783-4698-923f-854e43b5869d"/>
  <p:tag name="ARTICULATE_SLIDE_COUNT" val="7"/>
  <p:tag name="ARTICULATE_REFERENCE_COUNT" val="0"/>
  <p:tag name="ARTICULATE_PLAYER_GLOSSARY_XML" val="&lt;?xml version=&quot;1.0&quot; encoding=&quot;utf-16&quot;?&gt;&lt;glossary xmlns:xsi=&quot;http://www.w3.org/2001/XMLSchema-instance&quot; xmlns:xsd=&quot;http://www.w3.org/2001/XMLSchema&quot;&gt;&lt;terms /&gt;&lt;/glossary&gt;"/>
  <p:tag name="ARTICULATE_PROJECT_OPEN" val="1"/>
  <p:tag name="TAG_BACKING_FORM_KEY" val="10289744-c:\users\scottl\visit\quickbriefs\winds\quickbrief_goesr_winds.pptx"/>
  <p:tag name="ARTICULATE_PRESENTER_VERSION" val="7"/>
  <p:tag name="ARTICULATE_USED_PAGE_ORIENTATION" val="1"/>
  <p:tag name="ARTICULATE_USED_PAGE_SIZE" val="1"/>
  <p:tag name="ARTICULATE_META_DESCRIPTION" val="The Baseline Derived Motion Winds Algorithm"/>
</p:tagLst>
</file>

<file path=ppt/tags/tag10.xml><?xml version="1.0" encoding="utf-8"?>
<p:tagLst xmlns:a="http://schemas.openxmlformats.org/drawingml/2006/main" xmlns:r="http://schemas.openxmlformats.org/officeDocument/2006/relationships" xmlns:p="http://schemas.openxmlformats.org/presentationml/2006/main">
  <p:tag name="ANNOTATION_TYPE_4" val="0"/>
  <p:tag name="ANNOTATION_START_4" val="10.1"/>
  <p:tag name="ANNOTATION_END_4" val="15.1"/>
  <p:tag name="ANNOTATION_TOP_4" val="242"/>
  <p:tag name="ANNOTATION_LEFT_4" val="623"/>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8.3"/>
  <p:tag name="ANNOTATION_END_5" val="19.8"/>
  <p:tag name="ANNOTATION_TOP_5" val="483"/>
  <p:tag name="ANNOTATION_LEFT_5" val="622"/>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8"/>
  <p:tag name="ANNOTATION_END_6" val="22.8"/>
  <p:tag name="ANNOTATION_TOP_6" val="501"/>
  <p:tag name="ANNOTATION_LEFT_6" val="656"/>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RTICULATE_TITLE_TAG" val="Winds with a tropical cyclone"/>
  <p:tag name="ARTICULATE_NAV_LEVEL" val="1"/>
  <p:tag name="ARTICULATE_SLIDE_PRESENTER_GUID" val="2ad8b86b-9515-4bc9-a36d-0ddbad925c0d"/>
  <p:tag name="ARTICULATE_SLIDE_PAUSE" val="0"/>
  <p:tag name="ARTICULATE_LOCK_SLIDE" val="0"/>
  <p:tag name="ARTICULATE_HIDE_SLIDE" val="0"/>
  <p:tag name="ARTICULATE_PLAYER_CONTROL_PREVIOUS" val="True"/>
  <p:tag name="ARTICULATE_PLAYER_CONTROL_NEXT" val="True"/>
  <p:tag name="ANNOTATION_TYPE_1" val="0"/>
  <p:tag name="ANNOTATION_START_1" val="5.3"/>
  <p:tag name="ANNOTATION_END_1" val="14.0"/>
  <p:tag name="ANNOTATION_TOP_1" val="679"/>
  <p:tag name="ANNOTATION_LEFT_1" val="48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4.0"/>
  <p:tag name="ANNOTATION_END_2" val="22.7"/>
  <p:tag name="ANNOTATION_TOP_2" val="642"/>
  <p:tag name="ANNOTATION_LEFT_2" val="488"/>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5.8"/>
  <p:tag name="ANNOTATION_END_3" val="31.3"/>
  <p:tag name="ANNOTATION_TOP_3" val="480"/>
  <p:tag name="ANNOTATION_LEFT_3" val="576"/>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UDIO_ID" val="280"/>
  <p:tag name="ARTICULATE_AUDIO_RECORDED" val="1"/>
  <p:tag name="ELAPSEDTIME" val="38"/>
  <p:tag name="ANNOTATION_COUNT" val="0"/>
  <p:tag name="ARTICULATE_USED_LAYOUT" val="7"/>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1" val="0"/>
  <p:tag name="ANNOTATION_START_1" val="6.3"/>
  <p:tag name="ANNOTATION_END_1" val="7.4"/>
  <p:tag name="ANNOTATION_TOP_1" val="463"/>
  <p:tag name="ANNOTATION_LEFT_1" val="625"/>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4"/>
  <p:tag name="ANNOTATION_END_2" val="8.7"/>
  <p:tag name="ANNOTATION_TOP_2" val="444"/>
  <p:tag name="ANNOTATION_LEFT_2" val="624"/>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7"/>
  <p:tag name="ANNOTATION_END_3" val="10.1"/>
  <p:tag name="ANNOTATION_TOP_3" val="379"/>
  <p:tag name="ANNOTATION_LEFT_3" val="62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0.1"/>
  <p:tag name="ANNOTATION_END_4" val="15.1"/>
  <p:tag name="ANNOTATION_TOP_4" val="242"/>
  <p:tag name="ANNOTATION_LEFT_4" val="623"/>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8.3"/>
  <p:tag name="ANNOTATION_END_5" val="19.8"/>
  <p:tag name="ANNOTATION_TOP_5" val="483"/>
  <p:tag name="ANNOTATION_LEFT_5" val="622"/>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8"/>
  <p:tag name="ANNOTATION_END_6" val="22.8"/>
  <p:tag name="ANNOTATION_TOP_6" val="501"/>
  <p:tag name="ANNOTATION_LEFT_6" val="656"/>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UDIO_ID" val="282"/>
  <p:tag name="ARTICULATE_AUDIO_RECORDED" val="1"/>
  <p:tag name="ELAPSEDTIME" val="21.6"/>
  <p:tag name="ANNOTATION_COUNT" val="0"/>
  <p:tag name="ARTICULATE_TITLE_TAG" val="Winds with severe weather"/>
  <p:tag name="ARTICULATE_NAV_LEVEL" val="1"/>
  <p:tag name="ARTICULATE_SLIDE_PRESENTER_GUID" val="2ad8b86b-9515-4bc9-a36d-0ddbad925c0d"/>
  <p:tag name="ARTICULATE_SLIDE_PAUSE" val="0"/>
  <p:tag name="ARTICULATE_LOCK_SLIDE" val="0"/>
  <p:tag name="ARTICULATE_HIDE_SLIDE" val="0"/>
  <p:tag name="ARTICULATE_PLAYER_CONTROL_PREVIOUS" val="True"/>
  <p:tag name="ARTICULATE_PLAYER_CONTROL_NEXT" val="True"/>
  <p:tag name="ARTICULATE_USED_LAYOUT" val="7"/>
</p:tagLst>
</file>

<file path=ppt/tags/tag1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4.xml><?xml version="1.0" encoding="utf-8"?>
<p:tagLst xmlns:a="http://schemas.openxmlformats.org/drawingml/2006/main" xmlns:r="http://schemas.openxmlformats.org/officeDocument/2006/relationships" xmlns:p="http://schemas.openxmlformats.org/presentationml/2006/main">
  <p:tag name="ANNOTATION_TYPE_1" val="0"/>
  <p:tag name="ANNOTATION_START_1" val="6.3"/>
  <p:tag name="ANNOTATION_END_1" val="7.4"/>
  <p:tag name="ANNOTATION_TOP_1" val="463"/>
  <p:tag name="ANNOTATION_LEFT_1" val="625"/>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4"/>
  <p:tag name="ANNOTATION_END_2" val="8.7"/>
  <p:tag name="ANNOTATION_TOP_2" val="444"/>
  <p:tag name="ANNOTATION_LEFT_2" val="624"/>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7"/>
  <p:tag name="ANNOTATION_END_3" val="10.1"/>
  <p:tag name="ANNOTATION_TOP_3" val="379"/>
  <p:tag name="ANNOTATION_LEFT_3" val="62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0.1"/>
  <p:tag name="ANNOTATION_END_4" val="15.1"/>
  <p:tag name="ANNOTATION_TOP_4" val="242"/>
  <p:tag name="ANNOTATION_LEFT_4" val="623"/>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8.3"/>
  <p:tag name="ANNOTATION_END_5" val="19.8"/>
  <p:tag name="ANNOTATION_TOP_5" val="483"/>
  <p:tag name="ANNOTATION_LEFT_5" val="622"/>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8"/>
  <p:tag name="ANNOTATION_END_6" val="22.8"/>
  <p:tag name="ANNOTATION_TOP_6" val="501"/>
  <p:tag name="ANNOTATION_LEFT_6" val="656"/>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UDIO_ID" val="283"/>
  <p:tag name="ARTICULATE_AUDIO_RECORDED" val="1"/>
  <p:tag name="ELAPSEDTIME" val="15.4"/>
  <p:tag name="ANNOTATION_COUNT" val="0"/>
  <p:tag name="ARTICULATE_TITLE_TAG" val="How to use winds, and summary"/>
  <p:tag name="ARTICULATE_NAV_LEVEL" val="1"/>
  <p:tag name="ARTICULATE_SLIDE_PRESENTER_GUID" val="2ad8b86b-9515-4bc9-a36d-0ddbad925c0d"/>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2.xml><?xml version="1.0" encoding="utf-8"?>
<p:tagLst xmlns:a="http://schemas.openxmlformats.org/drawingml/2006/main" xmlns:r="http://schemas.openxmlformats.org/officeDocument/2006/relationships" xmlns:p="http://schemas.openxmlformats.org/presentationml/2006/main">
  <p:tag name="ARTICULATE_TITLE_TAG" val="Title Slide"/>
  <p:tag name="ANNOTATION_TYPE_3" val="2"/>
  <p:tag name="ANNOTATION_START_3" val="7.9"/>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UDIO_ID" val="256"/>
  <p:tag name="ARTICULATE_AUDIO_RECORDED" val="1"/>
  <p:tag name="ELAPSEDTIME" val="6.9"/>
  <p:tag name="ANNOTATION_TYPE_1" val="2"/>
  <p:tag name="ANNOTATION_START_1" val="2.6"/>
  <p:tag name="ANNOTATION_END_1" val="2.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2.6"/>
  <p:tag name="ANNOTATION_TOP_2" val="235"/>
  <p:tag name="ANNOTATION_LEFT_2" val="79"/>
  <p:tag name="ANNOTATION_WIDTH_2" val="822"/>
  <p:tag name="ANNOTATION_HEIGHT_2" val="162"/>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2ad8b86b-9515-4bc9-a36d-0ddbad925c0d"/>
  <p:tag name="ARTICULATE_SLIDE_PAUSE" val="0"/>
  <p:tag name="ARTICULATE_LOCK_SLIDE" val="0"/>
  <p:tag name="ARTICULATE_HIDE_SLIDE" val="0"/>
  <p:tag name="ARTICULATE_PLAYER_CONTROL_PREVIOUS" val="False"/>
  <p:tag name="ARTICULATE_PLAYER_CONTROL_NEXT" val="True"/>
  <p:tag name="ARTICULATE_USED_LAYOUT" val="7"/>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xml><?xml version="1.0" encoding="utf-8"?>
<p:tagLst xmlns:a="http://schemas.openxmlformats.org/drawingml/2006/main" xmlns:r="http://schemas.openxmlformats.org/officeDocument/2006/relationships" xmlns:p="http://schemas.openxmlformats.org/presentationml/2006/main">
  <p:tag name="ANNOTATION_TYPE_5" val="0"/>
  <p:tag name="ANNOTATION_START_5" val="7.8"/>
  <p:tag name="ANNOTATION_END_5" val="10.8"/>
  <p:tag name="ANNOTATION_TOP_5" val="580"/>
  <p:tag name="ANNOTATION_LEFT_5" val="341"/>
  <p:tag name="ANNOTATION_WIDTH_5" val="186"/>
  <p:tag name="ANNOTATION_HEIGHT_5" val="186"/>
  <p:tag name="ANNOTATION_ANIMATION_5" val="3"/>
  <p:tag name="ANNOTATION_ROTATION_5" val="9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UDIO_ID" val="257"/>
  <p:tag name="ARTICULATE_AUDIO_RECORDED" val="1"/>
  <p:tag name="ELAPSEDTIME" val="20.3"/>
  <p:tag name="ARTICULATE_TITLE_TAG" val="Which ABI channels are used, and how often are winds created"/>
  <p:tag name="ARTICULATE_NAV_LEVEL" val="1"/>
  <p:tag name="ARTICULATE_SLIDE_PRESENTER_GUID" val="2ad8b86b-9515-4bc9-a36d-0ddbad925c0d"/>
  <p:tag name="ARTICULATE_SLIDE_PAUSE" val="0"/>
  <p:tag name="ARTICULATE_LOCK_SLIDE" val="0"/>
  <p:tag name="ARTICULATE_HIDE_SLIDE" val="0"/>
  <p:tag name="ARTICULATE_PLAYER_CONTROL_PREVIOUS" val="True"/>
  <p:tag name="ARTICULATE_PLAYER_CONTROL_NEXT" val="True"/>
  <p:tag name="ANNOTATION_TYPE_1" val="2"/>
  <p:tag name="ANNOTATION_START_1" val="3.3"/>
  <p:tag name="ANNOTATION_END_1" val="3.3"/>
  <p:tag name="ANNOTATION_TOP_1" val="-45"/>
  <p:tag name="ANNOTATION_LEFT_1" val="-45"/>
  <p:tag name="ANNOTATION_WIDTH_1" val="1049"/>
  <p:tag name="ANNOTATION_HEIGHT_1" val="810"/>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16777215"/>
  <p:tag name="ANNOTATION_FILL_COLOR_1" val="855309"/>
  <p:tag name="ANNOTATION_FILL_ALPHA_1" val="50"/>
  <p:tag name="ANNOTATION_BORDER_WIDTH_1" val="2"/>
  <p:tag name="ANNOTATION_SLIDE_WIDTH_1" val="960"/>
  <p:tag name="ANNOTATION_SLIDE_HEIGHT_1" val="720"/>
  <p:tag name="ANNOTATION_TYPE_2" val="2"/>
  <p:tag name="ANNOTATION_START_2" val="3.3"/>
  <p:tag name="ANNOTATION_END_2" val="13.1"/>
  <p:tag name="ANNOTATION_TOP_2" val="263"/>
  <p:tag name="ANNOTATION_LEFT_2" val="83"/>
  <p:tag name="ANNOTATION_WIDTH_2" val="573"/>
  <p:tag name="ANNOTATION_HEIGHT_2" val="26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16777215"/>
  <p:tag name="ANNOTATION_FILL_COLOR_2" val="855309"/>
  <p:tag name="ANNOTATION_FILL_ALPHA_2" val="50"/>
  <p:tag name="ANNOTATION_BORDER_WIDTH_2" val="2"/>
  <p:tag name="ANNOTATION_SLIDE_WIDTH_2" val="960"/>
  <p:tag name="ANNOTATION_SLIDE_HEIGHT_2" val="720"/>
  <p:tag name="ANNOTATION_TYPE_3" val="2"/>
  <p:tag name="ANNOTATION_START_3" val="13.1"/>
  <p:tag name="ANNOTATION_END_3" val="13.1"/>
  <p:tag name="ANNOTATION_TOP_3" val="-45"/>
  <p:tag name="ANNOTATION_LEFT_3" val="-45"/>
  <p:tag name="ANNOTATION_WIDTH_3" val="1049"/>
  <p:tag name="ANNOTATION_HEIGHT_3" val="810"/>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16777215"/>
  <p:tag name="ANNOTATION_FILL_COLOR_3" val="855309"/>
  <p:tag name="ANNOTATION_FILL_ALPHA_3" val="50"/>
  <p:tag name="ANNOTATION_BORDER_WIDTH_3" val="2"/>
  <p:tag name="ANNOTATION_SLIDE_WIDTH_3" val="960"/>
  <p:tag name="ANNOTATION_SLIDE_HEIGHT_3" val="720"/>
  <p:tag name="ANNOTATION_TYPE_4" val="2"/>
  <p:tag name="ANNOTATION_START_4" val="13.1"/>
  <p:tag name="ANNOTATION_TOP_4" val="516"/>
  <p:tag name="ANNOTATION_LEFT_4" val="54"/>
  <p:tag name="ANNOTATION_WIDTH_4" val="875"/>
  <p:tag name="ANNOTATION_HEIGHT_4" val="171"/>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16777215"/>
  <p:tag name="ANNOTATION_FILL_COLOR_4" val="855309"/>
  <p:tag name="ANNOTATION_FILL_ALPHA_4" val="50"/>
  <p:tag name="ANNOTATION_BORDER_WIDTH_4" val="2"/>
  <p:tag name="ANNOTATION_SLIDE_WIDTH_4" val="960"/>
  <p:tag name="ANNOTATION_SLIDE_HEIGHT_4" val="720"/>
  <p:tag name="ANNOTATION_COUNT" val="4"/>
  <p:tag name="ARTICULATE_USED_LAYOUT" val="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UDIO_ID" val="277"/>
  <p:tag name="ARTICULATE_AUDIO_RECORDED" val="1"/>
  <p:tag name="ELAPSEDTIME" val="29.5"/>
  <p:tag name="ANNOTATION_TYPE_1" val="0"/>
  <p:tag name="ANNOTATION_START_1" val="2.1"/>
  <p:tag name="ANNOTATION_END_1" val="5.6"/>
  <p:tag name="ANNOTATION_TOP_1" val="206"/>
  <p:tag name="ANNOTATION_LEFT_1" val="72"/>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6"/>
  <p:tag name="ANNOTATION_END_2" val="15.9"/>
  <p:tag name="ANNOTATION_TOP_2" val="261"/>
  <p:tag name="ANNOTATION_LEFT_2" val="68"/>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5.9"/>
  <p:tag name="ANNOTATION_END_3" val="23.2"/>
  <p:tag name="ANNOTATION_TOP_3" val="462"/>
  <p:tag name="ANNOTATION_LEFT_3" val="69"/>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3.2"/>
  <p:tag name="ANNOTATION_TOP_4" val="613"/>
  <p:tag name="ANNOTATION_LEFT_4" val="69"/>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TITLE_TAG" val="How are the winds produced"/>
  <p:tag name="ARTICULATE_NAV_LEVEL" val="1"/>
  <p:tag name="ARTICULATE_SLIDE_PRESENTER_GUID" val="2ad8b86b-9515-4bc9-a36d-0ddbad925c0d"/>
  <p:tag name="ARTICULATE_SLIDE_PAUSE" val="0"/>
  <p:tag name="ARTICULATE_LOCK_SLIDE" val="0"/>
  <p:tag name="ARTICULATE_HIDE_SLIDE" val="0"/>
  <p:tag name="ARTICULATE_PLAYER_CONTROL_PREVIOUS" val="True"/>
  <p:tag name="ARTICULATE_PLAYER_CONTROL_NEXT" val="True"/>
  <p:tag name="ARTICULATE_USED_LAYOUT" val="2"/>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xml><?xml version="1.0" encoding="utf-8"?>
<p:tagLst xmlns:a="http://schemas.openxmlformats.org/drawingml/2006/main" xmlns:r="http://schemas.openxmlformats.org/officeDocument/2006/relationships" xmlns:p="http://schemas.openxmlformats.org/presentationml/2006/main">
  <p:tag name="ANNOTATION_TYPE_1" val="0"/>
  <p:tag name="ANNOTATION_START_1" val="7.3"/>
  <p:tag name="ANNOTATION_END_1" val="8.8"/>
  <p:tag name="ANNOTATION_TOP_1" val="240"/>
  <p:tag name="ANNOTATION_LEFT_1" val="564"/>
  <p:tag name="ANNOTATION_WIDTH_1" val="186"/>
  <p:tag name="ANNOTATION_HEIGHT_1" val="186"/>
  <p:tag name="ANNOTATION_ANIMATION_1" val="3"/>
  <p:tag name="ANNOTATION_ROTATION_1" val="18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8"/>
  <p:tag name="ANNOTATION_END_2" val="18.2"/>
  <p:tag name="ANNOTATION_TOP_2" val="289"/>
  <p:tag name="ANNOTATION_LEFT_2" val="568"/>
  <p:tag name="ANNOTATION_WIDTH_2" val="186"/>
  <p:tag name="ANNOTATION_HEIGHT_2" val="186"/>
  <p:tag name="ANNOTATION_ANIMATION_2" val="3"/>
  <p:tag name="ANNOTATION_ROTATION_2" val="18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8.2"/>
  <p:tag name="ANNOTATION_END_3" val="29.0"/>
  <p:tag name="ANNOTATION_TOP_3" val="436"/>
  <p:tag name="ANNOTATION_LEFT_3" val="848"/>
  <p:tag name="ANNOTATION_WIDTH_3" val="186"/>
  <p:tag name="ANNOTATION_HEIGHT_3" val="186"/>
  <p:tag name="ANNOTATION_ANIMATION_3" val="3"/>
  <p:tag name="ANNOTATION_ROTATION_3" val="18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9.0"/>
  <p:tag name="ANNOTATION_END_4" val="33.2"/>
  <p:tag name="ANNOTATION_TOP_4" val="518"/>
  <p:tag name="ANNOTATION_LEFT_4" val="819"/>
  <p:tag name="ANNOTATION_WIDTH_4" val="186"/>
  <p:tag name="ANNOTATION_HEIGHT_4" val="186"/>
  <p:tag name="ANNOTATION_ANIMATION_4" val="3"/>
  <p:tag name="ANNOTATION_ROTATION_4" val="18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33.2"/>
  <p:tag name="ANNOTATION_TOP_5" val="605"/>
  <p:tag name="ANNOTATION_LEFT_5" val="834"/>
  <p:tag name="ANNOTATION_WIDTH_5" val="186"/>
  <p:tag name="ANNOTATION_HEIGHT_5" val="186"/>
  <p:tag name="ANNOTATION_ANIMATION_5" val="3"/>
  <p:tag name="ANNOTATION_ROTATION_5" val="18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UDIO_ID" val="278"/>
  <p:tag name="ARTICULATE_AUDIO_RECORDED" val="1"/>
  <p:tag name="ELAPSEDTIME" val="22.6"/>
  <p:tag name="ANNOTATION_COUNT" val="0"/>
  <p:tag name="ARTICULATE_TITLE_TAG" val="Winds Algorithm is changed based on comparisons to other data"/>
  <p:tag name="ARTICULATE_NAV_LEVEL" val="1"/>
  <p:tag name="ARTICULATE_SLIDE_PRESENTER_GUID" val="2ad8b86b-9515-4bc9-a36d-0ddbad925c0d"/>
  <p:tag name="ARTICULATE_SLIDE_PAUSE" val="0"/>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5249</TotalTime>
  <Words>790</Words>
  <Application>Microsoft Office PowerPoint</Application>
  <PresentationFormat>On-screen Show (4:3)</PresentationFormat>
  <Paragraphs>68</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Lindstrom</dc:creator>
  <cp:lastModifiedBy>Scott Lindstrom</cp:lastModifiedBy>
  <cp:revision>150</cp:revision>
  <dcterms:created xsi:type="dcterms:W3CDTF">2017-10-26T11:34:45Z</dcterms:created>
  <dcterms:modified xsi:type="dcterms:W3CDTF">2018-11-20T16:26:13Z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FogBTD</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646FC2E9-851C-42FF-99FF-D0AE81B0DF99</vt:lpwstr>
  </property>
  <property fmtid="{D5CDD505-2E9C-101B-9397-08002B2CF9AE}" pid="6" name="ArticulateProjectFull">
    <vt:lpwstr>C:\Users\scottl\VISIT\QuickBriefs\Winds\QuickBrief_GOESR_Winds.ppta</vt:lpwstr>
  </property>
</Properties>
</file>