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7" r:id="rId4"/>
    <p:sldId id="278" r:id="rId5"/>
    <p:sldId id="280" r:id="rId6"/>
    <p:sldId id="281" r:id="rId7"/>
    <p:sldId id="279" r:id="rId8"/>
    <p:sldId id="282" r:id="rId9"/>
    <p:sldId id="283" r:id="rId10"/>
    <p:sldId id="284" r:id="rId11"/>
    <p:sldId id="288" r:id="rId12"/>
    <p:sldId id="289" r:id="rId13"/>
    <p:sldId id="290" r:id="rId14"/>
    <p:sldId id="291" r:id="rId15"/>
    <p:sldId id="292" r:id="rId16"/>
    <p:sldId id="296" r:id="rId17"/>
    <p:sldId id="293" r:id="rId18"/>
    <p:sldId id="287" r:id="rId19"/>
    <p:sldId id="297"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6" y="-72"/>
      </p:cViewPr>
      <p:guideLst>
        <p:guide orient="horz" pos="2160"/>
        <p:guide pos="2880"/>
      </p:guideLst>
    </p:cSldViewPr>
  </p:slideViewPr>
  <p:notesTextViewPr>
    <p:cViewPr>
      <p:scale>
        <a:sx n="1" d="1"/>
        <a:sy n="1" d="1"/>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6F510-81E4-41F5-961E-6798D44D30F0}"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1E158-7B65-4A55-9EA7-9E4C2B063A99}" type="slidenum">
              <a:rPr lang="en-US" smtClean="0"/>
              <a:t>‹#›</a:t>
            </a:fld>
            <a:endParaRPr lang="en-US"/>
          </a:p>
        </p:txBody>
      </p:sp>
    </p:spTree>
    <p:extLst>
      <p:ext uri="{BB962C8B-B14F-4D97-AF65-F5344CB8AC3E}">
        <p14:creationId xmlns:p14="http://schemas.microsoft.com/office/powerpoint/2010/main" val="365512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ea typeface="Times New Roman"/>
                <a:cs typeface="Calibri"/>
              </a:rPr>
              <a:t>This Quick Brief will </a:t>
            </a:r>
            <a:r>
              <a:rPr lang="en-US" dirty="0" smtClean="0">
                <a:ea typeface="Times New Roman"/>
                <a:cs typeface="Calibri"/>
              </a:rPr>
              <a:t>describe the Fire</a:t>
            </a:r>
            <a:r>
              <a:rPr lang="en-US" baseline="0" dirty="0" smtClean="0">
                <a:ea typeface="Times New Roman"/>
                <a:cs typeface="Calibri"/>
              </a:rPr>
              <a:t> Detection and Characterization Algorithm</a:t>
            </a:r>
            <a:r>
              <a:rPr lang="en-US" dirty="0" smtClean="0">
                <a:ea typeface="Times New Roman"/>
                <a:cs typeface="Calibri"/>
              </a:rPr>
              <a:t>.  </a:t>
            </a:r>
            <a:r>
              <a:rPr lang="en-US" dirty="0">
                <a:ea typeface="Times New Roman"/>
                <a:cs typeface="Calibri"/>
              </a:rPr>
              <a:t>I'm Scott Lindstrom from CIMSS</a:t>
            </a:r>
            <a:r>
              <a:rPr lang="en-US" dirty="0" smtClean="0">
                <a:ea typeface="Times New Roman"/>
                <a:cs typeface="Calibri"/>
              </a:rPr>
              <a:t>.</a:t>
            </a: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a:t>
            </a:fld>
            <a:endParaRPr lang="en-US"/>
          </a:p>
        </p:txBody>
      </p:sp>
    </p:spTree>
    <p:extLst>
      <p:ext uri="{BB962C8B-B14F-4D97-AF65-F5344CB8AC3E}">
        <p14:creationId xmlns:p14="http://schemas.microsoft.com/office/powerpoint/2010/main" val="153410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Here's an example of a quickly developing fire over Napa Valley California.  It demonstrates why 5-minute imagery is important.  At 0437 UTC, no fire is apparent</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10</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5 minutes later, two different hotspots have become visible in the 3.9</a:t>
            </a:r>
            <a:r>
              <a:rPr lang="en-US" baseline="0" dirty="0" smtClean="0">
                <a:solidFill>
                  <a:srgbClr val="000000"/>
                </a:solidFill>
                <a:ea typeface="Times New Roman"/>
                <a:cs typeface="Calibri"/>
              </a:rPr>
              <a:t> micrometer data.</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11</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5 minutes after </a:t>
            </a:r>
            <a:r>
              <a:rPr lang="en-US" dirty="0" err="1" smtClean="0">
                <a:solidFill>
                  <a:srgbClr val="000000"/>
                </a:solidFill>
                <a:ea typeface="Times New Roman"/>
                <a:cs typeface="Calibri"/>
              </a:rPr>
              <a:t>tha</a:t>
            </a:r>
            <a:r>
              <a:rPr lang="en-US" dirty="0" smtClean="0">
                <a:solidFill>
                  <a:srgbClr val="000000"/>
                </a:solidFill>
                <a:ea typeface="Times New Roman"/>
                <a:cs typeface="Calibri"/>
              </a:rPr>
              <a:t>, the spots are even hotter, and</a:t>
            </a:r>
            <a:r>
              <a:rPr lang="en-US" baseline="0" dirty="0" smtClean="0">
                <a:solidFill>
                  <a:srgbClr val="000000"/>
                </a:solidFill>
                <a:ea typeface="Times New Roman"/>
                <a:cs typeface="Calibri"/>
              </a:rPr>
              <a:t> FDCA has identified a processed fire – that would show up in AWIPS Fire Temperature and Fire Area and Fire Power – and a high Possibility fire – that would show up only in Fire Power.</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12</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AT 0952 UTC, 10 minutes after first being detected by the 3.9 micrometer</a:t>
            </a:r>
            <a:r>
              <a:rPr lang="en-US" baseline="0" dirty="0" smtClean="0">
                <a:solidFill>
                  <a:srgbClr val="000000"/>
                </a:solidFill>
                <a:ea typeface="Times New Roman"/>
                <a:cs typeface="Calibri"/>
              </a:rPr>
              <a:t> channel, two fires are identified.</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13</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At 0957 they continue to intensify</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14</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By 1002 UTC, the hotter fire has saturated the sensor.   Fires can grow very big, very hot, very fast.  The FDCA can allow for early detection of rapidly growing fires, which detection can be used to heighten situational awareness including communication to first </a:t>
            </a:r>
            <a:r>
              <a:rPr lang="en-US">
                <a:solidFill>
                  <a:srgbClr val="000000"/>
                </a:solidFill>
                <a:ea typeface="Times New Roman"/>
                <a:cs typeface="Calibri"/>
              </a:rPr>
              <a:t>responders</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15</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 are two fires that do not meet the requirements to</a:t>
            </a:r>
            <a:r>
              <a:rPr lang="en-US" baseline="0" dirty="0" smtClean="0"/>
              <a:t> be detected by FDCA – but they are present.  One of these (on the right) is a single house fire – yet GOES-16 views it!</a:t>
            </a:r>
            <a:endParaRPr lang="en-US" dirty="0"/>
          </a:p>
        </p:txBody>
      </p:sp>
      <p:sp>
        <p:nvSpPr>
          <p:cNvPr id="4" name="Slide Number Placeholder 3"/>
          <p:cNvSpPr>
            <a:spLocks noGrp="1"/>
          </p:cNvSpPr>
          <p:nvPr>
            <p:ph type="sldNum" sz="quarter" idx="10"/>
          </p:nvPr>
        </p:nvSpPr>
        <p:spPr/>
        <p:txBody>
          <a:bodyPr/>
          <a:lstStyle/>
          <a:p>
            <a:fld id="{E001E158-7B65-4A55-9EA7-9E4C2B063A99}" type="slidenum">
              <a:rPr lang="en-US" smtClean="0"/>
              <a:t>16</a:t>
            </a:fld>
            <a:endParaRPr lang="en-US"/>
          </a:p>
        </p:txBody>
      </p:sp>
    </p:spTree>
    <p:extLst>
      <p:ext uri="{BB962C8B-B14F-4D97-AF65-F5344CB8AC3E}">
        <p14:creationId xmlns:p14="http://schemas.microsoft.com/office/powerpoint/2010/main" val="1501164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Fires</a:t>
            </a:r>
            <a:r>
              <a:rPr lang="en-US" baseline="0" dirty="0" smtClean="0">
                <a:solidFill>
                  <a:srgbClr val="000000"/>
                </a:solidFill>
                <a:ea typeface="Times New Roman"/>
                <a:cs typeface="Calibri"/>
              </a:rPr>
              <a:t> vary on very small times scales, but FDCA as of summer 2018 is only computed at CONUS time scales – every 5 minutes.  To monitor smaller time scales, request a mesoscale domain to capture the changes at 1-minute </a:t>
            </a:r>
            <a:r>
              <a:rPr lang="en-US" baseline="0" dirty="0" err="1" smtClean="0">
                <a:solidFill>
                  <a:srgbClr val="000000"/>
                </a:solidFill>
                <a:ea typeface="Times New Roman"/>
                <a:cs typeface="Calibri"/>
              </a:rPr>
              <a:t>timesteps</a:t>
            </a:r>
            <a:r>
              <a:rPr lang="en-US" baseline="0"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17</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Fire/Hot Spot detection is just one way to view fires.  You can also use the 3.9 micrometer channel, a visible channel (Blue Visible at 0.47 micrometers is shown) to see smoke or the Fire RGB that is available in AWIPS, a blend of Bands 7, 6 and 5 (3.9, 2.24 and 1.61 micrometers).  The visible image, of course, is daytime only</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18</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concludes the Quick Brief on the Fire Detection and Characterization Baseline Product.  Some final points are listed here.  Thanks for listening</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19</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FDCA is under Derived Products under the GOES-16 or GOES-17 menus.  Here's the CONUS menu, and Fire/Hot Spot includes - Fire Area, Fire Power and Fire Temperature.  If you are familiar with the Wild Fire - Advanced Biomass Burning Algorithm (WF-ABBA), FDCA is the extension of that algorithm to the better spectral space of AHI (Himawari-8 and -9) and ABI (GOES-16 and GOES-17) </a:t>
            </a:r>
            <a:r>
              <a:rPr lang="en-US">
                <a:solidFill>
                  <a:srgbClr val="000000"/>
                </a:solidFill>
                <a:ea typeface="Times New Roman"/>
                <a:cs typeface="Calibri"/>
              </a:rPr>
              <a:t>data</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2</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As of</a:t>
            </a:r>
            <a:r>
              <a:rPr lang="en-US" baseline="0" dirty="0" smtClean="0">
                <a:solidFill>
                  <a:srgbClr val="000000"/>
                </a:solidFill>
                <a:ea typeface="Times New Roman"/>
                <a:cs typeface="Calibri"/>
              </a:rPr>
              <a:t> 2018, FDCA products are computed for every full disk (every 15 minutes) and for every CONUS (every 5  minutes) image.  FDCA is not computed over Mesoscale domains.</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3</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Fire/Hot Spot Detection exploits the different fire signal in shortwave and longwave infrared channels, and it uses the 3.9 and 11.2 micrometer channels (Bands 7 and 14).  In addition, visible (0.64 micrometer) and dirty window (12,3 micrometers) channels (bands 2 and 15) are used for cloud clearing because the fire/hot spot algorithm does not use the baseline Clear Sky Mask Product.  The visible imagery also helps in estimating the background temperature.  Total precipitable water and surface type are also used in these products to help characterize how the fire signal might be modulated by the atmosphere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4</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physics of fire detection are addressed on this slide.  As a fire develops, hotter temperatures associated with the fire preferentially emit shorter wavelength energy, and the change in Radiance from cold surface to hot fire is much greater at shorter wavelengths.  3.9 micrometer is used rather than, say, 5 micrometers, where the change is greatest, because absorption of energy (by water vapor) occurs at around 5 micrometers</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5</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Fires are sub-pixel entities, but the differences in emitted energy values can be detected at different wavelengths, leading to a quantitative estimate of the size, temperature and power of the fire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6</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You might not use all three products as a forecaster at a WFO - but changes in the values have a meaning that is easy to interpret.  The values from FDCA are also used in Smoke Modeling</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7</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Here’s one pixel over Sun Prairie WI late</a:t>
            </a:r>
            <a:r>
              <a:rPr lang="en-US" baseline="0" dirty="0" smtClean="0">
                <a:solidFill>
                  <a:srgbClr val="000000"/>
                </a:solidFill>
                <a:ea typeface="Times New Roman"/>
                <a:cs typeface="Calibri"/>
              </a:rPr>
              <a:t> in the day on 10 June 2018.  What does this information mean?  A fire is in progress.  This is actually the result of a gas main explosion that leveled a city block – at a time when clouds prevented a view of the surface.  But the subsequent fire persisted until clouds cleared.</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8</a:t>
            </a:fld>
            <a:endParaRPr lang="en-US"/>
          </a:p>
        </p:txBody>
      </p:sp>
    </p:spTree>
    <p:extLst>
      <p:ext uri="{BB962C8B-B14F-4D97-AF65-F5344CB8AC3E}">
        <p14:creationId xmlns:p14="http://schemas.microsoft.com/office/powerpoint/2010/main" val="422544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It was not  a</a:t>
            </a:r>
            <a:r>
              <a:rPr lang="en-US" baseline="0" dirty="0" smtClean="0">
                <a:solidFill>
                  <a:srgbClr val="000000"/>
                </a:solidFill>
                <a:ea typeface="Times New Roman"/>
                <a:cs typeface="Calibri"/>
              </a:rPr>
              <a:t> big fire.  But GOES-16 was able to view it.  Note that because the fire was contained by walls, and at a high latitude, some of the emitted energy probably did not make it to the satellite.</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E001E158-7B65-4A55-9EA7-9E4C2B063A99}" type="slidenum">
              <a:rPr lang="en-US" smtClean="0"/>
              <a:t>9</a:t>
            </a:fld>
            <a:endParaRPr lang="en-US"/>
          </a:p>
        </p:txBody>
      </p:sp>
    </p:spTree>
    <p:extLst>
      <p:ext uri="{BB962C8B-B14F-4D97-AF65-F5344CB8AC3E}">
        <p14:creationId xmlns:p14="http://schemas.microsoft.com/office/powerpoint/2010/main" val="422544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7233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08421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415341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A5F6D-4FDD-4780-9DC4-F3CFC2C2ED20}"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98725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A5F6D-4FDD-4780-9DC4-F3CFC2C2ED20}"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50801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A5F6D-4FDD-4780-9DC4-F3CFC2C2ED20}"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1554878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A5F6D-4FDD-4780-9DC4-F3CFC2C2ED20}"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6101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A5F6D-4FDD-4780-9DC4-F3CFC2C2ED20}"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23327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A5F6D-4FDD-4780-9DC4-F3CFC2C2ED20}"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9392419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A5F6D-4FDD-4780-9DC4-F3CFC2C2ED20}"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225548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A5F6D-4FDD-4780-9DC4-F3CFC2C2ED20}"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1BBFA-112C-44F8-A9FA-6F715AE32189}" type="slidenum">
              <a:rPr lang="en-US" smtClean="0"/>
              <a:t>‹#›</a:t>
            </a:fld>
            <a:endParaRPr lang="en-US"/>
          </a:p>
        </p:txBody>
      </p:sp>
    </p:spTree>
    <p:extLst>
      <p:ext uri="{BB962C8B-B14F-4D97-AF65-F5344CB8AC3E}">
        <p14:creationId xmlns:p14="http://schemas.microsoft.com/office/powerpoint/2010/main" val="397201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A5F6D-4FDD-4780-9DC4-F3CFC2C2ED20}" type="datetimeFigureOut">
              <a:rPr lang="en-US" smtClean="0"/>
              <a:t>9/7/2018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1BBFA-112C-44F8-A9FA-6F715AE32189}" type="slidenum">
              <a:rPr lang="en-US" smtClean="0"/>
              <a:t>‹#›</a:t>
            </a:fld>
            <a:endParaRPr lang="en-US"/>
          </a:p>
        </p:txBody>
      </p:sp>
    </p:spTree>
    <p:extLst>
      <p:ext uri="{BB962C8B-B14F-4D97-AF65-F5344CB8AC3E}">
        <p14:creationId xmlns:p14="http://schemas.microsoft.com/office/powerpoint/2010/main" val="378130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2.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hyperlink" Target="http://nwafiles.nwas.org/jom/articles/2016/2016-JOM14/2016-JOM14.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23.gif"/></Relationships>
</file>

<file path=ppt/slides/_rels/slide19.xml.rels><?xml version="1.0" encoding="UTF-8" standalone="yes"?>
<Relationships xmlns="http://schemas.openxmlformats.org/package/2006/relationships"><Relationship Id="rId8" Type="http://schemas.openxmlformats.org/officeDocument/2006/relationships/hyperlink" Target="https://www.goes-r.gov/products/ATBDs/baseline/baseline-fire-hot-spot-v2.0.pdf" TargetMode="External"/><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hyperlink" Target="https://www.goes-r.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5.png"/><Relationship Id="rId4" Type="http://schemas.openxmlformats.org/officeDocument/2006/relationships/tags" Target="../tags/tag1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2293497"/>
            <a:ext cx="7751151" cy="8533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grpSp>
        <p:nvGrpSpPr>
          <p:cNvPr id="4" name="Group 3"/>
          <p:cNvGrpSpPr/>
          <p:nvPr/>
        </p:nvGrpSpPr>
        <p:grpSpPr>
          <a:xfrm>
            <a:off x="762000" y="228600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590799" y="2286000"/>
            <a:ext cx="5922353" cy="8533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rPr>
              <a:t>Fire Detection and Characterization Algorithm (FDCA)</a:t>
            </a:r>
            <a:endParaRPr lang="en-US" dirty="0">
              <a:effectLst>
                <a:outerShdw blurRad="38100" dist="38100" dir="2700000" algn="tl">
                  <a:srgbClr val="000000">
                    <a:alpha val="43137"/>
                  </a:srgbClr>
                </a:outerShdw>
              </a:effectLst>
            </a:endParaRPr>
          </a:p>
        </p:txBody>
      </p:sp>
      <p:sp>
        <p:nvSpPr>
          <p:cNvPr id="2" name="TextBox 1"/>
          <p:cNvSpPr txBox="1"/>
          <p:nvPr/>
        </p:nvSpPr>
        <p:spPr>
          <a:xfrm>
            <a:off x="3221559" y="4191000"/>
            <a:ext cx="2853282" cy="1569660"/>
          </a:xfrm>
          <a:prstGeom prst="rect">
            <a:avLst/>
          </a:prstGeom>
          <a:noFill/>
        </p:spPr>
        <p:txBody>
          <a:bodyPr wrap="none" rtlCol="0">
            <a:spAutoFit/>
          </a:bodyPr>
          <a:lstStyle/>
          <a:p>
            <a:pPr algn="ctr"/>
            <a:r>
              <a:rPr lang="en-US" sz="3200" b="1" cap="small" dirty="0" smtClean="0"/>
              <a:t>Scott Lindstrom</a:t>
            </a:r>
          </a:p>
          <a:p>
            <a:pPr algn="ctr"/>
            <a:r>
              <a:rPr lang="en-US" sz="3200" b="1" cap="small" dirty="0" smtClean="0"/>
              <a:t>UW-Madison </a:t>
            </a:r>
          </a:p>
          <a:p>
            <a:pPr algn="ctr"/>
            <a:r>
              <a:rPr lang="en-US" sz="3200" b="1" cap="small" dirty="0" smtClean="0"/>
              <a:t>SSEC/CIMSS</a:t>
            </a:r>
            <a:endParaRPr lang="en-US" sz="3200" b="1" cap="small"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0956" y="5668060"/>
            <a:ext cx="1614488" cy="117417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150" y="2472364"/>
            <a:ext cx="1720122" cy="1097280"/>
          </a:xfrm>
          <a:prstGeom prst="rect">
            <a:avLst/>
          </a:prstGeom>
        </p:spPr>
      </p:pic>
    </p:spTree>
    <p:custDataLst>
      <p:tags r:id="rId1"/>
    </p:custDataLst>
    <p:extLst>
      <p:ext uri="{BB962C8B-B14F-4D97-AF65-F5344CB8AC3E}">
        <p14:creationId xmlns:p14="http://schemas.microsoft.com/office/powerpoint/2010/main" val="266059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FAC7833-4416-4794-868C-286A1F2F6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828800"/>
            <a:ext cx="5486400" cy="4114800"/>
          </a:xfrm>
          <a:prstGeom prst="rect">
            <a:avLst/>
          </a:prstGeom>
        </p:spPr>
      </p:pic>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14" name="TextBox 13">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9:37 PDT</a:t>
            </a:r>
          </a:p>
          <a:p>
            <a:pPr algn="ctr"/>
            <a:r>
              <a:rPr lang="en-US" sz="2000" b="0" i="0" dirty="0">
                <a:cs typeface="Calibri" panose="020F0502020204030204" pitchFamily="34" charset="0"/>
              </a:rPr>
              <a:t>(4:37 UTC) October 8, 2017</a:t>
            </a:r>
          </a:p>
        </p:txBody>
      </p:sp>
      <p:grpSp>
        <p:nvGrpSpPr>
          <p:cNvPr id="15" name="Group 14">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16" name="Rectangle 15">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
        <p:nvSpPr>
          <p:cNvPr id="2" name="TextBox 1"/>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18" name="TextBox 17"/>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1" name="TextBox 20"/>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a:extLst>
              <a:ext uri="{FF2B5EF4-FFF2-40B4-BE49-F238E27FC236}">
                <a16:creationId xmlns:a16="http://schemas.microsoft.com/office/drawing/2014/main" xmlns="" id="{6FAC7833-4416-4794-868C-286A1F2F6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799" y="1828799"/>
            <a:ext cx="5486400" cy="4114800"/>
          </a:xfrm>
          <a:prstGeom prst="rect">
            <a:avLst/>
          </a:prstGeom>
        </p:spPr>
      </p:pic>
      <p:sp>
        <p:nvSpPr>
          <p:cNvPr id="13" name="TextBox 12">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9:42 PDT</a:t>
            </a:r>
          </a:p>
          <a:p>
            <a:pPr algn="ctr"/>
            <a:r>
              <a:rPr lang="en-US" sz="2000" b="0" i="0" dirty="0">
                <a:cs typeface="Calibri" panose="020F0502020204030204" pitchFamily="34" charset="0"/>
              </a:rPr>
              <a:t>(4:42 UTC) October 8, 2017</a:t>
            </a:r>
          </a:p>
        </p:txBody>
      </p:sp>
      <p:sp>
        <p:nvSpPr>
          <p:cNvPr id="17" name="TextBox 16"/>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18" name="TextBox 17"/>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1" name="TextBox 20"/>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grpSp>
        <p:nvGrpSpPr>
          <p:cNvPr id="25" name="Group 24">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26" name="Rectangle 25">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a:extLst>
              <a:ext uri="{FF2B5EF4-FFF2-40B4-BE49-F238E27FC236}">
                <a16:creationId xmlns:a16="http://schemas.microsoft.com/office/drawing/2014/main" xmlns="" id="{6FAC7833-4416-4794-868C-286A1F2F6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1828800"/>
            <a:ext cx="5486400" cy="4114800"/>
          </a:xfrm>
          <a:prstGeom prst="rect">
            <a:avLst/>
          </a:prstGeom>
        </p:spPr>
      </p:pic>
      <p:sp>
        <p:nvSpPr>
          <p:cNvPr id="13" name="TextBox 12">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9:47 PDT</a:t>
            </a:r>
          </a:p>
          <a:p>
            <a:pPr algn="ctr"/>
            <a:r>
              <a:rPr lang="en-US" sz="2000" b="0" i="0" dirty="0">
                <a:cs typeface="Calibri" panose="020F0502020204030204" pitchFamily="34" charset="0"/>
              </a:rPr>
              <a:t>(4:47 UTC) October 8, 2017</a:t>
            </a:r>
          </a:p>
        </p:txBody>
      </p:sp>
      <p:sp>
        <p:nvSpPr>
          <p:cNvPr id="17" name="TextBox 16"/>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18" name="TextBox 17"/>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1" name="TextBox 20"/>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grpSp>
        <p:nvGrpSpPr>
          <p:cNvPr id="22" name="Group 21">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23" name="Rectangle 22">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a:extLst>
              <a:ext uri="{FF2B5EF4-FFF2-40B4-BE49-F238E27FC236}">
                <a16:creationId xmlns:a16="http://schemas.microsoft.com/office/drawing/2014/main" xmlns="" id="{6FAC7833-4416-4794-868C-286A1F2F6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799" y="1828799"/>
            <a:ext cx="5486400" cy="4114800"/>
          </a:xfrm>
          <a:prstGeom prst="rect">
            <a:avLst/>
          </a:prstGeom>
        </p:spPr>
      </p:pic>
      <p:sp>
        <p:nvSpPr>
          <p:cNvPr id="13" name="TextBox 12">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9:52 PDT</a:t>
            </a:r>
          </a:p>
          <a:p>
            <a:pPr algn="ctr"/>
            <a:r>
              <a:rPr lang="en-US" sz="2000" b="0" i="0" dirty="0">
                <a:cs typeface="Calibri" panose="020F0502020204030204" pitchFamily="34" charset="0"/>
              </a:rPr>
              <a:t>(4:52 UTC) October 8, 2017</a:t>
            </a:r>
          </a:p>
        </p:txBody>
      </p:sp>
      <p:sp>
        <p:nvSpPr>
          <p:cNvPr id="17" name="TextBox 16"/>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18" name="TextBox 17"/>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1" name="TextBox 20"/>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grpSp>
        <p:nvGrpSpPr>
          <p:cNvPr id="22" name="Group 21">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23" name="Rectangle 22">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a:extLst>
              <a:ext uri="{FF2B5EF4-FFF2-40B4-BE49-F238E27FC236}">
                <a16:creationId xmlns:a16="http://schemas.microsoft.com/office/drawing/2014/main" xmlns="" id="{6FAC7833-4416-4794-868C-286A1F2F6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1828800"/>
            <a:ext cx="5486400" cy="4114800"/>
          </a:xfrm>
          <a:prstGeom prst="rect">
            <a:avLst/>
          </a:prstGeom>
        </p:spPr>
      </p:pic>
      <p:sp>
        <p:nvSpPr>
          <p:cNvPr id="13" name="TextBox 12">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9:57 PDT</a:t>
            </a:r>
          </a:p>
          <a:p>
            <a:pPr algn="ctr"/>
            <a:r>
              <a:rPr lang="en-US" sz="2000" b="0" i="0" dirty="0">
                <a:cs typeface="Calibri" panose="020F0502020204030204" pitchFamily="34" charset="0"/>
              </a:rPr>
              <a:t>(4:57 UTC) October 8, 2017</a:t>
            </a:r>
          </a:p>
        </p:txBody>
      </p:sp>
      <p:sp>
        <p:nvSpPr>
          <p:cNvPr id="17" name="TextBox 16"/>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18" name="TextBox 17"/>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1" name="TextBox 20"/>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grpSp>
        <p:nvGrpSpPr>
          <p:cNvPr id="22" name="Group 21">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23" name="Rectangle 22">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a:extLst>
              <a:ext uri="{FF2B5EF4-FFF2-40B4-BE49-F238E27FC236}">
                <a16:creationId xmlns:a16="http://schemas.microsoft.com/office/drawing/2014/main" xmlns="" id="{6FAC7833-4416-4794-868C-286A1F2F61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799" y="1828799"/>
            <a:ext cx="5486400" cy="4114800"/>
          </a:xfrm>
          <a:prstGeom prst="rect">
            <a:avLst/>
          </a:prstGeom>
        </p:spPr>
      </p:pic>
      <p:sp>
        <p:nvSpPr>
          <p:cNvPr id="13" name="TextBox 12">
            <a:extLst>
              <a:ext uri="{FF2B5EF4-FFF2-40B4-BE49-F238E27FC236}">
                <a16:creationId xmlns:a16="http://schemas.microsoft.com/office/drawing/2014/main" xmlns="" id="{7ABC0F3A-E89A-4FB9-BD58-65548BD3DE77}"/>
              </a:ext>
            </a:extLst>
          </p:cNvPr>
          <p:cNvSpPr txBox="1"/>
          <p:nvPr/>
        </p:nvSpPr>
        <p:spPr>
          <a:xfrm>
            <a:off x="91440" y="1828800"/>
            <a:ext cx="1573941" cy="1323439"/>
          </a:xfrm>
          <a:prstGeom prst="rect">
            <a:avLst/>
          </a:prstGeom>
          <a:noFill/>
        </p:spPr>
        <p:txBody>
          <a:bodyPr wrap="square" rtlCol="0">
            <a:spAutoFit/>
          </a:bodyPr>
          <a:lstStyle/>
          <a:p>
            <a:pPr algn="ctr"/>
            <a:r>
              <a:rPr lang="en-US" sz="2000" b="0" i="0" dirty="0">
                <a:cs typeface="Calibri" panose="020F0502020204030204" pitchFamily="34" charset="0"/>
              </a:rPr>
              <a:t>10:02 PDT</a:t>
            </a:r>
          </a:p>
          <a:p>
            <a:pPr algn="ctr"/>
            <a:r>
              <a:rPr lang="en-US" sz="2000" b="0" i="0" dirty="0">
                <a:cs typeface="Calibri" panose="020F0502020204030204" pitchFamily="34" charset="0"/>
              </a:rPr>
              <a:t>(5:02 UTC) October 8, </a:t>
            </a:r>
            <a:r>
              <a:rPr lang="en-US" sz="2000" b="0" i="0" dirty="0" smtClean="0">
                <a:cs typeface="Calibri" panose="020F0502020204030204" pitchFamily="34" charset="0"/>
              </a:rPr>
              <a:t>2017</a:t>
            </a:r>
            <a:endParaRPr lang="en-US" sz="2000" b="0" i="0" dirty="0">
              <a:cs typeface="Calibri" panose="020F0502020204030204" pitchFamily="34" charset="0"/>
            </a:endParaRPr>
          </a:p>
        </p:txBody>
      </p:sp>
      <p:sp>
        <p:nvSpPr>
          <p:cNvPr id="14" name="TextBox 13"/>
          <p:cNvSpPr txBox="1"/>
          <p:nvPr/>
        </p:nvSpPr>
        <p:spPr>
          <a:xfrm>
            <a:off x="0" y="3383279"/>
            <a:ext cx="1881187" cy="2377440"/>
          </a:xfrm>
          <a:prstGeom prst="rect">
            <a:avLst/>
          </a:prstGeom>
          <a:noFill/>
        </p:spPr>
        <p:txBody>
          <a:bodyPr wrap="square" rtlCol="0">
            <a:spAutoFit/>
          </a:bodyPr>
          <a:lstStyle/>
          <a:p>
            <a:r>
              <a:rPr lang="en-US" dirty="0">
                <a:cs typeface="Calibri" panose="020F0502020204030204" pitchFamily="34" charset="0"/>
              </a:rPr>
              <a:t>Within 20 minutes of first </a:t>
            </a:r>
            <a:r>
              <a:rPr lang="en-US" dirty="0" smtClean="0">
                <a:cs typeface="Calibri" panose="020F0502020204030204" pitchFamily="34" charset="0"/>
              </a:rPr>
              <a:t>becoming apparent, </a:t>
            </a:r>
            <a:r>
              <a:rPr lang="en-US" dirty="0">
                <a:cs typeface="Calibri" panose="020F0502020204030204" pitchFamily="34" charset="0"/>
              </a:rPr>
              <a:t>the fire has grown markedly and saturated the sensor</a:t>
            </a:r>
          </a:p>
          <a:p>
            <a:endParaRPr lang="en-US" dirty="0"/>
          </a:p>
        </p:txBody>
      </p:sp>
      <p:sp>
        <p:nvSpPr>
          <p:cNvPr id="18" name="TextBox 17"/>
          <p:cNvSpPr txBox="1"/>
          <p:nvPr/>
        </p:nvSpPr>
        <p:spPr>
          <a:xfrm>
            <a:off x="1828800" y="3557721"/>
            <a:ext cx="963725" cy="369332"/>
          </a:xfrm>
          <a:prstGeom prst="rect">
            <a:avLst/>
          </a:prstGeom>
          <a:noFill/>
        </p:spPr>
        <p:txBody>
          <a:bodyPr wrap="none" rtlCol="0">
            <a:spAutoFit/>
          </a:bodyPr>
          <a:lstStyle/>
          <a:p>
            <a:r>
              <a:rPr lang="en-US" dirty="0" smtClean="0">
                <a:solidFill>
                  <a:srgbClr val="FF0000"/>
                </a:solidFill>
              </a:rPr>
              <a:t>0.64 </a:t>
            </a:r>
            <a:r>
              <a:rPr lang="en-US" dirty="0" smtClean="0">
                <a:solidFill>
                  <a:srgbClr val="FF0000"/>
                </a:solidFill>
                <a:latin typeface="Symbol" panose="05050102010706020507" pitchFamily="18" charset="2"/>
              </a:rPr>
              <a:t>m</a:t>
            </a:r>
            <a:r>
              <a:rPr lang="en-US" dirty="0" smtClean="0">
                <a:solidFill>
                  <a:srgbClr val="FF0000"/>
                </a:solidFill>
              </a:rPr>
              <a:t>m</a:t>
            </a:r>
            <a:endParaRPr lang="en-US" dirty="0">
              <a:solidFill>
                <a:srgbClr val="FF0000"/>
              </a:solidFill>
            </a:endParaRPr>
          </a:p>
        </p:txBody>
      </p:sp>
      <p:sp>
        <p:nvSpPr>
          <p:cNvPr id="21" name="TextBox 20"/>
          <p:cNvSpPr txBox="1"/>
          <p:nvPr/>
        </p:nvSpPr>
        <p:spPr>
          <a:xfrm>
            <a:off x="4648087" y="3557016"/>
            <a:ext cx="846707" cy="369332"/>
          </a:xfrm>
          <a:prstGeom prst="rect">
            <a:avLst/>
          </a:prstGeom>
          <a:noFill/>
        </p:spPr>
        <p:txBody>
          <a:bodyPr wrap="none" rtlCol="0">
            <a:spAutoFit/>
          </a:bodyPr>
          <a:lstStyle/>
          <a:p>
            <a:r>
              <a:rPr lang="en-US" dirty="0" smtClean="0"/>
              <a:t>3.9 </a:t>
            </a:r>
            <a:r>
              <a:rPr lang="en-US" dirty="0" smtClean="0">
                <a:latin typeface="Symbol" panose="05050102010706020507" pitchFamily="18" charset="2"/>
              </a:rPr>
              <a:t>m</a:t>
            </a:r>
            <a:r>
              <a:rPr lang="en-US" dirty="0" smtClean="0"/>
              <a:t>m</a:t>
            </a:r>
            <a:endParaRPr lang="en-US" dirty="0"/>
          </a:p>
        </p:txBody>
      </p:sp>
      <p:sp>
        <p:nvSpPr>
          <p:cNvPr id="22" name="TextBox 21"/>
          <p:cNvSpPr txBox="1"/>
          <p:nvPr/>
        </p:nvSpPr>
        <p:spPr>
          <a:xfrm>
            <a:off x="1887308" y="5574268"/>
            <a:ext cx="963725" cy="369332"/>
          </a:xfrm>
          <a:prstGeom prst="rect">
            <a:avLst/>
          </a:prstGeom>
          <a:noFill/>
        </p:spPr>
        <p:txBody>
          <a:bodyPr wrap="none" rtlCol="0">
            <a:spAutoFit/>
          </a:bodyPr>
          <a:lstStyle/>
          <a:p>
            <a:r>
              <a:rPr lang="en-US" dirty="0" smtClean="0"/>
              <a:t>11.2 </a:t>
            </a:r>
            <a:r>
              <a:rPr lang="en-US" dirty="0" smtClean="0">
                <a:latin typeface="Symbol" panose="05050102010706020507" pitchFamily="18" charset="2"/>
              </a:rPr>
              <a:t>m</a:t>
            </a:r>
            <a:r>
              <a:rPr lang="en-US" dirty="0" smtClean="0"/>
              <a:t>m</a:t>
            </a:r>
            <a:endParaRPr lang="en-US" dirty="0"/>
          </a:p>
        </p:txBody>
      </p:sp>
      <p:grpSp>
        <p:nvGrpSpPr>
          <p:cNvPr id="23" name="Group 22">
            <a:extLst>
              <a:ext uri="{FF2B5EF4-FFF2-40B4-BE49-F238E27FC236}">
                <a16:creationId xmlns:a16="http://schemas.microsoft.com/office/drawing/2014/main" xmlns="" id="{DC98E5A3-C510-4151-910B-276A05FF78C6}"/>
              </a:ext>
            </a:extLst>
          </p:cNvPr>
          <p:cNvGrpSpPr/>
          <p:nvPr/>
        </p:nvGrpSpPr>
        <p:grpSpPr>
          <a:xfrm>
            <a:off x="7010400" y="3935104"/>
            <a:ext cx="2057400" cy="1981200"/>
            <a:chOff x="7099059" y="4549254"/>
            <a:chExt cx="1189681" cy="1178256"/>
          </a:xfrm>
        </p:grpSpPr>
        <p:sp>
          <p:nvSpPr>
            <p:cNvPr id="24" name="Rectangle 23">
              <a:extLst>
                <a:ext uri="{FF2B5EF4-FFF2-40B4-BE49-F238E27FC236}">
                  <a16:creationId xmlns:a16="http://schemas.microsoft.com/office/drawing/2014/main" xmlns="" id="{3C6A2E16-5020-46F6-A344-F800A9727887}"/>
                </a:ext>
              </a:extLst>
            </p:cNvPr>
            <p:cNvSpPr/>
            <p:nvPr/>
          </p:nvSpPr>
          <p:spPr>
            <a:xfrm>
              <a:off x="7101385" y="4549254"/>
              <a:ext cx="1187355" cy="11782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E72789D1-7082-43D4-9F4A-F670366E7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059" y="4570755"/>
              <a:ext cx="1188020" cy="1146355"/>
            </a:xfrm>
            <a:prstGeom prst="rect">
              <a:avLst/>
            </a:prstGeom>
          </p:spPr>
        </p:pic>
      </p:gr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61887" y="10510"/>
            <a:ext cx="7772400" cy="1371600"/>
            <a:chOff x="800100" y="2100263"/>
            <a:chExt cx="7772400" cy="1371600"/>
          </a:xfrm>
        </p:grpSpPr>
        <p:grpSp>
          <p:nvGrpSpPr>
            <p:cNvPr id="16" name="Group 15"/>
            <p:cNvGrpSpPr/>
            <p:nvPr/>
          </p:nvGrpSpPr>
          <p:grpSpPr>
            <a:xfrm>
              <a:off x="800100" y="2100263"/>
              <a:ext cx="7772400" cy="1371600"/>
              <a:chOff x="800101" y="2100263"/>
              <a:chExt cx="7772400" cy="137160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19" name="Rectangle 18"/>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17" name="Straight Connector 16"/>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85247CB4-AA98-4392-8B17-9C2B365452FC}"/>
              </a:ext>
            </a:extLst>
          </p:cNvPr>
          <p:cNvSpPr>
            <a:spLocks noGrp="1"/>
          </p:cNvSpPr>
          <p:nvPr>
            <p:ph idx="1"/>
          </p:nvPr>
        </p:nvSpPr>
        <p:spPr>
          <a:xfrm>
            <a:off x="95535" y="1547156"/>
            <a:ext cx="8884693" cy="4144963"/>
          </a:xfrm>
        </p:spPr>
        <p:txBody>
          <a:bodyPr/>
          <a:lstStyle/>
          <a:p>
            <a:pPr marL="0" indent="0" algn="just">
              <a:buNone/>
            </a:pPr>
            <a:r>
              <a:rPr lang="en-US" sz="1800" b="0" dirty="0">
                <a:latin typeface="Franklin Gothic Medium" panose="020B0603020102020204" pitchFamily="34" charset="0"/>
              </a:rPr>
              <a:t>Two </a:t>
            </a:r>
            <a:r>
              <a:rPr lang="en-US" sz="1800" b="0" dirty="0" smtClean="0">
                <a:latin typeface="Franklin Gothic Medium" panose="020B0603020102020204" pitchFamily="34" charset="0"/>
              </a:rPr>
              <a:t>fires: </a:t>
            </a:r>
            <a:r>
              <a:rPr lang="en-US" sz="1800" b="0" dirty="0">
                <a:latin typeface="Franklin Gothic Medium" panose="020B0603020102020204" pitchFamily="34" charset="0"/>
              </a:rPr>
              <a:t>a larger one in the lower left that barely reaches the minimum threshold for quantitative detection, and the structure fire </a:t>
            </a:r>
            <a:r>
              <a:rPr lang="en-US" sz="1800" b="0" dirty="0" smtClean="0">
                <a:latin typeface="Franklin Gothic Medium" panose="020B0603020102020204" pitchFamily="34" charset="0"/>
              </a:rPr>
              <a:t>in the </a:t>
            </a:r>
            <a:r>
              <a:rPr lang="en-US" sz="1800" b="0" dirty="0">
                <a:latin typeface="Franklin Gothic Medium" panose="020B0603020102020204" pitchFamily="34" charset="0"/>
              </a:rPr>
              <a:t>upper right </a:t>
            </a:r>
            <a:r>
              <a:rPr lang="en-US" sz="1800" b="0" dirty="0" smtClean="0">
                <a:latin typeface="Franklin Gothic Medium" panose="020B0603020102020204" pitchFamily="34" charset="0"/>
              </a:rPr>
              <a:t>that exceeds </a:t>
            </a:r>
            <a:r>
              <a:rPr lang="en-US" sz="1800" b="0" dirty="0">
                <a:latin typeface="Franklin Gothic Medium" panose="020B0603020102020204" pitchFamily="34" charset="0"/>
              </a:rPr>
              <a:t>background by ~ 1 K</a:t>
            </a:r>
            <a:r>
              <a:rPr lang="en-US" sz="1800" b="0" dirty="0" smtClean="0">
                <a:latin typeface="Franklin Gothic Medium" panose="020B0603020102020204" pitchFamily="34" charset="0"/>
              </a:rPr>
              <a:t>.   These </a:t>
            </a:r>
            <a:r>
              <a:rPr lang="en-US" sz="1800" b="0" dirty="0" err="1" smtClean="0">
                <a:latin typeface="Franklin Gothic Medium" panose="020B0603020102020204" pitchFamily="34" charset="0"/>
              </a:rPr>
              <a:t>meso</a:t>
            </a:r>
            <a:r>
              <a:rPr lang="en-US" sz="1800" b="0" dirty="0" smtClean="0">
                <a:latin typeface="Franklin Gothic Medium" panose="020B0603020102020204" pitchFamily="34" charset="0"/>
              </a:rPr>
              <a:t> scans would not have FDCA computed…you’d have to rely on the 5-minute CONUS:  Would these small fires still be around?</a:t>
            </a:r>
            <a:endParaRPr lang="en-US" sz="1800" b="0" dirty="0">
              <a:latin typeface="Franklin Gothic Medium" panose="020B0603020102020204" pitchFamily="34" charset="0"/>
            </a:endParaRPr>
          </a:p>
        </p:txBody>
      </p:sp>
      <p:pic>
        <p:nvPicPr>
          <p:cNvPr id="5" name="Picture 4">
            <a:extLst>
              <a:ext uri="{FF2B5EF4-FFF2-40B4-BE49-F238E27FC236}">
                <a16:creationId xmlns:a16="http://schemas.microsoft.com/office/drawing/2014/main" xmlns="" id="{6161C7C7-34AB-4E7F-93E4-9B567F8580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235" y="2679923"/>
            <a:ext cx="4114800" cy="2868472"/>
          </a:xfrm>
          <a:prstGeom prst="rect">
            <a:avLst/>
          </a:prstGeom>
        </p:spPr>
      </p:pic>
      <p:pic>
        <p:nvPicPr>
          <p:cNvPr id="8" name="Picture 7">
            <a:extLst>
              <a:ext uri="{FF2B5EF4-FFF2-40B4-BE49-F238E27FC236}">
                <a16:creationId xmlns:a16="http://schemas.microsoft.com/office/drawing/2014/main" xmlns="" id="{C9A4EC01-ED01-4AE8-AEE0-2817D405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1999" y="2679925"/>
            <a:ext cx="4114800" cy="2868471"/>
          </a:xfrm>
          <a:prstGeom prst="rect">
            <a:avLst/>
          </a:prstGeom>
        </p:spPr>
      </p:pic>
      <p:sp>
        <p:nvSpPr>
          <p:cNvPr id="9" name="TextBox 8">
            <a:extLst>
              <a:ext uri="{FF2B5EF4-FFF2-40B4-BE49-F238E27FC236}">
                <a16:creationId xmlns:a16="http://schemas.microsoft.com/office/drawing/2014/main" xmlns="" id="{9669E0F3-EDCE-4225-963B-7606BD86F835}"/>
              </a:ext>
            </a:extLst>
          </p:cNvPr>
          <p:cNvSpPr txBox="1"/>
          <p:nvPr/>
        </p:nvSpPr>
        <p:spPr>
          <a:xfrm>
            <a:off x="1719775" y="5545145"/>
            <a:ext cx="1549720"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Franklin Gothic Medium" panose="020B0603020102020204" pitchFamily="34" charset="0"/>
                <a:ea typeface="+mn-ea"/>
                <a:cs typeface="+mn-cs"/>
              </a:rPr>
              <a:t>16:42:22 UTC</a:t>
            </a:r>
          </a:p>
        </p:txBody>
      </p:sp>
      <p:sp>
        <p:nvSpPr>
          <p:cNvPr id="10" name="TextBox 9">
            <a:extLst>
              <a:ext uri="{FF2B5EF4-FFF2-40B4-BE49-F238E27FC236}">
                <a16:creationId xmlns:a16="http://schemas.microsoft.com/office/drawing/2014/main" xmlns="" id="{E00DD901-24A0-4462-BA24-104446CDF76D}"/>
              </a:ext>
            </a:extLst>
          </p:cNvPr>
          <p:cNvSpPr txBox="1"/>
          <p:nvPr/>
        </p:nvSpPr>
        <p:spPr>
          <a:xfrm>
            <a:off x="5874507" y="5538928"/>
            <a:ext cx="1549720"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Franklin Gothic Medium" panose="020B0603020102020204" pitchFamily="34" charset="0"/>
                <a:ea typeface="+mn-ea"/>
                <a:cs typeface="+mn-cs"/>
              </a:rPr>
              <a:t>16:50:22 UTC</a:t>
            </a:r>
          </a:p>
        </p:txBody>
      </p:sp>
      <p:sp>
        <p:nvSpPr>
          <p:cNvPr id="11" name="Oval 10">
            <a:extLst>
              <a:ext uri="{FF2B5EF4-FFF2-40B4-BE49-F238E27FC236}">
                <a16:creationId xmlns:a16="http://schemas.microsoft.com/office/drawing/2014/main" xmlns="" id="{A46535E0-CFC9-4E39-B7CB-179FCEEA2281}"/>
              </a:ext>
            </a:extLst>
          </p:cNvPr>
          <p:cNvSpPr/>
          <p:nvPr/>
        </p:nvSpPr>
        <p:spPr>
          <a:xfrm>
            <a:off x="7620000" y="3292933"/>
            <a:ext cx="685800" cy="6858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ahoma"/>
              <a:ea typeface="+mn-ea"/>
              <a:cs typeface="+mn-cs"/>
            </a:endParaRPr>
          </a:p>
        </p:txBody>
      </p:sp>
      <p:sp>
        <p:nvSpPr>
          <p:cNvPr id="13" name="Oval 12">
            <a:extLst>
              <a:ext uri="{FF2B5EF4-FFF2-40B4-BE49-F238E27FC236}">
                <a16:creationId xmlns:a16="http://schemas.microsoft.com/office/drawing/2014/main" xmlns="" id="{A4D3F140-7E6F-4983-893A-74C72EE34B53}"/>
              </a:ext>
            </a:extLst>
          </p:cNvPr>
          <p:cNvSpPr/>
          <p:nvPr/>
        </p:nvSpPr>
        <p:spPr>
          <a:xfrm>
            <a:off x="886968" y="4301549"/>
            <a:ext cx="685800" cy="6858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ahoma"/>
              <a:ea typeface="+mn-ea"/>
              <a:cs typeface="+mn-cs"/>
            </a:endParaRPr>
          </a:p>
        </p:txBody>
      </p:sp>
      <p:sp>
        <p:nvSpPr>
          <p:cNvPr id="14" name="TextBox 13">
            <a:extLst>
              <a:ext uri="{FF2B5EF4-FFF2-40B4-BE49-F238E27FC236}">
                <a16:creationId xmlns:a16="http://schemas.microsoft.com/office/drawing/2014/main" xmlns="" id="{C65BCF6F-7875-4355-9E9D-07C33ABD5A95}"/>
              </a:ext>
            </a:extLst>
          </p:cNvPr>
          <p:cNvSpPr txBox="1"/>
          <p:nvPr/>
        </p:nvSpPr>
        <p:spPr>
          <a:xfrm>
            <a:off x="1176260" y="6324600"/>
            <a:ext cx="727551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Franklin Gothic Medium" panose="020B0603020102020204" pitchFamily="34" charset="0"/>
                <a:ea typeface="+mn-ea"/>
                <a:cs typeface="+mn-cs"/>
              </a:rPr>
              <a:t>Oklahoma, 6 March 2018, 16:30-16:59 MESO1 </a:t>
            </a:r>
            <a:r>
              <a:rPr kumimoji="0" lang="en-US" sz="1800" b="1" i="0" u="none" strike="noStrike" kern="1200" cap="none" spc="0" normalizeH="0" baseline="0" noProof="0" dirty="0" smtClean="0">
                <a:ln>
                  <a:noFill/>
                </a:ln>
                <a:solidFill>
                  <a:schemeClr val="tx1"/>
                </a:solidFill>
                <a:effectLst/>
                <a:uLnTx/>
                <a:uFillTx/>
                <a:latin typeface="Franklin Gothic Medium" panose="020B0603020102020204" pitchFamily="34" charset="0"/>
                <a:ea typeface="+mn-ea"/>
                <a:cs typeface="+mn-cs"/>
              </a:rPr>
              <a:t>scan, 1-minute imagery</a:t>
            </a:r>
            <a:endParaRPr kumimoji="0" lang="en-US" sz="1800" b="1" i="0" u="none" strike="noStrike" kern="1200" cap="none" spc="0" normalizeH="0" baseline="0" noProof="0" dirty="0">
              <a:ln>
                <a:noFill/>
              </a:ln>
              <a:solidFill>
                <a:schemeClr val="tx1"/>
              </a:solidFill>
              <a:effectLst/>
              <a:uLnTx/>
              <a:uFillTx/>
              <a:latin typeface="Franklin Gothic Medium" panose="020B0603020102020204" pitchFamily="34" charset="0"/>
              <a:ea typeface="+mn-ea"/>
              <a:cs typeface="+mn-cs"/>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Tree>
    <p:custDataLst>
      <p:tags r:id="rId1"/>
    </p:custDataLst>
    <p:extLst>
      <p:ext uri="{BB962C8B-B14F-4D97-AF65-F5344CB8AC3E}">
        <p14:creationId xmlns:p14="http://schemas.microsoft.com/office/powerpoint/2010/main" val="115945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1" name="Picture 10" descr="P:\NWA JOM Submission\Figure6_sampl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7465" y="1600200"/>
            <a:ext cx="5943600" cy="4972050"/>
          </a:xfrm>
          <a:prstGeom prst="rect">
            <a:avLst/>
          </a:prstGeom>
          <a:noFill/>
          <a:ln>
            <a:noFill/>
          </a:ln>
        </p:spPr>
      </p:pic>
      <p:sp>
        <p:nvSpPr>
          <p:cNvPr id="2" name="TextBox 1"/>
          <p:cNvSpPr txBox="1"/>
          <p:nvPr/>
        </p:nvSpPr>
        <p:spPr>
          <a:xfrm>
            <a:off x="1362812" y="1600199"/>
            <a:ext cx="2218588" cy="4937760"/>
          </a:xfrm>
          <a:prstGeom prst="rect">
            <a:avLst/>
          </a:prstGeom>
          <a:solidFill>
            <a:schemeClr val="bg1">
              <a:lumMod val="75000"/>
            </a:schemeClr>
          </a:solidFill>
        </p:spPr>
        <p:txBody>
          <a:bodyPr wrap="square" rtlCol="0">
            <a:spAutoFit/>
          </a:bodyPr>
          <a:lstStyle/>
          <a:p>
            <a:endParaRPr lang="en-US" dirty="0" smtClean="0"/>
          </a:p>
          <a:p>
            <a:r>
              <a:rPr lang="en-US" dirty="0" smtClean="0"/>
              <a:t>The graphs at right show one-minute brightness temperature traces (in blue) along with 5-minute values (in red).  For rapidly-evolving fires, 5-minute imagery can miss changes, but FDCA values are not computed for MESO sectors with 1-minute information.</a:t>
            </a:r>
          </a:p>
          <a:p>
            <a:endParaRPr lang="en-US" dirty="0"/>
          </a:p>
          <a:p>
            <a:pPr algn="ctr"/>
            <a:r>
              <a:rPr lang="en-US" dirty="0" smtClean="0"/>
              <a:t>(</a:t>
            </a:r>
            <a:r>
              <a:rPr lang="en-US" dirty="0" smtClean="0">
                <a:hlinkClick r:id="rId9"/>
              </a:rPr>
              <a:t>Source</a:t>
            </a:r>
            <a:r>
              <a:rPr lang="en-US" dirty="0" smtClean="0"/>
              <a:t>)</a:t>
            </a:r>
            <a:endParaRPr lang="en-US" dirty="0"/>
          </a:p>
        </p:txBody>
      </p:sp>
      <p:sp>
        <p:nvSpPr>
          <p:cNvPr id="3" name="TextBox 2"/>
          <p:cNvSpPr txBox="1"/>
          <p:nvPr/>
        </p:nvSpPr>
        <p:spPr>
          <a:xfrm>
            <a:off x="7391400" y="2133600"/>
            <a:ext cx="1572033" cy="369332"/>
          </a:xfrm>
          <a:prstGeom prst="rect">
            <a:avLst/>
          </a:prstGeom>
          <a:noFill/>
        </p:spPr>
        <p:txBody>
          <a:bodyPr wrap="none" rtlCol="0">
            <a:spAutoFit/>
          </a:bodyPr>
          <a:lstStyle/>
          <a:p>
            <a:r>
              <a:rPr lang="en-US" dirty="0" smtClean="0">
                <a:solidFill>
                  <a:schemeClr val="accent5">
                    <a:lumMod val="75000"/>
                  </a:schemeClr>
                </a:solidFill>
              </a:rPr>
              <a:t>1-minute trace</a:t>
            </a:r>
          </a:p>
        </p:txBody>
      </p:sp>
      <p:cxnSp>
        <p:nvCxnSpPr>
          <p:cNvPr id="13" name="Straight Arrow Connector 12"/>
          <p:cNvCxnSpPr>
            <a:stCxn id="3" idx="1"/>
          </p:cNvCxnSpPr>
          <p:nvPr/>
        </p:nvCxnSpPr>
        <p:spPr>
          <a:xfrm flipH="1">
            <a:off x="6400800" y="2318266"/>
            <a:ext cx="990600" cy="272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1"/>
          </p:cNvCxnSpPr>
          <p:nvPr/>
        </p:nvCxnSpPr>
        <p:spPr>
          <a:xfrm flipH="1">
            <a:off x="6896100" y="2318266"/>
            <a:ext cx="495300" cy="1750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18696" y="2450068"/>
            <a:ext cx="1678858" cy="369332"/>
          </a:xfrm>
          <a:prstGeom prst="rect">
            <a:avLst/>
          </a:prstGeom>
          <a:noFill/>
        </p:spPr>
        <p:txBody>
          <a:bodyPr wrap="none" rtlCol="0">
            <a:spAutoFit/>
          </a:bodyPr>
          <a:lstStyle/>
          <a:p>
            <a:r>
              <a:rPr lang="en-US" dirty="0" smtClean="0">
                <a:solidFill>
                  <a:srgbClr val="FF0000"/>
                </a:solidFill>
              </a:rPr>
              <a:t>5-minute points</a:t>
            </a:r>
          </a:p>
        </p:txBody>
      </p:sp>
    </p:spTree>
    <p:custDataLst>
      <p:tags r:id="rId1"/>
    </p:custDataLst>
    <p:extLst>
      <p:ext uri="{BB962C8B-B14F-4D97-AF65-F5344CB8AC3E}">
        <p14:creationId xmlns:p14="http://schemas.microsoft.com/office/powerpoint/2010/main" val="246043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2" name="Content Placeholder 1"/>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920240" y="1600200"/>
            <a:ext cx="5486400" cy="5157219"/>
          </a:xfr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4142" y="4167939"/>
            <a:ext cx="2743200" cy="2578605"/>
          </a:xfrm>
          <a:prstGeom prst="rect">
            <a:avLst/>
          </a:prstGeom>
        </p:spPr>
      </p:pic>
      <p:sp>
        <p:nvSpPr>
          <p:cNvPr id="11" name="TextBox 10"/>
          <p:cNvSpPr txBox="1"/>
          <p:nvPr/>
        </p:nvSpPr>
        <p:spPr>
          <a:xfrm>
            <a:off x="22702" y="2451080"/>
            <a:ext cx="1881440" cy="3139321"/>
          </a:xfrm>
          <a:prstGeom prst="rect">
            <a:avLst/>
          </a:prstGeom>
          <a:noFill/>
        </p:spPr>
        <p:txBody>
          <a:bodyPr wrap="square" rtlCol="0">
            <a:spAutoFit/>
          </a:bodyPr>
          <a:lstStyle/>
          <a:p>
            <a:r>
              <a:rPr lang="en-US" dirty="0" smtClean="0"/>
              <a:t>In reality, there are many ways to detect a fire using GOES-R.  Single Channel Band 7, FDCA products, Visible Imagery, RGBs including the Fire RGB (shown) or True Color imagery</a:t>
            </a:r>
            <a:endParaRPr lang="en-US" dirty="0"/>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smtClean="0"/>
              <a:t>FDCA products quantitatively estimate fire properties</a:t>
            </a:r>
          </a:p>
          <a:p>
            <a:r>
              <a:rPr lang="en-US" dirty="0" smtClean="0"/>
              <a:t>They are most easily interpreted with a good knowledge of surface properties:  Is there something on the surface that will burn?</a:t>
            </a:r>
          </a:p>
          <a:p>
            <a:r>
              <a:rPr lang="en-US" dirty="0" smtClean="0"/>
              <a:t>Keep in mind that view angles from the satellite influence detectability (terrain can get in the way)</a:t>
            </a:r>
          </a:p>
          <a:p>
            <a:r>
              <a:rPr lang="en-US" dirty="0" smtClean="0">
                <a:hlinkClick r:id="rId8"/>
              </a:rPr>
              <a:t>ATBD</a:t>
            </a:r>
            <a:r>
              <a:rPr lang="en-US" dirty="0" smtClean="0"/>
              <a:t> at </a:t>
            </a:r>
            <a:r>
              <a:rPr lang="en-US" dirty="0" smtClean="0">
                <a:hlinkClick r:id="rId9"/>
              </a:rPr>
              <a:t>GOES-R.gov</a:t>
            </a:r>
            <a:r>
              <a:rPr lang="en-US" dirty="0" smtClean="0"/>
              <a:t> for more information</a:t>
            </a:r>
          </a:p>
          <a:p>
            <a:endParaRPr lang="en-US" dirty="0" smtClean="0"/>
          </a:p>
          <a:p>
            <a:pPr marL="0" indent="0" algn="ctr">
              <a:buNone/>
            </a:pPr>
            <a:r>
              <a:rPr lang="en-US" sz="1900" b="1" dirty="0" smtClean="0"/>
              <a:t>Thanks to Chris Schmidt, UW-Madison CIMSS, for review!</a:t>
            </a:r>
            <a:endParaRPr lang="en-US" sz="1900" b="1" dirty="0"/>
          </a:p>
        </p:txBody>
      </p:sp>
    </p:spTree>
    <p:custDataLst>
      <p:tags r:id="rId1"/>
    </p:custDataLst>
    <p:extLst>
      <p:ext uri="{BB962C8B-B14F-4D97-AF65-F5344CB8AC3E}">
        <p14:creationId xmlns:p14="http://schemas.microsoft.com/office/powerpoint/2010/main" val="1531802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2-Point Star 34"/>
          <p:cNvSpPr/>
          <p:nvPr/>
        </p:nvSpPr>
        <p:spPr>
          <a:xfrm>
            <a:off x="0" y="3848100"/>
            <a:ext cx="3505200" cy="2598420"/>
          </a:xfrm>
          <a:prstGeom prst="star3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Products are available in AWIPS under </a:t>
            </a:r>
            <a:r>
              <a:rPr lang="en-US" sz="2400" b="1" dirty="0" smtClean="0">
                <a:solidFill>
                  <a:srgbClr val="FF0000"/>
                </a:solidFill>
              </a:rPr>
              <a:t>Fire/</a:t>
            </a:r>
            <a:r>
              <a:rPr lang="en-US" sz="2400" b="1" dirty="0" err="1" smtClean="0">
                <a:solidFill>
                  <a:srgbClr val="FF0000"/>
                </a:solidFill>
              </a:rPr>
              <a:t>HotSpot</a:t>
            </a:r>
            <a:r>
              <a:rPr lang="en-US" dirty="0" smtClean="0"/>
              <a:t> tab</a:t>
            </a:r>
            <a:endParaRPr lang="en-US" dirty="0"/>
          </a:p>
        </p:txBody>
      </p:sp>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p:txBody>
          <a:bodyPr/>
          <a:lstStyle/>
          <a:p>
            <a:r>
              <a:rPr lang="en-US" dirty="0" smtClean="0"/>
              <a:t>Three products comprise FDCA</a:t>
            </a:r>
          </a:p>
          <a:p>
            <a:pPr lvl="1"/>
            <a:r>
              <a:rPr lang="en-US" dirty="0" smtClean="0"/>
              <a:t>Fire Temperature</a:t>
            </a:r>
          </a:p>
          <a:p>
            <a:pPr lvl="1"/>
            <a:r>
              <a:rPr lang="en-US" dirty="0" smtClean="0"/>
              <a:t>Fire Power</a:t>
            </a:r>
          </a:p>
          <a:p>
            <a:pPr lvl="1"/>
            <a:r>
              <a:rPr lang="en-US" dirty="0" smtClean="0"/>
              <a:t>Fire Area</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2514600"/>
            <a:ext cx="2895600" cy="418384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434" y="4734768"/>
            <a:ext cx="2455445" cy="1424922"/>
          </a:xfrm>
          <a:prstGeom prst="rect">
            <a:avLst/>
          </a:prstGeom>
        </p:spPr>
      </p:pic>
    </p:spTree>
    <p:custDataLst>
      <p:tags r:id="rId1"/>
    </p:custDataLst>
    <p:extLst>
      <p:ext uri="{BB962C8B-B14F-4D97-AF65-F5344CB8AC3E}">
        <p14:creationId xmlns:p14="http://schemas.microsoft.com/office/powerpoint/2010/main" val="371303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p:txBody>
          <a:bodyPr/>
          <a:lstStyle/>
          <a:p>
            <a:r>
              <a:rPr lang="en-US" dirty="0" smtClean="0"/>
              <a:t>Products are not computed for all GOES-R Domains  (valid as of Summer 2018)</a:t>
            </a:r>
          </a:p>
          <a:p>
            <a:pPr lvl="1"/>
            <a:r>
              <a:rPr lang="en-US" dirty="0" smtClean="0"/>
              <a:t>Full Disk:  Every 15 minutes</a:t>
            </a:r>
          </a:p>
          <a:p>
            <a:pPr lvl="1"/>
            <a:r>
              <a:rPr lang="en-US" dirty="0" smtClean="0"/>
              <a:t>CONUS:  Every 5 minutes</a:t>
            </a:r>
          </a:p>
          <a:p>
            <a:pPr lvl="1"/>
            <a:r>
              <a:rPr lang="en-US" dirty="0" err="1" smtClean="0"/>
              <a:t>Meso</a:t>
            </a:r>
            <a:r>
              <a:rPr lang="en-US" dirty="0" smtClean="0"/>
              <a:t>:  Not Computed</a:t>
            </a:r>
          </a:p>
          <a:p>
            <a:pPr lvl="2"/>
            <a:r>
              <a:rPr lang="en-US" dirty="0" smtClean="0"/>
              <a:t>So, if you want to monitor a fire at 1-minute time-steps, you must rely on the 3.9 </a:t>
            </a:r>
            <a:r>
              <a:rPr lang="en-US" dirty="0" smtClean="0">
                <a:latin typeface="Symbol" panose="05050102010706020507" pitchFamily="18" charset="2"/>
              </a:rPr>
              <a:t>m</a:t>
            </a:r>
            <a:r>
              <a:rPr lang="en-US" dirty="0" smtClean="0"/>
              <a:t>m channel, or on the Fire Temperature RGB that is derived using 3.9 </a:t>
            </a:r>
            <a:r>
              <a:rPr lang="en-US" dirty="0">
                <a:latin typeface="Symbol" panose="05050102010706020507" pitchFamily="18" charset="2"/>
              </a:rPr>
              <a:t>m</a:t>
            </a:r>
            <a:r>
              <a:rPr lang="en-US" dirty="0" smtClean="0"/>
              <a:t>m information.</a:t>
            </a:r>
          </a:p>
        </p:txBody>
      </p:sp>
    </p:spTree>
    <p:custDataLst>
      <p:tags r:id="rId1"/>
    </p:custDataLst>
    <p:extLst>
      <p:ext uri="{BB962C8B-B14F-4D97-AF65-F5344CB8AC3E}">
        <p14:creationId xmlns:p14="http://schemas.microsoft.com/office/powerpoint/2010/main" val="2804413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a:xfrm>
            <a:off x="457200" y="1600200"/>
            <a:ext cx="8382000" cy="5257800"/>
          </a:xfrm>
        </p:spPr>
        <p:txBody>
          <a:bodyPr>
            <a:normAutofit fontScale="92500" lnSpcReduction="10000"/>
          </a:bodyPr>
          <a:lstStyle/>
          <a:p>
            <a:r>
              <a:rPr lang="en-US" dirty="0" smtClean="0"/>
              <a:t>Which ABI Channels are used to detect fires</a:t>
            </a:r>
          </a:p>
          <a:p>
            <a:pPr lvl="1"/>
            <a:r>
              <a:rPr lang="en-US" dirty="0" smtClean="0"/>
              <a:t>3.9 </a:t>
            </a:r>
            <a:r>
              <a:rPr lang="en-US" dirty="0" smtClean="0">
                <a:latin typeface="Symbol" panose="05050102010706020507" pitchFamily="18" charset="2"/>
              </a:rPr>
              <a:t>m</a:t>
            </a:r>
            <a:r>
              <a:rPr lang="en-US" dirty="0" smtClean="0"/>
              <a:t>m  (‘Shortwave Infrared’)</a:t>
            </a:r>
          </a:p>
          <a:p>
            <a:pPr lvl="1"/>
            <a:r>
              <a:rPr lang="en-US" dirty="0" smtClean="0"/>
              <a:t>11.2 </a:t>
            </a:r>
            <a:r>
              <a:rPr lang="en-US" dirty="0" smtClean="0">
                <a:latin typeface="Symbol" panose="05050102010706020507" pitchFamily="18" charset="2"/>
              </a:rPr>
              <a:t>m</a:t>
            </a:r>
            <a:r>
              <a:rPr lang="en-US" dirty="0" smtClean="0"/>
              <a:t>m (‘Longwave Infrared’)</a:t>
            </a:r>
          </a:p>
          <a:p>
            <a:pPr lvl="2"/>
            <a:r>
              <a:rPr lang="en-US" dirty="0" smtClean="0"/>
              <a:t>Algorithm requires a 4 K difference between the Shortwave and Longwave channels (and this threshold can be even bigger depending on the time of day)</a:t>
            </a:r>
          </a:p>
          <a:p>
            <a:pPr lvl="1"/>
            <a:r>
              <a:rPr lang="en-US" dirty="0" smtClean="0"/>
              <a:t>0.64 </a:t>
            </a:r>
            <a:r>
              <a:rPr lang="en-US" dirty="0" smtClean="0">
                <a:latin typeface="Symbol" panose="05050102010706020507" pitchFamily="18" charset="2"/>
              </a:rPr>
              <a:t>m</a:t>
            </a:r>
            <a:r>
              <a:rPr lang="en-US" dirty="0" smtClean="0"/>
              <a:t>m and 12.3 </a:t>
            </a:r>
            <a:r>
              <a:rPr lang="en-US" dirty="0">
                <a:latin typeface="Symbol" panose="05050102010706020507" pitchFamily="18" charset="2"/>
              </a:rPr>
              <a:t>m</a:t>
            </a:r>
            <a:r>
              <a:rPr lang="en-US" dirty="0"/>
              <a:t>m </a:t>
            </a:r>
            <a:r>
              <a:rPr lang="en-US" dirty="0" smtClean="0"/>
              <a:t>channels are used for cloud clearing</a:t>
            </a:r>
          </a:p>
          <a:p>
            <a:pPr lvl="1"/>
            <a:r>
              <a:rPr lang="en-US" dirty="0" smtClean="0"/>
              <a:t>0.64 </a:t>
            </a:r>
            <a:r>
              <a:rPr lang="en-US" dirty="0" smtClean="0">
                <a:latin typeface="Symbol" panose="05050102010706020507" pitchFamily="18" charset="2"/>
              </a:rPr>
              <a:t>m</a:t>
            </a:r>
            <a:r>
              <a:rPr lang="en-US" dirty="0" smtClean="0"/>
              <a:t>m also used for background temperature estimates</a:t>
            </a:r>
          </a:p>
          <a:p>
            <a:r>
              <a:rPr lang="en-US" dirty="0" smtClean="0"/>
              <a:t>Also needed:  Surface Type knowledge, Total Precipitable Water</a:t>
            </a:r>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600200"/>
            <a:ext cx="4405313"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4"/>
          <p:cNvSpPr txBox="1">
            <a:spLocks noChangeArrowheads="1"/>
          </p:cNvSpPr>
          <p:nvPr/>
        </p:nvSpPr>
        <p:spPr bwMode="auto">
          <a:xfrm>
            <a:off x="0" y="1752600"/>
            <a:ext cx="435363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ct val="0"/>
              </a:spcBef>
              <a:buFontTx/>
              <a:buNone/>
              <a:defRPr/>
            </a:pPr>
            <a:r>
              <a:rPr lang="en-US" sz="2000" dirty="0" smtClean="0">
                <a:solidFill>
                  <a:prstClr val="black"/>
                </a:solidFill>
              </a:rPr>
              <a:t>As the surface temperature increases, the peak of the Planck function shifts toward shorter wavelengths, so the radiance increases more rapidly at ~4 </a:t>
            </a:r>
            <a:r>
              <a:rPr lang="en-US" sz="2000" dirty="0" smtClean="0">
                <a:solidFill>
                  <a:prstClr val="black"/>
                </a:solidFill>
                <a:cs typeface="Arial" charset="0"/>
              </a:rPr>
              <a:t>µ</a:t>
            </a:r>
            <a:r>
              <a:rPr lang="en-US" sz="2000" dirty="0" smtClean="0">
                <a:solidFill>
                  <a:prstClr val="black"/>
                </a:solidFill>
              </a:rPr>
              <a:t>m than ~11 </a:t>
            </a:r>
            <a:r>
              <a:rPr lang="en-US" sz="2000" dirty="0" smtClean="0">
                <a:solidFill>
                  <a:prstClr val="black"/>
                </a:solidFill>
                <a:cs typeface="Arial" charset="0"/>
              </a:rPr>
              <a:t>µ</a:t>
            </a:r>
            <a:r>
              <a:rPr lang="en-US" sz="2000" dirty="0" smtClean="0">
                <a:solidFill>
                  <a:prstClr val="black"/>
                </a:solidFill>
              </a:rPr>
              <a:t>m.  Different brightness temperature responses in these two infrared windows and background conditions are used to estimate sub-pixel fire size, temperature and fire radiative power (FRP).</a:t>
            </a:r>
            <a:endParaRPr lang="en-US" sz="2000" dirty="0">
              <a:solidFill>
                <a:prstClr val="black"/>
              </a:solidFill>
            </a:endParaRPr>
          </a:p>
        </p:txBody>
      </p:sp>
      <p:sp>
        <p:nvSpPr>
          <p:cNvPr id="15" name="TextBox 14"/>
          <p:cNvSpPr txBox="1"/>
          <p:nvPr/>
        </p:nvSpPr>
        <p:spPr>
          <a:xfrm>
            <a:off x="28673" y="5247382"/>
            <a:ext cx="8910211" cy="1200329"/>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The Planck function:</a:t>
            </a:r>
            <a:r>
              <a:rPr kumimoji="0" lang="en-US" b="0" i="0" u="none" strike="noStrike" kern="1200" cap="none" spc="0" normalizeH="0" baseline="0" noProof="0" dirty="0">
                <a:ln>
                  <a:noFill/>
                </a:ln>
                <a:solidFill>
                  <a:prstClr val="black"/>
                </a:solidFill>
                <a:effectLst/>
                <a:uLnTx/>
                <a:uFillTx/>
                <a:latin typeface="+mn-lt"/>
                <a:ea typeface="+mn-ea"/>
                <a:cs typeface="+mn-cs"/>
              </a:rPr>
              <a:t> Describes emitted energy at a given temperature and wavelength.</a:t>
            </a:r>
            <a:endParaRPr kumimoji="0" lang="en-US"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Radiance:</a:t>
            </a:r>
            <a:r>
              <a:rPr kumimoji="0" lang="en-US" b="0" i="0" u="none" strike="noStrike" kern="1200" cap="none" spc="0" normalizeH="0" baseline="0" noProof="0" dirty="0">
                <a:ln>
                  <a:noFill/>
                </a:ln>
                <a:solidFill>
                  <a:prstClr val="black"/>
                </a:solidFill>
                <a:effectLst/>
                <a:uLnTx/>
                <a:uFillTx/>
                <a:latin typeface="+mn-lt"/>
                <a:ea typeface="+mn-ea"/>
                <a:cs typeface="+mn-cs"/>
              </a:rPr>
              <a:t> A measure of the emitted energy.</a:t>
            </a:r>
            <a:endParaRPr kumimoji="0" lang="en-US"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Brightness Temperature:</a:t>
            </a:r>
            <a:r>
              <a:rPr kumimoji="0" lang="en-US" b="0" i="0" u="none" strike="noStrike" kern="1200" cap="none" spc="0" normalizeH="0" baseline="0" noProof="0" dirty="0">
                <a:ln>
                  <a:noFill/>
                </a:ln>
                <a:solidFill>
                  <a:prstClr val="black"/>
                </a:solidFill>
                <a:effectLst/>
                <a:uLnTx/>
                <a:uFillTx/>
                <a:latin typeface="+mn-lt"/>
                <a:ea typeface="+mn-ea"/>
                <a:cs typeface="+mn-cs"/>
              </a:rPr>
              <a:t> The temperature sensed by the detector, it is wavelength dependent and not the same as the bulk temperature of the surface or fire.</a:t>
            </a:r>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p:txBody>
          <a:bodyPr/>
          <a:lstStyle/>
          <a:p>
            <a:r>
              <a:rPr lang="en-US" dirty="0" smtClean="0"/>
              <a:t>Fires are sub-pixel entities!</a:t>
            </a:r>
          </a:p>
        </p:txBody>
      </p:sp>
      <p:sp>
        <p:nvSpPr>
          <p:cNvPr id="13" name="Content Placeholder 2"/>
          <p:cNvSpPr txBox="1">
            <a:spLocks/>
          </p:cNvSpPr>
          <p:nvPr/>
        </p:nvSpPr>
        <p:spPr>
          <a:xfrm>
            <a:off x="104633" y="2286000"/>
            <a:ext cx="5762767" cy="394335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ct val="0"/>
              </a:spcBef>
              <a:buFont typeface="Arial" panose="020B0604020202020204" pitchFamily="34" charset="0"/>
              <a:buNone/>
              <a:defRPr/>
            </a:pPr>
            <a:r>
              <a:rPr lang="en-US" sz="2800" dirty="0" smtClean="0">
                <a:solidFill>
                  <a:prstClr val="black"/>
                </a:solidFill>
              </a:rPr>
              <a:t>Typically, a difference in brightness temperatures between the two infrared windows arises from </a:t>
            </a:r>
            <a:r>
              <a:rPr lang="en-US" sz="2800" i="1" dirty="0" smtClean="0">
                <a:solidFill>
                  <a:prstClr val="black"/>
                </a:solidFill>
              </a:rPr>
              <a:t>reflected solar radiation</a:t>
            </a:r>
            <a:r>
              <a:rPr lang="en-US" sz="2800" dirty="0" smtClean="0">
                <a:solidFill>
                  <a:prstClr val="black"/>
                </a:solidFill>
              </a:rPr>
              <a:t>, </a:t>
            </a:r>
            <a:r>
              <a:rPr lang="en-US" sz="2800" i="1" dirty="0" smtClean="0">
                <a:solidFill>
                  <a:prstClr val="black"/>
                </a:solidFill>
              </a:rPr>
              <a:t>surface emissivity</a:t>
            </a:r>
            <a:r>
              <a:rPr lang="en-US" sz="2800" dirty="0" smtClean="0">
                <a:solidFill>
                  <a:prstClr val="black"/>
                </a:solidFill>
              </a:rPr>
              <a:t> differences, and </a:t>
            </a:r>
            <a:r>
              <a:rPr lang="en-US" sz="2800" i="1" dirty="0" smtClean="0">
                <a:solidFill>
                  <a:prstClr val="black"/>
                </a:solidFill>
              </a:rPr>
              <a:t>water vapor attenuation</a:t>
            </a:r>
            <a:r>
              <a:rPr lang="en-US" sz="2800" dirty="0" smtClean="0">
                <a:solidFill>
                  <a:prstClr val="black"/>
                </a:solidFill>
              </a:rPr>
              <a:t>.  This normally results in brightness temperature differences of 2-4 K.</a:t>
            </a:r>
          </a:p>
          <a:p>
            <a:pPr marL="0" indent="0" eaLnBrk="0" hangingPunct="0">
              <a:spcBef>
                <a:spcPct val="0"/>
              </a:spcBef>
              <a:buFont typeface="Arial" panose="020B0604020202020204" pitchFamily="34" charset="0"/>
              <a:buNone/>
              <a:defRPr/>
            </a:pPr>
            <a:r>
              <a:rPr lang="en-US" sz="2800" dirty="0" smtClean="0">
                <a:solidFill>
                  <a:prstClr val="black"/>
                </a:solidFill>
              </a:rPr>
              <a:t> </a:t>
            </a:r>
          </a:p>
          <a:p>
            <a:pPr marL="0" indent="0" eaLnBrk="0" hangingPunct="0">
              <a:spcBef>
                <a:spcPct val="0"/>
              </a:spcBef>
              <a:buFont typeface="Arial" panose="020B0604020202020204" pitchFamily="34" charset="0"/>
              <a:buNone/>
              <a:defRPr/>
            </a:pPr>
            <a:r>
              <a:rPr lang="en-US" sz="2800" dirty="0" smtClean="0">
                <a:solidFill>
                  <a:prstClr val="black"/>
                </a:solidFill>
              </a:rPr>
              <a:t>Larger differences occur when one part of a pixel (p) is substantially warmer than the rest of the pixel (1-p).  The hotter portion will contribute more radiance (energy) in shorter wavelengths than in the longer wavelengths. </a:t>
            </a:r>
          </a:p>
          <a:p>
            <a:endParaRPr lang="en-US" dirty="0"/>
          </a:p>
        </p:txBody>
      </p:sp>
      <p:grpSp>
        <p:nvGrpSpPr>
          <p:cNvPr id="14" name="Group 3"/>
          <p:cNvGrpSpPr>
            <a:grpSpLocks/>
          </p:cNvGrpSpPr>
          <p:nvPr/>
        </p:nvGrpSpPr>
        <p:grpSpPr bwMode="auto">
          <a:xfrm>
            <a:off x="6187752" y="2590800"/>
            <a:ext cx="2575248" cy="2076450"/>
            <a:chOff x="3456" y="1008"/>
            <a:chExt cx="1390" cy="1020"/>
          </a:xfrm>
        </p:grpSpPr>
        <p:sp>
          <p:nvSpPr>
            <p:cNvPr id="15" name="Text Box 4"/>
            <p:cNvSpPr txBox="1">
              <a:spLocks noChangeArrowheads="1"/>
            </p:cNvSpPr>
            <p:nvPr/>
          </p:nvSpPr>
          <p:spPr bwMode="auto">
            <a:xfrm>
              <a:off x="4502" y="1272"/>
              <a:ext cx="2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a:t>
              </a:r>
            </a:p>
          </p:txBody>
        </p:sp>
        <p:sp>
          <p:nvSpPr>
            <p:cNvPr id="16" name="Text Box 5"/>
            <p:cNvSpPr txBox="1">
              <a:spLocks noChangeArrowheads="1"/>
            </p:cNvSpPr>
            <p:nvPr/>
          </p:nvSpPr>
          <p:spPr bwMode="auto">
            <a:xfrm>
              <a:off x="4512" y="1776"/>
              <a:ext cx="33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1-p</a:t>
              </a:r>
            </a:p>
          </p:txBody>
        </p:sp>
        <p:sp>
          <p:nvSpPr>
            <p:cNvPr id="17" name="Text Box 6"/>
            <p:cNvSpPr txBox="1">
              <a:spLocks noChangeArrowheads="1"/>
            </p:cNvSpPr>
            <p:nvPr/>
          </p:nvSpPr>
          <p:spPr bwMode="auto">
            <a:xfrm>
              <a:off x="3617" y="1008"/>
              <a:ext cx="3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Pixel</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Group 7"/>
            <p:cNvGrpSpPr>
              <a:grpSpLocks/>
            </p:cNvGrpSpPr>
            <p:nvPr/>
          </p:nvGrpSpPr>
          <p:grpSpPr bwMode="auto">
            <a:xfrm>
              <a:off x="3456" y="1224"/>
              <a:ext cx="768" cy="768"/>
              <a:chOff x="3552" y="2688"/>
              <a:chExt cx="1248" cy="1200"/>
            </a:xfrm>
          </p:grpSpPr>
          <p:sp>
            <p:nvSpPr>
              <p:cNvPr id="24" name="Rectangle 8"/>
              <p:cNvSpPr>
                <a:spLocks noChangeArrowheads="1"/>
              </p:cNvSpPr>
              <p:nvPr/>
            </p:nvSpPr>
            <p:spPr bwMode="auto">
              <a:xfrm>
                <a:off x="3552" y="2688"/>
                <a:ext cx="1248" cy="1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 name="AutoShape 9"/>
              <p:cNvSpPr>
                <a:spLocks noChangeArrowheads="1"/>
              </p:cNvSpPr>
              <p:nvPr>
                <p:custDataLst>
                  <p:tags r:id="rId3"/>
                </p:custDataLst>
              </p:nvPr>
            </p:nvSpPr>
            <p:spPr bwMode="auto">
              <a:xfrm>
                <a:off x="3984" y="3072"/>
                <a:ext cx="384" cy="336"/>
              </a:xfrm>
              <a:prstGeom prst="irregularSeal2">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AutoShape 10"/>
              <p:cNvSpPr>
                <a:spLocks noChangeArrowheads="1"/>
              </p:cNvSpPr>
              <p:nvPr>
                <p:custDataLst>
                  <p:tags r:id="rId4"/>
                </p:custDataLst>
              </p:nvPr>
            </p:nvSpPr>
            <p:spPr bwMode="auto">
              <a:xfrm>
                <a:off x="3696" y="2880"/>
                <a:ext cx="192" cy="240"/>
              </a:xfrm>
              <a:prstGeom prst="irregularSeal2">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Line 11"/>
            <p:cNvSpPr>
              <a:spLocks noChangeShapeType="1"/>
            </p:cNvSpPr>
            <p:nvPr/>
          </p:nvSpPr>
          <p:spPr bwMode="auto">
            <a:xfrm flipH="1">
              <a:off x="3696" y="1416"/>
              <a:ext cx="768" cy="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2"/>
            <p:cNvSpPr>
              <a:spLocks noChangeShapeType="1"/>
            </p:cNvSpPr>
            <p:nvPr/>
          </p:nvSpPr>
          <p:spPr bwMode="auto">
            <a:xfrm flipH="1">
              <a:off x="3984" y="1440"/>
              <a:ext cx="528" cy="144"/>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13"/>
            <p:cNvSpPr>
              <a:spLocks noChangeShapeType="1"/>
            </p:cNvSpPr>
            <p:nvPr>
              <p:custDataLst>
                <p:tags r:id="rId2"/>
              </p:custDataLst>
            </p:nvPr>
          </p:nvSpPr>
          <p:spPr bwMode="auto">
            <a:xfrm flipH="1" flipV="1">
              <a:off x="4032" y="1848"/>
              <a:ext cx="480" cy="24"/>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sp>
        <p:nvSpPr>
          <p:cNvPr id="3" name="Content Placeholder 2"/>
          <p:cNvSpPr>
            <a:spLocks noGrp="1"/>
          </p:cNvSpPr>
          <p:nvPr>
            <p:ph idx="1"/>
          </p:nvPr>
        </p:nvSpPr>
        <p:spPr/>
        <p:txBody>
          <a:bodyPr/>
          <a:lstStyle/>
          <a:p>
            <a:r>
              <a:rPr lang="en-US" dirty="0" smtClean="0"/>
              <a:t>Should you care about all three products?</a:t>
            </a:r>
          </a:p>
          <a:p>
            <a:pPr lvl="1"/>
            <a:r>
              <a:rPr lang="en-US" dirty="0" smtClean="0"/>
              <a:t>Fire Temperature, Area and Power are all used in Smoke Modeling</a:t>
            </a:r>
          </a:p>
          <a:p>
            <a:pPr lvl="1"/>
            <a:r>
              <a:rPr lang="en-US" dirty="0" smtClean="0"/>
              <a:t>Variations the products tell you something about the evolution of the ongoing fire</a:t>
            </a:r>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2057400"/>
            <a:ext cx="5486400" cy="4020096"/>
          </a:xfrm>
          <a:prstGeom prst="rect">
            <a:avLst/>
          </a:prstGeom>
        </p:spPr>
      </p:pic>
      <p:sp>
        <p:nvSpPr>
          <p:cNvPr id="14" name="TextBox 13"/>
          <p:cNvSpPr txBox="1"/>
          <p:nvPr/>
        </p:nvSpPr>
        <p:spPr>
          <a:xfrm>
            <a:off x="5791200" y="2895600"/>
            <a:ext cx="3111690" cy="1569660"/>
          </a:xfrm>
          <a:prstGeom prst="rect">
            <a:avLst/>
          </a:prstGeom>
          <a:noFill/>
        </p:spPr>
        <p:txBody>
          <a:bodyPr wrap="square" rtlCol="0">
            <a:spAutoFit/>
          </a:bodyPr>
          <a:lstStyle/>
          <a:p>
            <a:r>
              <a:rPr lang="en-US" sz="1600" b="1" dirty="0" smtClean="0"/>
              <a:t>Here’s one pixel in the FDCA Fire Temperature  (nominal 2-km resolution at nadir!)</a:t>
            </a:r>
          </a:p>
          <a:p>
            <a:endParaRPr lang="en-US" sz="1600" b="1" dirty="0"/>
          </a:p>
          <a:p>
            <a:r>
              <a:rPr lang="en-US" sz="1600" b="1" dirty="0" smtClean="0"/>
              <a:t>How big do you think this fire is?</a:t>
            </a:r>
            <a:endParaRPr lang="en-US" sz="1600" b="1" dirty="0"/>
          </a:p>
        </p:txBody>
      </p:sp>
      <p:sp>
        <p:nvSpPr>
          <p:cNvPr id="15" name="Oval 14"/>
          <p:cNvSpPr/>
          <p:nvPr/>
        </p:nvSpPr>
        <p:spPr>
          <a:xfrm>
            <a:off x="2739788" y="3237347"/>
            <a:ext cx="464024" cy="42308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1887" y="105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Light" panose="020F0302020204030204" pitchFamily="34" charset="0"/>
                    <a:cs typeface="Arial" panose="020B0604020202020204" pitchFamily="34" charset="0"/>
                  </a:rPr>
                  <a:t>Quick Brief</a:t>
                </a:r>
                <a:endParaRPr lang="en-US" sz="3600" b="1" dirty="0">
                  <a:solidFill>
                    <a:schemeClr val="tx1"/>
                  </a:solidFill>
                  <a:latin typeface="Calibri Light" panose="020F030202020403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761887" y="176463"/>
            <a:ext cx="7772513" cy="519847"/>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FDCA</a:t>
            </a:r>
            <a:endParaRPr lang="en-US" sz="2400" dirty="0">
              <a:effectLst>
                <a:outerShdw blurRad="38100" dist="38100" dir="2700000" algn="tl">
                  <a:srgbClr val="000000">
                    <a:alpha val="43137"/>
                  </a:srgbClr>
                </a:outerShdw>
              </a:effectLst>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37" y="196874"/>
            <a:ext cx="1720122" cy="1097280"/>
          </a:xfrm>
          <a:prstGeom prst="rect">
            <a:avLst/>
          </a:prstGeom>
        </p:spPr>
      </p:pic>
      <p:pic>
        <p:nvPicPr>
          <p:cNvPr id="13" name="Content Placeholder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1676400"/>
            <a:ext cx="5686340" cy="390325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1600" y="2403895"/>
            <a:ext cx="3677163" cy="2448267"/>
          </a:xfrm>
          <a:prstGeom prst="rect">
            <a:avLst/>
          </a:prstGeom>
        </p:spPr>
      </p:pic>
      <p:sp>
        <p:nvSpPr>
          <p:cNvPr id="15" name="TextBox 14"/>
          <p:cNvSpPr txBox="1"/>
          <p:nvPr/>
        </p:nvSpPr>
        <p:spPr>
          <a:xfrm>
            <a:off x="6388414" y="4880635"/>
            <a:ext cx="2145986" cy="369332"/>
          </a:xfrm>
          <a:prstGeom prst="rect">
            <a:avLst/>
          </a:prstGeom>
          <a:noFill/>
        </p:spPr>
        <p:txBody>
          <a:bodyPr wrap="square" rtlCol="0">
            <a:spAutoFit/>
          </a:bodyPr>
          <a:lstStyle/>
          <a:p>
            <a:r>
              <a:rPr lang="en-US" dirty="0" smtClean="0"/>
              <a:t>Not a big fire area</a:t>
            </a:r>
            <a:endParaRPr lang="en-US" dirty="0"/>
          </a:p>
        </p:txBody>
      </p:sp>
      <p:sp>
        <p:nvSpPr>
          <p:cNvPr id="16" name="TextBox 15"/>
          <p:cNvSpPr txBox="1"/>
          <p:nvPr/>
        </p:nvSpPr>
        <p:spPr>
          <a:xfrm>
            <a:off x="6691160" y="3474140"/>
            <a:ext cx="1119217" cy="307777"/>
          </a:xfrm>
          <a:prstGeom prst="rect">
            <a:avLst/>
          </a:prstGeom>
          <a:noFill/>
        </p:spPr>
        <p:txBody>
          <a:bodyPr wrap="none" rtlCol="0">
            <a:spAutoFit/>
          </a:bodyPr>
          <a:lstStyle/>
          <a:p>
            <a:r>
              <a:rPr lang="en-US" dirty="0" smtClean="0"/>
              <a:t>0.0225 km</a:t>
            </a:r>
            <a:r>
              <a:rPr lang="en-US" baseline="30000" dirty="0" smtClean="0"/>
              <a:t>2</a:t>
            </a:r>
            <a:endParaRPr lang="en-US" baseline="30000" dirty="0"/>
          </a:p>
        </p:txBody>
      </p:sp>
      <p:cxnSp>
        <p:nvCxnSpPr>
          <p:cNvPr id="17" name="Straight Arrow Connector 16"/>
          <p:cNvCxnSpPr/>
          <p:nvPr/>
        </p:nvCxnSpPr>
        <p:spPr>
          <a:xfrm flipV="1">
            <a:off x="7376828" y="2819401"/>
            <a:ext cx="218364" cy="654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23492" y="5302946"/>
            <a:ext cx="1935145" cy="307777"/>
          </a:xfrm>
          <a:prstGeom prst="rect">
            <a:avLst/>
          </a:prstGeom>
          <a:noFill/>
        </p:spPr>
        <p:txBody>
          <a:bodyPr wrap="none" rtlCol="0">
            <a:spAutoFit/>
          </a:bodyPr>
          <a:lstStyle/>
          <a:p>
            <a:r>
              <a:rPr lang="en-US" dirty="0" smtClean="0"/>
              <a:t>0.0225 km</a:t>
            </a:r>
            <a:r>
              <a:rPr lang="en-US" baseline="30000" dirty="0" smtClean="0"/>
              <a:t>2</a:t>
            </a:r>
            <a:r>
              <a:rPr lang="en-US" dirty="0" smtClean="0"/>
              <a:t> is 5 acres</a:t>
            </a:r>
            <a:endParaRPr lang="en-US" dirty="0"/>
          </a:p>
        </p:txBody>
      </p:sp>
    </p:spTree>
    <p:custDataLst>
      <p:tags r:id="rId1"/>
    </p:custDataLst>
    <p:extLst>
      <p:ext uri="{BB962C8B-B14F-4D97-AF65-F5344CB8AC3E}">
        <p14:creationId xmlns:p14="http://schemas.microsoft.com/office/powerpoint/2010/main" val="3816161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eb4bab6-6783-4698-923f-854e43b5869d"/>
  <p:tag name="ARTICULATE_SLIDE_COUNT" val="19"/>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3999452-c:\users\scottl\visit\quickbriefs\fdca\fdca.pptx"/>
  <p:tag name="ARTICULATE_PRESENTER_VERSION" val="7"/>
  <p:tag name="ARTICULATE_USED_PAGE_ORIENTATION" val="1"/>
  <p:tag name="ARTICULATE_USED_PAGE_SIZE" val="1"/>
  <p:tag name="ARTICULATE_META_DESCRIPTION" val="The Baseline Fire Detection and Characterization Algorithm"/>
</p:tagLst>
</file>

<file path=ppt/tags/tag10.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6.1"/>
  <p:tag name="ANNOTATION_TYPE_1" val="0"/>
  <p:tag name="ANNOTATION_START_1" val="6.3"/>
  <p:tag name="ANNOTATION_END_1" val="7.4"/>
  <p:tag name="ANNOTATION_TOP_1" val="463"/>
  <p:tag name="ANNOTATION_LEFT_1" val="625"/>
  <p:tag name="ANNOTATION_WIDTH_1" val="186"/>
  <p:tag name="ANNOTATION_HEIGHT_1" val="186"/>
  <p:tag name="ANNOTATION_ANIMATION_1" val="3"/>
  <p:tag name="ANNOTATION_ROTATION_1" val="27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7.4"/>
  <p:tag name="ANNOTATION_END_2" val="8.7"/>
  <p:tag name="ANNOTATION_TOP_2" val="444"/>
  <p:tag name="ANNOTATION_LEFT_2" val="624"/>
  <p:tag name="ANNOTATION_WIDTH_2" val="186"/>
  <p:tag name="ANNOTATION_HEIGHT_2" val="186"/>
  <p:tag name="ANNOTATION_ANIMATION_2" val="3"/>
  <p:tag name="ANNOTATION_ROTATION_2" val="27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8.7"/>
  <p:tag name="ANNOTATION_END_3" val="10.1"/>
  <p:tag name="ANNOTATION_TOP_3" val="379"/>
  <p:tag name="ANNOTATION_LEFT_3" val="623"/>
  <p:tag name="ANNOTATION_WIDTH_3" val="186"/>
  <p:tag name="ANNOTATION_HEIGHT_3" val="186"/>
  <p:tag name="ANNOTATION_ANIMATION_3" val="3"/>
  <p:tag name="ANNOTATION_ROTATION_3" val="27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0.1"/>
  <p:tag name="ANNOTATION_END_4" val="15.1"/>
  <p:tag name="ANNOTATION_TOP_4" val="242"/>
  <p:tag name="ANNOTATION_LEFT_4" val="623"/>
  <p:tag name="ANNOTATION_WIDTH_4" val="186"/>
  <p:tag name="ANNOTATION_HEIGHT_4" val="186"/>
  <p:tag name="ANNOTATION_ANIMATION_4" val="3"/>
  <p:tag name="ANNOTATION_ROTATION_4" val="27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8.3"/>
  <p:tag name="ANNOTATION_END_5" val="19.8"/>
  <p:tag name="ANNOTATION_TOP_5" val="483"/>
  <p:tag name="ANNOTATION_LEFT_5" val="622"/>
  <p:tag name="ANNOTATION_WIDTH_5" val="186"/>
  <p:tag name="ANNOTATION_HEIGHT_5" val="186"/>
  <p:tag name="ANNOTATION_ANIMATION_5" val="3"/>
  <p:tag name="ANNOTATION_ROTATION_5" val="27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9.8"/>
  <p:tag name="ANNOTATION_END_6" val="22.8"/>
  <p:tag name="ANNOTATION_TOP_6" val="501"/>
  <p:tag name="ANNOTATION_LEFT_6" val="656"/>
  <p:tag name="ANNOTATION_WIDTH_6" val="186"/>
  <p:tag name="ANNOTATION_HEIGHT_6" val="186"/>
  <p:tag name="ANNOTATION_ANIMATION_6" val="3"/>
  <p:tag name="ANNOTATION_ROTATION_6" val="27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COUNT" val="6"/>
  <p:tag name="ARTICULATE_TITLE_TAG" val="Fires emit shorter wavelength energy"/>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Fires are sub-pixel phenomena"/>
  <p:tag name="AUDIO_ID" val="281"/>
  <p:tag name="ARTICULATE_AUDIO_RECORDED" val="1"/>
  <p:tag name="ELAPSEDTIME" val="11.7"/>
  <p:tag name="ANNOTATION_TYPE_1" val="2"/>
  <p:tag name="ANNOTATION_START_1" val="4.8"/>
  <p:tag name="ANNOTATION_END_1" val="4.8"/>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4.8"/>
  <p:tag name="ANNOTATION_END_2" val="10.7"/>
  <p:tag name="ANNOTATION_TOP_2" val="484"/>
  <p:tag name="ANNOTATION_LEFT_2" val="14"/>
  <p:tag name="ANNOTATION_WIDTH_2" val="614"/>
  <p:tag name="ANNOTATION_HEIGHT_2" val="17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DUPLICATEID" val="3540530413d541139d691b3d584d1816"/>
</p:tagLst>
</file>

<file path=ppt/tags/tag14.xml><?xml version="1.0" encoding="utf-8"?>
<p:tagLst xmlns:a="http://schemas.openxmlformats.org/drawingml/2006/main" xmlns:r="http://schemas.openxmlformats.org/officeDocument/2006/relationships" xmlns:p="http://schemas.openxmlformats.org/presentationml/2006/main">
  <p:tag name="DUPLICATEID" val="ca56af06d7e3488f8319238d9b275bfe"/>
</p:tagLst>
</file>

<file path=ppt/tags/tag15.xml><?xml version="1.0" encoding="utf-8"?>
<p:tagLst xmlns:a="http://schemas.openxmlformats.org/drawingml/2006/main" xmlns:r="http://schemas.openxmlformats.org/officeDocument/2006/relationships" xmlns:p="http://schemas.openxmlformats.org/presentationml/2006/main">
  <p:tag name="DUPLICATEID" val="bbe862f0caf04eb5bb6b862218581bc0"/>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RTICULATE_TITLE_TAG" val="Shortwave IR (3.9 microns) above a Cloud full of water droplets"/>
  <p:tag name="ANNOTATION_TYPE_1" val="0"/>
  <p:tag name="ANNOTATION_START_1" val="5.0"/>
  <p:tag name="ANNOTATION_END_1" val="11.4"/>
  <p:tag name="ANNOTATION_TOP_1" val="356"/>
  <p:tag name="ANNOTATION_LEFT_1" val="104"/>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UDIO_ID" val="279"/>
  <p:tag name="ARTICULATE_AUDIO_RECORDED" val="1"/>
  <p:tag name="ELAPSEDTIME" val="12.3"/>
  <p:tag name="ANNOTATION_COUNT" val="0"/>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ELAPSEDTIME" val="20.3"/>
  <p:tag name="ANNOTATION_TYPE_1" val="2"/>
  <p:tag name="ANNOTATION_START_1" val="1.6"/>
  <p:tag name="ANNOTATION_END_1" val="1.6"/>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1.6"/>
  <p:tag name="ANNOTATION_END_2" val="5.6"/>
  <p:tag name="ANNOTATION_TOP_2" val="327"/>
  <p:tag name="ANNOTATION_LEFT_2" val="266"/>
  <p:tag name="ANNOTATION_WIDTH_2" val="92"/>
  <p:tag name="ANNOTATION_HEIGHT_2" val="6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TITLE_TAG" val="Single pixel over Wisconsin for a gas main explosion fire"/>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Title Slide"/>
  <p:tag name="AUDIO_ID" val="256"/>
  <p:tag name="ARTICULATE_AUDIO_RECORDED" val="1"/>
  <p:tag name="ELAPSEDTIME" val="8.6"/>
  <p:tag name="ANNOTATION_TYPE_1" val="2"/>
  <p:tag name="ANNOTATION_START_1" val="2.6"/>
  <p:tag name="ANNOTATION_END_1" val="2.6"/>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6"/>
  <p:tag name="ANNOTATION_END_2" val="7.9"/>
  <p:tag name="ANNOTATION_TOP_2" val="230"/>
  <p:tag name="ANNOTATION_LEFT_2" val="71"/>
  <p:tag name="ANNOTATION_WIDTH_2" val="840"/>
  <p:tag name="ANNOTATION_HEIGHT_2" val="17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7.9"/>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COUNT" val="3"/>
  <p:tag name="ARTICULATE_NAV_LEVEL" val="1"/>
  <p:tag name="ARTICULATE_SLIDE_PRESENTER_GUID" val="910c87a4-1ed1-4d37-9090-01bc4886601f"/>
  <p:tag name="ARTICULATE_SLIDE_PAUSE" val="0"/>
  <p:tag name="ARTICULATE_LOCK_SLIDE" val="0"/>
  <p:tag name="ARTICULATE_HIDE_SLIDE" val="0"/>
  <p:tag name="ARTICULATE_PLAYER_CONTROL_PREVIOUS" val="False"/>
  <p:tag name="ARTICULATE_PLAYER_CONTROL_NEXT" val="True"/>
  <p:tag name="ARTICULATE_USED_LAYOUT" val="7"/>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UDIO_ID" val="283"/>
  <p:tag name="ARTICULATE_AUDIO_RECORDED" val="1"/>
  <p:tag name="ELAPSEDTIME" val="12"/>
  <p:tag name="ANNOTATION_TYPE_1" val="0"/>
  <p:tag name="ANNOTATION_START_1" val="5.7"/>
  <p:tag name="ANNOTATION_TOP_1" val="296"/>
  <p:tag name="ANNOTATION_LEFT_1" val="281"/>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COUNT" val="1"/>
  <p:tag name="ARTICULATE_TITLE_TAG" val="What did the fire look like on the ground?"/>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NNOTATION_TYPE_1" val="0"/>
  <p:tag name="ANNOTATION_START_1" val="7.4"/>
  <p:tag name="ANNOTATION_END_1" val="12.8"/>
  <p:tag name="ANNOTATION_TOP_1" val="603"/>
  <p:tag name="ANNOTATION_LEFT_1" val="753"/>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UDIO_ID" val="284"/>
  <p:tag name="ARTICULATE_AUDIO_RECORDED" val="1"/>
  <p:tag name="ELAPSEDTIME" val="11.7"/>
  <p:tag name="ANNOTATION_COUNT" val="0"/>
  <p:tag name="ARTICULATE_TITLE_TAG" val="Napa Valley Fire developed very quikcly"/>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5.9"/>
  <p:tag name="ANNOTATION_TYPE_1" val="0"/>
  <p:tag name="ANNOTATION_START_1" val="1.8"/>
  <p:tag name="ANNOTATION_END_1" val="3.0"/>
  <p:tag name="ANNOTATION_TOP_1" val="274"/>
  <p:tag name="ANNOTATION_LEFT_1" val="582"/>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3.0"/>
  <p:tag name="ANNOTATION_END_2" val="4.7"/>
  <p:tag name="ANNOTATION_TOP_2" val="292"/>
  <p:tag name="ANNOTATION_LEFT_2" val="616"/>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TITLE_TAG" val="Faintly visible in 3.9"/>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15.6"/>
  <p:tag name="ANNOTATION_TYPE_1" val="0"/>
  <p:tag name="ANNOTATION_START_1" val="4.1"/>
  <p:tag name="ANNOTATION_END_1" val="12.1"/>
  <p:tag name="ANNOTATION_TOP_1" val="489"/>
  <p:tag name="ANNOTATION_LEFT_1" val="585"/>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2.1"/>
  <p:tag name="ANNOTATION_TOP_2" val="509"/>
  <p:tag name="ANNOTATION_LEFT_2" val="622"/>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TITLE_TAG" val="Fire Detection Algorithm shows a Processed Fire"/>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UDIO_ID" val="290"/>
  <p:tag name="ARTICULATE_AUDIO_RECORDED" val="1"/>
  <p:tag name="ELAPSEDTIME" val="7.9"/>
  <p:tag name="ANNOTATION_TYPE_1" val="1"/>
  <p:tag name="ANNOTATION_START_1" val="1.7"/>
  <p:tag name="ANNOTATION_END_1" val="7.4"/>
  <p:tag name="ANNOTATION_TOP_1" val="457"/>
  <p:tag name="ANNOTATION_LEFT_1" val="561"/>
  <p:tag name="ANNOTATION_WIDTH_1" val="113"/>
  <p:tag name="ANNOTATION_HEIGHT_1" val="73"/>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COUNT" val="1"/>
  <p:tag name="ARTICULATE_TITLE_TAG" val="5 minutes later -- fire is hotter"/>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5"/>
  <p:tag name="ANNOTATION_TYPE_1" val="0"/>
  <p:tag name="ANNOTATION_START_1" val="1.2"/>
  <p:tag name="ANNOTATION_END_1" val="2.3"/>
  <p:tag name="ANNOTATION_TOP_1" val="269"/>
  <p:tag name="ANNOTATION_LEFT_1" val="581"/>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2.3"/>
  <p:tag name="ANNOTATION_END_2" val="3.9"/>
  <p:tag name="ANNOTATION_TOP_2" val="292"/>
  <p:tag name="ANNOTATION_LEFT_2" val="614"/>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TITLE_TAG" val="And hotter still after 5 more minutes"/>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Saturated the pixel after only 15 minutes.  Rapid Growth!"/>
  <p:tag name="AUDIO_ID" val="292"/>
  <p:tag name="ARTICULATE_AUDIO_RECORDED" val="1"/>
  <p:tag name="ELAPSEDTIME" val="18.8"/>
  <p:tag name="ANNOTATION_TYPE_1" val="0"/>
  <p:tag name="ANNOTATION_START_1" val="3.0"/>
  <p:tag name="ANNOTATION_END_1" val="4.5"/>
  <p:tag name="ANNOTATION_TOP_1" val="510"/>
  <p:tag name="ANNOTATION_LEFT_1" val="617"/>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4.5"/>
  <p:tag name="ANNOTATION_END_2" val="6.7"/>
  <p:tag name="ANNOTATION_TOP_2" val="520"/>
  <p:tag name="ANNOTATION_LEFT_2" val="742"/>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34.xml><?xml version="1.0" encoding="utf-8"?>
<p:tagLst xmlns:a="http://schemas.openxmlformats.org/drawingml/2006/main" xmlns:r="http://schemas.openxmlformats.org/officeDocument/2006/relationships" xmlns:p="http://schemas.openxmlformats.org/presentationml/2006/main">
  <p:tag name="BULLET_1" val="8226"/>
</p:tagLst>
</file>

<file path=ppt/tags/tag35.xml><?xml version="1.0" encoding="utf-8"?>
<p:tagLst xmlns:a="http://schemas.openxmlformats.org/drawingml/2006/main" xmlns:r="http://schemas.openxmlformats.org/officeDocument/2006/relationships" xmlns:p="http://schemas.openxmlformats.org/presentationml/2006/main">
  <p:tag name="AUDIO_ID" val="296"/>
  <p:tag name="ARTICULATE_AUDIO_RECORDED" val="1"/>
  <p:tag name="ELAPSEDTIME" val="13.4"/>
  <p:tag name="ANNOTATION_TYPE_1" val="0"/>
  <p:tag name="ANNOTATION_START_1" val="2.9"/>
  <p:tag name="ANNOTATION_END_1" val="4.3"/>
  <p:tag name="ANNOTATION_TOP_1" val="489"/>
  <p:tag name="ANNOTATION_LEFT_1" val="109"/>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4.3"/>
  <p:tag name="ANNOTATION_END_2" val="8.1"/>
  <p:tag name="ANNOTATION_TOP_2" val="610"/>
  <p:tag name="ANNOTATION_LEFT_2" val="184"/>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8.1"/>
  <p:tag name="ANNOTATION_END_3" val="9.9"/>
  <p:tag name="ANNOTATION_TOP_3" val="605"/>
  <p:tag name="ANNOTATION_LEFT_3" val="625"/>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9.9"/>
  <p:tag name="ANNOTATION_TOP_4" val="389"/>
  <p:tag name="ANNOTATION_LEFT_4" val="819"/>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TITLE_TAG" val="GOES-16 can see a single family house on fire!"/>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6.1"/>
  <p:tag name="ANNOTATION_TYPE_1" val="0"/>
  <p:tag name="ANNOTATION_START_1" val="3.1"/>
  <p:tag name="ANNOTATION_END_1" val="6.3"/>
  <p:tag name="ANNOTATION_TOP_1" val="333"/>
  <p:tag name="ANNOTATION_LEFT_1" val="151"/>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6.3"/>
  <p:tag name="ANNOTATION_END_2" val="7.8"/>
  <p:tag name="ANNOTATION_TOP_2" val="363"/>
  <p:tag name="ANNOTATION_LEFT_2" val="146"/>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7.8"/>
  <p:tag name="ANNOTATION_END_3" val="10.7"/>
  <p:tag name="ANNOTATION_TOP_3" val="392"/>
  <p:tag name="ANNOTATION_LEFT_3" val="149"/>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TITLE_TAG" val="5-minute vs. 1-minute behavior"/>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7"/>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TITLE_TAG" val="Different ways to detect a fire in AWIPS"/>
  <p:tag name="AUDIO_ID" val="287"/>
  <p:tag name="ARTICULATE_AUDIO_RECORDED" val="1"/>
  <p:tag name="ELAPSEDTIME" val="26.8"/>
  <p:tag name="ANNOTATION_TYPE_1" val="0"/>
  <p:tag name="ANNOTATION_START_1" val="1.1"/>
  <p:tag name="ANNOTATION_END_1" val="5.3"/>
  <p:tag name="ANNOTATION_TOP_1" val="275"/>
  <p:tag name="ANNOTATION_LEFT_1" val="603"/>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5.3"/>
  <p:tag name="ANNOTATION_END_2" val="10.0"/>
  <p:tag name="ANNOTATION_TOP_2" val="274"/>
  <p:tag name="ANNOTATION_LEFT_2" val="312"/>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0.0"/>
  <p:tag name="ANNOTATION_END_3" val="12.9"/>
  <p:tag name="ANNOTATION_TOP_3" val="548"/>
  <p:tag name="ANNOTATION_LEFT_3" val="315"/>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2.9"/>
  <p:tag name="ANNOTATION_END_4" val="13.6"/>
  <p:tag name="ANNOTATION_TOP_4" val="564"/>
  <p:tag name="ANNOTATION_LEFT_4" val="329"/>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3.6"/>
  <p:tag name="ANNOTATION_END_5" val="15.6"/>
  <p:tag name="ANNOTATION_TOP_5" val="595"/>
  <p:tag name="ANNOTATION_LEFT_5" val="355"/>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5.6"/>
  <p:tag name="ANNOTATION_END_6" val="23.5"/>
  <p:tag name="ANNOTATION_TOP_6" val="544"/>
  <p:tag name="ANNOTATION_LEFT_6" val="603"/>
  <p:tag name="ANNOTATION_WIDTH_6" val="186"/>
  <p:tag name="ANNOTATION_HEIGHT_6" val="18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23.5"/>
  <p:tag name="ANNOTATION_END_7" val="26.1"/>
  <p:tag name="ANNOTATION_TOP_7" val="695"/>
  <p:tag name="ANNOTATION_LEFT_7" val="493"/>
  <p:tag name="ANNOTATION_WIDTH_7" val="186"/>
  <p:tag name="ANNOTATION_HEIGHT_7" val="18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COUNT" val="7"/>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NNOTATION_TYPE_5" val="0"/>
  <p:tag name="ANNOTATION_START_5" val="7.8"/>
  <p:tag name="ANNOTATION_END_5" val="10.8"/>
  <p:tag name="ANNOTATION_TOP_5" val="580"/>
  <p:tag name="ANNOTATION_LEFT_5" val="341"/>
  <p:tag name="ANNOTATION_WIDTH_5" val="186"/>
  <p:tag name="ANNOTATION_HEIGHT_5" val="186"/>
  <p:tag name="ANNOTATION_ANIMATION_5" val="3"/>
  <p:tag name="ANNOTATION_ROTATION_5" val="9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RTICULATE_TITLE_TAG" val="FDCA -- Fire/Hot Spot Detection is under Derived Products"/>
  <p:tag name="AUDIO_ID" val="257"/>
  <p:tag name="ARTICULATE_AUDIO_RECORDED" val="1"/>
  <p:tag name="ELAPSEDTIME" val="26.8"/>
  <p:tag name="ANNOTATION_TYPE_1" val="2"/>
  <p:tag name="ANNOTATION_START_1" val="5.1"/>
  <p:tag name="ANNOTATION_END_1" val="5.1"/>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5.1"/>
  <p:tag name="ANNOTATION_END_2" val="10.1"/>
  <p:tag name="ANNOTATION_TOP_2" val="270"/>
  <p:tag name="ANNOTATION_LEFT_2" val="407"/>
  <p:tag name="ANNOTATION_WIDTH_2" val="289"/>
  <p:tag name="ANNOTATION_HEIGHT_2" val="42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10.1"/>
  <p:tag name="ANNOTATION_END_3" val="10.1"/>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10.1"/>
  <p:tag name="ANNOTATION_END_4" val="13.9"/>
  <p:tag name="ANNOTATION_TOP_4" val="506"/>
  <p:tag name="ANNOTATION_LEFT_4" val="723"/>
  <p:tag name="ANNOTATION_WIDTH_4" val="240"/>
  <p:tag name="ANNOTATION_HEIGHT_4" val="137"/>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UDIO_ID" val="297"/>
  <p:tag name="ARTICULATE_AUDIO_RECORDED" val="1"/>
  <p:tag name="ELAPSEDTIME" val="9.5"/>
  <p:tag name="ANNOTATION_TYPE_1" val="2"/>
  <p:tag name="ANNOTATION_START_1" val="2.6"/>
  <p:tag name="ANNOTATION_END_1" val="2.6"/>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6"/>
  <p:tag name="ANNOTATION_END_2" val="9.4"/>
  <p:tag name="ANNOTATION_TOP_2" val="150"/>
  <p:tag name="ANNOTATION_LEFT_2" val="35"/>
  <p:tag name="ANNOTATION_WIDTH_2" val="908"/>
  <p:tag name="ANNOTATION_HEIGHT_2" val="48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TITLE_TAG" val="Concluding Slide"/>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Fals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BULLET_1" val="8226"/>
</p:tagLst>
</file>

<file path=ppt/tags/tag6.xml><?xml version="1.0" encoding="utf-8"?>
<p:tagLst xmlns:a="http://schemas.openxmlformats.org/drawingml/2006/main" xmlns:r="http://schemas.openxmlformats.org/officeDocument/2006/relationships" xmlns:p="http://schemas.openxmlformats.org/presentationml/2006/main">
  <p:tag name="ANNOTATION_TYPE_1" val="0"/>
  <p:tag name="ANNOTATION_START_1" val="7.4"/>
  <p:tag name="ANNOTATION_END_1" val="12.8"/>
  <p:tag name="ANNOTATION_TOP_1" val="603"/>
  <p:tag name="ANNOTATION_LEFT_1" val="753"/>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1"/>
  <p:tag name="ANNOTATION_START_2" val="12.8"/>
  <p:tag name="ANNOTATION_END_2" val="16.0"/>
  <p:tag name="ANNOTATION_TOP_2" val="351"/>
  <p:tag name="ANNOTATION_LEFT_2" val="62"/>
  <p:tag name="ANNOTATION_WIDTH_2" val="852"/>
  <p:tag name="ANNOTATION_HEIGHT_2" val="56"/>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RTICULATE_TITLE_TAG" val="Created for Full Disk and CONUS sectors"/>
  <p:tag name="AUDIO_ID" val="277"/>
  <p:tag name="ARTICULATE_AUDIO_RECORDED" val="1"/>
  <p:tag name="ELAPSEDTIME" val="12.5"/>
  <p:tag name="ANNOTATION_COUNT" val="0"/>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hortwave IR (3.9 microns) above a Cloud full of water droplets"/>
  <p:tag name="AUDIO_ID" val="278"/>
  <p:tag name="ARTICULATE_AUDIO_RECORDED" val="1"/>
  <p:tag name="ELAPSEDTIME" val="40.6"/>
  <p:tag name="ANNOTATION_TYPE_1" val="0"/>
  <p:tag name="ANNOTATION_START_1" val="7.3"/>
  <p:tag name="ANNOTATION_END_1" val="8.8"/>
  <p:tag name="ANNOTATION_TOP_1" val="240"/>
  <p:tag name="ANNOTATION_LEFT_1" val="564"/>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8.8"/>
  <p:tag name="ANNOTATION_END_2" val="18.2"/>
  <p:tag name="ANNOTATION_TOP_2" val="289"/>
  <p:tag name="ANNOTATION_LEFT_2" val="568"/>
  <p:tag name="ANNOTATION_WIDTH_2" val="186"/>
  <p:tag name="ANNOTATION_HEIGHT_2" val="186"/>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8.2"/>
  <p:tag name="ANNOTATION_END_3" val="29.0"/>
  <p:tag name="ANNOTATION_TOP_3" val="436"/>
  <p:tag name="ANNOTATION_LEFT_3" val="848"/>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29.0"/>
  <p:tag name="ANNOTATION_END_4" val="33.2"/>
  <p:tag name="ANNOTATION_TOP_4" val="518"/>
  <p:tag name="ANNOTATION_LEFT_4" val="819"/>
  <p:tag name="ANNOTATION_WIDTH_4" val="186"/>
  <p:tag name="ANNOTATION_HEIGHT_4" val="186"/>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33.2"/>
  <p:tag name="ANNOTATION_TOP_5" val="605"/>
  <p:tag name="ANNOTATION_LEFT_5" val="834"/>
  <p:tag name="ANNOTATION_WIDTH_5" val="186"/>
  <p:tag name="ANNOTATION_HEIGHT_5" val="186"/>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NAV_LEVEL" val="1"/>
  <p:tag name="ARTICULATE_SLIDE_PRESENTER_GUID" val="910c87a4-1ed1-4d37-9090-01bc4886601f"/>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3066</TotalTime>
  <Words>1734</Words>
  <Application>Microsoft Office PowerPoint</Application>
  <PresentationFormat>On-screen Show (4:3)</PresentationFormat>
  <Paragraphs>164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Lindstrom</dc:creator>
  <cp:lastModifiedBy>Scott Lindstrom</cp:lastModifiedBy>
  <cp:revision>99</cp:revision>
  <dcterms:created xsi:type="dcterms:W3CDTF">2017-10-26T11:34:45Z</dcterms:created>
  <dcterms:modified xsi:type="dcterms:W3CDTF">2018-09-07T15:16:55Z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FogBTD</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F748CE88-3534-4831-9538-488BDE64D5E0</vt:lpwstr>
  </property>
  <property fmtid="{D5CDD505-2E9C-101B-9397-08002B2CF9AE}" pid="6" name="ArticulateProjectFull">
    <vt:lpwstr>C:\Users\scottl\VISIT\QuickBriefs\FDCA\FDCA.ppta</vt:lpwstr>
  </property>
</Properties>
</file>