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1" r:id="rId3"/>
    <p:sldId id="263" r:id="rId4"/>
    <p:sldId id="258" r:id="rId5"/>
    <p:sldId id="257" r:id="rId6"/>
    <p:sldId id="262" r:id="rId7"/>
    <p:sldId id="259" r:id="rId8"/>
    <p:sldId id="260" r:id="rId9"/>
  </p:sldIdLst>
  <p:sldSz cx="9144000" cy="6858000" type="screen4x3"/>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218" y="-1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6F510-81E4-41F5-961E-6798D44D30F0}" type="datetimeFigureOut">
              <a:rPr lang="en-US" smtClean="0"/>
              <a:t>8/30/2018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01E158-7B65-4A55-9EA7-9E4C2B063A99}" type="slidenum">
              <a:rPr lang="en-US" smtClean="0"/>
              <a:t>‹#›</a:t>
            </a:fld>
            <a:endParaRPr lang="en-US"/>
          </a:p>
        </p:txBody>
      </p:sp>
    </p:spTree>
    <p:extLst>
      <p:ext uri="{BB962C8B-B14F-4D97-AF65-F5344CB8AC3E}">
        <p14:creationId xmlns:p14="http://schemas.microsoft.com/office/powerpoint/2010/main" val="365512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Quick Brief will describe to you how Legacy Atmospheric Profiles (of temperature and moisture) can be used.  I'm Scott Lindstrom from CIMSS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1</a:t>
            </a:fld>
            <a:endParaRPr lang="en-US"/>
          </a:p>
        </p:txBody>
      </p:sp>
    </p:spTree>
    <p:extLst>
      <p:ext uri="{BB962C8B-B14F-4D97-AF65-F5344CB8AC3E}">
        <p14:creationId xmlns:p14="http://schemas.microsoft.com/office/powerpoint/2010/main" val="153410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Legacy Profiles are designed to replace GOES Sounder products.  As with the GOES Sounder product, Legacy Profile products in AWIPS are not available where skies are cloudy  -- but an All Sky product is available online.  Profiles have a 10-km horizontal resolution (vs. the 2-km ABI Infrared resolution) and they are created for every FD, CONUS and Meso image.  Legacy Profiles are created using a Regression that provides a first guess (using a GFS background) for a Retrieval that is driven by the observations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2</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Profiles are not created in cloudy regions.  Note also that sounding locations are spread out as you move far from nadir.</a:t>
            </a:r>
            <a:r>
              <a:rPr lang="en-US">
                <a:latin typeface="Times New Roman"/>
                <a:ea typeface="Times New Roman"/>
                <a:cs typeface="Times New Roman"/>
              </a:rPr>
              <a:t>  That 10-km horizontal resolution is at nadir, the sub-satellite point</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3</a:t>
            </a:fld>
            <a:endParaRPr lang="en-US"/>
          </a:p>
        </p:txBody>
      </p:sp>
    </p:spTree>
    <p:extLst>
      <p:ext uri="{BB962C8B-B14F-4D97-AF65-F5344CB8AC3E}">
        <p14:creationId xmlns:p14="http://schemas.microsoft.com/office/powerpoint/2010/main" val="33293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vertical origins of Information content in the ABI channels is depicted by the Weighting Function at right.  Moisture information comes from 3 Water Vapor channels.  Most temperature information is coming from the near-surface.  Mid- and upper-tropospheric temperature observations are not available from ABI </a:t>
            </a:r>
            <a:r>
              <a:rPr lang="en-US">
                <a:solidFill>
                  <a:srgbClr val="000000"/>
                </a:solidFill>
                <a:ea typeface="Times New Roman"/>
                <a:cs typeface="Calibri"/>
              </a:rPr>
              <a:t>channels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4</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Here’s why data from the GFS are used.  Compare the number of vertical levels from</a:t>
            </a:r>
            <a:r>
              <a:rPr lang="en-US" baseline="0" dirty="0" smtClean="0">
                <a:solidFill>
                  <a:srgbClr val="000000"/>
                </a:solidFill>
                <a:ea typeface="Times New Roman"/>
                <a:cs typeface="Calibri"/>
              </a:rPr>
              <a:t> just the ABI – at right – to, say, RAOBs or a high-resolution sounder, on the left.  You can improve the number of layers of information by supplementing ABI information with model Forecast output.  9-ish layers of temperature and 5-ish layers of moisture.  (Better than 3 from ABI alone!)</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5</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shows LAP CAPE from AWIPS.  This is the Clear Sky product that is baseline (Not the All Sky product available online).  Nevertheless, there is information, in particular over the Dakotas.  Note how the CAPE values and surface Dewpoints align.  A nose of higher CAPE overlaps with the Slight Risk.</a:t>
            </a:r>
            <a:r>
              <a:rPr lang="en-US">
                <a:latin typeface="Times New Roman"/>
                <a:ea typeface="Times New Roman"/>
                <a:cs typeface="Times New Roman"/>
              </a:rPr>
              <a:t>  Convection on this day did developed in the central Dakotas along the gradient of </a:t>
            </a:r>
            <a:r>
              <a:rPr lang="en-US">
                <a:latin typeface="Times New Roman"/>
                <a:ea typeface="Times New Roman"/>
                <a:cs typeface="Times New Roman"/>
              </a:rPr>
              <a:t>CAPE</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a:t>
            </a:fld>
            <a:endParaRPr lang="en-US"/>
          </a:p>
        </p:txBody>
      </p:sp>
    </p:spTree>
    <p:extLst>
      <p:ext uri="{BB962C8B-B14F-4D97-AF65-F5344CB8AC3E}">
        <p14:creationId xmlns:p14="http://schemas.microsoft.com/office/powerpoint/2010/main" val="680095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There are horizontal fields under the Derived Products</a:t>
            </a:r>
            <a:r>
              <a:rPr lang="en-US" baseline="0" dirty="0" smtClean="0">
                <a:solidFill>
                  <a:srgbClr val="000000"/>
                </a:solidFill>
                <a:ea typeface="Times New Roman"/>
                <a:cs typeface="Calibri"/>
              </a:rPr>
              <a:t> Menu in AWIPS, but there are also vertical profiles, and an animation of those can give you information about the evolution of the atmosphere.  The moisture information is what is being affected the most by the ABI data.  Observe the soundings, over SE Wisconsin, and the developing showers.</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7</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LAP profiles adjust the thermodynamics in the GFS background by using ABI Channel information.  The biggest adjustments come from the 3 water vapor channels.  Temperature is highly constrained by the background field.  These clear-sky products are useful in diagnosing thermodynamics before the onset of convection.  </a:t>
            </a:r>
            <a:endParaRPr lang="en-US">
              <a:ea typeface="Times New Roman"/>
              <a:cs typeface="Times New Roman"/>
            </a:endParaRPr>
          </a:p>
          <a:p>
            <a:pPr>
              <a:lnSpc>
                <a:spcPct val="115000"/>
              </a:lnSpc>
            </a:pPr>
            <a:r>
              <a:rPr lang="en-US">
                <a:solidFill>
                  <a:srgbClr val="000000"/>
                </a:solidFill>
                <a:ea typeface="Times New Roman"/>
                <a:cs typeface="Calibri"/>
              </a:rPr>
              <a:t> </a:t>
            </a:r>
            <a:endParaRPr lang="en-US">
              <a:ea typeface="Times New Roman"/>
              <a:cs typeface="Times New Roman"/>
            </a:endParaRPr>
          </a:p>
          <a:p>
            <a:pPr>
              <a:lnSpc>
                <a:spcPct val="115000"/>
              </a:lnSpc>
            </a:pPr>
            <a:r>
              <a:rPr lang="en-US">
                <a:solidFill>
                  <a:srgbClr val="000000"/>
                </a:solidFill>
                <a:ea typeface="Times New Roman"/>
                <a:cs typeface="Calibri"/>
              </a:rPr>
              <a:t>More information is available at the link shown.</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This concludes the Quick Brief on Legacy Profiles.  Thanks for </a:t>
            </a:r>
            <a:r>
              <a:rPr lang="en-US">
                <a:latin typeface="Times New Roman"/>
                <a:ea typeface="Times New Roman"/>
                <a:cs typeface="Times New Roman"/>
              </a:rPr>
              <a:t>listening</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8</a:t>
            </a:fld>
            <a:endParaRPr lang="en-US"/>
          </a:p>
        </p:txBody>
      </p:sp>
    </p:spTree>
    <p:extLst>
      <p:ext uri="{BB962C8B-B14F-4D97-AF65-F5344CB8AC3E}">
        <p14:creationId xmlns:p14="http://schemas.microsoft.com/office/powerpoint/2010/main" val="4225444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DA5F6D-4FDD-4780-9DC4-F3CFC2C2ED20}"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372334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DA5F6D-4FDD-4780-9DC4-F3CFC2C2ED20}"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20842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DA5F6D-4FDD-4780-9DC4-F3CFC2C2ED20}"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415341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DA5F6D-4FDD-4780-9DC4-F3CFC2C2ED20}"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987255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DA5F6D-4FDD-4780-9DC4-F3CFC2C2ED20}"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250801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DA5F6D-4FDD-4780-9DC4-F3CFC2C2ED20}"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1554878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DA5F6D-4FDD-4780-9DC4-F3CFC2C2ED20}" type="datetimeFigureOut">
              <a:rPr lang="en-US" smtClean="0"/>
              <a:t>8/30/2018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36101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DA5F6D-4FDD-4780-9DC4-F3CFC2C2ED20}" type="datetimeFigureOut">
              <a:rPr lang="en-US" smtClean="0"/>
              <a:t>8/30/2018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323327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A5F6D-4FDD-4780-9DC4-F3CFC2C2ED20}" type="datetimeFigureOut">
              <a:rPr lang="en-US" smtClean="0"/>
              <a:t>8/30/2018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9392419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DA5F6D-4FDD-4780-9DC4-F3CFC2C2ED20}"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225548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DA5F6D-4FDD-4780-9DC4-F3CFC2C2ED20}"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39720101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A5F6D-4FDD-4780-9DC4-F3CFC2C2ED20}" type="datetimeFigureOut">
              <a:rPr lang="en-US" smtClean="0"/>
              <a:t>8/30/2018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1BBFA-112C-44F8-A9FA-6F715AE32189}" type="slidenum">
              <a:rPr lang="en-US" smtClean="0"/>
              <a:t>‹#›</a:t>
            </a:fld>
            <a:endParaRPr lang="en-US"/>
          </a:p>
        </p:txBody>
      </p:sp>
    </p:spTree>
    <p:extLst>
      <p:ext uri="{BB962C8B-B14F-4D97-AF65-F5344CB8AC3E}">
        <p14:creationId xmlns:p14="http://schemas.microsoft.com/office/powerpoint/2010/main" val="3781301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hyperlink" Target="http://soundingval.ssec.wisc.edu/" TargetMode="External"/><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tags" Target="../tags/tag13.xml"/><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notesSlide" Target="../notesSlides/notesSlide7.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12.gif"/></Relationships>
</file>

<file path=ppt/slides/_rels/slide8.xml.rels><?xml version="1.0" encoding="UTF-8" standalone="yes"?>
<Relationships xmlns="http://schemas.openxmlformats.org/package/2006/relationships"><Relationship Id="rId8" Type="http://schemas.openxmlformats.org/officeDocument/2006/relationships/hyperlink" Target="https://www.goes-r.gov/products/ATBDs/baseline/Sounding_LAP_v2.0_no_color.pdf" TargetMode="External"/><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hyperlink" Target="http://www.goes-r.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0" y="228600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Calibri Light" panose="020F0302020204030204" pitchFamily="34" charset="0"/>
                    <a:cs typeface="Arial" panose="020B0604020202020204" pitchFamily="34" charset="0"/>
                  </a:rPr>
                  <a:t>Quick Brief</a:t>
                </a:r>
                <a:endParaRPr lang="en-US" sz="3600" b="1" dirty="0">
                  <a:solidFill>
                    <a:schemeClr val="tx1"/>
                  </a:solidFill>
                  <a:latin typeface="Calibri Light" panose="020F0302020204030204" pitchFamily="34"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762001" y="2493797"/>
            <a:ext cx="7751152" cy="478004"/>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Legacy Atmospheric Profiles</a:t>
            </a:r>
            <a:endParaRPr lang="en-US" sz="2400" dirty="0">
              <a:effectLst>
                <a:outerShdw blurRad="38100" dist="38100" dir="2700000" algn="tl">
                  <a:srgbClr val="000000">
                    <a:alpha val="43137"/>
                  </a:srgbClr>
                </a:outerShdw>
              </a:effectLst>
            </a:endParaRPr>
          </a:p>
        </p:txBody>
      </p:sp>
      <p:sp>
        <p:nvSpPr>
          <p:cNvPr id="2" name="TextBox 1"/>
          <p:cNvSpPr txBox="1"/>
          <p:nvPr/>
        </p:nvSpPr>
        <p:spPr>
          <a:xfrm>
            <a:off x="3221559" y="4191000"/>
            <a:ext cx="2853282" cy="1569660"/>
          </a:xfrm>
          <a:prstGeom prst="rect">
            <a:avLst/>
          </a:prstGeom>
          <a:noFill/>
        </p:spPr>
        <p:txBody>
          <a:bodyPr wrap="none" rtlCol="0">
            <a:spAutoFit/>
          </a:bodyPr>
          <a:lstStyle/>
          <a:p>
            <a:pPr algn="ctr"/>
            <a:r>
              <a:rPr lang="en-US" sz="3200" b="1" cap="small" dirty="0" smtClean="0"/>
              <a:t>Scott Lindstrom</a:t>
            </a:r>
          </a:p>
          <a:p>
            <a:pPr algn="ctr"/>
            <a:r>
              <a:rPr lang="en-US" sz="3200" b="1" cap="small" dirty="0" smtClean="0"/>
              <a:t>UW-Madison </a:t>
            </a:r>
          </a:p>
          <a:p>
            <a:pPr algn="ctr"/>
            <a:r>
              <a:rPr lang="en-US" sz="3200" b="1" cap="small" dirty="0" smtClean="0"/>
              <a:t>SSEC/CIMSS</a:t>
            </a:r>
            <a:endParaRPr lang="en-US" sz="3200" b="1" cap="small"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0956" y="5668060"/>
            <a:ext cx="1614488" cy="11741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150" y="2472364"/>
            <a:ext cx="1720122" cy="1097280"/>
          </a:xfrm>
          <a:prstGeom prst="rect">
            <a:avLst/>
          </a:prstGeom>
        </p:spPr>
      </p:pic>
    </p:spTree>
    <p:custDataLst>
      <p:tags r:id="rId1"/>
    </p:custDataLst>
    <p:extLst>
      <p:ext uri="{BB962C8B-B14F-4D97-AF65-F5344CB8AC3E}">
        <p14:creationId xmlns:p14="http://schemas.microsoft.com/office/powerpoint/2010/main" val="2660591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Calibri Light" panose="020F0302020204030204" pitchFamily="34" charset="0"/>
                    <a:cs typeface="Arial" panose="020B0604020202020204" pitchFamily="34" charset="0"/>
                  </a:rPr>
                  <a:t>Quick Brief</a:t>
                </a:r>
                <a:endParaRPr lang="en-US" sz="3600" b="1" dirty="0">
                  <a:solidFill>
                    <a:schemeClr val="tx1"/>
                  </a:solidFill>
                  <a:latin typeface="Calibri Light" panose="020F0302020204030204" pitchFamily="34"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rPr>
              <a:t>            Legacy Atmospheric Profiles</a:t>
            </a:r>
            <a:endParaRPr lang="en-US" sz="3200" dirty="0">
              <a:effectLst>
                <a:outerShdw blurRad="38100" dist="38100" dir="2700000" algn="tl">
                  <a:srgbClr val="000000">
                    <a:alpha val="43137"/>
                  </a:srgbClr>
                </a:outerShdw>
              </a:effectLst>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11" name="Content Placeholder 2"/>
          <p:cNvSpPr>
            <a:spLocks noGrp="1"/>
          </p:cNvSpPr>
          <p:nvPr>
            <p:ph idx="1"/>
          </p:nvPr>
        </p:nvSpPr>
        <p:spPr>
          <a:xfrm>
            <a:off x="228600" y="2133600"/>
            <a:ext cx="8610600" cy="4572000"/>
          </a:xfrm>
        </p:spPr>
        <p:txBody>
          <a:bodyPr>
            <a:normAutofit fontScale="77500" lnSpcReduction="20000"/>
          </a:bodyPr>
          <a:lstStyle/>
          <a:p>
            <a:r>
              <a:rPr lang="en-US" b="1" dirty="0" smtClean="0"/>
              <a:t>Baseline Products are Clear Sky only</a:t>
            </a:r>
            <a:r>
              <a:rPr lang="en-US" dirty="0" smtClean="0"/>
              <a:t>.  All-Sky Products are available online </a:t>
            </a:r>
            <a:r>
              <a:rPr lang="en-US" dirty="0" smtClean="0">
                <a:hlinkClick r:id="rId8"/>
              </a:rPr>
              <a:t>here</a:t>
            </a:r>
            <a:endParaRPr lang="en-US" dirty="0" smtClean="0"/>
          </a:p>
          <a:p>
            <a:r>
              <a:rPr lang="en-US" dirty="0" smtClean="0"/>
              <a:t>Regression uses static coefficients that give the best statistical relationship between observed temperature/ moisture/ ozone/emissivity/surface temperature given </a:t>
            </a:r>
            <a:r>
              <a:rPr lang="en-US" b="1" dirty="0" smtClean="0"/>
              <a:t>GFS background</a:t>
            </a:r>
            <a:r>
              <a:rPr lang="en-US" dirty="0" smtClean="0"/>
              <a:t>.  This creates a first guess field for a Radiative Transfer Model (RTM)</a:t>
            </a:r>
            <a:endParaRPr lang="en-US" sz="1200" dirty="0"/>
          </a:p>
          <a:p>
            <a:r>
              <a:rPr lang="en-US" b="1" dirty="0" smtClean="0"/>
              <a:t>10-km resolution</a:t>
            </a:r>
            <a:r>
              <a:rPr lang="en-US" dirty="0" smtClean="0"/>
              <a:t>, </a:t>
            </a:r>
            <a:r>
              <a:rPr lang="en-US" b="1" dirty="0" smtClean="0"/>
              <a:t>created for every FD/CONUS/MESO image</a:t>
            </a:r>
          </a:p>
          <a:p>
            <a:r>
              <a:rPr lang="en-US" dirty="0" smtClean="0"/>
              <a:t>Retrieval minimizes the difference between First guess (Regression) and RTM driven by observations directly. </a:t>
            </a:r>
          </a:p>
          <a:p>
            <a:endParaRPr lang="en-US" dirty="0"/>
          </a:p>
          <a:p>
            <a:r>
              <a:rPr lang="en-US" dirty="0" smtClean="0"/>
              <a:t>For more details see ATBD link at end of training</a:t>
            </a:r>
          </a:p>
        </p:txBody>
      </p:sp>
      <p:sp>
        <p:nvSpPr>
          <p:cNvPr id="13" name="Title 1"/>
          <p:cNvSpPr>
            <a:spLocks noGrp="1"/>
          </p:cNvSpPr>
          <p:nvPr>
            <p:ph type="title"/>
          </p:nvPr>
        </p:nvSpPr>
        <p:spPr>
          <a:xfrm>
            <a:off x="809298" y="1371600"/>
            <a:ext cx="7773210" cy="762000"/>
          </a:xfrm>
        </p:spPr>
        <p:txBody>
          <a:bodyPr>
            <a:noAutofit/>
          </a:bodyPr>
          <a:lstStyle/>
          <a:p>
            <a:r>
              <a:rPr lang="en-US" sz="3200" dirty="0" smtClean="0"/>
              <a:t>Data created via a Regression and a Retrieval</a:t>
            </a:r>
            <a:endParaRPr lang="en-US" sz="3200" dirty="0"/>
          </a:p>
        </p:txBody>
      </p:sp>
    </p:spTree>
    <p:custDataLst>
      <p:tags r:id="rId1"/>
    </p:custDataLst>
    <p:extLst>
      <p:ext uri="{BB962C8B-B14F-4D97-AF65-F5344CB8AC3E}">
        <p14:creationId xmlns:p14="http://schemas.microsoft.com/office/powerpoint/2010/main" val="1721939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61887" y="10510"/>
            <a:ext cx="7772400" cy="1371600"/>
            <a:chOff x="800100" y="2100263"/>
            <a:chExt cx="7772400" cy="1371600"/>
          </a:xfrm>
        </p:grpSpPr>
        <p:grpSp>
          <p:nvGrpSpPr>
            <p:cNvPr id="8" name="Group 7"/>
            <p:cNvGrpSpPr/>
            <p:nvPr/>
          </p:nvGrpSpPr>
          <p:grpSpPr>
            <a:xfrm>
              <a:off x="800100" y="2100263"/>
              <a:ext cx="7772400" cy="1371600"/>
              <a:chOff x="800101" y="2100263"/>
              <a:chExt cx="7772400" cy="137160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11" name="Rectangle 10"/>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Calibri Light" panose="020F0302020204030204" pitchFamily="34" charset="0"/>
                    <a:cs typeface="Arial" panose="020B0604020202020204" pitchFamily="34" charset="0"/>
                  </a:rPr>
                  <a:t>Quick Brief</a:t>
                </a:r>
                <a:endParaRPr lang="en-US" sz="3600" b="1" dirty="0">
                  <a:solidFill>
                    <a:schemeClr val="tx1"/>
                  </a:solidFill>
                  <a:latin typeface="Calibri Light" panose="020F0302020204030204" pitchFamily="34" charset="0"/>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9" name="Straight Connector 8"/>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19243" y="1600200"/>
            <a:ext cx="7505514" cy="4525963"/>
          </a:xfrm>
        </p:spPr>
      </p:pic>
      <p:sp>
        <p:nvSpPr>
          <p:cNvPr id="5" name="Rectangle 4"/>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rPr>
              <a:t>            Legacy Atmospheric Profiles</a:t>
            </a:r>
            <a:endParaRPr lang="en-US" sz="32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14" name="Title 1"/>
          <p:cNvSpPr>
            <a:spLocks noGrp="1"/>
          </p:cNvSpPr>
          <p:nvPr>
            <p:ph type="title"/>
          </p:nvPr>
        </p:nvSpPr>
        <p:spPr>
          <a:xfrm>
            <a:off x="684990" y="6172200"/>
            <a:ext cx="7773210" cy="617480"/>
          </a:xfrm>
        </p:spPr>
        <p:txBody>
          <a:bodyPr>
            <a:noAutofit/>
          </a:bodyPr>
          <a:lstStyle/>
          <a:p>
            <a:r>
              <a:rPr lang="en-US" sz="2400" b="1" dirty="0" smtClean="0"/>
              <a:t>Sounding Locations are not provided in cloudy regions</a:t>
            </a:r>
            <a:endParaRPr lang="en-US" sz="2400" b="1" dirty="0"/>
          </a:p>
        </p:txBody>
      </p:sp>
      <p:sp>
        <p:nvSpPr>
          <p:cNvPr id="15" name="32-Point Star 14"/>
          <p:cNvSpPr/>
          <p:nvPr/>
        </p:nvSpPr>
        <p:spPr>
          <a:xfrm>
            <a:off x="-152400" y="3429000"/>
            <a:ext cx="3486150" cy="2819400"/>
          </a:xfrm>
          <a:prstGeom prst="star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Note how the soundings are more spread out farther from the sub-satellite point</a:t>
            </a:r>
            <a:endParaRPr lang="en-US" sz="1600" b="1" dirty="0"/>
          </a:p>
        </p:txBody>
      </p:sp>
      <p:cxnSp>
        <p:nvCxnSpPr>
          <p:cNvPr id="17" name="Straight Arrow Connector 16"/>
          <p:cNvCxnSpPr/>
          <p:nvPr/>
        </p:nvCxnSpPr>
        <p:spPr>
          <a:xfrm flipV="1">
            <a:off x="2286000" y="2667000"/>
            <a:ext cx="1524000" cy="2057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4128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1634" y="1447800"/>
            <a:ext cx="3292366" cy="5141031"/>
          </a:xfrm>
          <a:prstGeom prst="rect">
            <a:avLst/>
          </a:prstGeom>
        </p:spPr>
      </p:pic>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Calibri Light" panose="020F0302020204030204" pitchFamily="34" charset="0"/>
                    <a:cs typeface="Arial" panose="020B0604020202020204" pitchFamily="34" charset="0"/>
                  </a:rPr>
                  <a:t>Quick Brief</a:t>
                </a:r>
                <a:endParaRPr lang="en-US" sz="3600" b="1" dirty="0">
                  <a:solidFill>
                    <a:schemeClr val="tx1"/>
                  </a:solidFill>
                  <a:latin typeface="Calibri Light" panose="020F0302020204030204" pitchFamily="34"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rPr>
              <a:t>            Legacy Atmospheric Profiles</a:t>
            </a:r>
            <a:endParaRPr lang="en-US" sz="3200" dirty="0">
              <a:effectLst>
                <a:outerShdw blurRad="38100" dist="38100" dir="2700000" algn="tl">
                  <a:srgbClr val="000000">
                    <a:alpha val="43137"/>
                  </a:srgbClr>
                </a:outerShdw>
              </a:effectLst>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11" name="Content Placeholder 2"/>
          <p:cNvSpPr>
            <a:spLocks noGrp="1"/>
          </p:cNvSpPr>
          <p:nvPr>
            <p:ph idx="1"/>
          </p:nvPr>
        </p:nvSpPr>
        <p:spPr>
          <a:xfrm>
            <a:off x="495187" y="2286000"/>
            <a:ext cx="5524613" cy="4267200"/>
          </a:xfrm>
        </p:spPr>
        <p:txBody>
          <a:bodyPr>
            <a:noAutofit/>
          </a:bodyPr>
          <a:lstStyle/>
          <a:p>
            <a:r>
              <a:rPr lang="en-US" sz="2000" dirty="0"/>
              <a:t>LAP and derived products are available over “clear” </a:t>
            </a:r>
            <a:r>
              <a:rPr lang="en-US" sz="2000" dirty="0" smtClean="0"/>
              <a:t>Fields of Regard (FORs), meaning 20 (out of 25) or more clear Fields of View (FOV)</a:t>
            </a:r>
            <a:endParaRPr lang="en-US" sz="2000" dirty="0"/>
          </a:p>
          <a:p>
            <a:r>
              <a:rPr lang="en-US" sz="2000" dirty="0" smtClean="0"/>
              <a:t>ABI IR band </a:t>
            </a:r>
            <a:r>
              <a:rPr lang="en-US" sz="2000" dirty="0" err="1" smtClean="0"/>
              <a:t>emissivities</a:t>
            </a:r>
            <a:r>
              <a:rPr lang="en-US" sz="2000" dirty="0" smtClean="0"/>
              <a:t> are from a monthly dataset.  Temporal variability is negligible in those datasets.</a:t>
            </a:r>
            <a:endParaRPr lang="en-US" sz="2000" dirty="0"/>
          </a:p>
          <a:p>
            <a:r>
              <a:rPr lang="en-US" sz="2000" dirty="0" smtClean="0"/>
              <a:t>Surface </a:t>
            </a:r>
            <a:r>
              <a:rPr lang="en-US" sz="2000" dirty="0"/>
              <a:t>roughness and skin </a:t>
            </a:r>
            <a:r>
              <a:rPr lang="en-US" sz="2000" dirty="0" smtClean="0"/>
              <a:t>temperature are assumed homogeneous</a:t>
            </a:r>
            <a:endParaRPr lang="en-US" sz="2000" dirty="0"/>
          </a:p>
          <a:p>
            <a:r>
              <a:rPr lang="en-US" sz="2000" dirty="0" smtClean="0"/>
              <a:t>GFS Forecast tropospheric temperatures are hard </a:t>
            </a:r>
            <a:r>
              <a:rPr lang="en-US" sz="2000" dirty="0"/>
              <a:t>to improve with </a:t>
            </a:r>
            <a:r>
              <a:rPr lang="en-US" sz="2000" dirty="0" smtClean="0"/>
              <a:t>ABI because ABI channels do not sense temperature at many different levels</a:t>
            </a:r>
            <a:endParaRPr lang="en-US" sz="2000" dirty="0"/>
          </a:p>
        </p:txBody>
      </p:sp>
      <p:sp>
        <p:nvSpPr>
          <p:cNvPr id="13" name="Title 1"/>
          <p:cNvSpPr>
            <a:spLocks noGrp="1"/>
          </p:cNvSpPr>
          <p:nvPr>
            <p:ph type="title"/>
          </p:nvPr>
        </p:nvSpPr>
        <p:spPr>
          <a:xfrm>
            <a:off x="227677" y="1371600"/>
            <a:ext cx="6020723" cy="1143000"/>
          </a:xfrm>
        </p:spPr>
        <p:txBody>
          <a:bodyPr>
            <a:normAutofit/>
          </a:bodyPr>
          <a:lstStyle/>
          <a:p>
            <a:r>
              <a:rPr lang="en-US" sz="3200" b="1" dirty="0" smtClean="0"/>
              <a:t>LAP Information</a:t>
            </a:r>
            <a:endParaRPr lang="en-US" sz="3200" b="1" dirty="0"/>
          </a:p>
        </p:txBody>
      </p:sp>
      <p:sp>
        <p:nvSpPr>
          <p:cNvPr id="16" name="32-Point Star 15"/>
          <p:cNvSpPr/>
          <p:nvPr/>
        </p:nvSpPr>
        <p:spPr>
          <a:xfrm>
            <a:off x="7566486" y="1676400"/>
            <a:ext cx="1710864" cy="1885950"/>
          </a:xfrm>
          <a:prstGeom prst="star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t>For a US Standard Atmosphere</a:t>
            </a:r>
            <a:endParaRPr lang="en-US" sz="1100" b="1" dirty="0"/>
          </a:p>
        </p:txBody>
      </p:sp>
    </p:spTree>
    <p:custDataLst>
      <p:tags r:id="rId1"/>
    </p:custDataLst>
    <p:extLst>
      <p:ext uri="{BB962C8B-B14F-4D97-AF65-F5344CB8AC3E}">
        <p14:creationId xmlns:p14="http://schemas.microsoft.com/office/powerpoint/2010/main" val="3964776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Calibri Light" panose="020F0302020204030204" pitchFamily="34" charset="0"/>
                    <a:cs typeface="Arial" panose="020B0604020202020204" pitchFamily="34" charset="0"/>
                  </a:rPr>
                  <a:t>Quick Brief</a:t>
                </a:r>
                <a:endParaRPr lang="en-US" sz="3600" b="1" dirty="0">
                  <a:solidFill>
                    <a:schemeClr val="tx1"/>
                  </a:solidFill>
                  <a:latin typeface="Calibri Light" panose="020F0302020204030204" pitchFamily="34"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rPr>
              <a:t>            Legacy Atmospheric Profiles</a:t>
            </a:r>
            <a:endParaRPr lang="en-US" sz="3200" dirty="0">
              <a:effectLst>
                <a:outerShdw blurRad="38100" dist="38100" dir="2700000" algn="tl">
                  <a:srgbClr val="000000">
                    <a:alpha val="43137"/>
                  </a:srgbClr>
                </a:outerShdw>
              </a:effectLst>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pic>
        <p:nvPicPr>
          <p:cNvPr id="22" name="Picture 21"/>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761887" y="2405844"/>
            <a:ext cx="7271927" cy="3901118"/>
          </a:xfrm>
          <a:prstGeom prst="rect">
            <a:avLst/>
          </a:prstGeom>
        </p:spPr>
      </p:pic>
      <p:sp>
        <p:nvSpPr>
          <p:cNvPr id="2" name="TextBox 1"/>
          <p:cNvSpPr txBox="1"/>
          <p:nvPr/>
        </p:nvSpPr>
        <p:spPr>
          <a:xfrm>
            <a:off x="909138" y="1632756"/>
            <a:ext cx="7588363" cy="707886"/>
          </a:xfrm>
          <a:prstGeom prst="rect">
            <a:avLst/>
          </a:prstGeom>
          <a:noFill/>
        </p:spPr>
        <p:txBody>
          <a:bodyPr wrap="square" rtlCol="0">
            <a:spAutoFit/>
          </a:bodyPr>
          <a:lstStyle/>
          <a:p>
            <a:pPr algn="ctr"/>
            <a:r>
              <a:rPr lang="en-US" sz="2000" b="1" dirty="0" smtClean="0"/>
              <a:t>Why combine ABI data with a model background?  Because the ABI is not a Sounder, and we want  vertical levels!</a:t>
            </a:r>
            <a:endParaRPr lang="en-US" sz="2000" b="1" dirty="0"/>
          </a:p>
        </p:txBody>
      </p:sp>
    </p:spTree>
    <p:custDataLst>
      <p:tags r:id="rId1"/>
    </p:custDataLst>
    <p:extLst>
      <p:ext uri="{BB962C8B-B14F-4D97-AF65-F5344CB8AC3E}">
        <p14:creationId xmlns:p14="http://schemas.microsoft.com/office/powerpoint/2010/main" val="3713031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792288" y="5300662"/>
            <a:ext cx="5486400" cy="566738"/>
          </a:xfrm>
        </p:spPr>
        <p:txBody>
          <a:bodyPr/>
          <a:lstStyle/>
          <a:p>
            <a:r>
              <a:rPr lang="en-US" dirty="0" smtClean="0"/>
              <a:t>DPI CAPE at 1952 UTC on 3 July 2018</a:t>
            </a:r>
            <a:endParaRPr lang="en-US" dirty="0"/>
          </a:p>
        </p:txBody>
      </p:sp>
      <p:pic>
        <p:nvPicPr>
          <p:cNvPr id="14" name="Picture Placeholder 13"/>
          <p:cNvPicPr>
            <a:picLocks noGrp="1" noChangeAspect="1"/>
          </p:cNvPicPr>
          <p:nvPr>
            <p:ph type="pic" idx="1"/>
          </p:nvPr>
        </p:nvPicPr>
        <p:blipFill>
          <a:blip r:embed="rId4">
            <a:extLst>
              <a:ext uri="{28A0092B-C50C-407E-A947-70E740481C1C}">
                <a14:useLocalDpi xmlns:a14="http://schemas.microsoft.com/office/drawing/2010/main" val="0"/>
              </a:ext>
            </a:extLst>
          </a:blip>
          <a:srcRect l="4227" r="4227"/>
          <a:stretch>
            <a:fillRect/>
          </a:stretch>
        </p:blipFill>
        <p:spPr>
          <a:xfrm>
            <a:off x="1410441" y="1534081"/>
            <a:ext cx="6895359" cy="5171519"/>
          </a:xfrm>
        </p:spPr>
      </p:pic>
      <p:sp>
        <p:nvSpPr>
          <p:cNvPr id="13" name="Text Placeholder 12"/>
          <p:cNvSpPr>
            <a:spLocks noGrp="1"/>
          </p:cNvSpPr>
          <p:nvPr>
            <p:ph type="body" sz="half" idx="2"/>
          </p:nvPr>
        </p:nvSpPr>
        <p:spPr>
          <a:xfrm>
            <a:off x="0" y="5867400"/>
            <a:ext cx="4495800" cy="804862"/>
          </a:xfrm>
          <a:solidFill>
            <a:schemeClr val="bg1">
              <a:lumMod val="75000"/>
            </a:schemeClr>
          </a:solidFill>
        </p:spPr>
        <p:txBody>
          <a:bodyPr>
            <a:normAutofit lnSpcReduction="10000"/>
          </a:bodyPr>
          <a:lstStyle/>
          <a:p>
            <a:r>
              <a:rPr lang="en-US" dirty="0" smtClean="0"/>
              <a:t>Black regions:  Missing data because of clouds</a:t>
            </a:r>
          </a:p>
          <a:p>
            <a:r>
              <a:rPr lang="en-US" dirty="0" smtClean="0"/>
              <a:t>Note how the surface </a:t>
            </a:r>
            <a:r>
              <a:rPr lang="en-US" dirty="0" err="1" smtClean="0"/>
              <a:t>dewpoint</a:t>
            </a:r>
            <a:r>
              <a:rPr lang="en-US" dirty="0" smtClean="0"/>
              <a:t> and CAPE gradients align.</a:t>
            </a:r>
          </a:p>
          <a:p>
            <a:r>
              <a:rPr lang="en-US" dirty="0" smtClean="0"/>
              <a:t>Above:  SPC Outlook from 2000 UTC on 3 July 2018</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13" y="2509465"/>
            <a:ext cx="3025787" cy="2062535"/>
          </a:xfrm>
          <a:prstGeom prst="rect">
            <a:avLst/>
          </a:prstGeom>
        </p:spPr>
      </p:pic>
      <p:grpSp>
        <p:nvGrpSpPr>
          <p:cNvPr id="6" name="Group 5"/>
          <p:cNvGrpSpPr/>
          <p:nvPr/>
        </p:nvGrpSpPr>
        <p:grpSpPr>
          <a:xfrm>
            <a:off x="761887" y="10510"/>
            <a:ext cx="7772400" cy="1371600"/>
            <a:chOff x="800100" y="2100263"/>
            <a:chExt cx="7772400" cy="1371600"/>
          </a:xfrm>
        </p:grpSpPr>
        <p:grpSp>
          <p:nvGrpSpPr>
            <p:cNvPr id="7" name="Group 6"/>
            <p:cNvGrpSpPr/>
            <p:nvPr/>
          </p:nvGrpSpPr>
          <p:grpSpPr>
            <a:xfrm>
              <a:off x="800100" y="2100263"/>
              <a:ext cx="7772400" cy="1371600"/>
              <a:chOff x="800101" y="2100263"/>
              <a:chExt cx="7772400" cy="1371600"/>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10" name="Rectangle 9"/>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Calibri Light" panose="020F0302020204030204" pitchFamily="34" charset="0"/>
                    <a:cs typeface="Arial" panose="020B0604020202020204" pitchFamily="34" charset="0"/>
                  </a:rPr>
                  <a:t>Quick Brief</a:t>
                </a:r>
                <a:endParaRPr lang="en-US" sz="3600" b="1" dirty="0">
                  <a:solidFill>
                    <a:schemeClr val="tx1"/>
                  </a:solidFill>
                  <a:latin typeface="Calibri Light" panose="020F0302020204030204" pitchFamily="34" charset="0"/>
                  <a:cs typeface="Arial" panose="020B0604020202020204"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8" name="Straight Connector 7"/>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rPr>
              <a:t>            Legacy Atmospheric Profiles</a:t>
            </a:r>
            <a:endParaRPr lang="en-US" sz="3200" dirty="0">
              <a:effectLst>
                <a:outerShdw blurRad="38100" dist="38100" dir="2700000" algn="tl">
                  <a:srgbClr val="000000">
                    <a:alpha val="43137"/>
                  </a:srgbClr>
                </a:outerShdw>
              </a:effectLst>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Tree>
    <p:custDataLst>
      <p:tags r:id="rId1"/>
    </p:custDataLst>
    <p:extLst>
      <p:ext uri="{BB962C8B-B14F-4D97-AF65-F5344CB8AC3E}">
        <p14:creationId xmlns:p14="http://schemas.microsoft.com/office/powerpoint/2010/main" val="2437068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Calibri Light" panose="020F0302020204030204" pitchFamily="34" charset="0"/>
                    <a:cs typeface="Arial" panose="020B0604020202020204" pitchFamily="34" charset="0"/>
                  </a:rPr>
                  <a:t>Quick Brief</a:t>
                </a:r>
                <a:endParaRPr lang="en-US" sz="3600" b="1" dirty="0">
                  <a:solidFill>
                    <a:schemeClr val="tx1"/>
                  </a:solidFill>
                  <a:latin typeface="Calibri Light" panose="020F0302020204030204" pitchFamily="34"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rPr>
              <a:t>            Legacy Atmospheric Profiles</a:t>
            </a:r>
            <a:endParaRPr lang="en-US" sz="3200" dirty="0">
              <a:effectLst>
                <a:outerShdw blurRad="38100" dist="38100" dir="2700000" algn="tl">
                  <a:srgbClr val="000000">
                    <a:alpha val="43137"/>
                  </a:srgbClr>
                </a:outerShdw>
              </a:effectLst>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pic>
        <p:nvPicPr>
          <p:cNvPr id="11" name="Content Placeholder 7"/>
          <p:cNvPicPr>
            <a:picLocks noGrp="1" noChangeAspect="1"/>
          </p:cNvPicPr>
          <p:nvPr>
            <p:ph sz="half" idx="4294967295"/>
          </p:nvPr>
        </p:nvPicPr>
        <p:blipFill>
          <a:blip r:embed="rId8" cstate="print">
            <a:extLst>
              <a:ext uri="{28A0092B-C50C-407E-A947-70E740481C1C}">
                <a14:useLocalDpi xmlns:a14="http://schemas.microsoft.com/office/drawing/2010/main" val="0"/>
              </a:ext>
            </a:extLst>
          </a:blip>
          <a:stretch>
            <a:fillRect/>
          </a:stretch>
        </p:blipFill>
        <p:spPr>
          <a:xfrm>
            <a:off x="5030788" y="2175528"/>
            <a:ext cx="3656012" cy="3375306"/>
          </a:xfrm>
          <a:prstGeom prst="rect">
            <a:avLst/>
          </a:prstGeom>
        </p:spPr>
      </p:pic>
      <p:sp>
        <p:nvSpPr>
          <p:cNvPr id="2" name="TextBox 1"/>
          <p:cNvSpPr txBox="1"/>
          <p:nvPr/>
        </p:nvSpPr>
        <p:spPr>
          <a:xfrm>
            <a:off x="475649" y="2133600"/>
            <a:ext cx="4190887" cy="1631216"/>
          </a:xfrm>
          <a:prstGeom prst="rect">
            <a:avLst/>
          </a:prstGeom>
          <a:noFill/>
        </p:spPr>
        <p:txBody>
          <a:bodyPr wrap="square" rtlCol="0">
            <a:spAutoFit/>
          </a:bodyPr>
          <a:lstStyle/>
          <a:p>
            <a:r>
              <a:rPr lang="en-US" sz="2000" b="1" dirty="0" smtClean="0"/>
              <a:t>In addition to horizontal fields of CAPE, LI, TPW, there are vertical profiles that are available in AWIPS.  Time tendencies of these can help you anticipate convective initiation</a:t>
            </a:r>
            <a:endParaRPr lang="en-US" sz="2000" b="1" dirty="0"/>
          </a:p>
        </p:txBody>
      </p:sp>
      <p:pic>
        <p:nvPicPr>
          <p:cNvPr id="13" name="Content Placeholder 6"/>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467766" y="3772699"/>
            <a:ext cx="3754878" cy="2925763"/>
          </a:xfrm>
        </p:spPr>
      </p:pic>
    </p:spTree>
    <p:custDataLst>
      <p:tags r:id="rId1"/>
    </p:custDataLst>
    <p:extLst>
      <p:ext uri="{BB962C8B-B14F-4D97-AF65-F5344CB8AC3E}">
        <p14:creationId xmlns:p14="http://schemas.microsoft.com/office/powerpoint/2010/main" val="3964776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Calibri Light" panose="020F0302020204030204" pitchFamily="34" charset="0"/>
                    <a:cs typeface="Arial" panose="020B0604020202020204" pitchFamily="34" charset="0"/>
                  </a:rPr>
                  <a:t>Quick Brief</a:t>
                </a:r>
                <a:endParaRPr lang="en-US" sz="3600" b="1" dirty="0">
                  <a:solidFill>
                    <a:schemeClr val="tx1"/>
                  </a:solidFill>
                  <a:latin typeface="Calibri Light" panose="020F0302020204030204" pitchFamily="34"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rPr>
              <a:t>            Legacy Atmospheric Profiles</a:t>
            </a:r>
            <a:endParaRPr lang="en-US" sz="3200" dirty="0">
              <a:effectLst>
                <a:outerShdw blurRad="38100" dist="38100" dir="2700000" algn="tl">
                  <a:srgbClr val="000000">
                    <a:alpha val="43137"/>
                  </a:srgbClr>
                </a:outerShdw>
              </a:effectLst>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3" name="Content Placeholder 2"/>
          <p:cNvSpPr>
            <a:spLocks noGrp="1"/>
          </p:cNvSpPr>
          <p:nvPr>
            <p:ph idx="1"/>
          </p:nvPr>
        </p:nvSpPr>
        <p:spPr/>
        <p:txBody>
          <a:bodyPr>
            <a:normAutofit fontScale="92500" lnSpcReduction="20000"/>
          </a:bodyPr>
          <a:lstStyle/>
          <a:p>
            <a:r>
              <a:rPr lang="en-US" dirty="0" smtClean="0"/>
              <a:t>ABI Information is used to modify background fields from model</a:t>
            </a:r>
          </a:p>
          <a:p>
            <a:pPr lvl="1"/>
            <a:r>
              <a:rPr lang="en-US" dirty="0" smtClean="0"/>
              <a:t>ABI Moisture information is from 3 Water Vapor Channels (6.19 </a:t>
            </a:r>
            <a:r>
              <a:rPr lang="en-US" dirty="0" smtClean="0">
                <a:latin typeface="Symbol" panose="05050102010706020507" pitchFamily="18" charset="2"/>
              </a:rPr>
              <a:t>m</a:t>
            </a:r>
            <a:r>
              <a:rPr lang="en-US" dirty="0" smtClean="0"/>
              <a:t>m, 6.95 </a:t>
            </a:r>
            <a:r>
              <a:rPr lang="en-US" dirty="0">
                <a:latin typeface="Symbol" panose="05050102010706020507" pitchFamily="18" charset="2"/>
              </a:rPr>
              <a:t>m</a:t>
            </a:r>
            <a:r>
              <a:rPr lang="en-US" dirty="0"/>
              <a:t>m</a:t>
            </a:r>
            <a:r>
              <a:rPr lang="en-US" dirty="0" smtClean="0"/>
              <a:t>, 7.34 </a:t>
            </a:r>
            <a:r>
              <a:rPr lang="en-US" dirty="0">
                <a:latin typeface="Symbol" panose="05050102010706020507" pitchFamily="18" charset="2"/>
              </a:rPr>
              <a:t>m</a:t>
            </a:r>
            <a:r>
              <a:rPr lang="en-US" dirty="0"/>
              <a:t>m</a:t>
            </a:r>
            <a:r>
              <a:rPr lang="en-US" dirty="0" smtClean="0"/>
              <a:t>) that mostly describe moisture in the mid-troposphere</a:t>
            </a:r>
          </a:p>
          <a:p>
            <a:pPr lvl="1"/>
            <a:r>
              <a:rPr lang="en-US" dirty="0" smtClean="0"/>
              <a:t>Limited ABI Temperature information is mostly from near the surface (Window Channels) but some comes from the CO</a:t>
            </a:r>
            <a:r>
              <a:rPr lang="en-US" b="1" baseline="-25000" dirty="0" smtClean="0"/>
              <a:t>2</a:t>
            </a:r>
            <a:r>
              <a:rPr lang="en-US" dirty="0" smtClean="0"/>
              <a:t> and O</a:t>
            </a:r>
            <a:r>
              <a:rPr lang="en-US" b="1" baseline="-25000" dirty="0" smtClean="0"/>
              <a:t>3</a:t>
            </a:r>
            <a:r>
              <a:rPr lang="en-US" dirty="0" smtClean="0"/>
              <a:t> channels, and from the Water Vapor Channels.</a:t>
            </a:r>
          </a:p>
          <a:p>
            <a:r>
              <a:rPr lang="en-US" dirty="0" smtClean="0"/>
              <a:t>Clear Sky only product;  use them before convection starts to monitor destabilization</a:t>
            </a:r>
          </a:p>
          <a:p>
            <a:r>
              <a:rPr lang="en-US" dirty="0" smtClean="0">
                <a:hlinkClick r:id="rId8"/>
              </a:rPr>
              <a:t>ATBD</a:t>
            </a:r>
            <a:r>
              <a:rPr lang="en-US" dirty="0" smtClean="0"/>
              <a:t> on Legacy Profiles at </a:t>
            </a:r>
            <a:r>
              <a:rPr lang="en-US" dirty="0" smtClean="0">
                <a:hlinkClick r:id="rId9"/>
              </a:rPr>
              <a:t>goes-r.gov</a:t>
            </a:r>
            <a:endParaRPr lang="en-US" dirty="0" smtClean="0"/>
          </a:p>
        </p:txBody>
      </p:sp>
    </p:spTree>
    <p:custDataLst>
      <p:tags r:id="rId1"/>
    </p:custDataLst>
    <p:extLst>
      <p:ext uri="{BB962C8B-B14F-4D97-AF65-F5344CB8AC3E}">
        <p14:creationId xmlns:p14="http://schemas.microsoft.com/office/powerpoint/2010/main" val="39647761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1eb4bab6-6783-4698-923f-854e43b5869d"/>
  <p:tag name="ARTICULATE_SLIDE_COUNT" val="8"/>
  <p:tag name="ARTICULATE_PROJECT_OPEN" val="1"/>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394460-c:\users\scottl\visit\quickbriefs\lapsoundings\lapsoundingsqb.pptx"/>
  <p:tag name="ARTICULATE_PRESENTER_VERSION" val="7"/>
  <p:tag name="ARTICULATE_USED_PAGE_ORIENTATION" val="1"/>
  <p:tag name="ARTICULATE_USED_PAGE_SIZE" val="1"/>
  <p:tag name="ARTICULATE_META_DESCRIPTION" val="Legacy Atmospheric Profiles in AWIPS"/>
</p:tagLst>
</file>

<file path=ppt/tags/tag10.xml><?xml version="1.0" encoding="utf-8"?>
<p:tagLst xmlns:a="http://schemas.openxmlformats.org/drawingml/2006/main" xmlns:r="http://schemas.openxmlformats.org/officeDocument/2006/relationships" xmlns:p="http://schemas.openxmlformats.org/presentationml/2006/main">
  <p:tag name="ARTICULATE_TITLE_TAG" val="LAP incorporates a GFS background to give more information in the vertical"/>
  <p:tag name="ARTICULATE_NAV_LEVEL" val="1"/>
  <p:tag name="ARTICULATE_SLIDE_PRESENTER_GUID" val="2b37ffc5-9ccb-4d8f-abbb-1e44b376f9c4"/>
  <p:tag name="ARTICULATE_SLIDE_PAUSE" val="0"/>
  <p:tag name="ARTICULATE_LOCK_SLIDE" val="0"/>
  <p:tag name="ARTICULATE_HIDE_SLIDE" val="0"/>
  <p:tag name="ARTICULATE_PLAYER_CONTROL_PREVIOUS" val="True"/>
  <p:tag name="ARTICULATE_PLAYER_CONTROL_NEXT" val="True"/>
  <p:tag name="AUDIO_ID" val="257"/>
  <p:tag name="ARTICULATE_AUDIO_RECORDED" val="1"/>
  <p:tag name="ELAPSEDTIME" val="27.6"/>
  <p:tag name="ANNOTATION_TYPE_1" val="0"/>
  <p:tag name="ANNOTATION_START_1" val="7.4"/>
  <p:tag name="ANNOTATION_END_1" val="9.9"/>
  <p:tag name="ANNOTATION_TOP_1" val="629"/>
  <p:tag name="ANNOTATION_LEFT_1" val="773"/>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9.9"/>
  <p:tag name="ANNOTATION_END_2" val="11.2"/>
  <p:tag name="ANNOTATION_TOP_2" val="636"/>
  <p:tag name="ANNOTATION_LEFT_2" val="224"/>
  <p:tag name="ANNOTATION_WIDTH_2" val="186"/>
  <p:tag name="ANNOTATION_HEIGHT_2" val="186"/>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1.2"/>
  <p:tag name="ANNOTATION_END_3" val="17.1"/>
  <p:tag name="ANNOTATION_TOP_3" val="631"/>
  <p:tag name="ANNOTATION_LEFT_3" val="332"/>
  <p:tag name="ANNOTATION_WIDTH_3" val="186"/>
  <p:tag name="ANNOTATION_HEIGHT_3" val="186"/>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7.1"/>
  <p:tag name="ANNOTATION_END_4" val="22.6"/>
  <p:tag name="ANNOTATION_TOP_4" val="632"/>
  <p:tag name="ANNOTATION_LEFT_4" val="557"/>
  <p:tag name="ANNOTATION_WIDTH_4" val="186"/>
  <p:tag name="ANNOTATION_HEIGHT_4" val="186"/>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2.6"/>
  <p:tag name="ANNOTATION_END_5" val="24.2"/>
  <p:tag name="ANNOTATION_TOP_5" val="465"/>
  <p:tag name="ANNOTATION_LEFT_5" val="516"/>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4.2"/>
  <p:tag name="ANNOTATION_END_6" val="26.2"/>
  <p:tag name="ANNOTATION_TOP_6" val="525"/>
  <p:tag name="ANNOTATION_LEFT_6" val="552"/>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6.2"/>
  <p:tag name="ANNOTATION_TOP_7" val="553"/>
  <p:tag name="ANNOTATION_LEFT_7" val="744"/>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7Okp41Xc_files\slide0001_image001.png"/>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NNOTATION_TYPE_9" val="0"/>
  <p:tag name="ANNOTATION_START_9" val="11.8"/>
  <p:tag name="ANNOTATION_END_9" val="12.2"/>
  <p:tag name="ANNOTATION_TOP_9" val="74.4"/>
  <p:tag name="ANNOTATION_LEFT_9" val="434.4"/>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2.2"/>
  <p:tag name="ANNOTATION_END_10" val="12.8"/>
  <p:tag name="ANNOTATION_TOP_10" val="77.3"/>
  <p:tag name="ANNOTATION_LEFT_10" val="430.7"/>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12.8"/>
  <p:tag name="ANNOTATION_END_11" val="13.2"/>
  <p:tag name="ANNOTATION_TOP_11" val="90.7"/>
  <p:tag name="ANNOTATION_LEFT_11" val="421.8"/>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13.2"/>
  <p:tag name="ANNOTATION_END_12" val="13.6"/>
  <p:tag name="ANNOTATION_TOP_12" val="95.9"/>
  <p:tag name="ANNOTATION_LEFT_12" val="415.8"/>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3.6"/>
  <p:tag name="ANNOTATION_END_13" val="14.2"/>
  <p:tag name="ANNOTATION_TOP_13" val="101.1"/>
  <p:tag name="ANNOTATION_LEFT_13" val="410.6"/>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14.2"/>
  <p:tag name="ANNOTATION_END_14" val="14.8"/>
  <p:tag name="ANNOTATION_TOP_14" val="105.6"/>
  <p:tag name="ANNOTATION_LEFT_14" val="406.1"/>
  <p:tag name="ANNOTATION_WIDTH_14" val="111.8"/>
  <p:tag name="ANNOTATION_HEIGHT_14" val="111.5"/>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14.8"/>
  <p:tag name="ANNOTATION_END_15" val="17.5"/>
  <p:tag name="ANNOTATION_TOP_15" val="115.2"/>
  <p:tag name="ANNOTATION_LEFT_15" val="397.9"/>
  <p:tag name="ANNOTATION_WIDTH_15" val="111.8"/>
  <p:tag name="ANNOTATION_HEIGHT_15" val="111.5"/>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17.5"/>
  <p:tag name="ANNOTATION_END_16" val="18.4"/>
  <p:tag name="ANNOTATION_TOP_16" val="187.4"/>
  <p:tag name="ANNOTATION_LEFT_16" val="140.1"/>
  <p:tag name="ANNOTATION_WIDTH_16" val="111.8"/>
  <p:tag name="ANNOTATION_HEIGHT_16" val="111.5"/>
  <p:tag name="ANNOTATION_ANIMATION_16" val="3"/>
  <p:tag name="ANNOTATION_ROTATION_16" val="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18.4"/>
  <p:tag name="ANNOTATION_END_17" val="19.1"/>
  <p:tag name="ANNOTATION_TOP_17" val="165.8"/>
  <p:tag name="ANNOTATION_LEFT_17" val="167.7"/>
  <p:tag name="ANNOTATION_WIDTH_17" val="111.8"/>
  <p:tag name="ANNOTATION_HEIGHT_17" val="111.5"/>
  <p:tag name="ANNOTATION_ANIMATION_17" val="3"/>
  <p:tag name="ANNOTATION_ROTATION_17" val="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19.1"/>
  <p:tag name="ANNOTATION_END_18" val="19.8"/>
  <p:tag name="ANNOTATION_TOP_18" val="152.4"/>
  <p:tag name="ANNOTATION_LEFT_18" val="196.0"/>
  <p:tag name="ANNOTATION_WIDTH_18" val="111.8"/>
  <p:tag name="ANNOTATION_HEIGHT_18" val="111.5"/>
  <p:tag name="ANNOTATION_ANIMATION_18" val="3"/>
  <p:tag name="ANNOTATION_ROTATION_18" val="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19.8"/>
  <p:tag name="ANNOTATION_END_19" val="20.4"/>
  <p:tag name="ANNOTATION_TOP_19" val="140.5"/>
  <p:tag name="ANNOTATION_LEFT_19" val="207.9"/>
  <p:tag name="ANNOTATION_WIDTH_19" val="111.8"/>
  <p:tag name="ANNOTATION_HEIGHT_19" val="111.5"/>
  <p:tag name="ANNOTATION_ANIMATION_19" val="3"/>
  <p:tag name="ANNOTATION_ROTATION_19" val="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20.4"/>
  <p:tag name="ANNOTATION_END_20" val="21.3"/>
  <p:tag name="ANNOTATION_TOP_20" val="133.8"/>
  <p:tag name="ANNOTATION_LEFT_20" val="233.2"/>
  <p:tag name="ANNOTATION_WIDTH_20" val="111.8"/>
  <p:tag name="ANNOTATION_HEIGHT_20" val="111.5"/>
  <p:tag name="ANNOTATION_ANIMATION_20" val="3"/>
  <p:tag name="ANNOTATION_ROTATION_20" val="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0"/>
  <p:tag name="ANNOTATION_START_21" val="21.3"/>
  <p:tag name="ANNOTATION_TOP_21" val="131.6"/>
  <p:tag name="ANNOTATION_LEFT_21" val="181.8"/>
  <p:tag name="ANNOTATION_WIDTH_21" val="111.8"/>
  <p:tag name="ANNOTATION_HEIGHT_21" val="111.5"/>
  <p:tag name="ANNOTATION_ANIMATION_21" val="3"/>
  <p:tag name="ANNOTATION_ROTATION_21" val="0"/>
  <p:tag name="ANNOTATION_SUB_TYPE_21" val="2"/>
  <p:tag name="ANNOTATION_LOOP_COUNT_21" val="1"/>
  <p:tag name="ANNOTATION_BOX_RADIUS_21" val="0"/>
  <p:tag name="ANNOTATION_SCALE_21" val="125"/>
  <p:tag name="ANNOTATION_BORDER_ALPHA_21" val="100"/>
  <p:tag name="ANNOTATION_BORDER_COLOR_21" val="16777215"/>
  <p:tag name="ANNOTATION_FILL_COLOR_21" val="683492"/>
  <p:tag name="ANNOTATION_FILL_ALPHA_21" val="100"/>
  <p:tag name="ANNOTATION_BORDER_WIDTH_21" val="2"/>
  <p:tag name="ARTICULATE_SLIDE_GUID" val="880ac8a1-4e45-4308-8cbe-d869b807e34c"/>
  <p:tag name="ARTICULATE_PLAYLIST_ID" val="-1"/>
  <p:tag name="ARTICULATE_SLIDE_NAV" val="23"/>
  <p:tag name="ANNOTATION_TYPE_7" val="0"/>
  <p:tag name="ANNOTATION_START_7" val="14.2"/>
  <p:tag name="ANNOTATION_END_7" val="15.3"/>
  <p:tag name="ANNOTATION_TOP_7" val="225"/>
  <p:tag name="ANNOTATION_LEFT_7" val="30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15.3"/>
  <p:tag name="ANNOTATION_TOP_8" val="217"/>
  <p:tag name="ANNOTATION_LEFT_8" val="323"/>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RTICULATE_NAV_LEVEL" val="1"/>
  <p:tag name="ARTICULATE_SLIDE_PRESENTER_GUID" val="2b37ffc5-9ccb-4d8f-abbb-1e44b376f9c4"/>
  <p:tag name="ARTICULATE_SLIDE_PAUSE" val="1"/>
  <p:tag name="ARTICULATE_LOCK_SLIDE" val="0"/>
  <p:tag name="ARTICULATE_HIDE_SLIDE" val="0"/>
  <p:tag name="ARTICULATE_PLAYER_CONTROL_PREVIOUS" val="True"/>
  <p:tag name="ARTICULATE_PLAYER_CONTROL_NEXT" val="True"/>
  <p:tag name="ARTICULATE_PLAYER_CONTROL_NOTES" val="True"/>
  <p:tag name="AUDIO_ID" val="262"/>
  <p:tag name="ARTICULATE_AUDIO_RECORDED" val="1"/>
  <p:tag name="ELAPSEDTIME" val="28.3"/>
  <p:tag name="ANNOTATION_TYPE_1" val="0"/>
  <p:tag name="ANNOTATION_START_1" val="2.7"/>
  <p:tag name="ANNOTATION_END_1" val="12.5"/>
  <p:tag name="ANNOTATION_TOP_1" val="693"/>
  <p:tag name="ANNOTATION_LEFT_1" val="597"/>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2"/>
  <p:tag name="ANNOTATION_START_2" val="12.5"/>
  <p:tag name="ANNOTATION_END_2" val="12.5"/>
  <p:tag name="ANNOTATION_TOP_2" val="-62"/>
  <p:tag name="ANNOTATION_LEFT_2" val="-62"/>
  <p:tag name="ANNOTATION_WIDTH_2" val="1085"/>
  <p:tag name="ANNOTATION_HEIGHT_2" val="845"/>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12.5"/>
  <p:tag name="ANNOTATION_END_3" val="20.6"/>
  <p:tag name="ANNOTATION_TOP_3" val="238"/>
  <p:tag name="ANNOTATION_LEFT_3" val="445"/>
  <p:tag name="ANNOTATION_WIDTH_3" val="272"/>
  <p:tag name="ANNOTATION_HEIGHT_3" val="307"/>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0"/>
  <p:tag name="ANNOTATION_START_4" val="21.9"/>
  <p:tag name="ANNOTATION_END_4" val="25.3"/>
  <p:tag name="ANNOTATION_TOP_4" val="307"/>
  <p:tag name="ANNOTATION_LEFT_4" val="134"/>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5.3"/>
  <p:tag name="ANNOTATION_END_5" val="26.5"/>
  <p:tag name="ANNOTATION_TOP_5" val="330"/>
  <p:tag name="ANNOTATION_LEFT_5" val="516"/>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6.5"/>
  <p:tag name="ANNOTATION_TOP_6" val="406"/>
  <p:tag name="ANNOTATION_LEFT_6" val="488"/>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USED_LAYOUT" val="9"/>
</p:tagLst>
</file>

<file path=ppt/tags/tag14.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1" val="8226"/>
</p:tagLst>
</file>

<file path=ppt/tags/tag15.xml><?xml version="1.0" encoding="utf-8"?>
<p:tagLst xmlns:a="http://schemas.openxmlformats.org/drawingml/2006/main" xmlns:r="http://schemas.openxmlformats.org/officeDocument/2006/relationships" xmlns:p="http://schemas.openxmlformats.org/presentationml/2006/main">
  <p:tag name="ARTICULATE_TITLE_TAG" val="Vertical Soundings can show destabilization"/>
  <p:tag name="ARTICULATE_NAV_LEVEL" val="1"/>
  <p:tag name="ARTICULATE_SLIDE_PRESENTER_GUID" val="2b37ffc5-9ccb-4d8f-abbb-1e44b376f9c4"/>
  <p:tag name="ARTICULATE_SLIDE_PAUSE" val="0"/>
  <p:tag name="ARTICULATE_LOCK_SLIDE" val="0"/>
  <p:tag name="ARTICULATE_HIDE_SLIDE" val="0"/>
  <p:tag name="ARTICULATE_PLAYER_CONTROL_PREVIOUS" val="True"/>
  <p:tag name="ARTICULATE_PLAYER_CONTROL_NEXT" val="True"/>
  <p:tag name="AUDIO_ID" val="259"/>
  <p:tag name="ARTICULATE_AUDIO_RECORDED" val="1"/>
  <p:tag name="ELAPSEDTIME" val="23.5"/>
  <p:tag name="ANNOTATION_TYPE_1" val="0"/>
  <p:tag name="ANNOTATION_START_1" val="13.5"/>
  <p:tag name="ANNOTATION_END_1" val="19.1"/>
  <p:tag name="ANNOTATION_TOP_1" val="420"/>
  <p:tag name="ANNOTATION_LEFT_1" val="669"/>
  <p:tag name="ANNOTATION_WIDTH_1" val="186"/>
  <p:tag name="ANNOTATION_HEIGHT_1" val="186"/>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9.1"/>
  <p:tag name="ANNOTATION_TOP_2" val="574"/>
  <p:tag name="ANNOTATION_LEFT_2" val="384"/>
  <p:tag name="ANNOTATION_WIDTH_2" val="186"/>
  <p:tag name="ANNOTATION_HEIGHT_2" val="186"/>
  <p:tag name="ANNOTATION_ANIMATION_2" val="3"/>
  <p:tag name="ANNOTATION_ROTATION_2" val="225"/>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7.xml><?xml version="1.0" encoding="utf-8"?>
<p:tagLst xmlns:a="http://schemas.openxmlformats.org/drawingml/2006/main" xmlns:r="http://schemas.openxmlformats.org/officeDocument/2006/relationships" xmlns:p="http://schemas.openxmlformats.org/presentationml/2006/main">
  <p:tag name="ANNOTATION_TYPE_1" val="0"/>
  <p:tag name="ANNOTATION_START_1" val="7.4"/>
  <p:tag name="ANNOTATION_END_1" val="12.8"/>
  <p:tag name="ANNOTATION_TOP_1" val="603"/>
  <p:tag name="ANNOTATION_LEFT_1" val="753"/>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1"/>
  <p:tag name="ANNOTATION_START_2" val="12.8"/>
  <p:tag name="ANNOTATION_END_2" val="16.0"/>
  <p:tag name="ANNOTATION_TOP_2" val="351"/>
  <p:tag name="ANNOTATION_LEFT_2" val="62"/>
  <p:tag name="ANNOTATION_WIDTH_2" val="852"/>
  <p:tag name="ANNOTATION_HEIGHT_2" val="56"/>
  <p:tag name="ANNOTATION_ANIMATION_2" val="5"/>
  <p:tag name="ANNOTATION_ROTATION_2" val="0"/>
  <p:tag name="ANNOTATION_SUB_TYPE_2" val="9"/>
  <p:tag name="ANNOTATION_LOOP_COUNT_2" val="1"/>
  <p:tag name="ANNOTATION_BOX_RADIUS_2" val="5"/>
  <p:tag name="ANNOTATION_SCALE_2" val="0"/>
  <p:tag name="ANNOTATION_BORDER_ALPHA_2" val="100"/>
  <p:tag name="ANNOTATION_BORDER_COLOR_2" val="0"/>
  <p:tag name="ANNOTATION_FILL_COLOR_2" val="255"/>
  <p:tag name="ANNOTATION_FILL_ALPHA_2" val="100"/>
  <p:tag name="ANNOTATION_BORDER_WIDTH_2" val="3"/>
  <p:tag name="ANNOTATION_SLIDE_WIDTH_2" val="960"/>
  <p:tag name="ANNOTATION_SLIDE_HEIGHT_2" val="720"/>
  <p:tag name="ARTICULATE_TITLE_TAG" val="Moisture-information from ABI is mostly mid-level;   Temperature from ABI is low-level."/>
  <p:tag name="ARTICULATE_NAV_LEVEL" val="1"/>
  <p:tag name="ARTICULATE_SLIDE_PRESENTER_GUID" val="2b37ffc5-9ccb-4d8f-abbb-1e44b376f9c4"/>
  <p:tag name="ARTICULATE_SLIDE_PAUSE" val="0"/>
  <p:tag name="ARTICULATE_LOCK_SLIDE" val="0"/>
  <p:tag name="ARTICULATE_HIDE_SLIDE" val="0"/>
  <p:tag name="ARTICULATE_PLAYER_CONTROL_PREVIOUS" val="True"/>
  <p:tag name="ARTICULATE_PLAYER_CONTROL_NEXT" val="True"/>
  <p:tag name="AUDIO_ID" val="260"/>
  <p:tag name="ARTICULATE_AUDIO_RECORDED" val="1"/>
  <p:tag name="ELAPSEDTIME" val="27.4"/>
  <p:tag name="ANNOTATION_COUNT" val="0"/>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BULLET_1" val="8226"/>
</p:tagLst>
</file>

<file path=ppt/tags/tag2.xml><?xml version="1.0" encoding="utf-8"?>
<p:tagLst xmlns:a="http://schemas.openxmlformats.org/drawingml/2006/main" xmlns:r="http://schemas.openxmlformats.org/officeDocument/2006/relationships" xmlns:p="http://schemas.openxmlformats.org/presentationml/2006/main">
  <p:tag name="ANNOTATION_TYPE_3" val="0"/>
  <p:tag name="ANNOTATION_START_3" val="9.6"/>
  <p:tag name="ANNOTATION_TOP_3" val="476"/>
  <p:tag name="ANNOTATION_LEFT_3" val="654"/>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RTICULATE_TITLE_TAG" val="Title Slide"/>
  <p:tag name="AUDIO_ID" val="256"/>
  <p:tag name="ARTICULATE_AUDIO_RECORDED" val="1"/>
  <p:tag name="ELAPSEDTIME" val="8.1"/>
  <p:tag name="ANNOTATION_TYPE_1" val="2"/>
  <p:tag name="ANNOTATION_START_1" val="2.8"/>
  <p:tag name="ANNOTATION_END_1" val="2.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2.8"/>
  <p:tag name="ANNOTATION_END_2" val="6.2"/>
  <p:tag name="ANNOTATION_TOP_2" val="230"/>
  <p:tag name="ANNOTATION_LEFT_2" val="69"/>
  <p:tag name="ANNOTATION_WIDTH_2" val="836"/>
  <p:tag name="ANNOTATION_HEIGHT_2" val="17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2b37ffc5-9ccb-4d8f-abbb-1e44b376f9c4"/>
  <p:tag name="ARTICULATE_SLIDE_PAUSE" val="0"/>
  <p:tag name="ARTICULATE_LOCK_SLIDE" val="0"/>
  <p:tag name="ARTICULATE_HIDE_SLIDE" val="0"/>
  <p:tag name="ARTICULATE_PLAYER_CONTROL_PREVIOUS" val="False"/>
  <p:tag name="ARTICULATE_PLAYER_CONTROL_NEXT" val="True"/>
  <p:tag name="ARTICULATE_USED_LAYOUT" val="7"/>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UDIO_ID" val="261"/>
  <p:tag name="ARTICULATE_AUDIO_RECORDED" val="1"/>
  <p:tag name="ELAPSEDTIME" val="33.9"/>
  <p:tag name="ANNOTATION_TYPE_1" val="0"/>
  <p:tag name="ANNOTATION_START_1" val="8.0"/>
  <p:tag name="ANNOTATION_END_1" val="13.1"/>
  <p:tag name="ANNOTATION_TOP_1" val="242"/>
  <p:tag name="ANNOTATION_LEFT_1" val="7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3.1"/>
  <p:tag name="ANNOTATION_END_2" val="15.6"/>
  <p:tag name="ANNOTATION_TOP_2" val="278"/>
  <p:tag name="ANNOTATION_LEFT_2" val="29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5.6"/>
  <p:tag name="ANNOTATION_END_3" val="22.5"/>
  <p:tag name="ANNOTATION_TOP_3" val="481"/>
  <p:tag name="ANNOTATION_LEFT_3" val="68"/>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TITLE_TAG" val="LAP Soundings Created with Regression and Retrieval"/>
  <p:tag name="ARTICULATE_NAV_LEVEL" val="1"/>
  <p:tag name="ARTICULATE_SLIDE_PRESENTER_GUID" val="2b37ffc5-9ccb-4d8f-abbb-1e44b376f9c4"/>
  <p:tag name="ARTICULATE_SLIDE_PAUSE" val="0"/>
  <p:tag name="ARTICULATE_LOCK_SLIDE" val="0"/>
  <p:tag name="ARTICULATE_HIDE_SLIDE" val="0"/>
  <p:tag name="ARTICULATE_PLAYER_CONTROL_PREVIOUS" val="True"/>
  <p:tag name="ARTICULATE_PLAYER_CONTROL_NEXT"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UDIO_ID" val="263"/>
  <p:tag name="ARTICULATE_AUDIO_RECORDED" val="1"/>
  <p:tag name="ELAPSEDTIME" val="13.4"/>
  <p:tag name="ANNOTATION_TYPE_1" val="0"/>
  <p:tag name="ANNOTATION_START_1" val="1.9"/>
  <p:tag name="ANNOTATION_END_1" val="5.9"/>
  <p:tag name="ANNOTATION_TOP_1" val="425"/>
  <p:tag name="ANNOTATION_LEFT_1" val="525"/>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9"/>
  <p:tag name="ANNOTATION_END_2" val="8.6"/>
  <p:tag name="ANNOTATION_TOP_2" val="348"/>
  <p:tag name="ANNOTATION_LEFT_2" val="243"/>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6"/>
  <p:tag name="ANNOTATION_END_3" val="11.5"/>
  <p:tag name="ANNOTATION_TOP_3" val="626"/>
  <p:tag name="ANNOTATION_LEFT_3" val="541"/>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2b37ffc5-9ccb-4d8f-abbb-1e44b376f9c4"/>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RTICULATE_TITLE_TAG" val="LAP process can change mid-level water vapor and surface temperature"/>
  <p:tag name="ARTICULATE_NAV_LEVEL" val="1"/>
  <p:tag name="ARTICULATE_SLIDE_PRESENTER_GUID" val="2b37ffc5-9ccb-4d8f-abbb-1e44b376f9c4"/>
  <p:tag name="ARTICULATE_SLIDE_PAUSE" val="0"/>
  <p:tag name="ARTICULATE_LOCK_SLIDE" val="0"/>
  <p:tag name="ARTICULATE_HIDE_SLIDE" val="0"/>
  <p:tag name="ARTICULATE_PLAYER_CONTROL_PREVIOUS" val="True"/>
  <p:tag name="ARTICULATE_PLAYER_CONTROL_NEXT" val="True"/>
  <p:tag name="AUDIO_ID" val="258"/>
  <p:tag name="ARTICULATE_AUDIO_RECORDED" val="1"/>
  <p:tag name="ELAPSEDTIME" val="34.3"/>
  <p:tag name="ANNOTATION_TYPE_1" val="2"/>
  <p:tag name="ANNOTATION_START_1" val="3.1"/>
  <p:tag name="ANNOTATION_END_1" val="3.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1"/>
  <p:tag name="ANNOTATION_END_2" val="8.5"/>
  <p:tag name="ANNOTATION_TOP_2" val="152"/>
  <p:tag name="ANNOTATION_LEFT_2" val="604"/>
  <p:tag name="ANNOTATION_WIDTH_2" val="353"/>
  <p:tag name="ANNOTATION_HEIGHT_2" val="53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1.8"/>
  <p:tag name="ANNOTATION_END_3" val="15.5"/>
  <p:tag name="ANNOTATION_TOP_3" val="427"/>
  <p:tag name="ANNOTATION_LEFT_3" val="691"/>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5.5"/>
  <p:tag name="ANNOTATION_END_4" val="19.2"/>
  <p:tag name="ANNOTATION_TOP_4" val="460"/>
  <p:tag name="ANNOTATION_LEFT_4" val="696"/>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9.2"/>
  <p:tag name="ANNOTATION_END_5" val="26.3"/>
  <p:tag name="ANNOTATION_TOP_5" val="519"/>
  <p:tag name="ANNOTATION_LEFT_5" val="727"/>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2"/>
  <p:tag name="ANNOTATION_START_6" val="26.3"/>
  <p:tag name="ANNOTATION_END_6" val="26.3"/>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NNOTATION_TYPE_7" val="2"/>
  <p:tag name="ANNOTATION_START_7" val="26.3"/>
  <p:tag name="ANNOTATION_END_7" val="29.8"/>
  <p:tag name="ANNOTATION_TOP_7" val="239"/>
  <p:tag name="ANNOTATION_LEFT_7" val="655"/>
  <p:tag name="ANNOTATION_WIDTH_7" val="94"/>
  <p:tag name="ANNOTATION_HEIGHT_7" val="8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5921370"/>
  <p:tag name="ANNOTATION_FILL_ALPHA_7" val="50"/>
  <p:tag name="ANNOTATION_BORDER_WIDTH_7" val="3"/>
  <p:tag name="ANNOTATION_SLIDE_WIDTH_7" val="960"/>
  <p:tag name="ANNOTATION_SLIDE_HEIGHT_7" val="720"/>
  <p:tag name="ANNOTATION_COUNT" val="7"/>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BULLET_1" val="82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2787</TotalTime>
  <Words>903</Words>
  <Application>Microsoft Office PowerPoint</Application>
  <PresentationFormat>On-screen Show (4:3)</PresentationFormat>
  <Paragraphs>65</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Data created via a Regression and a Retrieval</vt:lpstr>
      <vt:lpstr>Sounding Locations are not provided in cloudy regions</vt:lpstr>
      <vt:lpstr>LAP Information</vt:lpstr>
      <vt:lpstr>PowerPoint Presentation</vt:lpstr>
      <vt:lpstr>DPI CAPE at 1952 UTC on 3 July 2018</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Lindstrom</dc:creator>
  <cp:lastModifiedBy>Scott Lindstrom</cp:lastModifiedBy>
  <cp:revision>79</cp:revision>
  <dcterms:created xsi:type="dcterms:W3CDTF">2017-10-26T11:34:45Z</dcterms:created>
  <dcterms:modified xsi:type="dcterms:W3CDTF">2018-08-30T17:14:31Z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FogBTD</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1A697EAA-329B-4535-AC64-380811F59B6C</vt:lpwstr>
  </property>
  <property fmtid="{D5CDD505-2E9C-101B-9397-08002B2CF9AE}" pid="6" name="ArticulateProjectFull">
    <vt:lpwstr>C:\Users\scottl\VISIT\QuickBriefs\LAPSoundings\LAPSoundingsQB.ppta</vt:lpwstr>
  </property>
</Properties>
</file>