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Lst>
  <p:notesMasterIdLst>
    <p:notesMasterId r:id="rId15"/>
  </p:notesMasterIdLst>
  <p:sldIdLst>
    <p:sldId id="327" r:id="rId4"/>
    <p:sldId id="485" r:id="rId5"/>
    <p:sldId id="486" r:id="rId6"/>
    <p:sldId id="478" r:id="rId7"/>
    <p:sldId id="487" r:id="rId8"/>
    <p:sldId id="492" r:id="rId9"/>
    <p:sldId id="488" r:id="rId10"/>
    <p:sldId id="489" r:id="rId11"/>
    <p:sldId id="490" r:id="rId12"/>
    <p:sldId id="491" r:id="rId13"/>
    <p:sldId id="264" r:id="rId14"/>
  </p:sldIdLst>
  <p:sldSz cx="9144000" cy="5143500" type="screen16x9"/>
  <p:notesSz cx="7010400" cy="92964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2">
          <p15:clr>
            <a:srgbClr val="A4A3A4"/>
          </p15:clr>
        </p15:guide>
        <p15:guide id="4" pos="3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Joan C. (GSFC-410.0)[SGT INC]" initials="FJC(I" lastIdx="5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F2F2F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7709" autoAdjust="0"/>
  </p:normalViewPr>
  <p:slideViewPr>
    <p:cSldViewPr snapToGrid="0" snapToObjects="1" showGuides="1">
      <p:cViewPr varScale="1">
        <p:scale>
          <a:sx n="86" d="100"/>
          <a:sy n="86" d="100"/>
        </p:scale>
        <p:origin x="48" y="48"/>
      </p:cViewPr>
      <p:guideLst>
        <p:guide orient="horz" pos="2160"/>
        <p:guide pos="2880"/>
        <p:guide orient="horz" pos="232"/>
        <p:guide pos="3124"/>
      </p:guideLst>
    </p:cSldViewPr>
  </p:slideViewPr>
  <p:notesTextViewPr>
    <p:cViewPr>
      <p:scale>
        <a:sx n="100" d="100"/>
        <a:sy n="100" d="100"/>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60C972F-73AB-4EA5-AFC6-490268068873}" type="datetimeFigureOut">
              <a:rPr lang="en-US" smtClean="0"/>
              <a:t>11/20/2018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793758C-4687-48C4-851D-4E1023159749}" type="slidenum">
              <a:rPr lang="en-US" smtClean="0"/>
              <a:t>‹#›</a:t>
            </a:fld>
            <a:endParaRPr lang="en-US"/>
          </a:p>
        </p:txBody>
      </p:sp>
    </p:spTree>
    <p:extLst>
      <p:ext uri="{BB962C8B-B14F-4D97-AF65-F5344CB8AC3E}">
        <p14:creationId xmlns:p14="http://schemas.microsoft.com/office/powerpoint/2010/main" val="40519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SHyMet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course on the Advanced Baseline Imager (the ABI), one of two sensors on GOES-R that measures the Earth's atmosphere (the Geostationary Lightning Mapper is the second).  This course has been created with funding from the GOES-R Program and it should show you uses for the 16 channels on ABI.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module discusses</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ABI Band 7 – the shortwave Infrared band at </a:t>
            </a:r>
            <a:r>
              <a:rPr lang="en-US" baseline="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3.9 micrometers.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a:t>
            </a:fld>
            <a:endParaRPr lang="en-US"/>
          </a:p>
        </p:txBody>
      </p:sp>
    </p:spTree>
    <p:extLst>
      <p:ext uri="{BB962C8B-B14F-4D97-AF65-F5344CB8AC3E}">
        <p14:creationId xmlns:p14="http://schemas.microsoft.com/office/powerpoint/2010/main" val="134997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Uses</a:t>
            </a:r>
            <a:r>
              <a:rPr lang="en-US" baseline="0" dirty="0" smtClean="0"/>
              <a:t> for this channel are listed on the left;  Baseline products that use the shortwave Infrared channel are on the right</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10</a:t>
            </a:fld>
            <a:endParaRPr lang="en-US"/>
          </a:p>
        </p:txBody>
      </p:sp>
    </p:spTree>
    <p:extLst>
      <p:ext uri="{BB962C8B-B14F-4D97-AF65-F5344CB8AC3E}">
        <p14:creationId xmlns:p14="http://schemas.microsoft.com/office/powerpoint/2010/main" val="328596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 are places online that you can find more information.  Here as some Social Media contacts as of 2018</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11</a:t>
            </a:fld>
            <a:endParaRPr lang="en-US"/>
          </a:p>
        </p:txBody>
      </p:sp>
    </p:spTree>
    <p:extLst>
      <p:ext uri="{BB962C8B-B14F-4D97-AF65-F5344CB8AC3E}">
        <p14:creationId xmlns:p14="http://schemas.microsoft.com/office/powerpoint/2010/main" val="326970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shows the infrared bands on the Advanced Baseline Imager.  Again, the chart shows the band, or channel, number.</a:t>
            </a:r>
            <a:r>
              <a:rPr lang="en-US" baseline="0" dirty="0" smtClean="0"/>
              <a:t>  The central wavelength, the wavelength range sensed, the pixel resolution at the sub-satellite point (Nadir), in kilometers, and the nickname.  You might ask:  Why are the bands placed where they are?  Similar to the placement of visible/near IR channels, placement here relates to the radiative properties of the atmosphere, which we’ll see next.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B8066-9803-47D2-B277-B8DDCEF22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95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chart shows the - in blue - the spectral response functions for each of the 10 infrared channels.  So, for example, Band 8 - the upper-level water vapor band at 6.19 micrometers - is spectrally broad whereas Band 10 - the low-level water vapor band at 7.3 micrometers - is spectrally more narrow.  The black line is the temperature that a satellite would sense (as a function of wavelength) above a US Standard atmosphere.  In some channels - such as the clean window at 10.3 micrometers, band 13 - the satellite detects the surface. This is a 'window channel' because the satellite sees right through the atmosphere and can detect the surface (in clear skies - that's an important caveat!) because gases in the atmosphere do not absorb 10.3 micrometer energy emitted from the surface.  The Shortwave IR band is also a window channel, albeit with some absorption because of water vapor</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3</a:t>
            </a:fld>
            <a:endParaRPr lang="en-US"/>
          </a:p>
        </p:txBody>
      </p:sp>
    </p:spTree>
    <p:extLst>
      <p:ext uri="{BB962C8B-B14F-4D97-AF65-F5344CB8AC3E}">
        <p14:creationId xmlns:p14="http://schemas.microsoft.com/office/powerpoint/2010/main" val="385660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The shortwave IR band is unique among ABI's 16 channels because it routinely senses both emitted terrestrial radiation and reflected solar radiation.</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band is a heritage channel, meaning it was present on previous GOES satellites, back into the 1970s.</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Some uses for the 3.9 micrometer band are shown here.  Read them over.</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latin typeface="Times New Roman" panose="02020603050405020304" pitchFamily="18"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The 14-bit 3.9 micrometer band on ABI detects over the widest range of temperatures of all ABI Bands: -75 C to 140 C.  It has relatively low precision at very cold temperatures, however:  you might see speckling at night over very cold cloud tops.</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b="1">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b="1">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4</a:t>
            </a:fld>
            <a:endParaRPr lang="en-US"/>
          </a:p>
        </p:txBody>
      </p:sp>
    </p:spTree>
    <p:extLst>
      <p:ext uri="{BB962C8B-B14F-4D97-AF65-F5344CB8AC3E}">
        <p14:creationId xmlns:p14="http://schemas.microsoft.com/office/powerpoint/2010/main" val="376964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5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The Shortwave IR band detects fires.   The 5-minute cadence on ABI for CONUS projection means precise monitoring of the early fire evolution is possible (and Mesoscale domains can give even better temporal coverage:  every minute!  This can be vital information for a fast-moving fire in its early stages!).  This slide shows two times of the Woolsley Fire near Malibu CA in 2018, with the smoke plume displayed on the left ni visiuble imagery and the large and intense thermal signal from the 3.9 micrometer imagery on the right.  In addition to the pixels affected by the fire, the general warming is obvious.  The 3.9 micrometer can also be handy at night over Southern California to monitor the evolution of Santa Ana wind-driven warming</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5</a:t>
            </a:fld>
            <a:endParaRPr lang="en-US"/>
          </a:p>
        </p:txBody>
      </p:sp>
    </p:spTree>
    <p:extLst>
      <p:ext uri="{BB962C8B-B14F-4D97-AF65-F5344CB8AC3E}">
        <p14:creationId xmlns:p14="http://schemas.microsoft.com/office/powerpoint/2010/main" val="205272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Thermal boundaries can also be highlighted over the ocean.  It is important to know where the north wall of the Gulf Stream is, for example.  Gradients in temperature can help fishermen as well</a:t>
            </a:r>
            <a:r>
              <a:rPr lang="en-US">
                <a:latin typeface="Times New Roman" panose="02020603050405020304" pitchFamily="18" charset="0"/>
                <a:ea typeface="Times New Roman" panose="02020603050405020304" pitchFamily="18" charset="0"/>
                <a:cs typeface="Times New Roman" panose="02020603050405020304" pitchFamily="18" charset="0"/>
              </a:rPr>
              <a:t>.  The band is especially sensitive to low-level temperatures and will see heat islands too, near cities (such as Norfolk in this image</a:t>
            </a:r>
            <a:r>
              <a:rPr lang="en-US"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6</a:t>
            </a:fld>
            <a:endParaRPr lang="en-US"/>
          </a:p>
        </p:txBody>
      </p:sp>
    </p:spTree>
    <p:extLst>
      <p:ext uri="{BB962C8B-B14F-4D97-AF65-F5344CB8AC3E}">
        <p14:creationId xmlns:p14="http://schemas.microsoft.com/office/powerpoint/2010/main" val="298646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If</a:t>
            </a:r>
            <a:r>
              <a:rPr lang="en-US" baseline="0" dirty="0" smtClean="0"/>
              <a:t> you compare the Shortwave and Longwave infrared channels (3.9 and 10.3 micrometers, respectively), then differences that arise in the computed brightness temperature due to emissivity are apparent over liquid water droplets in clouds.  This channel difference – called the Night Fog Brightness Temperature Difference in AWIPS – is an easy way to highlight stratus and/or fog at night, and it is also a component to the Nighttime Microphysics RGB.</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7</a:t>
            </a:fld>
            <a:endParaRPr lang="en-US"/>
          </a:p>
        </p:txBody>
      </p:sp>
    </p:spTree>
    <p:extLst>
      <p:ext uri="{BB962C8B-B14F-4D97-AF65-F5344CB8AC3E}">
        <p14:creationId xmlns:p14="http://schemas.microsoft.com/office/powerpoint/2010/main" val="298985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 AWIPS,</a:t>
            </a:r>
            <a:r>
              <a:rPr lang="en-US" baseline="0" dirty="0" smtClean="0"/>
              <a:t> the blue/cyan regions are those with stratus decks made up of liquid water droplets.  This may or may not be fog – it’s difficult to tell from the cloud top, which is the point of view of the satellite.  In the Willamette Valley in Oregon, fog is present.  Observations show it.  You can see how the Nighttime Microphysics RGB also highlights the regions of fog and stratus.  The actual color of the low clouds will vary seasonally as the cloud temperature changes:  the blue component of the RGB is the clean window 10.3 micrometer </a:t>
            </a:r>
            <a:r>
              <a:rPr lang="en-US" baseline="0" dirty="0" err="1" smtClean="0"/>
              <a:t>channgel</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8</a:t>
            </a:fld>
            <a:endParaRPr lang="en-US"/>
          </a:p>
        </p:txBody>
      </p:sp>
    </p:spTree>
    <p:extLst>
      <p:ext uri="{BB962C8B-B14F-4D97-AF65-F5344CB8AC3E}">
        <p14:creationId xmlns:p14="http://schemas.microsoft.com/office/powerpoint/2010/main" val="130981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 clean window image of convection (or the</a:t>
            </a:r>
            <a:r>
              <a:rPr lang="en-US" baseline="0" dirty="0" smtClean="0"/>
              <a:t> baseline product Cloud Top Temperature) can help you identify with coldest cloud tops – but which of the cloud tops here have the smallest ice crystals that have been lofted by very strong updrafts?  A very strong updraft limits the residence time in the cloud, limiting the growth of the particle.  Smaller ice particles are more highly reflective, and the 3.9 micrometer brightness temperature will therefore be warmer because it contains a larger signal from reflected solar radiation.  The Day Convection RGB highlights these vigorous updrafts in yellow – they may or may not correspond the coldest cloud top temperatures.</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9</a:t>
            </a:fld>
            <a:endParaRPr lang="en-US"/>
          </a:p>
        </p:txBody>
      </p:sp>
    </p:spTree>
    <p:extLst>
      <p:ext uri="{BB962C8B-B14F-4D97-AF65-F5344CB8AC3E}">
        <p14:creationId xmlns:p14="http://schemas.microsoft.com/office/powerpoint/2010/main" val="262676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5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smtClean="0"/>
            </a:lvl1pPr>
          </a:lstStyle>
          <a:p>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6FB173BF-C508-4302-8AEB-2C97BF30CCBF}" type="slidenum">
              <a:rPr lang="en-US" altLang="en-US"/>
              <a:pPr/>
              <a:t>‹#›</a:t>
            </a:fld>
            <a:endParaRPr lang="en-US" altLang="en-US"/>
          </a:p>
        </p:txBody>
      </p:sp>
    </p:spTree>
    <p:extLst>
      <p:ext uri="{BB962C8B-B14F-4D97-AF65-F5344CB8AC3E}">
        <p14:creationId xmlns:p14="http://schemas.microsoft.com/office/powerpoint/2010/main" val="152460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71550"/>
            <a:ext cx="7772400" cy="1085850"/>
          </a:xfrm>
        </p:spPr>
        <p:txBody>
          <a:bodyPr/>
          <a:lstStyle>
            <a:lvl1pPr marR="6858" algn="ctr">
              <a:defRPr sz="3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387087"/>
            <a:ext cx="7772400" cy="369332"/>
          </a:xfrm>
        </p:spPr>
        <p:txBody>
          <a:bodyPr lIns="100584" anchor="ctr">
            <a:spAutoFit/>
          </a:bodyPr>
          <a:lstStyle>
            <a:lvl1pPr marL="0" indent="0" algn="ctr">
              <a:spcBef>
                <a:spcPts val="0"/>
              </a:spcBef>
              <a:buNone/>
              <a:defRPr sz="1800">
                <a:solidFill>
                  <a:srgbClr val="F2C31A"/>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1490" y="4857752"/>
            <a:ext cx="579437"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1586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800100"/>
            <a:ext cx="82296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defTabSz="342900">
              <a:defRPr/>
            </a:pPr>
            <a:fld id="{F378691F-9CED-4134-BEF2-4424A0C8B72C}" type="slidenum">
              <a:rPr lang="en-US" smtClean="0"/>
              <a:pPr defTabSz="342900">
                <a:defRPr/>
              </a:pPr>
              <a:t>‹#›</a:t>
            </a:fld>
            <a:endParaRPr lang="en-US" dirty="0"/>
          </a:p>
        </p:txBody>
      </p:sp>
    </p:spTree>
    <p:extLst>
      <p:ext uri="{BB962C8B-B14F-4D97-AF65-F5344CB8AC3E}">
        <p14:creationId xmlns:p14="http://schemas.microsoft.com/office/powerpoint/2010/main" val="1540455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0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5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2017-18_GOES-R_PPT-16-9_Temp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766508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9" r:id="rId3"/>
    <p:sldLayoutId id="2147483670"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7-18_GOES-R_PPT-16-9_Temp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3040693"/>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017-18_GOES-R_PPT-16-9_Temp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532494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0.xml"/><Relationship Id="rId5" Type="http://schemas.openxmlformats.org/officeDocument/2006/relationships/hyperlink" Target="http://cimss.ssec.wisc.edu/goes/OCLOFactSheetPDFs/ABIQuickGuide_Band07.pdf" TargetMode="External"/><Relationship Id="rId4" Type="http://schemas.openxmlformats.org/officeDocument/2006/relationships/hyperlink" Target="https://www.goes-r.gov/"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GOES-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88" y="65844"/>
            <a:ext cx="1540932" cy="975361"/>
          </a:xfrm>
          <a:prstGeom prst="rect">
            <a:avLst/>
          </a:prstGeom>
        </p:spPr>
      </p:pic>
      <p:sp>
        <p:nvSpPr>
          <p:cNvPr id="7" name="Title 1"/>
          <p:cNvSpPr txBox="1">
            <a:spLocks/>
          </p:cNvSpPr>
          <p:nvPr/>
        </p:nvSpPr>
        <p:spPr bwMode="auto">
          <a:xfrm>
            <a:off x="4942114" y="1098348"/>
            <a:ext cx="4037898"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pPr>
            <a:r>
              <a:rPr lang="en-US" altLang="en-US" sz="2800" b="1" dirty="0">
                <a:solidFill>
                  <a:srgbClr val="FFFF00"/>
                </a:solidFill>
                <a:latin typeface="Myriad Pro" charset="0"/>
              </a:rPr>
              <a:t>The GOES-R Series: </a:t>
            </a:r>
          </a:p>
          <a:p>
            <a:pPr eaLnBrk="1" hangingPunct="1">
              <a:lnSpc>
                <a:spcPct val="85000"/>
              </a:lnSpc>
            </a:pPr>
            <a:r>
              <a:rPr lang="en-US" altLang="en-US" sz="2800" b="1" dirty="0">
                <a:solidFill>
                  <a:schemeClr val="bg1"/>
                </a:solidFill>
                <a:latin typeface="Myriad Pro" charset="0"/>
              </a:rPr>
              <a:t>Welcome to GOES-R: </a:t>
            </a:r>
          </a:p>
          <a:p>
            <a:pPr algn="ctr" eaLnBrk="1" hangingPunct="1">
              <a:lnSpc>
                <a:spcPct val="85000"/>
              </a:lnSpc>
            </a:pPr>
            <a:r>
              <a:rPr lang="en-US" altLang="en-US" sz="2000" b="1" dirty="0" smtClean="0">
                <a:solidFill>
                  <a:schemeClr val="bg1"/>
                </a:solidFill>
                <a:latin typeface="Myriad Pro" charset="0"/>
              </a:rPr>
              <a:t>The 3.9 </a:t>
            </a:r>
            <a:r>
              <a:rPr lang="en-US" altLang="en-US" sz="2000" b="1" dirty="0" smtClean="0">
                <a:solidFill>
                  <a:schemeClr val="bg1"/>
                </a:solidFill>
                <a:latin typeface="Symbol" panose="05050102010706020507" pitchFamily="18" charset="2"/>
              </a:rPr>
              <a:t>m</a:t>
            </a:r>
            <a:r>
              <a:rPr lang="en-US" altLang="en-US" sz="2000" b="1" dirty="0" smtClean="0">
                <a:solidFill>
                  <a:schemeClr val="bg1"/>
                </a:solidFill>
                <a:latin typeface="Myriad Pro" charset="0"/>
              </a:rPr>
              <a:t>m Shortwave IR Band</a:t>
            </a:r>
            <a:endParaRPr lang="en-US" altLang="en-US" sz="2000" b="1" dirty="0">
              <a:solidFill>
                <a:schemeClr val="bg1"/>
              </a:solidFill>
              <a:latin typeface="Myriad Pro" charset="0"/>
            </a:endParaRPr>
          </a:p>
        </p:txBody>
      </p:sp>
      <p:sp>
        <p:nvSpPr>
          <p:cNvPr id="8" name="Subtitle 2"/>
          <p:cNvSpPr txBox="1">
            <a:spLocks/>
          </p:cNvSpPr>
          <p:nvPr/>
        </p:nvSpPr>
        <p:spPr>
          <a:xfrm>
            <a:off x="5162370" y="2247516"/>
            <a:ext cx="3981630" cy="2900246"/>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Bef>
                <a:spcPts val="0"/>
              </a:spcBef>
              <a:defRPr/>
            </a:pPr>
            <a:r>
              <a:rPr lang="en-US" dirty="0" smtClean="0">
                <a:solidFill>
                  <a:srgbClr val="FFFF00"/>
                </a:solidFill>
                <a:latin typeface="+mj-lt"/>
                <a:cs typeface="Myriad Pro"/>
              </a:rPr>
              <a:t>Scott Lindstrom</a:t>
            </a:r>
            <a:endParaRPr lang="en-US" dirty="0">
              <a:solidFill>
                <a:srgbClr val="FFFF00"/>
              </a:solidFill>
              <a:latin typeface="+mj-lt"/>
              <a:cs typeface="Myriad Pro"/>
            </a:endParaRPr>
          </a:p>
          <a:p>
            <a:pPr algn="ctr" fontAlgn="auto">
              <a:spcBef>
                <a:spcPts val="0"/>
              </a:spcBef>
              <a:defRPr/>
            </a:pPr>
            <a:r>
              <a:rPr lang="pt-BR" sz="1600" dirty="0" smtClean="0">
                <a:latin typeface="+mj-lt"/>
                <a:cs typeface="Myriad Pro"/>
              </a:rPr>
              <a:t>UW Madison CIMSS</a:t>
            </a:r>
          </a:p>
          <a:p>
            <a:pPr algn="ctr" fontAlgn="auto">
              <a:spcBef>
                <a:spcPts val="0"/>
              </a:spcBef>
              <a:defRPr/>
            </a:pPr>
            <a:r>
              <a:rPr lang="pt-BR" sz="1600" dirty="0" smtClean="0">
                <a:latin typeface="+mj-lt"/>
                <a:cs typeface="Myriad Pro"/>
              </a:rPr>
              <a:t>with Kaba Bah, Margaret Mooney, Kathy Strabala, Scott Bachmeier, Tim Schmit and more!</a:t>
            </a:r>
            <a:endParaRPr lang="pt-BR" sz="1600" dirty="0">
              <a:latin typeface="+mj-lt"/>
              <a:cs typeface="Myriad Pro"/>
            </a:endParaRPr>
          </a:p>
          <a:p>
            <a:pPr fontAlgn="auto">
              <a:spcBef>
                <a:spcPts val="0"/>
              </a:spcBef>
              <a:defRPr/>
            </a:pPr>
            <a:endParaRPr lang="pt-BR" sz="1600" dirty="0">
              <a:latin typeface="+mj-lt"/>
              <a:cs typeface="Myriad Pro"/>
            </a:endParaRPr>
          </a:p>
          <a:p>
            <a:pPr algn="ctr" fontAlgn="auto">
              <a:spcBef>
                <a:spcPts val="0"/>
              </a:spcBef>
              <a:defRPr/>
            </a:pPr>
            <a:r>
              <a:rPr lang="en-US" sz="1600" dirty="0" err="1" smtClean="0">
                <a:latin typeface="+mj-lt"/>
                <a:cs typeface="Myriad Pro"/>
              </a:rPr>
              <a:t>SHyMet</a:t>
            </a:r>
            <a:r>
              <a:rPr lang="en-US" sz="1600" dirty="0" smtClean="0">
                <a:latin typeface="+mj-lt"/>
                <a:cs typeface="Myriad Pro"/>
              </a:rPr>
              <a:t> Introductory Course</a:t>
            </a:r>
            <a:endParaRPr lang="en-US" sz="1600" dirty="0">
              <a:latin typeface="+mn-lt"/>
              <a:cs typeface="Myriad Pro"/>
            </a:endParaRPr>
          </a:p>
          <a:p>
            <a:pPr fontAlgn="auto">
              <a:spcBef>
                <a:spcPts val="0"/>
              </a:spcBef>
              <a:defRPr/>
            </a:pPr>
            <a:endParaRPr lang="en-US" sz="1400" dirty="0">
              <a:latin typeface="+mj-lt"/>
              <a:cs typeface="Myriad Pro"/>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599" y="813327"/>
            <a:ext cx="1200216" cy="1828800"/>
          </a:xfrm>
          <a:prstGeom prst="rect">
            <a:avLst/>
          </a:prstGeom>
          <a:effectLst>
            <a:glow rad="139700">
              <a:schemeClr val="tx2">
                <a:lumMod val="40000"/>
                <a:lumOff val="60000"/>
                <a:alpha val="22000"/>
              </a:schemeClr>
            </a:glow>
          </a:effectLst>
        </p:spPr>
      </p:pic>
      <p:sp>
        <p:nvSpPr>
          <p:cNvPr id="2" name="Octagon 1"/>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201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5988" y="0"/>
            <a:ext cx="8228012" cy="742950"/>
          </a:xfrm>
        </p:spPr>
        <p:txBody>
          <a:bodyPr/>
          <a:lstStyle/>
          <a:p>
            <a:r>
              <a:rPr lang="en-US" dirty="0" smtClean="0">
                <a:solidFill>
                  <a:schemeClr val="bg1"/>
                </a:solidFill>
              </a:rPr>
              <a:t>GOES-R ABI Band 7</a:t>
            </a:r>
            <a:endParaRPr lang="en-US" dirty="0">
              <a:solidFill>
                <a:schemeClr val="bg1"/>
              </a:solidFill>
            </a:endParaRPr>
          </a:p>
        </p:txBody>
      </p:sp>
      <p:sp>
        <p:nvSpPr>
          <p:cNvPr id="4" name="Content Placeholder 3"/>
          <p:cNvSpPr>
            <a:spLocks noGrp="1"/>
          </p:cNvSpPr>
          <p:nvPr>
            <p:ph sz="half" idx="4294967295"/>
          </p:nvPr>
        </p:nvSpPr>
        <p:spPr>
          <a:xfrm>
            <a:off x="5105400" y="800100"/>
            <a:ext cx="4038600" cy="3922713"/>
          </a:xfrm>
          <a:prstGeom prst="rect">
            <a:avLst/>
          </a:prstGeom>
        </p:spPr>
        <p:txBody>
          <a:bodyPr>
            <a:noAutofit/>
          </a:bodyPr>
          <a:lstStyle/>
          <a:p>
            <a:r>
              <a:rPr lang="en-US" sz="2000" dirty="0" smtClean="0">
                <a:solidFill>
                  <a:schemeClr val="bg1"/>
                </a:solidFill>
              </a:rPr>
              <a:t>Fire Detection and Characterization Algorithm</a:t>
            </a:r>
          </a:p>
          <a:p>
            <a:r>
              <a:rPr lang="en-US" sz="2000" dirty="0" smtClean="0">
                <a:solidFill>
                  <a:schemeClr val="bg1"/>
                </a:solidFill>
              </a:rPr>
              <a:t>Derived Motion Wind Vectors</a:t>
            </a:r>
          </a:p>
          <a:p>
            <a:r>
              <a:rPr lang="en-US" sz="2000" dirty="0" smtClean="0">
                <a:solidFill>
                  <a:schemeClr val="bg1"/>
                </a:solidFill>
              </a:rPr>
              <a:t>Clear Sky Mask</a:t>
            </a:r>
          </a:p>
          <a:p>
            <a:r>
              <a:rPr lang="en-US" sz="2000" dirty="0" smtClean="0">
                <a:solidFill>
                  <a:schemeClr val="bg1"/>
                </a:solidFill>
              </a:rPr>
              <a:t>Cloud Particle Size</a:t>
            </a:r>
          </a:p>
          <a:p>
            <a:r>
              <a:rPr lang="en-US" sz="2000" dirty="0" smtClean="0">
                <a:solidFill>
                  <a:schemeClr val="bg1"/>
                </a:solidFill>
              </a:rPr>
              <a:t>Derived Motion Winds</a:t>
            </a:r>
          </a:p>
          <a:p>
            <a:r>
              <a:rPr lang="en-US" sz="2000" dirty="0" smtClean="0">
                <a:solidFill>
                  <a:schemeClr val="bg1"/>
                </a:solidFill>
              </a:rPr>
              <a:t>Sea-Surface Temperature</a:t>
            </a:r>
          </a:p>
          <a:p>
            <a:r>
              <a:rPr lang="en-US" sz="2000" dirty="0" smtClean="0">
                <a:solidFill>
                  <a:schemeClr val="bg1"/>
                </a:solidFill>
              </a:rPr>
              <a:t>Snow Cover (planned enhancement)</a:t>
            </a:r>
          </a:p>
          <a:p>
            <a:r>
              <a:rPr lang="en-US" sz="2000" dirty="0" smtClean="0">
                <a:solidFill>
                  <a:schemeClr val="bg1"/>
                </a:solidFill>
              </a:rPr>
              <a:t>Day Convection RGB</a:t>
            </a:r>
          </a:p>
          <a:p>
            <a:r>
              <a:rPr lang="en-US" sz="2000" dirty="0" smtClean="0">
                <a:solidFill>
                  <a:schemeClr val="bg1"/>
                </a:solidFill>
              </a:rPr>
              <a:t>Day Snow Fog RGB</a:t>
            </a:r>
          </a:p>
          <a:p>
            <a:r>
              <a:rPr lang="en-US" sz="2000" dirty="0" smtClean="0">
                <a:solidFill>
                  <a:schemeClr val="bg1"/>
                </a:solidFill>
              </a:rPr>
              <a:t>Nighttime Microphysics RGB</a:t>
            </a:r>
          </a:p>
          <a:p>
            <a:endParaRPr lang="en-US" sz="2000" dirty="0">
              <a:solidFill>
                <a:schemeClr val="bg1"/>
              </a:solidFill>
            </a:endParaRPr>
          </a:p>
        </p:txBody>
      </p:sp>
      <p:sp>
        <p:nvSpPr>
          <p:cNvPr id="6" name="TextBox 5"/>
          <p:cNvSpPr txBox="1"/>
          <p:nvPr/>
        </p:nvSpPr>
        <p:spPr>
          <a:xfrm>
            <a:off x="635000" y="922867"/>
            <a:ext cx="4233333" cy="2862322"/>
          </a:xfrm>
          <a:prstGeom prst="rect">
            <a:avLst/>
          </a:prstGeom>
          <a:solidFill>
            <a:srgbClr val="262626">
              <a:alpha val="67059"/>
            </a:srgbClr>
          </a:solidFill>
        </p:spPr>
        <p:txBody>
          <a:bodyPr wrap="square" rtlCol="0">
            <a:spAutoFit/>
          </a:bodyPr>
          <a:lstStyle/>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smtClean="0">
                <a:solidFill>
                  <a:schemeClr val="bg1"/>
                </a:solidFill>
              </a:rPr>
              <a:t>Fire </a:t>
            </a:r>
            <a:r>
              <a:rPr lang="en-US" b="1" dirty="0">
                <a:solidFill>
                  <a:schemeClr val="bg1"/>
                </a:solidFill>
              </a:rPr>
              <a:t>Detection</a:t>
            </a:r>
          </a:p>
          <a:p>
            <a:pPr marL="285750" indent="-285750">
              <a:buFont typeface="Arial" panose="020B0604020202020204" pitchFamily="34" charset="0"/>
              <a:buChar char="•"/>
            </a:pPr>
            <a:r>
              <a:rPr lang="en-US" b="1" dirty="0">
                <a:solidFill>
                  <a:schemeClr val="bg1"/>
                </a:solidFill>
              </a:rPr>
              <a:t>Fog/Stratus Detection (night)</a:t>
            </a:r>
          </a:p>
          <a:p>
            <a:pPr marL="285750" indent="-285750">
              <a:buFont typeface="Arial" panose="020B0604020202020204" pitchFamily="34" charset="0"/>
              <a:buChar char="•"/>
            </a:pPr>
            <a:r>
              <a:rPr lang="en-US" b="1" dirty="0">
                <a:solidFill>
                  <a:schemeClr val="bg1"/>
                </a:solidFill>
              </a:rPr>
              <a:t>SST observations</a:t>
            </a:r>
          </a:p>
          <a:p>
            <a:pPr marL="285750" indent="-285750">
              <a:buFont typeface="Arial" panose="020B0604020202020204" pitchFamily="34" charset="0"/>
              <a:buChar char="•"/>
            </a:pPr>
            <a:r>
              <a:rPr lang="en-US" b="1" dirty="0">
                <a:solidFill>
                  <a:schemeClr val="bg1"/>
                </a:solidFill>
              </a:rPr>
              <a:t>Cloud Particle size/phase  determination (day)</a:t>
            </a:r>
          </a:p>
          <a:p>
            <a:pPr marL="285750" indent="-285750">
              <a:buFont typeface="Arial" panose="020B0604020202020204" pitchFamily="34" charset="0"/>
              <a:buChar char="•"/>
            </a:pPr>
            <a:endParaRPr lang="en-US" dirty="0"/>
          </a:p>
        </p:txBody>
      </p:sp>
      <p:sp>
        <p:nvSpPr>
          <p:cNvPr id="3" name="TextBox 2"/>
          <p:cNvSpPr txBox="1"/>
          <p:nvPr/>
        </p:nvSpPr>
        <p:spPr>
          <a:xfrm flipH="1">
            <a:off x="367450" y="4157133"/>
            <a:ext cx="2096349" cy="369332"/>
          </a:xfrm>
          <a:prstGeom prst="rect">
            <a:avLst/>
          </a:prstGeom>
          <a:solidFill>
            <a:srgbClr val="FFFF00"/>
          </a:solidFill>
        </p:spPr>
        <p:txBody>
          <a:bodyPr wrap="square" rtlCol="0">
            <a:spAutoFit/>
          </a:bodyPr>
          <a:lstStyle/>
          <a:p>
            <a:pPr algn="ctr"/>
            <a:r>
              <a:rPr lang="en-US" b="1" dirty="0" smtClean="0">
                <a:solidFill>
                  <a:srgbClr val="FF0000"/>
                </a:solidFill>
                <a:hlinkClick r:id="rId4"/>
              </a:rPr>
              <a:t>Link to GOES-R.gov</a:t>
            </a:r>
            <a:endParaRPr lang="en-US" b="1" dirty="0">
              <a:solidFill>
                <a:srgbClr val="FF0000"/>
              </a:solidFill>
            </a:endParaRPr>
          </a:p>
        </p:txBody>
      </p:sp>
      <p:sp>
        <p:nvSpPr>
          <p:cNvPr id="7" name="TextBox 6"/>
          <p:cNvSpPr txBox="1"/>
          <p:nvPr/>
        </p:nvSpPr>
        <p:spPr>
          <a:xfrm flipH="1">
            <a:off x="367449" y="4546010"/>
            <a:ext cx="2096349" cy="369332"/>
          </a:xfrm>
          <a:prstGeom prst="rect">
            <a:avLst/>
          </a:prstGeom>
          <a:solidFill>
            <a:srgbClr val="FFFF00"/>
          </a:solidFill>
        </p:spPr>
        <p:txBody>
          <a:bodyPr wrap="square" rtlCol="0">
            <a:spAutoFit/>
          </a:bodyPr>
          <a:lstStyle/>
          <a:p>
            <a:pPr algn="ctr"/>
            <a:r>
              <a:rPr lang="en-US" b="1" dirty="0" smtClean="0">
                <a:solidFill>
                  <a:srgbClr val="FF0000"/>
                </a:solidFill>
                <a:hlinkClick r:id="rId5"/>
              </a:rPr>
              <a:t>Band 7 Fact Sheet</a:t>
            </a:r>
            <a:endParaRPr lang="en-US" b="1" dirty="0">
              <a:solidFill>
                <a:srgbClr val="FF0000"/>
              </a:solidFill>
            </a:endParaRPr>
          </a:p>
        </p:txBody>
      </p:sp>
      <p:sp>
        <p:nvSpPr>
          <p:cNvPr id="8" name="Octagon 7"/>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4937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0799" y="540961"/>
            <a:ext cx="3581399" cy="553998"/>
          </a:xfrm>
          <a:prstGeom prst="rect">
            <a:avLst/>
          </a:prstGeom>
          <a:noFill/>
        </p:spPr>
        <p:txBody>
          <a:bodyPr wrap="square" lIns="0" tIns="0" rIns="0" bIns="0">
            <a:spAutoFit/>
          </a:bodyPr>
          <a:lstStyle/>
          <a:p>
            <a:pPr algn="ctr">
              <a:defRPr/>
            </a:pPr>
            <a:r>
              <a:rPr lang="en-US" sz="3600" b="1" dirty="0">
                <a:solidFill>
                  <a:prstClr val="white"/>
                </a:solidFill>
                <a:effectLst>
                  <a:outerShdw blurRad="38100" dist="38100" dir="2700000" algn="tl">
                    <a:srgbClr val="000000">
                      <a:alpha val="43137"/>
                    </a:srgbClr>
                  </a:outerShdw>
                </a:effectLst>
                <a:latin typeface="Calibri"/>
                <a:ea typeface="+mn-ea"/>
              </a:rPr>
              <a:t>Thank you</a:t>
            </a:r>
          </a:p>
        </p:txBody>
      </p:sp>
      <p:sp>
        <p:nvSpPr>
          <p:cNvPr id="4" name="TextBox 3"/>
          <p:cNvSpPr txBox="1"/>
          <p:nvPr/>
        </p:nvSpPr>
        <p:spPr>
          <a:xfrm>
            <a:off x="2595158" y="1047610"/>
            <a:ext cx="7336052" cy="4108817"/>
          </a:xfrm>
          <a:prstGeom prst="rect">
            <a:avLst/>
          </a:prstGeom>
          <a:noFill/>
        </p:spPr>
        <p:txBody>
          <a:bodyPr wrap="square">
            <a:spAutoFit/>
          </a:bodyPr>
          <a:lstStyle/>
          <a:p>
            <a:pPr algn="ctr">
              <a:defRPr/>
            </a:pPr>
            <a:r>
              <a:rPr lang="en-US" sz="2000" b="1" dirty="0">
                <a:solidFill>
                  <a:srgbClr val="FFFFFF"/>
                </a:solidFill>
                <a:effectLst>
                  <a:outerShdw blurRad="38100" dist="38100" dir="2700000" algn="tl">
                    <a:srgbClr val="000000">
                      <a:alpha val="43137"/>
                    </a:srgbClr>
                  </a:outerShdw>
                </a:effectLst>
                <a:latin typeface="Calibri"/>
                <a:ea typeface="+mn-ea"/>
              </a:rPr>
              <a:t>For more information visit </a:t>
            </a:r>
            <a:r>
              <a:rPr lang="en-US" sz="2000" b="1" dirty="0" smtClean="0">
                <a:solidFill>
                  <a:srgbClr val="FFC000"/>
                </a:solidFill>
                <a:effectLst>
                  <a:outerShdw blurRad="38100" dist="38100" dir="2700000" algn="tl">
                    <a:srgbClr val="000000">
                      <a:alpha val="43137"/>
                    </a:srgbClr>
                  </a:outerShdw>
                </a:effectLst>
                <a:latin typeface="Calibri"/>
                <a:ea typeface="+mn-ea"/>
              </a:rPr>
              <a:t>www.goes-r.gov  -- </a:t>
            </a:r>
          </a:p>
          <a:p>
            <a:pPr algn="ctr">
              <a:defRPr/>
            </a:pPr>
            <a:r>
              <a:rPr lang="en-US" sz="2000" b="1" dirty="0" smtClean="0">
                <a:solidFill>
                  <a:srgbClr val="FFC000"/>
                </a:solidFill>
                <a:effectLst>
                  <a:outerShdw blurRad="38100" dist="38100" dir="2700000" algn="tl">
                    <a:srgbClr val="000000">
                      <a:alpha val="43137"/>
                    </a:srgbClr>
                  </a:outerShdw>
                </a:effectLst>
                <a:latin typeface="Calibri"/>
                <a:ea typeface="+mn-ea"/>
              </a:rPr>
              <a:t>or find your favorite social media link below</a:t>
            </a: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1F497D"/>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www.facebook.com/</a:t>
            </a:r>
            <a:r>
              <a:rPr lang="en-US" sz="2400" b="1" dirty="0" err="1">
                <a:solidFill>
                  <a:srgbClr val="FFC000"/>
                </a:solidFill>
                <a:effectLst>
                  <a:outerShdw blurRad="38100" dist="38100" dir="2700000" algn="tl">
                    <a:srgbClr val="000000">
                      <a:alpha val="43137"/>
                    </a:srgbClr>
                  </a:outerShdw>
                </a:effectLst>
                <a:latin typeface="Calibri"/>
                <a:ea typeface="+mn-ea"/>
              </a:rPr>
              <a:t>GOESRsatellite</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www.youtube.com/user/</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twitter.com/</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defRPr/>
            </a:pPr>
            <a:r>
              <a:rPr lang="en-US" sz="2400" b="1" dirty="0">
                <a:solidFill>
                  <a:srgbClr val="FFC000"/>
                </a:solidFill>
                <a:effectLst>
                  <a:outerShdw blurRad="38100" dist="38100" dir="2700000" algn="tl">
                    <a:srgbClr val="000000">
                      <a:alpha val="43137"/>
                    </a:srgbClr>
                  </a:outerShdw>
                </a:effectLst>
                <a:latin typeface="Calibri"/>
                <a:ea typeface="+mn-ea"/>
              </a:rPr>
              <a:t>www.flickr.com/photos/noaasatellites</a:t>
            </a:r>
          </a:p>
        </p:txBody>
      </p:sp>
      <p:pic>
        <p:nvPicPr>
          <p:cNvPr id="5" name="Picture 4" descr="SocialMedia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4790">
            <a:off x="5161881" y="1686585"/>
            <a:ext cx="1992455" cy="709045"/>
          </a:xfrm>
          <a:prstGeom prst="rect">
            <a:avLst/>
          </a:prstGeom>
        </p:spPr>
      </p:pic>
      <p:sp>
        <p:nvSpPr>
          <p:cNvPr id="6" name="Octagon 5"/>
          <p:cNvSpPr/>
          <p:nvPr/>
        </p:nvSpPr>
        <p:spPr>
          <a:xfrm>
            <a:off x="-4" y="4885270"/>
            <a:ext cx="262467" cy="254000"/>
          </a:xfrm>
          <a:prstGeom prst="octagon">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754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494259613"/>
              </p:ext>
            </p:extLst>
          </p:nvPr>
        </p:nvGraphicFramePr>
        <p:xfrm>
          <a:off x="1387736" y="771888"/>
          <a:ext cx="6400799" cy="3309153"/>
        </p:xfrm>
        <a:graphic>
          <a:graphicData uri="http://schemas.openxmlformats.org/drawingml/2006/table">
            <a:tbl>
              <a:tblPr firstRow="1">
                <a:tableStyleId>{21E4AEA4-8DFA-4A89-87EB-49C32662AFE0}</a:tableStyleId>
              </a:tblPr>
              <a:tblGrid>
                <a:gridCol w="731293">
                  <a:extLst>
                    <a:ext uri="{9D8B030D-6E8A-4147-A177-3AD203B41FA5}">
                      <a16:colId xmlns:a16="http://schemas.microsoft.com/office/drawing/2014/main" val="20000"/>
                    </a:ext>
                  </a:extLst>
                </a:gridCol>
                <a:gridCol w="927945">
                  <a:extLst>
                    <a:ext uri="{9D8B030D-6E8A-4147-A177-3AD203B41FA5}">
                      <a16:colId xmlns:a16="http://schemas.microsoft.com/office/drawing/2014/main" val="20001"/>
                    </a:ext>
                  </a:extLst>
                </a:gridCol>
                <a:gridCol w="1826911">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510383">
                <a:tc>
                  <a:txBody>
                    <a:bodyPr/>
                    <a:lstStyle/>
                    <a:p>
                      <a:pPr marL="0" marR="0" algn="ctr">
                        <a:lnSpc>
                          <a:spcPct val="100000"/>
                        </a:lnSpc>
                        <a:spcBef>
                          <a:spcPts val="0"/>
                        </a:spcBef>
                        <a:spcAft>
                          <a:spcPts val="0"/>
                        </a:spcAft>
                      </a:pPr>
                      <a:r>
                        <a:rPr lang="en-US" sz="1200" dirty="0">
                          <a:effectLst/>
                        </a:rPr>
                        <a:t>ABI </a:t>
                      </a:r>
                      <a:endParaRPr lang="en-US" sz="1200" dirty="0" smtClean="0">
                        <a:effectLst/>
                      </a:endParaRPr>
                    </a:p>
                    <a:p>
                      <a:pPr marL="0" marR="0" algn="ctr">
                        <a:lnSpc>
                          <a:spcPct val="100000"/>
                        </a:lnSpc>
                        <a:spcBef>
                          <a:spcPts val="0"/>
                        </a:spcBef>
                        <a:spcAft>
                          <a:spcPts val="0"/>
                        </a:spcAft>
                      </a:pPr>
                      <a:r>
                        <a:rPr lang="en-US" sz="1200" dirty="0" smtClean="0">
                          <a:effectLst/>
                        </a:rPr>
                        <a:t>Band</a:t>
                      </a:r>
                      <a:endParaRPr lang="en-US" sz="1200" b="1" dirty="0">
                        <a:solidFill>
                          <a:srgbClr val="000000"/>
                        </a:solidFill>
                        <a:effectLst/>
                        <a:latin typeface="Arial"/>
                        <a:ea typeface="Arial"/>
                      </a:endParaRPr>
                    </a:p>
                  </a:txBody>
                  <a:tcPr marL="15161" marR="15161" marT="15161" marB="15161" anchor="ctr">
                    <a:solidFill>
                      <a:schemeClr val="tx1">
                        <a:lumMod val="50000"/>
                      </a:schemeClr>
                    </a:solidFill>
                  </a:tcPr>
                </a:tc>
                <a:tc>
                  <a:txBody>
                    <a:bodyPr/>
                    <a:lstStyle/>
                    <a:p>
                      <a:pPr marL="0" marR="0" algn="ctr">
                        <a:lnSpc>
                          <a:spcPct val="100000"/>
                        </a:lnSpc>
                        <a:spcBef>
                          <a:spcPts val="0"/>
                        </a:spcBef>
                        <a:spcAft>
                          <a:spcPts val="0"/>
                        </a:spcAft>
                      </a:pPr>
                      <a:r>
                        <a:rPr lang="en-US" sz="1200" dirty="0" smtClean="0">
                          <a:effectLst/>
                        </a:rPr>
                        <a:t>Wavelength</a:t>
                      </a:r>
                      <a:r>
                        <a:rPr lang="en-US" sz="1200" baseline="0" dirty="0" smtClean="0">
                          <a:effectLst/>
                        </a:rPr>
                        <a:t> </a:t>
                      </a:r>
                      <a:r>
                        <a:rPr lang="en-US" sz="1200" dirty="0" smtClean="0">
                          <a:effectLst/>
                        </a:rPr>
                        <a:t>(µm</a:t>
                      </a:r>
                      <a:r>
                        <a:rPr lang="en-US" sz="1200" dirty="0">
                          <a:effectLst/>
                        </a:rPr>
                        <a:t>)</a:t>
                      </a:r>
                      <a:endParaRPr lang="en-US" sz="1200" b="1" dirty="0">
                        <a:solidFill>
                          <a:srgbClr val="000000"/>
                        </a:solidFill>
                        <a:effectLst/>
                        <a:latin typeface="Arial"/>
                        <a:ea typeface="Arial"/>
                      </a:endParaRPr>
                    </a:p>
                  </a:txBody>
                  <a:tcPr marL="15161" marR="15161" marT="15161" marB="15161" anchor="ctr">
                    <a:solidFill>
                      <a:schemeClr val="tx1">
                        <a:lumMod val="50000"/>
                      </a:schemeClr>
                    </a:solidFill>
                  </a:tcPr>
                </a:tc>
                <a:tc>
                  <a:txBody>
                    <a:bodyPr/>
                    <a:lstStyle/>
                    <a:p>
                      <a:pPr marL="0" marR="0" algn="ctr">
                        <a:lnSpc>
                          <a:spcPct val="100000"/>
                        </a:lnSpc>
                        <a:spcBef>
                          <a:spcPts val="0"/>
                        </a:spcBef>
                        <a:spcAft>
                          <a:spcPts val="0"/>
                        </a:spcAft>
                      </a:pPr>
                      <a:r>
                        <a:rPr lang="en-US" sz="1200" dirty="0" smtClean="0">
                          <a:effectLst/>
                        </a:rPr>
                        <a:t>Wavelength</a:t>
                      </a:r>
                      <a:r>
                        <a:rPr lang="en-US" sz="1200" baseline="0" dirty="0" smtClean="0">
                          <a:effectLst/>
                        </a:rPr>
                        <a:t> range</a:t>
                      </a:r>
                      <a:r>
                        <a:rPr lang="en-US" sz="1200" dirty="0" smtClean="0">
                          <a:effectLst/>
                        </a:rPr>
                        <a:t> </a:t>
                      </a:r>
                      <a:r>
                        <a:rPr lang="en-US" sz="1200" baseline="0" dirty="0" smtClean="0">
                          <a:effectLst/>
                        </a:rPr>
                        <a:t> </a:t>
                      </a:r>
                      <a:r>
                        <a:rPr lang="en-US" sz="1200" dirty="0" smtClean="0">
                          <a:effectLst/>
                        </a:rPr>
                        <a:t>(µm</a:t>
                      </a:r>
                      <a:r>
                        <a:rPr lang="en-US" sz="1200" dirty="0">
                          <a:effectLst/>
                        </a:rPr>
                        <a:t>)</a:t>
                      </a:r>
                      <a:endParaRPr lang="en-US" sz="1200" b="1" dirty="0">
                        <a:solidFill>
                          <a:srgbClr val="000000"/>
                        </a:solidFill>
                        <a:effectLst/>
                        <a:latin typeface="Arial"/>
                        <a:ea typeface="Arial"/>
                      </a:endParaRPr>
                    </a:p>
                  </a:txBody>
                  <a:tcPr marL="15161" marR="15161" marT="15161" marB="15161" anchor="ctr">
                    <a:solidFill>
                      <a:schemeClr val="tx1">
                        <a:lumMod val="50000"/>
                      </a:schemeClr>
                    </a:solidFill>
                  </a:tcPr>
                </a:tc>
                <a:tc>
                  <a:txBody>
                    <a:bodyPr/>
                    <a:lstStyle/>
                    <a:p>
                      <a:pPr marL="0" marR="0" algn="ctr">
                        <a:lnSpc>
                          <a:spcPct val="100000"/>
                        </a:lnSpc>
                        <a:spcBef>
                          <a:spcPts val="0"/>
                        </a:spcBef>
                        <a:spcAft>
                          <a:spcPts val="0"/>
                        </a:spcAft>
                      </a:pPr>
                      <a:r>
                        <a:rPr lang="en-US" sz="1200" dirty="0">
                          <a:effectLst/>
                        </a:rPr>
                        <a:t>Sub-point pixel </a:t>
                      </a:r>
                      <a:r>
                        <a:rPr lang="en-US" sz="1200" dirty="0" smtClean="0">
                          <a:effectLst/>
                        </a:rPr>
                        <a:t>spacing (km)</a:t>
                      </a:r>
                      <a:endParaRPr lang="en-US" sz="1200" b="1" dirty="0">
                        <a:solidFill>
                          <a:srgbClr val="000000"/>
                        </a:solidFill>
                        <a:effectLst/>
                        <a:latin typeface="Arial"/>
                        <a:ea typeface="Arial"/>
                      </a:endParaRPr>
                    </a:p>
                  </a:txBody>
                  <a:tcPr marL="15161" marR="15161" marT="15161" marB="15161" anchor="ctr">
                    <a:solidFill>
                      <a:schemeClr val="tx1">
                        <a:lumMod val="50000"/>
                      </a:schemeClr>
                    </a:solidFill>
                  </a:tcPr>
                </a:tc>
                <a:tc>
                  <a:txBody>
                    <a:bodyPr/>
                    <a:lstStyle/>
                    <a:p>
                      <a:pPr marL="0" marR="0" algn="ctr">
                        <a:lnSpc>
                          <a:spcPct val="100000"/>
                        </a:lnSpc>
                        <a:spcBef>
                          <a:spcPts val="0"/>
                        </a:spcBef>
                        <a:spcAft>
                          <a:spcPts val="0"/>
                        </a:spcAft>
                      </a:pPr>
                      <a:r>
                        <a:rPr lang="en-US" sz="1200" dirty="0">
                          <a:effectLst/>
                        </a:rPr>
                        <a:t>Descriptive Name</a:t>
                      </a:r>
                      <a:endParaRPr lang="en-US" sz="1200" b="1" dirty="0">
                        <a:solidFill>
                          <a:srgbClr val="000000"/>
                        </a:solidFill>
                        <a:effectLst/>
                        <a:latin typeface="Arial"/>
                        <a:ea typeface="Arial"/>
                      </a:endParaRPr>
                    </a:p>
                  </a:txBody>
                  <a:tcPr marL="15161" marR="15161" marT="15161" marB="15161" anchor="ctr">
                    <a:solidFill>
                      <a:schemeClr val="tx1">
                        <a:lumMod val="50000"/>
                      </a:schemeClr>
                    </a:solidFill>
                  </a:tcPr>
                </a:tc>
                <a:extLst>
                  <a:ext uri="{0D108BD9-81ED-4DB2-BD59-A6C34878D82A}">
                    <a16:rowId xmlns:a16="http://schemas.microsoft.com/office/drawing/2014/main" val="10000"/>
                  </a:ext>
                </a:extLst>
              </a:tr>
              <a:tr h="218918">
                <a:tc>
                  <a:txBody>
                    <a:bodyPr/>
                    <a:lstStyle/>
                    <a:p>
                      <a:pPr marL="0" marR="0" algn="ctr">
                        <a:lnSpc>
                          <a:spcPct val="150000"/>
                        </a:lnSpc>
                        <a:spcBef>
                          <a:spcPts val="0"/>
                        </a:spcBef>
                        <a:spcAft>
                          <a:spcPts val="0"/>
                        </a:spcAft>
                      </a:pPr>
                      <a:r>
                        <a:rPr lang="en-US" sz="1100" b="1" kern="600" dirty="0">
                          <a:effectLst/>
                        </a:rPr>
                        <a:t>7</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3.90</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3.80 - 3.99</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“Shortwave window”</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val="10001"/>
                  </a:ext>
                </a:extLst>
              </a:tr>
              <a:tr h="218918">
                <a:tc>
                  <a:txBody>
                    <a:bodyPr/>
                    <a:lstStyle/>
                    <a:p>
                      <a:pPr marL="0" marR="0" algn="ctr">
                        <a:lnSpc>
                          <a:spcPct val="150000"/>
                        </a:lnSpc>
                        <a:spcBef>
                          <a:spcPts val="0"/>
                        </a:spcBef>
                        <a:spcAft>
                          <a:spcPts val="0"/>
                        </a:spcAft>
                      </a:pPr>
                      <a:r>
                        <a:rPr lang="en-US" sz="1100" b="1" kern="600" dirty="0">
                          <a:effectLst/>
                        </a:rPr>
                        <a:t>8</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6.19</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5.79 - 6.59</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“Upper-level Water Vapor”</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val="10002"/>
                  </a:ext>
                </a:extLst>
              </a:tr>
              <a:tr h="218918">
                <a:tc>
                  <a:txBody>
                    <a:bodyPr/>
                    <a:lstStyle/>
                    <a:p>
                      <a:pPr marL="0" marR="0" algn="ctr">
                        <a:lnSpc>
                          <a:spcPct val="150000"/>
                        </a:lnSpc>
                        <a:spcBef>
                          <a:spcPts val="0"/>
                        </a:spcBef>
                        <a:spcAft>
                          <a:spcPts val="0"/>
                        </a:spcAft>
                      </a:pPr>
                      <a:r>
                        <a:rPr lang="en-US" sz="1100" b="1" kern="600">
                          <a:effectLst/>
                        </a:rPr>
                        <a:t>9</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6.93</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6.72 - 7.14</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“Mid-Level Water Vapor”</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val="10003"/>
                  </a:ext>
                </a:extLst>
              </a:tr>
              <a:tr h="407513">
                <a:tc>
                  <a:txBody>
                    <a:bodyPr/>
                    <a:lstStyle/>
                    <a:p>
                      <a:pPr marL="0" marR="0" algn="ctr">
                        <a:lnSpc>
                          <a:spcPct val="150000"/>
                        </a:lnSpc>
                        <a:spcBef>
                          <a:spcPts val="0"/>
                        </a:spcBef>
                        <a:spcAft>
                          <a:spcPts val="0"/>
                        </a:spcAft>
                      </a:pPr>
                      <a:r>
                        <a:rPr lang="en-US" sz="1100" b="1" kern="600" dirty="0">
                          <a:effectLst/>
                        </a:rPr>
                        <a:t>10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7.34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7.24 - 7.43</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“Lower/Mid-level Water Vapor”</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val="10004"/>
                  </a:ext>
                </a:extLst>
              </a:tr>
              <a:tr h="218918">
                <a:tc>
                  <a:txBody>
                    <a:bodyPr/>
                    <a:lstStyle/>
                    <a:p>
                      <a:pPr marL="0" marR="0" algn="ctr">
                        <a:lnSpc>
                          <a:spcPct val="150000"/>
                        </a:lnSpc>
                        <a:spcBef>
                          <a:spcPts val="0"/>
                        </a:spcBef>
                        <a:spcAft>
                          <a:spcPts val="0"/>
                        </a:spcAft>
                      </a:pPr>
                      <a:r>
                        <a:rPr lang="en-US" sz="1100" b="1" kern="600">
                          <a:effectLst/>
                        </a:rPr>
                        <a:t>11</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8.44</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8.23 - 8.66</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2</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“Cloud-top Phase”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val="10005"/>
                  </a:ext>
                </a:extLst>
              </a:tr>
              <a:tr h="218918">
                <a:tc>
                  <a:txBody>
                    <a:bodyPr/>
                    <a:lstStyle/>
                    <a:p>
                      <a:pPr marL="0" marR="0" algn="ctr">
                        <a:lnSpc>
                          <a:spcPct val="150000"/>
                        </a:lnSpc>
                        <a:spcBef>
                          <a:spcPts val="0"/>
                        </a:spcBef>
                        <a:spcAft>
                          <a:spcPts val="0"/>
                        </a:spcAft>
                      </a:pPr>
                      <a:r>
                        <a:rPr lang="en-US" sz="1100" b="1" kern="600" dirty="0">
                          <a:effectLst/>
                        </a:rPr>
                        <a:t>12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9.61</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9.42 - 9.80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“Ozone”</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val="10006"/>
                  </a:ext>
                </a:extLst>
              </a:tr>
              <a:tr h="218918">
                <a:tc>
                  <a:txBody>
                    <a:bodyPr/>
                    <a:lstStyle/>
                    <a:p>
                      <a:pPr marL="0" marR="0" algn="ctr">
                        <a:lnSpc>
                          <a:spcPct val="150000"/>
                        </a:lnSpc>
                        <a:spcBef>
                          <a:spcPts val="0"/>
                        </a:spcBef>
                        <a:spcAft>
                          <a:spcPts val="0"/>
                        </a:spcAft>
                      </a:pPr>
                      <a:r>
                        <a:rPr lang="en-US" sz="1100" b="1" kern="600">
                          <a:effectLst/>
                        </a:rPr>
                        <a:t>13</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10.33</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10.18 - 10.48</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“Clean longwave window”</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val="10007"/>
                  </a:ext>
                </a:extLst>
              </a:tr>
              <a:tr h="218918">
                <a:tc>
                  <a:txBody>
                    <a:bodyPr/>
                    <a:lstStyle/>
                    <a:p>
                      <a:pPr marL="0" marR="0" algn="ctr">
                        <a:lnSpc>
                          <a:spcPct val="150000"/>
                        </a:lnSpc>
                        <a:spcBef>
                          <a:spcPts val="0"/>
                        </a:spcBef>
                        <a:spcAft>
                          <a:spcPts val="0"/>
                        </a:spcAft>
                      </a:pPr>
                      <a:r>
                        <a:rPr lang="en-US" sz="1100" b="1" kern="600" dirty="0">
                          <a:effectLst/>
                        </a:rPr>
                        <a:t>14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11.21</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10.82 - 11.60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“Longwave window”</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val="10008"/>
                  </a:ext>
                </a:extLst>
              </a:tr>
              <a:tr h="218918">
                <a:tc>
                  <a:txBody>
                    <a:bodyPr/>
                    <a:lstStyle/>
                    <a:p>
                      <a:pPr marL="0" marR="0" algn="ctr">
                        <a:lnSpc>
                          <a:spcPct val="150000"/>
                        </a:lnSpc>
                        <a:spcBef>
                          <a:spcPts val="0"/>
                        </a:spcBef>
                        <a:spcAft>
                          <a:spcPts val="0"/>
                        </a:spcAft>
                      </a:pPr>
                      <a:r>
                        <a:rPr lang="en-US" sz="1100" b="1" kern="600">
                          <a:effectLst/>
                        </a:rPr>
                        <a:t>15</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12.29</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11.83 - 12.75</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2</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“Dirty longwave window”</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val="10009"/>
                  </a:ext>
                </a:extLst>
              </a:tr>
              <a:tr h="218918">
                <a:tc>
                  <a:txBody>
                    <a:bodyPr/>
                    <a:lstStyle/>
                    <a:p>
                      <a:pPr marL="0" marR="0" algn="ctr">
                        <a:lnSpc>
                          <a:spcPct val="150000"/>
                        </a:lnSpc>
                        <a:spcBef>
                          <a:spcPts val="0"/>
                        </a:spcBef>
                        <a:spcAft>
                          <a:spcPts val="0"/>
                        </a:spcAft>
                      </a:pPr>
                      <a:r>
                        <a:rPr lang="en-US" sz="1100" b="1" kern="600" smtClean="0">
                          <a:effectLst/>
                        </a:rPr>
                        <a:t>16</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13.28</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12.99 - 13.56</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“CO</a:t>
                      </a:r>
                      <a:r>
                        <a:rPr lang="en-US" sz="1100" b="1" kern="600" baseline="-25000" dirty="0">
                          <a:effectLst/>
                        </a:rPr>
                        <a:t>2</a:t>
                      </a:r>
                      <a:r>
                        <a:rPr lang="en-US" sz="1100" b="1" kern="600" dirty="0">
                          <a:effectLst/>
                        </a:rPr>
                        <a:t>”</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val="10010"/>
                  </a:ext>
                </a:extLst>
              </a:tr>
            </a:tbl>
          </a:graphicData>
        </a:graphic>
      </p:graphicFrame>
      <p:sp>
        <p:nvSpPr>
          <p:cNvPr id="2" name="TextBox 1"/>
          <p:cNvSpPr txBox="1"/>
          <p:nvPr/>
        </p:nvSpPr>
        <p:spPr>
          <a:xfrm>
            <a:off x="2779923" y="249451"/>
            <a:ext cx="3631122" cy="438582"/>
          </a:xfrm>
          <a:prstGeom prst="rect">
            <a:avLst/>
          </a:prstGeom>
          <a:noFill/>
        </p:spPr>
        <p:txBody>
          <a:bodyPr wrap="none" rtlCol="0">
            <a:spAutoFit/>
          </a:bodyPr>
          <a:lstStyle/>
          <a:p>
            <a:pPr defTabSz="685800">
              <a:defRPr/>
            </a:pPr>
            <a:r>
              <a:rPr lang="en-US" sz="2250" dirty="0">
                <a:solidFill>
                  <a:prstClr val="white"/>
                </a:solidFill>
                <a:latin typeface="Arial"/>
              </a:rPr>
              <a:t>ABI: Bands </a:t>
            </a:r>
            <a:r>
              <a:rPr lang="en-US" sz="2250" dirty="0" smtClean="0">
                <a:solidFill>
                  <a:prstClr val="white"/>
                </a:solidFill>
                <a:latin typeface="Arial"/>
              </a:rPr>
              <a:t>7-16 </a:t>
            </a:r>
            <a:r>
              <a:rPr lang="en-US" sz="2250" dirty="0">
                <a:solidFill>
                  <a:prstClr val="white"/>
                </a:solidFill>
                <a:latin typeface="Arial"/>
              </a:rPr>
              <a:t>(Infrared) </a:t>
            </a:r>
          </a:p>
        </p:txBody>
      </p:sp>
      <p:sp>
        <p:nvSpPr>
          <p:cNvPr id="5" name="Rounded Rectangle 4"/>
          <p:cNvSpPr>
            <a:spLocks noChangeArrowheads="1"/>
          </p:cNvSpPr>
          <p:nvPr/>
        </p:nvSpPr>
        <p:spPr bwMode="auto">
          <a:xfrm>
            <a:off x="2243856" y="4340155"/>
            <a:ext cx="4647729" cy="497341"/>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dirty="0" smtClean="0">
                <a:solidFill>
                  <a:srgbClr val="000000"/>
                </a:solidFill>
                <a:latin typeface="Arial"/>
              </a:rPr>
              <a:t>There are 10 </a:t>
            </a:r>
            <a:r>
              <a:rPr lang="en-US" sz="1350" b="1" dirty="0">
                <a:solidFill>
                  <a:srgbClr val="000000"/>
                </a:solidFill>
                <a:latin typeface="Arial"/>
              </a:rPr>
              <a:t>infrared bands on the </a:t>
            </a:r>
            <a:r>
              <a:rPr lang="en-US" sz="1350" b="1" dirty="0" smtClean="0">
                <a:solidFill>
                  <a:srgbClr val="000000"/>
                </a:solidFill>
                <a:latin typeface="Arial"/>
              </a:rPr>
              <a:t>ABI.  </a:t>
            </a:r>
          </a:p>
          <a:p>
            <a:pPr algn="ctr" defTabSz="685800">
              <a:defRPr/>
            </a:pPr>
            <a:r>
              <a:rPr lang="en-US" sz="1350" b="1" dirty="0" smtClean="0">
                <a:solidFill>
                  <a:srgbClr val="000000"/>
                </a:solidFill>
                <a:latin typeface="Arial"/>
              </a:rPr>
              <a:t>There were only four </a:t>
            </a:r>
            <a:r>
              <a:rPr lang="en-US" sz="1350" b="1" dirty="0">
                <a:solidFill>
                  <a:srgbClr val="000000"/>
                </a:solidFill>
                <a:latin typeface="Arial"/>
              </a:rPr>
              <a:t>on heritage </a:t>
            </a:r>
            <a:r>
              <a:rPr lang="en-US" sz="1350" b="1" dirty="0" smtClean="0">
                <a:solidFill>
                  <a:srgbClr val="000000"/>
                </a:solidFill>
                <a:latin typeface="Arial"/>
              </a:rPr>
              <a:t>imager.</a:t>
            </a:r>
            <a:endParaRPr lang="en-US" sz="1350" b="1" dirty="0">
              <a:solidFill>
                <a:srgbClr val="000000"/>
              </a:solidFill>
              <a:latin typeface="Arial"/>
            </a:endParaRPr>
          </a:p>
        </p:txBody>
      </p:sp>
      <p:sp>
        <p:nvSpPr>
          <p:cNvPr id="3" name="Slide Number Placeholder 2"/>
          <p:cNvSpPr>
            <a:spLocks noGrp="1"/>
          </p:cNvSpPr>
          <p:nvPr>
            <p:ph type="sldNum" sz="quarter" idx="4294967295"/>
          </p:nvPr>
        </p:nvSpPr>
        <p:spPr/>
        <p:txBody>
          <a:bodyPr/>
          <a:lstStyle/>
          <a:p>
            <a:pPr algn="r" defTabSz="685800">
              <a:defRPr/>
            </a:pPr>
            <a:fld id="{73A949E6-8E3A-4BD1-B695-CC914EAB501F}" type="slidenum">
              <a:rPr lang="en-US" altLang="en-US" sz="900">
                <a:solidFill>
                  <a:prstClr val="white"/>
                </a:solidFill>
                <a:latin typeface="Calibri"/>
              </a:rPr>
              <a:pPr algn="r" defTabSz="685800">
                <a:defRPr/>
              </a:pPr>
              <a:t>2</a:t>
            </a:fld>
            <a:endParaRPr lang="en-US" altLang="en-US" sz="900">
              <a:solidFill>
                <a:prstClr val="white"/>
              </a:solidFill>
              <a:latin typeface="Calibri"/>
            </a:endParaRPr>
          </a:p>
        </p:txBody>
      </p:sp>
      <p:sp>
        <p:nvSpPr>
          <p:cNvPr id="6" name="Octagon 5"/>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258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322" y="129778"/>
            <a:ext cx="6032897" cy="4692254"/>
          </a:xfrm>
          <a:prstGeom prst="rect">
            <a:avLst/>
          </a:prstGeom>
        </p:spPr>
      </p:pic>
      <p:sp>
        <p:nvSpPr>
          <p:cNvPr id="4" name="Slide Number Placeholder 3"/>
          <p:cNvSpPr>
            <a:spLocks noGrp="1"/>
          </p:cNvSpPr>
          <p:nvPr>
            <p:ph type="sldNum" sz="quarter" idx="4294967295"/>
          </p:nvPr>
        </p:nvSpPr>
        <p:spPr>
          <a:xfrm>
            <a:off x="7543800" y="4684713"/>
            <a:ext cx="1600200" cy="357187"/>
          </a:xfrm>
          <a:prstGeom prst="rect">
            <a:avLst/>
          </a:prstGeom>
        </p:spPr>
        <p:txBody>
          <a:bodyPr/>
          <a:lstStyle/>
          <a:p>
            <a:pPr defTabSz="685784">
              <a:defRPr/>
            </a:pPr>
            <a:fld id="{B0EEC719-6E03-4381-9D30-9FF2D4EC4F1B}" type="slidenum">
              <a:rPr lang="en-US" sz="1050">
                <a:solidFill>
                  <a:srgbClr val="000000"/>
                </a:solidFill>
                <a:latin typeface="Arial" pitchFamily="34" charset="0"/>
                <a:cs typeface="+mn-cs"/>
              </a:rPr>
              <a:pPr defTabSz="685784">
                <a:defRPr/>
              </a:pPr>
              <a:t>3</a:t>
            </a:fld>
            <a:endParaRPr lang="en-US" sz="1050">
              <a:solidFill>
                <a:srgbClr val="000000"/>
              </a:solidFill>
              <a:latin typeface="Arial" pitchFamily="34" charset="0"/>
              <a:cs typeface="+mn-cs"/>
            </a:endParaRPr>
          </a:p>
        </p:txBody>
      </p:sp>
      <p:sp>
        <p:nvSpPr>
          <p:cNvPr id="8" name="Title 1"/>
          <p:cNvSpPr>
            <a:spLocks noGrp="1"/>
          </p:cNvSpPr>
          <p:nvPr>
            <p:ph type="title" idx="4294967295"/>
          </p:nvPr>
        </p:nvSpPr>
        <p:spPr>
          <a:xfrm>
            <a:off x="0" y="2279650"/>
            <a:ext cx="6172200" cy="642938"/>
          </a:xfrm>
        </p:spPr>
        <p:txBody>
          <a:bodyPr/>
          <a:lstStyle/>
          <a:p>
            <a:r>
              <a:rPr lang="en-US" sz="2100" dirty="0">
                <a:solidFill>
                  <a:schemeClr val="tx1"/>
                </a:solidFill>
              </a:rPr>
              <a:t>ABI IR Spectral Bands (7-16)</a:t>
            </a:r>
          </a:p>
        </p:txBody>
      </p:sp>
      <p:sp>
        <p:nvSpPr>
          <p:cNvPr id="2" name="TextBox 1"/>
          <p:cNvSpPr txBox="1"/>
          <p:nvPr/>
        </p:nvSpPr>
        <p:spPr>
          <a:xfrm>
            <a:off x="6942051" y="2138081"/>
            <a:ext cx="537327" cy="253916"/>
          </a:xfrm>
          <a:prstGeom prst="rect">
            <a:avLst/>
          </a:prstGeom>
          <a:noFill/>
        </p:spPr>
        <p:txBody>
          <a:bodyPr wrap="none" rtlCol="0">
            <a:spAutoFit/>
          </a:bodyPr>
          <a:lstStyle/>
          <a:p>
            <a:pPr defTabSz="514350">
              <a:defRPr/>
            </a:pPr>
            <a:r>
              <a:rPr lang="en-US" sz="1050" b="1" dirty="0">
                <a:solidFill>
                  <a:srgbClr val="000000"/>
                </a:solidFill>
                <a:latin typeface="Arial"/>
              </a:rPr>
              <a:t>warm</a:t>
            </a:r>
            <a:endParaRPr lang="en-US" sz="1013" b="1" dirty="0">
              <a:solidFill>
                <a:srgbClr val="000000"/>
              </a:solidFill>
              <a:latin typeface="Arial"/>
            </a:endParaRPr>
          </a:p>
        </p:txBody>
      </p:sp>
      <p:sp>
        <p:nvSpPr>
          <p:cNvPr id="6" name="TextBox 5"/>
          <p:cNvSpPr txBox="1"/>
          <p:nvPr/>
        </p:nvSpPr>
        <p:spPr>
          <a:xfrm>
            <a:off x="6930322" y="487256"/>
            <a:ext cx="460382" cy="253916"/>
          </a:xfrm>
          <a:prstGeom prst="rect">
            <a:avLst/>
          </a:prstGeom>
          <a:noFill/>
        </p:spPr>
        <p:txBody>
          <a:bodyPr wrap="none" rtlCol="0">
            <a:spAutoFit/>
          </a:bodyPr>
          <a:lstStyle/>
          <a:p>
            <a:pPr defTabSz="514350">
              <a:defRPr/>
            </a:pPr>
            <a:r>
              <a:rPr lang="en-US" sz="1050" b="1" dirty="0">
                <a:solidFill>
                  <a:srgbClr val="000000"/>
                </a:solidFill>
                <a:latin typeface="Arial"/>
              </a:rPr>
              <a:t>cold</a:t>
            </a:r>
            <a:endParaRPr lang="en-US" sz="1013" b="1" dirty="0">
              <a:solidFill>
                <a:srgbClr val="000000"/>
              </a:solidFill>
              <a:latin typeface="Arial"/>
            </a:endParaRPr>
          </a:p>
        </p:txBody>
      </p:sp>
      <p:sp>
        <p:nvSpPr>
          <p:cNvPr id="9" name="TextBox 8"/>
          <p:cNvSpPr txBox="1"/>
          <p:nvPr/>
        </p:nvSpPr>
        <p:spPr>
          <a:xfrm>
            <a:off x="2242769" y="2034525"/>
            <a:ext cx="426848"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3.9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0" name="TextBox 9"/>
          <p:cNvSpPr txBox="1"/>
          <p:nvPr/>
        </p:nvSpPr>
        <p:spPr>
          <a:xfrm>
            <a:off x="4639495" y="2009849"/>
            <a:ext cx="502189"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6.19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1" name="TextBox 10"/>
          <p:cNvSpPr txBox="1"/>
          <p:nvPr/>
        </p:nvSpPr>
        <p:spPr>
          <a:xfrm>
            <a:off x="5514604" y="2003361"/>
            <a:ext cx="500586"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6.95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2" name="TextBox 11"/>
          <p:cNvSpPr txBox="1"/>
          <p:nvPr/>
        </p:nvSpPr>
        <p:spPr>
          <a:xfrm>
            <a:off x="6062371" y="2009849"/>
            <a:ext cx="418833"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7.3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3" name="TextBox 12"/>
          <p:cNvSpPr txBox="1"/>
          <p:nvPr/>
        </p:nvSpPr>
        <p:spPr>
          <a:xfrm>
            <a:off x="2179743" y="4138687"/>
            <a:ext cx="433260"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8.4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4" name="TextBox 13"/>
          <p:cNvSpPr txBox="1"/>
          <p:nvPr/>
        </p:nvSpPr>
        <p:spPr>
          <a:xfrm>
            <a:off x="3119144" y="4137570"/>
            <a:ext cx="434863"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9.6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5" name="TextBox 14"/>
          <p:cNvSpPr txBox="1"/>
          <p:nvPr/>
        </p:nvSpPr>
        <p:spPr>
          <a:xfrm>
            <a:off x="3694213" y="4137109"/>
            <a:ext cx="489365"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10.3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6" name="TextBox 15"/>
          <p:cNvSpPr txBox="1"/>
          <p:nvPr/>
        </p:nvSpPr>
        <p:spPr>
          <a:xfrm>
            <a:off x="4394812" y="4137108"/>
            <a:ext cx="489365"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11.2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7" name="TextBox 16"/>
          <p:cNvSpPr txBox="1"/>
          <p:nvPr/>
        </p:nvSpPr>
        <p:spPr>
          <a:xfrm>
            <a:off x="5269922" y="4138687"/>
            <a:ext cx="487762"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12.3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18" name="TextBox 17"/>
          <p:cNvSpPr txBox="1"/>
          <p:nvPr/>
        </p:nvSpPr>
        <p:spPr>
          <a:xfrm>
            <a:off x="6112372" y="4137107"/>
            <a:ext cx="486159" cy="189283"/>
          </a:xfrm>
          <a:prstGeom prst="rect">
            <a:avLst/>
          </a:prstGeom>
          <a:solidFill>
            <a:schemeClr val="tx1">
              <a:alpha val="58000"/>
            </a:schemeClr>
          </a:solidFill>
        </p:spPr>
        <p:txBody>
          <a:bodyPr wrap="none" lIns="13716" tIns="13716" rIns="13716" bIns="13716" rtlCol="0">
            <a:spAutoFit/>
          </a:bodyPr>
          <a:lstStyle/>
          <a:p>
            <a:r>
              <a:rPr lang="en-US" sz="1050" b="1" dirty="0">
                <a:solidFill>
                  <a:schemeClr val="bg1"/>
                </a:solidFill>
              </a:rPr>
              <a:t>13.3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3" name="TextBox 2"/>
          <p:cNvSpPr txBox="1"/>
          <p:nvPr/>
        </p:nvSpPr>
        <p:spPr>
          <a:xfrm>
            <a:off x="1593062" y="53580"/>
            <a:ext cx="5552546" cy="300082"/>
          </a:xfrm>
          <a:prstGeom prst="rect">
            <a:avLst/>
          </a:prstGeom>
          <a:solidFill>
            <a:schemeClr val="tx1">
              <a:lumMod val="85000"/>
            </a:schemeClr>
          </a:solidFill>
        </p:spPr>
        <p:txBody>
          <a:bodyPr wrap="none" rtlCol="0">
            <a:spAutoFit/>
          </a:bodyPr>
          <a:lstStyle/>
          <a:p>
            <a:r>
              <a:rPr lang="en-US" sz="1350" dirty="0">
                <a:solidFill>
                  <a:schemeClr val="bg1"/>
                </a:solidFill>
              </a:rPr>
              <a:t>Black line:  What would a satellite sense above a US Standard </a:t>
            </a:r>
            <a:r>
              <a:rPr lang="en-US" sz="1350" dirty="0" smtClean="0">
                <a:solidFill>
                  <a:schemeClr val="bg1"/>
                </a:solidFill>
              </a:rPr>
              <a:t>Atmosphere! </a:t>
            </a:r>
            <a:endParaRPr lang="en-US" sz="1350" dirty="0">
              <a:solidFill>
                <a:schemeClr val="bg1"/>
              </a:solidFill>
            </a:endParaRPr>
          </a:p>
        </p:txBody>
      </p:sp>
      <p:cxnSp>
        <p:nvCxnSpPr>
          <p:cNvPr id="19" name="Straight Arrow Connector 18"/>
          <p:cNvCxnSpPr/>
          <p:nvPr/>
        </p:nvCxnSpPr>
        <p:spPr>
          <a:xfrm>
            <a:off x="2670819" y="330579"/>
            <a:ext cx="143819" cy="65525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304998" y="477373"/>
            <a:ext cx="258887" cy="256032"/>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7</a:t>
            </a:r>
          </a:p>
        </p:txBody>
      </p:sp>
      <p:sp>
        <p:nvSpPr>
          <p:cNvPr id="22" name="TextBox 21"/>
          <p:cNvSpPr txBox="1"/>
          <p:nvPr/>
        </p:nvSpPr>
        <p:spPr>
          <a:xfrm>
            <a:off x="4836229" y="475488"/>
            <a:ext cx="258887"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8</a:t>
            </a:r>
            <a:endParaRPr lang="en-US" sz="1600" b="1" dirty="0">
              <a:solidFill>
                <a:schemeClr val="bg1"/>
              </a:solidFill>
            </a:endParaRPr>
          </a:p>
        </p:txBody>
      </p:sp>
      <p:sp>
        <p:nvSpPr>
          <p:cNvPr id="23" name="TextBox 22"/>
          <p:cNvSpPr txBox="1"/>
          <p:nvPr/>
        </p:nvSpPr>
        <p:spPr>
          <a:xfrm>
            <a:off x="5628240" y="472677"/>
            <a:ext cx="258887"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9</a:t>
            </a:r>
            <a:endParaRPr lang="en-US" sz="1600" b="1" dirty="0">
              <a:solidFill>
                <a:schemeClr val="bg1"/>
              </a:solidFill>
            </a:endParaRPr>
          </a:p>
        </p:txBody>
      </p:sp>
      <p:sp>
        <p:nvSpPr>
          <p:cNvPr id="30" name="TextBox 29"/>
          <p:cNvSpPr txBox="1"/>
          <p:nvPr/>
        </p:nvSpPr>
        <p:spPr>
          <a:xfrm>
            <a:off x="6062371" y="2593181"/>
            <a:ext cx="36576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16</a:t>
            </a:r>
            <a:endParaRPr lang="en-US" sz="1600" b="1" dirty="0">
              <a:solidFill>
                <a:schemeClr val="bg1"/>
              </a:solidFill>
            </a:endParaRPr>
          </a:p>
        </p:txBody>
      </p:sp>
      <p:sp>
        <p:nvSpPr>
          <p:cNvPr id="31" name="TextBox 30"/>
          <p:cNvSpPr txBox="1"/>
          <p:nvPr/>
        </p:nvSpPr>
        <p:spPr>
          <a:xfrm>
            <a:off x="3153250" y="2606040"/>
            <a:ext cx="365760"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12</a:t>
            </a:r>
            <a:endParaRPr lang="en-US" sz="1600" b="1" dirty="0">
              <a:solidFill>
                <a:schemeClr val="bg1"/>
              </a:solidFill>
            </a:endParaRPr>
          </a:p>
        </p:txBody>
      </p:sp>
      <p:sp>
        <p:nvSpPr>
          <p:cNvPr id="32" name="TextBox 31"/>
          <p:cNvSpPr txBox="1"/>
          <p:nvPr/>
        </p:nvSpPr>
        <p:spPr>
          <a:xfrm>
            <a:off x="5294033" y="2606040"/>
            <a:ext cx="365760"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15</a:t>
            </a:r>
            <a:endParaRPr lang="en-US" sz="1600" b="1" dirty="0">
              <a:solidFill>
                <a:schemeClr val="bg1"/>
              </a:solidFill>
            </a:endParaRPr>
          </a:p>
        </p:txBody>
      </p:sp>
      <p:sp>
        <p:nvSpPr>
          <p:cNvPr id="33" name="TextBox 32"/>
          <p:cNvSpPr txBox="1"/>
          <p:nvPr/>
        </p:nvSpPr>
        <p:spPr>
          <a:xfrm>
            <a:off x="4412999" y="2606040"/>
            <a:ext cx="365760"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14</a:t>
            </a:r>
            <a:endParaRPr lang="en-US" sz="1600" b="1" dirty="0">
              <a:solidFill>
                <a:schemeClr val="bg1"/>
              </a:solidFill>
            </a:endParaRPr>
          </a:p>
        </p:txBody>
      </p:sp>
      <p:sp>
        <p:nvSpPr>
          <p:cNvPr id="34" name="TextBox 33"/>
          <p:cNvSpPr txBox="1"/>
          <p:nvPr/>
        </p:nvSpPr>
        <p:spPr>
          <a:xfrm>
            <a:off x="3700000" y="2606040"/>
            <a:ext cx="365760"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13</a:t>
            </a:r>
            <a:endParaRPr lang="en-US" sz="1600" b="1" dirty="0">
              <a:solidFill>
                <a:schemeClr val="bg1"/>
              </a:solidFill>
            </a:endParaRPr>
          </a:p>
        </p:txBody>
      </p:sp>
      <p:sp>
        <p:nvSpPr>
          <p:cNvPr id="35" name="TextBox 34"/>
          <p:cNvSpPr txBox="1"/>
          <p:nvPr/>
        </p:nvSpPr>
        <p:spPr>
          <a:xfrm>
            <a:off x="2213493" y="2606040"/>
            <a:ext cx="365760"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11</a:t>
            </a:r>
            <a:endParaRPr lang="en-US" sz="1600" b="1" dirty="0">
              <a:solidFill>
                <a:schemeClr val="bg1"/>
              </a:solidFill>
            </a:endParaRPr>
          </a:p>
        </p:txBody>
      </p:sp>
      <p:sp>
        <p:nvSpPr>
          <p:cNvPr id="36" name="TextBox 35"/>
          <p:cNvSpPr txBox="1"/>
          <p:nvPr/>
        </p:nvSpPr>
        <p:spPr>
          <a:xfrm>
            <a:off x="6029017" y="475488"/>
            <a:ext cx="365760" cy="256032"/>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10</a:t>
            </a:r>
            <a:endParaRPr lang="en-US" sz="1600" b="1" dirty="0">
              <a:solidFill>
                <a:schemeClr val="bg1"/>
              </a:solidFill>
            </a:endParaRPr>
          </a:p>
        </p:txBody>
      </p:sp>
      <p:sp>
        <p:nvSpPr>
          <p:cNvPr id="29" name="Octagon 28"/>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83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5988" y="0"/>
            <a:ext cx="8228012" cy="742950"/>
          </a:xfrm>
        </p:spPr>
        <p:txBody>
          <a:bodyPr/>
          <a:lstStyle/>
          <a:p>
            <a:r>
              <a:rPr lang="en-US" dirty="0" smtClean="0">
                <a:solidFill>
                  <a:schemeClr val="bg1">
                    <a:lumMod val="85000"/>
                  </a:schemeClr>
                </a:solidFill>
              </a:rPr>
              <a:t>Why use the Shortwave IR Band</a:t>
            </a:r>
            <a:endParaRPr lang="en-US" dirty="0">
              <a:solidFill>
                <a:schemeClr val="bg1">
                  <a:lumMod val="85000"/>
                </a:schemeClr>
              </a:solidFill>
            </a:endParaRPr>
          </a:p>
        </p:txBody>
      </p:sp>
      <p:sp>
        <p:nvSpPr>
          <p:cNvPr id="4" name="TextBox 3"/>
          <p:cNvSpPr txBox="1"/>
          <p:nvPr/>
        </p:nvSpPr>
        <p:spPr>
          <a:xfrm>
            <a:off x="67734" y="726017"/>
            <a:ext cx="8915400" cy="3877985"/>
          </a:xfrm>
          <a:prstGeom prst="rect">
            <a:avLst/>
          </a:prstGeom>
          <a:solidFill>
            <a:srgbClr val="262626">
              <a:alpha val="67059"/>
            </a:srgbClr>
          </a:solidFill>
        </p:spPr>
        <p:txBody>
          <a:bodyPr wrap="square" rtlCol="0">
            <a:spAutoFit/>
          </a:bodyPr>
          <a:lstStyle/>
          <a:p>
            <a:pPr marL="342900" indent="-342900">
              <a:buFont typeface="Arial" panose="020B0604020202020204" pitchFamily="34" charset="0"/>
              <a:buChar char="•"/>
            </a:pPr>
            <a:r>
              <a:rPr lang="en-US" sz="2400" dirty="0">
                <a:solidFill>
                  <a:schemeClr val="bg1"/>
                </a:solidFill>
              </a:rPr>
              <a:t>2-km Resolution</a:t>
            </a:r>
          </a:p>
          <a:p>
            <a:pPr marL="342900" indent="-342900">
              <a:buFont typeface="Arial" panose="020B0604020202020204" pitchFamily="34" charset="0"/>
              <a:buChar char="•"/>
            </a:pPr>
            <a:r>
              <a:rPr lang="en-US" sz="2400" dirty="0">
                <a:solidFill>
                  <a:schemeClr val="bg1"/>
                </a:solidFill>
              </a:rPr>
              <a:t>Especially sensitive to hot temperatures:  Fire Detection</a:t>
            </a:r>
          </a:p>
          <a:p>
            <a:pPr marL="800100" lvl="1" indent="-342900">
              <a:buFont typeface="Arial" panose="020B0604020202020204" pitchFamily="34" charset="0"/>
              <a:buChar char="•"/>
            </a:pPr>
            <a:r>
              <a:rPr lang="en-US" sz="2000" dirty="0">
                <a:solidFill>
                  <a:schemeClr val="bg1"/>
                </a:solidFill>
              </a:rPr>
              <a:t>Both the Fire Detection and Characterization Algorithm and Fire RGB</a:t>
            </a:r>
          </a:p>
          <a:p>
            <a:pPr marL="342900" indent="-342900">
              <a:buFont typeface="Arial" panose="020B0604020202020204" pitchFamily="34" charset="0"/>
              <a:buChar char="•"/>
            </a:pPr>
            <a:r>
              <a:rPr lang="en-US" sz="2400" dirty="0">
                <a:solidFill>
                  <a:schemeClr val="bg1"/>
                </a:solidFill>
              </a:rPr>
              <a:t>Cloud droplets are not blackbody emitters of 3.9 </a:t>
            </a:r>
            <a:r>
              <a:rPr lang="en-US" sz="2400" dirty="0">
                <a:solidFill>
                  <a:schemeClr val="bg1"/>
                </a:solidFill>
                <a:latin typeface="Symbol" panose="05050102010706020507" pitchFamily="18" charset="2"/>
              </a:rPr>
              <a:t>m</a:t>
            </a:r>
            <a:r>
              <a:rPr lang="en-US" sz="2400" dirty="0">
                <a:solidFill>
                  <a:schemeClr val="bg1"/>
                </a:solidFill>
              </a:rPr>
              <a:t>m radiation</a:t>
            </a:r>
          </a:p>
          <a:p>
            <a:pPr marL="800100" lvl="1" indent="-342900">
              <a:buFont typeface="Arial" panose="020B0604020202020204" pitchFamily="34" charset="0"/>
              <a:buChar char="•"/>
            </a:pPr>
            <a:r>
              <a:rPr lang="en-US" sz="2000" dirty="0">
                <a:solidFill>
                  <a:schemeClr val="bg1"/>
                </a:solidFill>
              </a:rPr>
              <a:t>Useful for fog/stratus detection at night</a:t>
            </a:r>
          </a:p>
          <a:p>
            <a:pPr marL="342900" indent="-342900">
              <a:buFont typeface="Arial" panose="020B0604020202020204" pitchFamily="34" charset="0"/>
              <a:buChar char="•"/>
            </a:pPr>
            <a:r>
              <a:rPr lang="en-US" sz="2400" dirty="0">
                <a:solidFill>
                  <a:schemeClr val="bg1"/>
                </a:solidFill>
              </a:rPr>
              <a:t>Significant reflected solar radiation at 3.9 </a:t>
            </a:r>
            <a:r>
              <a:rPr lang="en-US" sz="2400" dirty="0">
                <a:solidFill>
                  <a:schemeClr val="bg1"/>
                </a:solidFill>
                <a:latin typeface="Symbol" panose="05050102010706020507" pitchFamily="18" charset="2"/>
              </a:rPr>
              <a:t>m</a:t>
            </a:r>
            <a:r>
              <a:rPr lang="en-US" sz="2400" dirty="0">
                <a:solidFill>
                  <a:schemeClr val="bg1"/>
                </a:solidFill>
              </a:rPr>
              <a:t>m can provide insight into cloud-top particle size and/or phase</a:t>
            </a:r>
          </a:p>
          <a:p>
            <a:pPr marL="800100" lvl="1" indent="-342900">
              <a:buFont typeface="Arial" panose="020B0604020202020204" pitchFamily="34" charset="0"/>
              <a:buChar char="•"/>
            </a:pPr>
            <a:r>
              <a:rPr lang="en-US" sz="2000" dirty="0">
                <a:solidFill>
                  <a:schemeClr val="bg1"/>
                </a:solidFill>
              </a:rPr>
              <a:t>Smaller particles are more highly reflective and will appear warmer</a:t>
            </a:r>
          </a:p>
          <a:p>
            <a:pPr marL="342900" indent="-342900">
              <a:buFont typeface="Arial" panose="020B0604020202020204" pitchFamily="34" charset="0"/>
              <a:buChar char="•"/>
            </a:pPr>
            <a:r>
              <a:rPr lang="en-US" sz="2400" dirty="0">
                <a:solidFill>
                  <a:schemeClr val="bg1"/>
                </a:solidFill>
              </a:rPr>
              <a:t>Used in Baseline Products such as Derived Motion Winds</a:t>
            </a:r>
          </a:p>
          <a:p>
            <a:pPr marL="342900" indent="-342900">
              <a:buFont typeface="Arial" panose="020B0604020202020204" pitchFamily="34" charset="0"/>
              <a:buChar char="•"/>
            </a:pPr>
            <a:r>
              <a:rPr lang="en-US" sz="2400" dirty="0">
                <a:solidFill>
                  <a:schemeClr val="bg1"/>
                </a:solidFill>
              </a:rPr>
              <a:t>14-bit data, detects temperatures from -75 C to 140 C</a:t>
            </a:r>
          </a:p>
          <a:p>
            <a:pPr marL="285750" indent="-285750">
              <a:buFont typeface="Arial" panose="020B0604020202020204" pitchFamily="34" charset="0"/>
              <a:buChar char="•"/>
            </a:pPr>
            <a:endParaRPr lang="en-US" dirty="0"/>
          </a:p>
        </p:txBody>
      </p:sp>
      <p:sp>
        <p:nvSpPr>
          <p:cNvPr id="5" name="Octagon 4"/>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289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437" y="637442"/>
            <a:ext cx="5492103" cy="4114800"/>
          </a:xfrm>
          <a:prstGeom prst="rect">
            <a:avLst/>
          </a:prstGeom>
        </p:spPr>
      </p:pic>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800100"/>
            <a:ext cx="5264150" cy="394335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640080"/>
            <a:ext cx="5492103" cy="4114800"/>
          </a:xfrm>
          <a:prstGeom prst="rect">
            <a:avLst/>
          </a:prstGeom>
        </p:spPr>
      </p:pic>
      <p:sp>
        <p:nvSpPr>
          <p:cNvPr id="6" name="Oval 5"/>
          <p:cNvSpPr/>
          <p:nvPr/>
        </p:nvSpPr>
        <p:spPr>
          <a:xfrm>
            <a:off x="6165948" y="2082800"/>
            <a:ext cx="944880" cy="78232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ctagon 6"/>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185816" y="171450"/>
            <a:ext cx="6848475" cy="7429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smtClean="0">
                <a:solidFill>
                  <a:schemeClr val="bg1"/>
                </a:solidFill>
              </a:rPr>
              <a:t>The ability to detect surface thermal features</a:t>
            </a:r>
            <a:endParaRPr lang="en-US" sz="2800" dirty="0">
              <a:solidFill>
                <a:schemeClr val="bg1"/>
              </a:solidFill>
            </a:endParaRPr>
          </a:p>
        </p:txBody>
      </p:sp>
    </p:spTree>
    <p:custDataLst>
      <p:tags r:id="rId1"/>
    </p:custDataLst>
    <p:extLst>
      <p:ext uri="{BB962C8B-B14F-4D97-AF65-F5344CB8AC3E}">
        <p14:creationId xmlns:p14="http://schemas.microsoft.com/office/powerpoint/2010/main" val="19625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5816" y="171450"/>
            <a:ext cx="6848475" cy="742950"/>
          </a:xfrm>
          <a:prstGeom prst="rect">
            <a:avLst/>
          </a:prstGeom>
        </p:spPr>
        <p:txBody>
          <a:bodyPr/>
          <a:lstStyle/>
          <a:p>
            <a:r>
              <a:rPr lang="en-US" sz="2800" dirty="0" smtClean="0">
                <a:solidFill>
                  <a:schemeClr val="bg1"/>
                </a:solidFill>
              </a:rPr>
              <a:t>The ability to detect surface thermal features</a:t>
            </a:r>
            <a:endParaRPr lang="en-US" sz="280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867" y="635000"/>
            <a:ext cx="5935133" cy="4451350"/>
          </a:xfrm>
          <a:prstGeom prst="rect">
            <a:avLst/>
          </a:prstGeom>
        </p:spPr>
      </p:pic>
      <p:sp>
        <p:nvSpPr>
          <p:cNvPr id="5" name="Octagon 4"/>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634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5988" y="0"/>
            <a:ext cx="8228012" cy="742950"/>
          </a:xfrm>
        </p:spPr>
        <p:txBody>
          <a:bodyPr/>
          <a:lstStyle/>
          <a:p>
            <a:r>
              <a:rPr lang="en-US" sz="3600" dirty="0" smtClean="0">
                <a:solidFill>
                  <a:schemeClr val="bg1"/>
                </a:solidFill>
              </a:rPr>
              <a:t>The ability to detect fog/stratus at Night!</a:t>
            </a:r>
            <a:endParaRPr lang="en-US" sz="3600" dirty="0">
              <a:solidFill>
                <a:schemeClr val="bg1"/>
              </a:solidFill>
            </a:endParaRPr>
          </a:p>
        </p:txBody>
      </p:sp>
      <p:sp>
        <p:nvSpPr>
          <p:cNvPr id="5" name="TextBox 4"/>
          <p:cNvSpPr txBox="1"/>
          <p:nvPr/>
        </p:nvSpPr>
        <p:spPr>
          <a:xfrm>
            <a:off x="110067" y="745064"/>
            <a:ext cx="8686800" cy="4062651"/>
          </a:xfrm>
          <a:prstGeom prst="rect">
            <a:avLst/>
          </a:prstGeom>
          <a:solidFill>
            <a:srgbClr val="262626">
              <a:alpha val="67059"/>
            </a:srgbClr>
          </a:solidFill>
        </p:spPr>
        <p:txBody>
          <a:bodyPr wrap="square" rtlCol="0">
            <a:spAutoFit/>
          </a:bodyPr>
          <a:lstStyle/>
          <a:p>
            <a:pPr marL="457200" indent="-457200">
              <a:buFont typeface="Arial" panose="020B0604020202020204" pitchFamily="34" charset="0"/>
              <a:buChar char="•"/>
            </a:pPr>
            <a:r>
              <a:rPr lang="en-US" sz="2800" dirty="0">
                <a:solidFill>
                  <a:schemeClr val="bg1"/>
                </a:solidFill>
              </a:rPr>
              <a:t>The ‘Night Fog’ Brightness Temperature Difference field is available in AWIPS, and is easily computed elsewhere</a:t>
            </a:r>
          </a:p>
          <a:p>
            <a:pPr marL="800100" lvl="1" indent="-342900">
              <a:buFont typeface="Arial" panose="020B0604020202020204" pitchFamily="34" charset="0"/>
              <a:buChar char="•"/>
            </a:pPr>
            <a:r>
              <a:rPr lang="en-US" sz="2400" dirty="0">
                <a:solidFill>
                  <a:schemeClr val="bg1"/>
                </a:solidFill>
              </a:rPr>
              <a:t>Highlights liquid water droplets because they do not emit 3.9 </a:t>
            </a:r>
            <a:r>
              <a:rPr lang="en-US" sz="2400" dirty="0">
                <a:solidFill>
                  <a:schemeClr val="bg1"/>
                </a:solidFill>
                <a:latin typeface="Symbol" panose="05050102010706020507" pitchFamily="18" charset="2"/>
              </a:rPr>
              <a:t>m</a:t>
            </a:r>
            <a:r>
              <a:rPr lang="en-US" sz="2400" dirty="0">
                <a:solidFill>
                  <a:schemeClr val="bg1"/>
                </a:solidFill>
              </a:rPr>
              <a:t>m radiation as a blackbody, but they do emit 10.3 </a:t>
            </a:r>
            <a:r>
              <a:rPr lang="en-US" sz="2400" dirty="0">
                <a:solidFill>
                  <a:schemeClr val="bg1"/>
                </a:solidFill>
                <a:latin typeface="Symbol" panose="05050102010706020507" pitchFamily="18" charset="2"/>
              </a:rPr>
              <a:t>m</a:t>
            </a:r>
            <a:r>
              <a:rPr lang="en-US" sz="2400" dirty="0">
                <a:solidFill>
                  <a:schemeClr val="bg1"/>
                </a:solidFill>
              </a:rPr>
              <a:t>m radiation as a blackbody</a:t>
            </a:r>
          </a:p>
          <a:p>
            <a:pPr marL="457200" indent="-457200">
              <a:buFont typeface="Arial" panose="020B0604020202020204" pitchFamily="34" charset="0"/>
              <a:buChar char="•"/>
            </a:pPr>
            <a:r>
              <a:rPr lang="en-US" sz="2800" dirty="0">
                <a:solidFill>
                  <a:schemeClr val="bg1"/>
                </a:solidFill>
              </a:rPr>
              <a:t>The Advanced Nighttime Microphysics RGB uses the Night Fog Brightness Temperature Difference field</a:t>
            </a:r>
          </a:p>
          <a:p>
            <a:pPr marL="457200" indent="-457200">
              <a:buFont typeface="Arial" panose="020B0604020202020204" pitchFamily="34" charset="0"/>
              <a:buChar char="•"/>
            </a:pPr>
            <a:r>
              <a:rPr lang="en-US" sz="2800" dirty="0">
                <a:solidFill>
                  <a:schemeClr val="bg1"/>
                </a:solidFill>
              </a:rPr>
              <a:t>Neither technique can view fog/stratus if there are multiple cloud </a:t>
            </a:r>
            <a:r>
              <a:rPr lang="en-US" sz="2800" dirty="0" smtClean="0">
                <a:solidFill>
                  <a:schemeClr val="bg1"/>
                </a:solidFill>
              </a:rPr>
              <a:t>decks</a:t>
            </a:r>
            <a:endParaRPr lang="en-US" sz="2800" dirty="0">
              <a:solidFill>
                <a:schemeClr val="bg1"/>
              </a:solidFill>
            </a:endParaRPr>
          </a:p>
          <a:p>
            <a:pPr marL="285750" indent="-285750">
              <a:buFont typeface="Arial" panose="020B0604020202020204" pitchFamily="34" charset="0"/>
              <a:buChar char="•"/>
            </a:pPr>
            <a:endParaRPr lang="en-US" dirty="0"/>
          </a:p>
        </p:txBody>
      </p:sp>
      <p:sp>
        <p:nvSpPr>
          <p:cNvPr id="4" name="Octagon 3"/>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59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8229600" cy="742950"/>
          </a:xfrm>
          <a:prstGeom prst="rect">
            <a:avLst/>
          </a:prstGeom>
        </p:spPr>
        <p:txBody>
          <a:bodyPr/>
          <a:lstStyle/>
          <a:p>
            <a:r>
              <a:rPr lang="en-US" sz="3200" dirty="0" smtClean="0">
                <a:solidFill>
                  <a:schemeClr val="bg1"/>
                </a:solidFill>
              </a:rPr>
              <a:t>Example of fog/stratus detection</a:t>
            </a:r>
            <a:endParaRPr lang="en-US" sz="3200" dirty="0">
              <a:solidFill>
                <a:schemeClr val="bg1"/>
              </a:solidFill>
            </a:endParaRPr>
          </a:p>
        </p:txBody>
      </p:sp>
      <p:pic>
        <p:nvPicPr>
          <p:cNvPr id="2" name="Content Placeholder 1"/>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51104" y="1189038"/>
            <a:ext cx="4038600" cy="3144837"/>
          </a:xfrm>
          <a:prstGeom prst="rect">
            <a:avLst/>
          </a:prstGeom>
        </p:spPr>
      </p:pic>
      <p:pic>
        <p:nvPicPr>
          <p:cNvPr id="3" name="Content Placeholder 2"/>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4642104" y="1189038"/>
            <a:ext cx="4038600" cy="3144837"/>
          </a:xfrm>
          <a:prstGeom prst="rect">
            <a:avLst/>
          </a:prstGeom>
        </p:spPr>
      </p:pic>
      <p:sp>
        <p:nvSpPr>
          <p:cNvPr id="7" name="TextBox 6"/>
          <p:cNvSpPr txBox="1"/>
          <p:nvPr/>
        </p:nvSpPr>
        <p:spPr>
          <a:xfrm flipH="1">
            <a:off x="457200" y="3131820"/>
            <a:ext cx="2476501" cy="461665"/>
          </a:xfrm>
          <a:prstGeom prst="rect">
            <a:avLst/>
          </a:prstGeom>
          <a:solidFill>
            <a:schemeClr val="tx1">
              <a:lumMod val="50000"/>
            </a:schemeClr>
          </a:solidFill>
        </p:spPr>
        <p:txBody>
          <a:bodyPr wrap="square" rtlCol="0">
            <a:spAutoFit/>
          </a:bodyPr>
          <a:lstStyle/>
          <a:p>
            <a:r>
              <a:rPr lang="en-US" sz="1200" b="1" dirty="0" smtClean="0">
                <a:solidFill>
                  <a:schemeClr val="bg1"/>
                </a:solidFill>
              </a:rPr>
              <a:t>GOES-17 Night Fog Brightness Temperature Difference </a:t>
            </a:r>
            <a:endParaRPr lang="en-US" sz="1200" b="1" dirty="0">
              <a:solidFill>
                <a:schemeClr val="bg1"/>
              </a:solidFill>
            </a:endParaRPr>
          </a:p>
        </p:txBody>
      </p:sp>
      <p:sp>
        <p:nvSpPr>
          <p:cNvPr id="8" name="TextBox 7"/>
          <p:cNvSpPr txBox="1"/>
          <p:nvPr/>
        </p:nvSpPr>
        <p:spPr>
          <a:xfrm flipH="1">
            <a:off x="4656138" y="3131819"/>
            <a:ext cx="2476501" cy="461665"/>
          </a:xfrm>
          <a:prstGeom prst="rect">
            <a:avLst/>
          </a:prstGeom>
          <a:solidFill>
            <a:schemeClr val="tx1">
              <a:lumMod val="50000"/>
            </a:schemeClr>
          </a:solidFill>
        </p:spPr>
        <p:txBody>
          <a:bodyPr wrap="square" rtlCol="0">
            <a:spAutoFit/>
          </a:bodyPr>
          <a:lstStyle/>
          <a:p>
            <a:r>
              <a:rPr lang="en-US" sz="1200" b="1" dirty="0" smtClean="0">
                <a:solidFill>
                  <a:schemeClr val="bg1"/>
                </a:solidFill>
              </a:rPr>
              <a:t>GOES-17 Nighttime Microphysics RGB</a:t>
            </a:r>
            <a:endParaRPr lang="en-US" sz="1200" b="1" dirty="0">
              <a:solidFill>
                <a:schemeClr val="bg1"/>
              </a:solidFill>
            </a:endParaRPr>
          </a:p>
        </p:txBody>
      </p:sp>
      <p:sp>
        <p:nvSpPr>
          <p:cNvPr id="5" name="TextBox 4"/>
          <p:cNvSpPr txBox="1"/>
          <p:nvPr/>
        </p:nvSpPr>
        <p:spPr>
          <a:xfrm flipH="1">
            <a:off x="1901219" y="4606005"/>
            <a:ext cx="5369168" cy="276999"/>
          </a:xfrm>
          <a:prstGeom prst="rect">
            <a:avLst/>
          </a:prstGeom>
          <a:noFill/>
        </p:spPr>
        <p:txBody>
          <a:bodyPr wrap="square" rtlCol="0">
            <a:spAutoFit/>
          </a:bodyPr>
          <a:lstStyle/>
          <a:p>
            <a:pPr algn="ctr"/>
            <a:r>
              <a:rPr lang="en-US" sz="1200" b="1" dirty="0" smtClean="0"/>
              <a:t>This GOES-17 Data is preliminary and non-operational</a:t>
            </a:r>
            <a:endParaRPr lang="en-US" sz="1200" b="1" dirty="0"/>
          </a:p>
        </p:txBody>
      </p:sp>
      <p:sp>
        <p:nvSpPr>
          <p:cNvPr id="9" name="Octagon 8"/>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192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742950"/>
          </a:xfrm>
          <a:prstGeom prst="rect">
            <a:avLst/>
          </a:prstGeom>
        </p:spPr>
        <p:txBody>
          <a:bodyPr/>
          <a:lstStyle/>
          <a:p>
            <a:r>
              <a:rPr lang="en-US" sz="2400" dirty="0" smtClean="0">
                <a:solidFill>
                  <a:schemeClr val="bg1"/>
                </a:solidFill>
              </a:rPr>
              <a:t>If you have strong convection, </a:t>
            </a:r>
            <a:r>
              <a:rPr lang="en-US" sz="2400" dirty="0" smtClean="0">
                <a:solidFill>
                  <a:srgbClr val="FF00FF"/>
                </a:solidFill>
              </a:rPr>
              <a:t/>
            </a:r>
            <a:br>
              <a:rPr lang="en-US" sz="2400" dirty="0" smtClean="0">
                <a:solidFill>
                  <a:srgbClr val="FF00FF"/>
                </a:solidFill>
              </a:rPr>
            </a:br>
            <a:r>
              <a:rPr lang="en-US" sz="2400" dirty="0" smtClean="0">
                <a:solidFill>
                  <a:schemeClr val="bg1"/>
                </a:solidFill>
              </a:rPr>
              <a:t>Day Cloud Convection RGB is useful</a:t>
            </a:r>
            <a:endParaRPr lang="en-US" sz="2400" dirty="0">
              <a:solidFill>
                <a:schemeClr val="bg1"/>
              </a:solidFill>
            </a:endParaRPr>
          </a:p>
        </p:txBody>
      </p:sp>
      <p:sp>
        <p:nvSpPr>
          <p:cNvPr id="3" name="Content Placeholder 2"/>
          <p:cNvSpPr>
            <a:spLocks noGrp="1"/>
          </p:cNvSpPr>
          <p:nvPr>
            <p:ph sz="half" idx="4294967295"/>
          </p:nvPr>
        </p:nvSpPr>
        <p:spPr>
          <a:xfrm>
            <a:off x="84843" y="932078"/>
            <a:ext cx="4038600" cy="3922713"/>
          </a:xfrm>
          <a:prstGeom prst="rect">
            <a:avLst/>
          </a:prstGeom>
        </p:spPr>
        <p:txBody>
          <a:bodyPr/>
          <a:lstStyle/>
          <a:p>
            <a:r>
              <a:rPr lang="en-US" sz="2400" dirty="0" smtClean="0">
                <a:solidFill>
                  <a:schemeClr val="bg1"/>
                </a:solidFill>
              </a:rPr>
              <a:t>Strong updraft lofts small ice crystals to the top of the cloud </a:t>
            </a:r>
          </a:p>
          <a:p>
            <a:r>
              <a:rPr lang="en-US" sz="2400" dirty="0" smtClean="0">
                <a:solidFill>
                  <a:schemeClr val="bg1"/>
                </a:solidFill>
              </a:rPr>
              <a:t>Small ice crystals strongly reflect 3.9 solar radiation</a:t>
            </a:r>
          </a:p>
          <a:p>
            <a:pPr lvl="1"/>
            <a:r>
              <a:rPr lang="en-US" sz="2000" dirty="0" smtClean="0">
                <a:solidFill>
                  <a:schemeClr val="bg1"/>
                </a:solidFill>
              </a:rPr>
              <a:t>3.9 – 10.3 Brightness Temperature difference is largest where ice crystals are smallest</a:t>
            </a:r>
            <a:endParaRPr lang="en-US" sz="20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914399"/>
            <a:ext cx="4846320" cy="34664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914399"/>
            <a:ext cx="4846320" cy="346646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914399"/>
            <a:ext cx="4846320" cy="3466465"/>
          </a:xfrm>
          <a:prstGeom prst="rect">
            <a:avLst/>
          </a:prstGeom>
        </p:spPr>
      </p:pic>
      <p:sp>
        <p:nvSpPr>
          <p:cNvPr id="8" name="Octagon 7"/>
          <p:cNvSpPr/>
          <p:nvPr/>
        </p:nvSpPr>
        <p:spPr>
          <a:xfrm>
            <a:off x="-4" y="4885270"/>
            <a:ext cx="262467" cy="254000"/>
          </a:xfrm>
          <a:prstGeom prst="octagon">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37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REFERENCE_ID" val="3fda716e-381d-4f87-b04a-c6172927d045"/>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033900-c:\users\scottl\visit\shymet\shortwaveir_band7.pptx"/>
  <p:tag name="ARTICULATE_PRESENTER_VERSION" val="7"/>
  <p:tag name="ARTICULATE_PROJECT_OPEN" val="1"/>
  <p:tag name="ARTICULATE_USED_PAGE_ORIENTATION" val="1"/>
  <p:tag name="ARTICULATE_USED_PAGE_SIZE" val="15"/>
</p:tagLst>
</file>

<file path=ppt/tags/tag10.xml><?xml version="1.0" encoding="utf-8"?>
<p:tagLst xmlns:a="http://schemas.openxmlformats.org/drawingml/2006/main" xmlns:r="http://schemas.openxmlformats.org/officeDocument/2006/relationships" xmlns:p="http://schemas.openxmlformats.org/presentationml/2006/main">
  <p:tag name="AUDIO_ID" val="487"/>
  <p:tag name="ARTICULATE_AUDIO_RECORDED" val="1"/>
  <p:tag name="TIMELINE" val="35.7"/>
  <p:tag name="ELAPSEDTIME" val="48.9"/>
  <p:tag name="ANNOTATION_TYPE_1" val="0"/>
  <p:tag name="ANNOTATION_START_1" val="2.2"/>
  <p:tag name="ANNOTATION_END_1" val="-1.0"/>
  <p:tag name="ANNOTATION_TOP_1" val="313"/>
  <p:tag name="ANNOTATION_LEFT_1" val="697"/>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7.9"/>
  <p:tag name="ANNOTATION_END_2" val="38.3"/>
  <p:tag name="ANNOTATION_TOP_2" val="319"/>
  <p:tag name="ANNOTATION_LEFT_2" val="366"/>
  <p:tag name="ANNOTATION_WIDTH_2" val="119"/>
  <p:tag name="ANNOTATION_HEIGHT_2" val="119"/>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COUNT" val="2"/>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Lst>
</file>

<file path=ppt/tags/tag12.xml><?xml version="1.0" encoding="utf-8"?>
<p:tagLst xmlns:a="http://schemas.openxmlformats.org/drawingml/2006/main" xmlns:r="http://schemas.openxmlformats.org/officeDocument/2006/relationships" xmlns:p="http://schemas.openxmlformats.org/presentationml/2006/main">
  <p:tag name="AUDIO_ID" val="492"/>
  <p:tag name="ARTICULATE_AUDIO_RECORDED" val="1"/>
  <p:tag name="ELAPSEDTIME" val="18.2"/>
  <p:tag name="ANNOTATION_TYPE_1" val="0"/>
  <p:tag name="ANNOTATION_START_1" val="6.2"/>
  <p:tag name="ANNOTATION_END_1" val="8.2"/>
  <p:tag name="ANNOTATION_TOP_1" val="323"/>
  <p:tag name="ANNOTATION_LEFT_1" val="405"/>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8.2"/>
  <p:tag name="ANNOTATION_END_2" val="10.1"/>
  <p:tag name="ANNOTATION_TOP_2" val="264"/>
  <p:tag name="ANNOTATION_LEFT_2" val="484"/>
  <p:tag name="ANNOTATION_WIDTH_2" val="119"/>
  <p:tag name="ANNOTATION_HEIGHT_2" val="119"/>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0.1"/>
  <p:tag name="ANNOTATION_END_3" val="16.5"/>
  <p:tag name="ANNOTATION_TOP_3" val="193"/>
  <p:tag name="ANNOTATION_LEFT_3" val="441"/>
  <p:tag name="ANNOTATION_WIDTH_3" val="119"/>
  <p:tag name="ANNOTATION_HEIGHT_3" val="119"/>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2"/>
  <p:tag name="ANNOTATION_START_4" val="16.5"/>
  <p:tag name="ANNOTATION_END_4" val="16.5"/>
  <p:tag name="ANNOTATION_TOP_4" val="-40"/>
  <p:tag name="ANNOTATION_LEFT_4" val="-40"/>
  <p:tag name="ANNOTATION_WIDTH_4" val="1040"/>
  <p:tag name="ANNOTATION_HEIGHT_4" val="620"/>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540"/>
  <p:tag name="ANNOTATION_TYPE_5" val="2"/>
  <p:tag name="ANNOTATION_START_5" val="16.5"/>
  <p:tag name="ANNOTATION_TOP_5" val="248"/>
  <p:tag name="ANNOTATION_LEFT_5" val="262"/>
  <p:tag name="ANNOTATION_WIDTH_5" val="32"/>
  <p:tag name="ANNOTATION_HEIGHT_5" val="33"/>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16777215"/>
  <p:tag name="ANNOTATION_FILL_COLOR_5" val="855309"/>
  <p:tag name="ANNOTATION_FILL_ALPHA_5" val="50"/>
  <p:tag name="ANNOTATION_BORDER_WIDTH_5" val="2"/>
  <p:tag name="ANNOTATION_SLIDE_WIDTH_5" val="960"/>
  <p:tag name="ANNOTATION_SLIDE_HEIGHT_5" val="540"/>
  <p:tag name="ANNOTATION_COUNT" val="5"/>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488"/>
  <p:tag name="ARTICULATE_AUDIO_RECORDED" val="1"/>
  <p:tag name="ELAPSEDTIME" val="25.9"/>
  <p:tag name="ANNOTATION_COUNT" val="0"/>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489"/>
  <p:tag name="ARTICULATE_AUDIO_RECORDED" val="1"/>
  <p:tag name="ELAPSEDTIME" val="32.3"/>
  <p:tag name="ANNOTATION_TYPE_1" val="0"/>
  <p:tag name="ANNOTATION_START_1" val="2.8"/>
  <p:tag name="ANNOTATION_END_1" val="4.0"/>
  <p:tag name="ANNOTATION_TOP_1" val="201"/>
  <p:tag name="ANNOTATION_LEFT_1" val="125"/>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4.0"/>
  <p:tag name="ANNOTATION_END_2" val="5.4"/>
  <p:tag name="ANNOTATION_TOP_2" val="416"/>
  <p:tag name="ANNOTATION_LEFT_2" val="237"/>
  <p:tag name="ANNOTATION_WIDTH_2" val="119"/>
  <p:tag name="ANNOTATION_HEIGHT_2" val="119"/>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5.4"/>
  <p:tag name="ANNOTATION_END_3" val="12.9"/>
  <p:tag name="ANNOTATION_TOP_3" val="220"/>
  <p:tag name="ANNOTATION_LEFT_3" val="288"/>
  <p:tag name="ANNOTATION_WIDTH_3" val="119"/>
  <p:tag name="ANNOTATION_HEIGHT_3" val="119"/>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2.9"/>
  <p:tag name="ANNOTATION_END_4" val="18.4"/>
  <p:tag name="ANNOTATION_TOP_4" val="185"/>
  <p:tag name="ANNOTATION_LEFT_4" val="284"/>
  <p:tag name="ANNOTATION_WIDTH_4" val="119"/>
  <p:tag name="ANNOTATION_HEIGHT_4" val="119"/>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8.4"/>
  <p:tag name="ANNOTATION_END_5" val="20.5"/>
  <p:tag name="ANNOTATION_TOP_5" val="200"/>
  <p:tag name="ANNOTATION_LEFT_5" val="731"/>
  <p:tag name="ANNOTATION_WIDTH_5" val="119"/>
  <p:tag name="ANNOTATION_HEIGHT_5" val="119"/>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20.5"/>
  <p:tag name="ANNOTATION_END_6" val="22.5"/>
  <p:tag name="ANNOTATION_TOP_6" val="216"/>
  <p:tag name="ANNOTATION_LEFT_6" val="292"/>
  <p:tag name="ANNOTATION_WIDTH_6" val="119"/>
  <p:tag name="ANNOTATION_HEIGHT_6" val="119"/>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22.5"/>
  <p:tag name="ANNOTATION_END_7" val="23.9"/>
  <p:tag name="ANNOTATION_TOP_7" val="423"/>
  <p:tag name="ANNOTATION_LEFT_7" val="704"/>
  <p:tag name="ANNOTATION_WIDTH_7" val="119"/>
  <p:tag name="ANNOTATION_HEIGHT_7" val="119"/>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23.9"/>
  <p:tag name="ANNOTATION_TOP_8" val="411"/>
  <p:tag name="ANNOTATION_LEFT_8" val="268"/>
  <p:tag name="ANNOTATION_WIDTH_8" val="119"/>
  <p:tag name="ANNOTATION_HEIGHT_8" val="119"/>
  <p:tag name="ANNOTATION_ANIMATION_8" val="3"/>
  <p:tag name="ANNOTATION_ROTATION_8" val="27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COUNT" val="8"/>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490"/>
  <p:tag name="ARTICULATE_AUDIO_RECORDED" val="1"/>
  <p:tag name="TIMELINE" val="25.9/33.9"/>
  <p:tag name="ELAPSEDTIME" val="42.3"/>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NNOTATION_TYPE_1" val="0"/>
  <p:tag name="ANNOTATION_START_1" val="3.3"/>
  <p:tag name="ANNOTATION_END_1" val="12.0"/>
  <p:tag name="ANNOTATION_TOP_1" val="442"/>
  <p:tag name="ANNOTATION_LEFT_1" val="693"/>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12.0"/>
  <p:tag name="ANNOTATION_END_2" val="13.5"/>
  <p:tag name="ANNOTATION_TOP_2" val="281"/>
  <p:tag name="ANNOTATION_LEFT_2" val="766"/>
  <p:tag name="ANNOTATION_WIDTH_2" val="119"/>
  <p:tag name="ANNOTATION_HEIGHT_2" val="119"/>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3.5"/>
  <p:tag name="ANNOTATION_END_3" val="19.0"/>
  <p:tag name="ANNOTATION_TOP_3" val="295"/>
  <p:tag name="ANNOTATION_LEFT_3" val="740"/>
  <p:tag name="ANNOTATION_WIDTH_3" val="119"/>
  <p:tag name="ANNOTATION_HEIGHT_3" val="119"/>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9.0"/>
  <p:tag name="ANNOTATION_TOP_4" val="211"/>
  <p:tag name="ANNOTATION_LEFT_4" val="677"/>
  <p:tag name="ANNOTATION_WIDTH_4" val="119"/>
  <p:tag name="ANNOTATION_HEIGHT_4" val="119"/>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COUNT" val="4"/>
  <p:tag name="ARTICULATE_SLIDE_THUMBNAIL_REFRESH" val="1"/>
  <p:tag name="ARTICULATE_USED_LAYOUT"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UDIO_ID" val="327"/>
  <p:tag name="ARTICULATE_AUDIO_RECORDED" val="1"/>
  <p:tag name="ELAPSEDTIME" val="24.7"/>
  <p:tag name="ARTICULATE_TITLE_TAG" val="Title Slide"/>
  <p:tag name="ANNOTATION_TYPE_1" val="2"/>
  <p:tag name="ANNOTATION_START_1" val="18.6"/>
  <p:tag name="ANNOTATION_END_1" val="18.6"/>
  <p:tag name="ANNOTATION_TOP_1" val="-40"/>
  <p:tag name="ANNOTATION_LEFT_1" val="-40"/>
  <p:tag name="ANNOTATION_WIDTH_1" val="1040"/>
  <p:tag name="ANNOTATION_HEIGHT_1" val="620"/>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540"/>
  <p:tag name="ANNOTATION_TYPE_2" val="2"/>
  <p:tag name="ANNOTATION_START_2" val="18.6"/>
  <p:tag name="ANNOTATION_TOP_2" val="191"/>
  <p:tag name="ANNOTATION_LEFT_2" val="527"/>
  <p:tag name="ANNOTATION_WIDTH_2" val="405"/>
  <p:tag name="ANNOTATION_HEIGHT_2" val="3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540"/>
  <p:tag name="ANNOTATION_COUNT" val="2"/>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UDIO_ID" val="491"/>
  <p:tag name="ARTICULATE_AUDIO_RECORDED" val="1"/>
  <p:tag name="ELAPSEDTIME" val="9.3"/>
  <p:tag name="ANNOTATION_COUNT" val="0"/>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UDIO_ID" val="264"/>
  <p:tag name="ARTICULATE_AUDIO_RECORDED" val="1"/>
  <p:tag name="ELAPSEDTIME" val="7.4"/>
  <p:tag name="ANNOTATION_COUNT" val="0"/>
  <p:tag name="ARTICULATE_TITLE_TAG" val="Where to find more information"/>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UDIO_ID" val="485"/>
  <p:tag name="ARTICULATE_AUDIO_RECORDED" val="1"/>
  <p:tag name="ELAPSEDTIME" val="28.2"/>
  <p:tag name="ARTICULATE_TITLE_TAG" val="The IR Channels on ABI"/>
  <p:tag name="ANNOTATION_TYPE_1" val="0"/>
  <p:tag name="ANNOTATION_START_1" val="5.5"/>
  <p:tag name="ANNOTATION_END_1" val="8.3"/>
  <p:tag name="ANNOTATION_TOP_1" val="85"/>
  <p:tag name="ANNOTATION_LEFT_1" val="188"/>
  <p:tag name="ANNOTATION_WIDTH_1" val="119"/>
  <p:tag name="ANNOTATION_HEIGHT_1" val="119"/>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8.3"/>
  <p:tag name="ANNOTATION_END_2" val="9.7"/>
  <p:tag name="ANNOTATION_TOP_2" val="81"/>
  <p:tag name="ANNOTATION_LEFT_2" val="274"/>
  <p:tag name="ANNOTATION_WIDTH_2" val="119"/>
  <p:tag name="ANNOTATION_HEIGHT_2" val="119"/>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9.7"/>
  <p:tag name="ANNOTATION_END_3" val="11.4"/>
  <p:tag name="ANNOTATION_TOP_3" val="83"/>
  <p:tag name="ANNOTATION_LEFT_3" val="401"/>
  <p:tag name="ANNOTATION_WIDTH_3" val="119"/>
  <p:tag name="ANNOTATION_HEIGHT_3" val="119"/>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1.4"/>
  <p:tag name="ANNOTATION_END_4" val="15.5"/>
  <p:tag name="ANNOTATION_TOP_4" val="83"/>
  <p:tag name="ANNOTATION_LEFT_4" val="571"/>
  <p:tag name="ANNOTATION_WIDTH_4" val="119"/>
  <p:tag name="ANNOTATION_HEIGHT_4" val="119"/>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5.5"/>
  <p:tag name="ANNOTATION_END_5" val="18.4"/>
  <p:tag name="ANNOTATION_TOP_5" val="83"/>
  <p:tag name="ANNOTATION_LEFT_5" val="718"/>
  <p:tag name="ANNOTATION_WIDTH_5" val="119"/>
  <p:tag name="ANNOTATION_HEIGHT_5" val="119"/>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COUNT" val="5"/>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486"/>
  <p:tag name="ARTICULATE_AUDIO_RECORDED" val="1"/>
  <p:tag name="TIMELINE" val="21.5"/>
  <p:tag name="ELAPSEDTIME" val="60.2"/>
  <p:tag name="ANNOTATION_TYPE_1" val="0"/>
  <p:tag name="ANNOTATION_START_1" val="4.1"/>
  <p:tag name="ANNOTATION_END_1" val="5.8"/>
  <p:tag name="ANNOTATION_TOP_1" val="169"/>
  <p:tag name="ANNOTATION_LEFT_1" val="259"/>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5.8"/>
  <p:tag name="ANNOTATION_END_2" val="6.9"/>
  <p:tag name="ANNOTATION_TOP_2" val="179"/>
  <p:tag name="ANNOTATION_LEFT_2" val="529"/>
  <p:tag name="ANNOTATION_WIDTH_2" val="119"/>
  <p:tag name="ANNOTATION_HEIGHT_2" val="119"/>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6.9"/>
  <p:tag name="ANNOTATION_END_3" val="8.0"/>
  <p:tag name="ANNOTATION_TOP_3" val="185"/>
  <p:tag name="ANNOTATION_LEFT_3" val="609"/>
  <p:tag name="ANNOTATION_WIDTH_3" val="119"/>
  <p:tag name="ANNOTATION_HEIGHT_3" val="119"/>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8.0"/>
  <p:tag name="ANNOTATION_END_4" val="10.7"/>
  <p:tag name="ANNOTATION_TOP_4" val="185"/>
  <p:tag name="ANNOTATION_LEFT_4" val="647"/>
  <p:tag name="ANNOTATION_WIDTH_4" val="119"/>
  <p:tag name="ANNOTATION_HEIGHT_4" val="119"/>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0.7"/>
  <p:tag name="ANNOTATION_END_5" val="16.6"/>
  <p:tag name="ANNOTATION_TOP_5" val="229"/>
  <p:tag name="ANNOTATION_LEFT_5" val="510"/>
  <p:tag name="ANNOTATION_WIDTH_5" val="119"/>
  <p:tag name="ANNOTATION_HEIGHT_5" val="119"/>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16.6"/>
  <p:tag name="ANNOTATION_END_6" val="20.1"/>
  <p:tag name="ANNOTATION_TOP_6" val="232"/>
  <p:tag name="ANNOTATION_LEFT_6" val="647"/>
  <p:tag name="ANNOTATION_WIDTH_6" val="119"/>
  <p:tag name="ANNOTATION_HEIGHT_6" val="119"/>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32.2"/>
  <p:tag name="ANNOTATION_END_7" val="35.6"/>
  <p:tag name="ANNOTATION_TOP_7" val="428"/>
  <p:tag name="ANNOTATION_LEFT_7" val="412"/>
  <p:tag name="ANNOTATION_WIDTH_7" val="119"/>
  <p:tag name="ANNOTATION_HEIGHT_7" val="119"/>
  <p:tag name="ANNOTATION_ANIMATION_7" val="3"/>
  <p:tag name="ANNOTATION_ROTATION_7" val="9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35.6"/>
  <p:tag name="ANNOTATION_END_8" val="38.6"/>
  <p:tag name="ANNOTATION_TOP_8" val="303"/>
  <p:tag name="ANNOTATION_LEFT_8" val="750"/>
  <p:tag name="ANNOTATION_WIDTH_8" val="119"/>
  <p:tag name="ANNOTATION_HEIGHT_8" val="119"/>
  <p:tag name="ANNOTATION_ANIMATION_8" val="3"/>
  <p:tag name="ANNOTATION_ROTATION_8" val="9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TYPE_9" val="0"/>
  <p:tag name="ANNOTATION_START_9" val="38.6"/>
  <p:tag name="ANNOTATION_END_9" val="52.4"/>
  <p:tag name="ANNOTATION_TOP_9" val="424"/>
  <p:tag name="ANNOTATION_LEFT_9" val="414"/>
  <p:tag name="ANNOTATION_WIDTH_9" val="119"/>
  <p:tag name="ANNOTATION_HEIGHT_9" val="119"/>
  <p:tag name="ANNOTATION_ANIMATION_9" val="3"/>
  <p:tag name="ANNOTATION_ROTATION_9" val="9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540"/>
  <p:tag name="ANNOTATION_TYPE_10" val="0"/>
  <p:tag name="ANNOTATION_START_10" val="52.4"/>
  <p:tag name="ANNOTATION_TOP_10" val="185"/>
  <p:tag name="ANNOTATION_LEFT_10" val="259"/>
  <p:tag name="ANNOTATION_WIDTH_10" val="119"/>
  <p:tag name="ANNOTATION_HEIGHT_10" val="119"/>
  <p:tag name="ANNOTATION_ANIMATION_10" val="3"/>
  <p:tag name="ANNOTATION_ROTATION_10" val="9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540"/>
  <p:tag name="ANNOTATION_COUNT" val="10"/>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478"/>
  <p:tag name="ARTICULATE_AUDIO_RECORDED" val="1"/>
  <p:tag name="ELAPSEDTIME" val="41.6"/>
  <p:tag name="ANNOTATION_TYPE_1" val="2"/>
  <p:tag name="ANNOTATION_START_1" val="18.5"/>
  <p:tag name="ANNOTATION_END_1" val="18.5"/>
  <p:tag name="ANNOTATION_TOP_1" val="-40"/>
  <p:tag name="ANNOTATION_LEFT_1" val="-40"/>
  <p:tag name="ANNOTATION_WIDTH_1" val="1040"/>
  <p:tag name="ANNOTATION_HEIGHT_1" val="620"/>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540"/>
  <p:tag name="ANNOTATION_TYPE_2" val="2"/>
  <p:tag name="ANNOTATION_START_2" val="18.5"/>
  <p:tag name="ANNOTATION_END_2" val="-1.0"/>
  <p:tag name="ANNOTATION_TOP_2" val="79"/>
  <p:tag name="ANNOTATION_LEFT_2" val="8"/>
  <p:tag name="ANNOTATION_WIDTH_2" val="917"/>
  <p:tag name="ANNOTATION_HEIGHT_2" val="38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540"/>
  <p:tag name="ANNOTATION_TYPE_3" val="0"/>
  <p:tag name="ANNOTATION_START_3" val="25.4"/>
  <p:tag name="ANNOTATION_END_3" val="37.4"/>
  <p:tag name="ANNOTATION_TOP_3" val="422"/>
  <p:tag name="ANNOTATION_LEFT_3" val="762"/>
  <p:tag name="ANNOTATION_WIDTH_3" val="119"/>
  <p:tag name="ANNOTATION_HEIGHT_3" val="119"/>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COUNT" val="3"/>
  <p:tag name="ARTICULATE_NAV_LEVEL" val="1"/>
  <p:tag name="ARTICULATE_SLIDE_PRESENTER_GUID" val="93912322-55b8-4c5e-9486-6efb59ed1f69"/>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BULLET_11" val="8226"/>
  <p:tag name="BULLET_12" val="8226"/>
  <p:tag name="BULLET_13" val="8226"/>
  <p:tag name="BULLET_14" val="8226"/>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Normal_Launch_Show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Normal_Launch_ShowTemp</Template>
  <TotalTime>4267</TotalTime>
  <Words>1486</Words>
  <Application>Microsoft Office PowerPoint</Application>
  <PresentationFormat>On-screen Show (16:9)</PresentationFormat>
  <Paragraphs>181</Paragraphs>
  <Slides>11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MS PGothic</vt:lpstr>
      <vt:lpstr>Arial</vt:lpstr>
      <vt:lpstr>Calibri</vt:lpstr>
      <vt:lpstr>Corbel</vt:lpstr>
      <vt:lpstr>Myriad Pro</vt:lpstr>
      <vt:lpstr>Symbol</vt:lpstr>
      <vt:lpstr>Times New Roman</vt:lpstr>
      <vt:lpstr>Normal_Launch_ShowTemp</vt:lpstr>
      <vt:lpstr>Custom Design</vt:lpstr>
      <vt:lpstr>1_Custom Design</vt:lpstr>
      <vt:lpstr>PowerPoint Presentation</vt:lpstr>
      <vt:lpstr>PowerPoint Presentation</vt:lpstr>
      <vt:lpstr>ABI IR Spectral Bands (7-16)</vt:lpstr>
      <vt:lpstr>Why use the Shortwave IR Band</vt:lpstr>
      <vt:lpstr>PowerPoint Presentation</vt:lpstr>
      <vt:lpstr>The ability to detect surface thermal features</vt:lpstr>
      <vt:lpstr>The ability to detect fog/stratus at Night!</vt:lpstr>
      <vt:lpstr>Example of fog/stratus detection</vt:lpstr>
      <vt:lpstr>If you have strong convection,  Day Cloud Convection RGB is useful</vt:lpstr>
      <vt:lpstr>GOES-R ABI Band 7</vt:lpstr>
      <vt:lpstr>PowerPoint Presentation</vt:lpstr>
    </vt:vector>
  </TitlesOfParts>
  <Company>GOES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Michelle (GSFC-417.0)[ADNET SYSTEMS INC]</dc:creator>
  <cp:lastModifiedBy>Scott Lindstrom</cp:lastModifiedBy>
  <cp:revision>245</cp:revision>
  <cp:lastPrinted>2018-10-29T01:05:05Z</cp:lastPrinted>
  <dcterms:created xsi:type="dcterms:W3CDTF">2016-10-07T13:19:50Z</dcterms:created>
  <dcterms:modified xsi:type="dcterms:W3CDTF">2018-11-20T20:40:44Z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RELAMPAGO GOES-R Training- Introduction_sgoodman</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7AF7E294-F6A9-4363-9202-761178088C85</vt:lpwstr>
  </property>
  <property fmtid="{D5CDD505-2E9C-101B-9397-08002B2CF9AE}" pid="6" name="ArticulateProjectFull">
    <vt:lpwstr>C:\Users\scottl\VISIT\SHyMet\ShortWaveIR_Band7.ppta</vt:lpwstr>
  </property>
</Properties>
</file>