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5.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6" r:id="rId2"/>
  </p:sldMasterIdLst>
  <p:notesMasterIdLst>
    <p:notesMasterId r:id="rId28"/>
  </p:notesMasterIdLst>
  <p:sldIdLst>
    <p:sldId id="272" r:id="rId3"/>
    <p:sldId id="288" r:id="rId4"/>
    <p:sldId id="283" r:id="rId5"/>
    <p:sldId id="286" r:id="rId6"/>
    <p:sldId id="287" r:id="rId7"/>
    <p:sldId id="256" r:id="rId8"/>
    <p:sldId id="274" r:id="rId9"/>
    <p:sldId id="275" r:id="rId10"/>
    <p:sldId id="277" r:id="rId11"/>
    <p:sldId id="285" r:id="rId12"/>
    <p:sldId id="284" r:id="rId13"/>
    <p:sldId id="297" r:id="rId14"/>
    <p:sldId id="279" r:id="rId15"/>
    <p:sldId id="280" r:id="rId16"/>
    <p:sldId id="281" r:id="rId17"/>
    <p:sldId id="298" r:id="rId18"/>
    <p:sldId id="292" r:id="rId19"/>
    <p:sldId id="296" r:id="rId20"/>
    <p:sldId id="293" r:id="rId21"/>
    <p:sldId id="294" r:id="rId22"/>
    <p:sldId id="259" r:id="rId23"/>
    <p:sldId id="260" r:id="rId24"/>
    <p:sldId id="289" r:id="rId25"/>
    <p:sldId id="291" r:id="rId26"/>
    <p:sldId id="290" r:id="rId27"/>
  </p:sldIdLst>
  <p:sldSz cx="9144000" cy="6858000" type="screen4x3"/>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09FFFF"/>
    <a:srgbClr val="00FFCC"/>
    <a:srgbClr val="0000FF"/>
    <a:srgbClr val="7F2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3848" autoAdjust="0"/>
  </p:normalViewPr>
  <p:slideViewPr>
    <p:cSldViewPr>
      <p:cViewPr>
        <p:scale>
          <a:sx n="60" d="100"/>
          <a:sy n="60" d="100"/>
        </p:scale>
        <p:origin x="-12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10" d="100"/>
          <a:sy n="110" d="100"/>
        </p:scale>
        <p:origin x="-117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lvl1pPr>
            <a:lvl2pPr marL="457200" marR="0" lvl="1" indent="0" algn="l" rtl="0">
              <a:spcBef>
                <a:spcPts val="0"/>
              </a:spcBef>
              <a:buNone/>
              <a:defRPr sz="1100" b="0" i="0" u="none" strike="noStrike" cap="none"/>
            </a:lvl2pPr>
            <a:lvl3pPr marL="914400" marR="0" lvl="2" indent="0" algn="l" rtl="0">
              <a:spcBef>
                <a:spcPts val="0"/>
              </a:spcBef>
              <a:buNone/>
              <a:defRPr sz="1100" b="0" i="0" u="none" strike="noStrike" cap="none"/>
            </a:lvl3pPr>
            <a:lvl4pPr marL="1371600" marR="0" lvl="3" indent="0" algn="l" rtl="0">
              <a:spcBef>
                <a:spcPts val="0"/>
              </a:spcBef>
              <a:buNone/>
              <a:defRPr sz="1100" b="0" i="0" u="none" strike="noStrike" cap="none"/>
            </a:lvl4pPr>
            <a:lvl5pPr marL="1828800" marR="0" lvl="4" indent="0" algn="l" rtl="0">
              <a:spcBef>
                <a:spcPts val="0"/>
              </a:spcBef>
              <a:buNone/>
              <a:defRPr sz="1100" b="0" i="0" u="none" strike="noStrike" cap="none"/>
            </a:lvl5pPr>
            <a:lvl6pPr marL="2286000" marR="0" lvl="5" indent="0" algn="l" rtl="0">
              <a:spcBef>
                <a:spcPts val="0"/>
              </a:spcBef>
              <a:buNone/>
              <a:defRPr sz="1100" b="0" i="0" u="none" strike="noStrike" cap="none"/>
            </a:lvl6pPr>
            <a:lvl7pPr marL="2743200" marR="0" lvl="6" indent="0" algn="l" rtl="0">
              <a:spcBef>
                <a:spcPts val="0"/>
              </a:spcBef>
              <a:buNone/>
              <a:defRPr sz="1100" b="0" i="0" u="none" strike="noStrike" cap="none"/>
            </a:lvl7pPr>
            <a:lvl8pPr marL="3200400" marR="0" lvl="7" indent="0" algn="l" rtl="0">
              <a:spcBef>
                <a:spcPts val="0"/>
              </a:spcBef>
              <a:buNone/>
              <a:defRPr sz="1100" b="0" i="0" u="none" strike="noStrike" cap="none"/>
            </a:lvl8pPr>
            <a:lvl9pPr marL="3657600" marR="0" lvl="8" indent="0" algn="l" rtl="0">
              <a:spcBef>
                <a:spcPts val="0"/>
              </a:spcBef>
              <a:buNone/>
              <a:defRPr sz="1100" b="0" i="0" u="none" strike="noStrike" cap="none"/>
            </a:lvl9pPr>
          </a:lstStyle>
          <a:p>
            <a:endParaRPr/>
          </a:p>
        </p:txBody>
      </p:sp>
    </p:spTree>
    <p:extLst>
      <p:ext uri="{BB962C8B-B14F-4D97-AF65-F5344CB8AC3E}">
        <p14:creationId xmlns:p14="http://schemas.microsoft.com/office/powerpoint/2010/main" val="297921932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This is the Satellite Foundation Course for GOES-R Training on Baseline Cloud Products.   My name is Scott Lindstrom and I will be describing these products developed by Andy Heidinger and Mike Pavolonis from NOAA/Star, Patrick Minnis from NASA Langley, and Andi Walther at CIMSS</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22088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Once Cloud Mask is computed, Cloud Type as shown here is then computed.    Cloud Type is a Future Capability product </a:t>
            </a:r>
            <a:r>
              <a:rPr lang="en-US">
                <a:solidFill>
                  <a:srgbClr val="000000"/>
                </a:solidFill>
                <a:latin typeface="Times New Roman"/>
                <a:ea typeface="Times New Roman"/>
                <a:cs typeface="Times New Roman"/>
              </a:rPr>
              <a:t>-</a:t>
            </a:r>
            <a:r>
              <a:rPr lang="en-US">
                <a:solidFill>
                  <a:srgbClr val="000000"/>
                </a:solidFill>
                <a:latin typeface="Calibri"/>
                <a:ea typeface="Times New Roman"/>
                <a:cs typeface="Calibri"/>
              </a:rPr>
              <a:t> it is not baseline and it is not available in AWIPS - but it is used by other products.   Cloud Type is a way to identify cloud layers and cloud types.  </a:t>
            </a:r>
            <a:endParaRPr lang="en-US">
              <a:latin typeface="Calibri"/>
              <a:ea typeface="Times New Roman"/>
              <a:cs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The baseline product associated with Cloud Type is Cloud Phase.   Cloud Phase is produced every 15 minutes (for the Full Disk domain) every 5 minutes for CONUS and every minute for Meso domains).  It's computed out to a local zernith angle of 65 degrees, and Only uses IR bands to avoid day/night discontinuities that would arise if reflectance bands were used.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The Baseline Product Cloud Phase that is available in AWIPS includes four separate categories:  warm liquid water clouds, super-cooled liquid water clouds, mixed phase cloud, and ice phase clouds.</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ea typeface="Times New Roman"/>
                <a:cs typeface="Times New Roman"/>
              </a:rPr>
              <a:t>Here's an example showing Visible imagery on the right, and the Cloud Phase product on the left.  </a:t>
            </a:r>
            <a:endParaRPr lang="en-US" sz="1050">
              <a:effectLst/>
              <a:latin typeface="Calibri"/>
              <a:ea typeface="Times New Roman"/>
              <a:cs typeface="Times New Roman"/>
            </a:endParaRPr>
          </a:p>
        </p:txBody>
      </p:sp>
    </p:spTree>
    <p:extLst>
      <p:ext uri="{BB962C8B-B14F-4D97-AF65-F5344CB8AC3E}">
        <p14:creationId xmlns:p14="http://schemas.microsoft.com/office/powerpoint/2010/main" val="319148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Cloud Top Height (a baseline product very useful for Aviation) is computed for every Full Disk, CONUS and Meso image. For Full Disk and CONUS domains, the product has  10-km resolution (meaning 5x5 pixel footprint can be used -- the best 2-km pixels within the footprint give information); in the MESO domain there is 4-km resolution (a 2x2 pixel footprint is used).  Height is computed using Bands 14, 15, 16 (11, 12, 13 micrometers) and it requires the cloud mask and cloud phase.  It does not necessarily gives a good answer with thin cirrus -- thin cirrus is a problem for many cloud products.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Cloud Top Pressure -- a baseline Product that is also used in aviation --  is derived simultaneously with Cloud Top Height and Cloud Top Temperature.  It is computed for all Full Disk, CONUS and Meso images, and has a 10-km resolution at Full Disk and CONUS domains and a 4-km resolution in Meso domains;  this is the same temporal cadence and horizontal resolution as cloud top height.  Forecast model temperature profiles convert cloud top temperature  computed to cloud top pressure and cloud top height.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ACHA variables are computed using bands 14, 15, 16 on ABI - that is, 11.2, 12.3 and 13.3 micrometers on GOES-R's ABI</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Cloud Top temperature is also Baseline, and it's a product that is used in other products because it generally gives a more accurate value than individual channels.</a:t>
            </a:r>
            <a:r>
              <a:rPr lang="en-US">
                <a:solidFill>
                  <a:srgbClr val="000000"/>
                </a:solidFill>
                <a:latin typeface="Times New Roman"/>
                <a:ea typeface="Times New Roman"/>
                <a:cs typeface="Times New Roman"/>
              </a:rPr>
              <a:t>  It is computed in concert with Cloud Top Height and Cloud Top Pressure as part of the ABI Cloud Height Algorithm (ACHA).  The temporal cadence and horizontal resolution is shown.</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It's computed using the three longest wavelength band on ABI:  14, 15, 16 -- that is, 11.2, 12.3 and 13.3</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Cloud Top Temperature is computed for every Full Disk image, and for every MESO image.  It is not computed for CONUS domains.</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Here's the same slide -- but the default color has been changed so that coldest temperatures are blue.</a:t>
            </a:r>
            <a:r>
              <a:rPr lang="en-US">
                <a:latin typeface="Times New Roman"/>
                <a:ea typeface="Times New Roman"/>
                <a:cs typeface="Times New Roman"/>
              </a:rPr>
              <a:t> Don't be afraid to change color tables!  Save them, and then load the products as part of a procedure</a:t>
            </a:r>
            <a:r>
              <a:rPr lang="en-US" smtClean="0">
                <a:latin typeface="Times New Roman"/>
                <a:ea typeface="Times New Roman"/>
                <a:cs typeface="Times New Roman"/>
              </a:rPr>
              <a:t>.</a:t>
            </a:r>
            <a:endParaRPr lang="en-US">
              <a:effectLst/>
              <a:latin typeface="Calibri"/>
              <a:ea typeface="Times New Roman"/>
              <a:cs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And here's a reason why you might want to use the Temperature Product.  Which band would you use for a cloud-top temperature?  There are 4 good window channels on ABI </a:t>
            </a:r>
            <a:r>
              <a:rPr lang="en-US">
                <a:solidFill>
                  <a:srgbClr val="000000"/>
                </a:solidFill>
                <a:latin typeface="Times New Roman"/>
                <a:ea typeface="Times New Roman"/>
                <a:cs typeface="Times New Roman"/>
              </a:rPr>
              <a:t>-</a:t>
            </a:r>
            <a:r>
              <a:rPr lang="en-US">
                <a:solidFill>
                  <a:srgbClr val="000000"/>
                </a:solidFill>
                <a:latin typeface="Calibri"/>
                <a:ea typeface="Times New Roman"/>
                <a:cs typeface="Calibri"/>
              </a:rPr>
              <a:t> which is best?</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For The 10.3 and 11.2 micrometer channels shown -- look at the cold cloud top circled in yellow.  It's a slightly different temperature.  If you need a threshold temperature for an algorithm, this can make a difference</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1923898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In addition, If you're looking at brightness temperatures, It's hard to compare the legacy GOES Window channel to current ABI channels because the width of the heritage channel is different than the width of the ABI channels.  Central wavelengths are different as well.</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830603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Here's an example that shows brightness temperatures for 4 window channels on GOES-16  for a developing cumulonimbus cloud ( the region circled).  Brightness Temperature values are close, but not exact.  If you were using a threshold of-44 C, for example, there are values are on either side.  Brightness Temperature Differs by 2-3 K between the bands.  (Note that the cleanest window, the 10.3 micrometer, is the warmest, as expected)</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288153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The subjects of this GOES-R Baseline products training are the different cloud products boxed in yellow.   There are a lot of them and some -- chiefly the cloud mask --  have a big influence on other products</a:t>
            </a:r>
            <a:r>
              <a:rPr lang="en-US" smtClean="0">
                <a:solidFill>
                  <a:srgbClr val="000000"/>
                </a:solidFill>
                <a:latin typeface="Calibri"/>
                <a:ea typeface="Times New Roman"/>
                <a:cs typeface="Calibri"/>
              </a:rPr>
              <a:t>.</a:t>
            </a:r>
            <a:endParaRPr lang="en-US">
              <a:latin typeface="Calibri"/>
              <a:ea typeface="Times New Roman"/>
              <a:cs typeface="Times New Roman"/>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2C0FFC9-21B0-4A89-A59E-76BA31565B50}" type="slidenum">
              <a:rPr lang="en-US" smtClean="0"/>
              <a:t>2</a:t>
            </a:fld>
            <a:endParaRPr lang="en-US"/>
          </a:p>
        </p:txBody>
      </p:sp>
    </p:spTree>
    <p:extLst>
      <p:ext uri="{BB962C8B-B14F-4D97-AF65-F5344CB8AC3E}">
        <p14:creationId xmlns:p14="http://schemas.microsoft.com/office/powerpoint/2010/main" val="1740882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This is the same scene, but 1 minute later.  Cloud top temperatures have cooled.  Again, temperatures in the window channel at cloud top differ by about 2-3K.  Note that delta-T values, showing cooling, are fairly similar, within 0.4K.</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1481998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 name="Shape 79"/>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Cloud optical depth, COD, is a Baseline Product computed using different algorithms in the day and at night.   The daytime algorithm is the only one available in AWIPS.</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 temporal cadence and horizontal resolution for COD are shown.  Note that COD is not produced for AWIPS in MESO domains.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It is computed up to a Satellite Zenith Angle of 65 degrees using the</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 visible band 2 (0.64 micrometers) and the cloud particle size band 6 (2.25 micrometers).</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 algorithm also requires Cloud Mask, Cloud Phase, and Cloud Height as inputs.</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 product is similar to the aerosol optical depth that is computed in the absence of clouds, and it's used to estimate cloud thickness, icing threats, and precipitation.</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Cloud Optical Depth at night is infrared-only.   Like the day-time reflectance-driven product, it is computed every 15 minutes in the Full Disk and CONUS domains and every 5 minutes in the MESO domain.  Horizontal resolution is 4-km for Full Disk and 2-km for CONUS and Meso, and it's not computed for a SZA exceeding 65 degrees.</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This product is computed using the shortwave IR channel Band 7 (3.9), the window channel Band 14 (11.2) and the dirty window channel Band 15 (12.3)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 IR product can be used to estimate cloud thickness and cloud bases.</a:t>
            </a:r>
            <a:r>
              <a:rPr lang="en-US">
                <a:solidFill>
                  <a:srgbClr val="000000"/>
                </a:solidFill>
                <a:latin typeface="Times New Roman"/>
                <a:ea typeface="Times New Roman"/>
                <a:cs typeface="Times New Roman"/>
              </a:rPr>
              <a:t>  It has little skill for low clouds.</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0" name="Shape 90"/>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Cloud Particle Size considers all pixels identified as cloud by the cloud mask.  Cloud Particle Size represents the cloud droplet distribution.</a:t>
            </a:r>
            <a:r>
              <a:rPr lang="en-US">
                <a:solidFill>
                  <a:srgbClr val="000000"/>
                </a:solidFill>
                <a:latin typeface="Times New Roman"/>
                <a:ea typeface="Times New Roman"/>
                <a:cs typeface="Times New Roman"/>
              </a:rPr>
              <a:t>  This is a Baseline Product.</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This daytime-only product is computed for every  FD CONUS and Meso image.  the FUll-disk product has 4-km resolution and the CONUS and MESO domains have 2-km resolution).  It is computed using the visible channel band 2 (0.64 micrometers) and the cloud particle size channel band 6 (around 2.2 micrometers)</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If you combine cloud particle size with cloud optical depth, you can estimate the cloud mass.  also, large water droplets in BL clouds will likely be precipitating.</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 IR product has difficulty detecting large particles and low clouds.</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Let's switch topics to discuss Fog and Low Stratus.   A legacy night-time method for identifying low clouds involves the brightness temperature differences between the window channel (10.7 micrometers on legacy GOES, or 10.3 micrometers, band 13, on GOES-R ABI) and the shortwave IR Channel (3.9 micrometers) on both.  Clouds made of water droplets are not blackbody emitters of 3.9 micrometer radiation.  Thus, the brightness temperature computed from the radiance sensed by the satellite (a computation that assumes blackbody emissions), will be colder than reality.  In contrast, CLouds made of water droplets are more nearly blackbody emitters at wavelengths around 10 or 11 micrometers, so the computed brightness temperatures at those wavelengths are closer to reality.  Taking the difference between the two values highlights clouds made of water droplets, that is, stratus.</a:t>
            </a:r>
            <a:r>
              <a:rPr lang="en-US">
                <a:solidFill>
                  <a:srgbClr val="000000"/>
                </a:solidFill>
                <a:latin typeface="Times New Roman"/>
                <a:ea typeface="Times New Roman"/>
                <a:cs typeface="Times New Roman"/>
              </a:rPr>
              <a:t>  That's shown in the color enhancement, and also in the inset (using Legacy data) that shows a cross-section from fog to cirrus.  Computed brightness temperatures shortwave and longwave wavelengths are different because of emissivity differences.  (Note that cirrus temperatures are different as well, because of sub-pixel effects that have been described in other Satellite Foundation Courses for GOES-R)</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 problem:  Stratus and fog can look very similar from the top of the cloud deck.  It's very hard for the satellite to view the cloud base!!</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92296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Because mid-level stratus aren't an important aviation hazard -- not usually -- the aviation-focused IFR Probability field was developed to screen out regions of mid-level stratus and highlight only regions of fog on the ground.  That product is shown here over Texas.  In regions around Dallas,  where the brightness temperature difference product on the previous page had a strong signal, IFR Probablilty is low;  IFR Probability uses Model Output:  if the model output does not show low-level saturation, then it's unlikely that there is fog present.  IFR Probability screens out regions of not-interesting mid-level stratus and allow a forecaster to direct more focus to a potential transportation hazard.</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Brightness Temperature Difference fields cannot detect low clouds in the present of cirrus, because the emissivity differences of the low clouds aren't apparent to the satellite when cirrus blocks the view.  In those cases, an example of which is shown in Louisiana, model data can provide information about low-level saturation even when Satellite data are incomplete, and alert a forecaster to the potential presence of reduced visibility</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3501538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IFR Probability on the previous slide is not a Baseline Product, it is a future capability product.  A list of all baseline and future capability products is available at the link on this page.</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There are other supplemental links on this page for more in-depth information on these products.</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This concludes the GOES-R Training on Cloud Products and Fog Detection.  Thank you for listening</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260731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Learning objectives for this training are listed on the left -- you'll learn which ABI bands are used for products, how the products are produced (there is a specific order), the temporal and spatial resolution, and some sample uses and limitations.</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GOES-R Baseline Cloud Products are listed on the right.   These are the products that will be available in AWIPS.  </a:t>
            </a:r>
            <a:endParaRPr lang="en-US">
              <a:latin typeface="Calibri"/>
              <a:ea typeface="Times New Roman"/>
              <a:cs typeface="Times New Roman"/>
            </a:endParaRPr>
          </a:p>
        </p:txBody>
      </p:sp>
    </p:spTree>
    <p:extLst>
      <p:ext uri="{BB962C8B-B14F-4D97-AF65-F5344CB8AC3E}">
        <p14:creationId xmlns:p14="http://schemas.microsoft.com/office/powerpoint/2010/main" val="780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This 'flow chart' shows how the products are computed.  Note that the Cloud Mask is computed first, then cloud type/phase, the cloud top parameters and then cloud optical properties.  If you find something suspicious in a cloud product, or in a product that might rely on cloud-clearing, step 1 should be to examine the Cloud Mask </a:t>
            </a:r>
            <a:r>
              <a:rPr lang="en-US">
                <a:solidFill>
                  <a:srgbClr val="000000"/>
                </a:solidFill>
                <a:ea typeface="Times New Roman"/>
                <a:cs typeface="Times New Roman"/>
              </a:rPr>
              <a:t>-</a:t>
            </a:r>
            <a:r>
              <a:rPr lang="en-US">
                <a:solidFill>
                  <a:srgbClr val="000000"/>
                </a:solidFill>
                <a:latin typeface="Calibri"/>
                <a:ea typeface="Times New Roman"/>
                <a:cs typeface="Calibri"/>
              </a:rPr>
              <a:t> it's not perfect and it can causes errors in downstream predictions.  In the case above, if Cloud Masking is wrong, it can introduce errors into every variable within the dashed red box!  Similarly, if Cloud Typing/Phase is wrong, Cloud Top Pressure and microphysical properties will be affected.</a:t>
            </a:r>
            <a:endParaRPr lang="en-US">
              <a:latin typeface="Calibri"/>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latin typeface="Calibri"/>
              <a:ea typeface="Times New Roman"/>
              <a:cs typeface="Times New Roman"/>
            </a:endParaRPr>
          </a:p>
        </p:txBody>
      </p:sp>
    </p:spTree>
    <p:extLst>
      <p:ext uri="{BB962C8B-B14F-4D97-AF65-F5344CB8AC3E}">
        <p14:creationId xmlns:p14="http://schemas.microsoft.com/office/powerpoint/2010/main" val="274122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As noted, there is an order to how the Cloud Products are created.  Each builds on its predecessor or requires information from the predecessor.</a:t>
            </a:r>
            <a:endParaRPr lang="en-US" dirty="0"/>
          </a:p>
        </p:txBody>
      </p:sp>
    </p:spTree>
    <p:extLst>
      <p:ext uri="{BB962C8B-B14F-4D97-AF65-F5344CB8AC3E}">
        <p14:creationId xmlns:p14="http://schemas.microsoft.com/office/powerpoint/2010/main" val="291376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 name="Shape 52"/>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a:solidFill>
                  <a:srgbClr val="000000"/>
                </a:solidFill>
                <a:latin typeface="Calibri"/>
                <a:ea typeface="Times New Roman"/>
                <a:cs typeface="Calibri"/>
              </a:rPr>
              <a:t>Clear Sky Mask is produced with every CONUS image, and an example is shown here.</a:t>
            </a:r>
            <a:r>
              <a:rPr lang="en-US">
                <a:latin typeface="Times New Roman"/>
                <a:ea typeface="Times New Roman"/>
                <a:cs typeface="Times New Roman"/>
              </a:rPr>
              <a:t>  Clouds are denoted as white, clear regions have missing values and are transparent.  Note the region over Virginia.  Clouds are not apparent in the visible (but they are in the 1.38 micrometer cirrus channel) but the Clear Sky mask correctly identifies the region as </a:t>
            </a:r>
            <a:r>
              <a:rPr lang="en-US" smtClean="0">
                <a:latin typeface="Times New Roman"/>
                <a:ea typeface="Times New Roman"/>
                <a:cs typeface="Times New Roman"/>
              </a:rPr>
              <a:t>cloudy</a:t>
            </a:r>
            <a:endParaRPr lang="en-US">
              <a:effectLst/>
              <a:latin typeface="Calibri"/>
              <a:ea typeface="Times New Roman"/>
              <a:cs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custDataLst>
              <p:tags r:id="rId1"/>
            </p:custDataLst>
          </p:nvPr>
        </p:nvSpPr>
        <p:spPr>
          <a:xfrm>
            <a:off x="685800" y="4343400"/>
            <a:ext cx="5486399" cy="4114800"/>
          </a:xfrm>
          <a:prstGeom prst="rect">
            <a:avLst/>
          </a:prstGeom>
          <a:noFill/>
          <a:ln>
            <a:noFill/>
          </a:ln>
        </p:spPr>
        <p:txBody>
          <a:bodyPr lIns="91425" tIns="91425" rIns="91425" bIns="91425" anchor="t" anchorCtr="0">
            <a:noAutofit/>
          </a:bodyPr>
          <a:lstStyle/>
          <a:p>
            <a:pPr>
              <a:lnSpc>
                <a:spcPct val="115000"/>
              </a:lnSpc>
            </a:pPr>
            <a:r>
              <a:rPr lang="en-US" dirty="0">
                <a:solidFill>
                  <a:srgbClr val="000000"/>
                </a:solidFill>
                <a:latin typeface="Calibri"/>
                <a:ea typeface="Times New Roman"/>
                <a:cs typeface="Calibri"/>
              </a:rPr>
              <a:t>The Clear Sky Mask is computed for every image in  Full Disk CONUS and MESO domains.  It has 2-km resolution.  The default is clear.  The algorithm seeks evidence of clouds.  It is produced out to a local satellite </a:t>
            </a:r>
            <a:r>
              <a:rPr lang="en-US" dirty="0" smtClean="0">
                <a:solidFill>
                  <a:srgbClr val="000000"/>
                </a:solidFill>
                <a:latin typeface="Calibri"/>
                <a:ea typeface="Times New Roman"/>
                <a:cs typeface="Calibri"/>
              </a:rPr>
              <a:t>zenith</a:t>
            </a:r>
            <a:r>
              <a:rPr lang="en-US" baseline="0" dirty="0" smtClean="0">
                <a:solidFill>
                  <a:srgbClr val="000000"/>
                </a:solidFill>
                <a:latin typeface="Calibri"/>
                <a:ea typeface="Times New Roman"/>
                <a:cs typeface="Calibri"/>
              </a:rPr>
              <a:t> </a:t>
            </a:r>
            <a:r>
              <a:rPr lang="en-US" dirty="0" smtClean="0">
                <a:solidFill>
                  <a:srgbClr val="000000"/>
                </a:solidFill>
                <a:latin typeface="Calibri"/>
                <a:ea typeface="Times New Roman"/>
                <a:cs typeface="Calibri"/>
              </a:rPr>
              <a:t>angle </a:t>
            </a:r>
            <a:r>
              <a:rPr lang="en-US" dirty="0">
                <a:solidFill>
                  <a:srgbClr val="000000"/>
                </a:solidFill>
                <a:latin typeface="Calibri"/>
                <a:ea typeface="Times New Roman"/>
                <a:cs typeface="Calibri"/>
              </a:rPr>
              <a:t>of 70degrees. There are known limitations with the cloud mask, chiefly at high viewing angles, over warm clouds, and in coastal regions or near the terminator (the divide between day and night</a:t>
            </a:r>
            <a:r>
              <a:rPr lang="en-US" dirty="0" smtClean="0">
                <a:solidFill>
                  <a:srgbClr val="000000"/>
                </a:solidFill>
                <a:latin typeface="Calibri"/>
                <a:ea typeface="Times New Roman"/>
                <a:cs typeface="Calibri"/>
              </a:rPr>
              <a:t>)</a:t>
            </a:r>
            <a:endParaRPr lang="en-US" dirty="0">
              <a:latin typeface="Calibri"/>
              <a:ea typeface="Times New Roman"/>
              <a:cs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Which bands are used to create the ABI cloud mask?  Visible (0.64 micrometers), the Cirrus Channel (1.4 micrometers) and the Ice Channel (1.6 micrometers).  The infrared channels used are the 3.9 micrometer channel, the low-level water vapor (7.3 micrometers), the 8.4 micrometer channel, and the 11.2 and 12.3 micrometer channels.  </a:t>
            </a:r>
            <a:endParaRPr lang="en-US">
              <a:latin typeface="Calibri"/>
              <a:ea typeface="Times New Roman"/>
              <a:cs typeface="Times New Roman"/>
            </a:endParaRPr>
          </a:p>
        </p:txBody>
      </p:sp>
    </p:spTree>
    <p:extLst>
      <p:ext uri="{BB962C8B-B14F-4D97-AF65-F5344CB8AC3E}">
        <p14:creationId xmlns:p14="http://schemas.microsoft.com/office/powerpoint/2010/main" val="62041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a:ea typeface="Times New Roman"/>
                <a:cs typeface="Calibri"/>
              </a:rPr>
              <a:t>Cloud Mask is computed up to a satellite zenith angle of 70 degrees, which is shown graphically here for the GOES-West and GOES-East locations.    Note that Cloud Mask over most of Alaska and the eastern US cannot be quantitatively computed from GOES-West.  Similarly, Cloud Mask for much of Western Canada cannot be computed from the GOES-East position.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 </a:t>
            </a:r>
            <a:endParaRPr lang="en-US">
              <a:latin typeface="Calibri"/>
              <a:ea typeface="Times New Roman"/>
              <a:cs typeface="Times New Roman"/>
            </a:endParaRPr>
          </a:p>
          <a:p>
            <a:pPr>
              <a:lnSpc>
                <a:spcPct val="115000"/>
              </a:lnSpc>
            </a:pPr>
            <a:r>
              <a:rPr lang="en-US">
                <a:solidFill>
                  <a:srgbClr val="000000"/>
                </a:solidFill>
                <a:latin typeface="Calibri"/>
                <a:ea typeface="Times New Roman"/>
                <a:cs typeface="Calibri"/>
              </a:rPr>
              <a:t>Some cloud products computed subsequent to Cloud Mask are not computed all the way out to a satellite zenith angle of 70 -- they cut off at 62 or 65 degrees</a:t>
            </a:r>
            <a:r>
              <a:rPr lang="en-US" smtClean="0">
                <a:solidFill>
                  <a:srgbClr val="000000"/>
                </a:solidFill>
                <a:latin typeface="Calibri"/>
                <a:ea typeface="Times New Roman"/>
                <a:cs typeface="Calibri"/>
              </a:rPr>
              <a:t>.</a:t>
            </a:r>
            <a:endParaRPr lang="en-US">
              <a:latin typeface="Calibri"/>
              <a:ea typeface="Times New Roman"/>
              <a:cs typeface="Times New Roman"/>
            </a:endParaRPr>
          </a:p>
        </p:txBody>
      </p:sp>
    </p:spTree>
    <p:extLst>
      <p:ext uri="{BB962C8B-B14F-4D97-AF65-F5344CB8AC3E}">
        <p14:creationId xmlns:p14="http://schemas.microsoft.com/office/powerpoint/2010/main" val="158486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08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495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9"/>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33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15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65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337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55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8013918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50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472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56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959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87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682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9192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06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301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98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96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1"/>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20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2" y="1600201"/>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8375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3" y="1535113"/>
            <a:ext cx="365777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3" y="1535113"/>
            <a:ext cx="365618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3"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733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6952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7956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49"/>
            <a:ext cx="255192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3" y="1435102"/>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51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4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7"/>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5" y="1600201"/>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1"/>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kern="1200" smtClean="0">
                <a:solidFill>
                  <a:prstClr val="black">
                    <a:tint val="75000"/>
                  </a:prstClr>
                </a:solidFill>
                <a:ea typeface="+mn-ea"/>
              </a:rPr>
              <a:pPr defTabSz="457200"/>
              <a:t>10/11/2018</a:t>
            </a:fld>
            <a:endParaRPr lang="en-US" kern="1200" dirty="0">
              <a:solidFill>
                <a:prstClr val="black">
                  <a:tint val="75000"/>
                </a:prstClr>
              </a:solidFill>
              <a:ea typeface="+mn-ea"/>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kern="1200"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kern="1200" smtClean="0">
                <a:solidFill>
                  <a:prstClr val="black">
                    <a:tint val="75000"/>
                  </a:prstClr>
                </a:solidFill>
                <a:ea typeface="+mn-ea"/>
                <a:cs typeface="+mn-cs"/>
              </a:rPr>
              <a:pPr defTabSz="457200"/>
              <a:t>‹#›</a:t>
            </a:fld>
            <a:endParaRPr lang="en-US" kern="1200" dirty="0">
              <a:solidFill>
                <a:prstClr val="black">
                  <a:tint val="75000"/>
                </a:prstClr>
              </a:solidFill>
              <a:ea typeface="+mn-ea"/>
              <a:cs typeface="+mn-cs"/>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kern="1200" dirty="0" smtClean="0">
                <a:ln w="11430"/>
                <a:solidFill>
                  <a:prstClr val="white"/>
                </a:solidFill>
                <a:latin typeface="Arial Black"/>
                <a:cs typeface="Arial Black"/>
              </a:rPr>
              <a:t>I</a:t>
            </a:r>
            <a:r>
              <a:rPr lang="en-US" sz="1050" kern="1200" dirty="0" smtClean="0">
                <a:ln w="11430"/>
                <a:solidFill>
                  <a:prstClr val="white"/>
                </a:solidFill>
                <a:latin typeface="Arial Black"/>
                <a:cs typeface="Arial Black"/>
              </a:rPr>
              <a:t>NTRODUCTION AND </a:t>
            </a:r>
            <a:r>
              <a:rPr lang="en-US" sz="1200" kern="1200" dirty="0" smtClean="0">
                <a:ln w="11430"/>
                <a:solidFill>
                  <a:prstClr val="white"/>
                </a:solidFill>
                <a:latin typeface="Arial Black"/>
                <a:cs typeface="Arial Black"/>
              </a:rPr>
              <a:t>S</a:t>
            </a:r>
            <a:r>
              <a:rPr lang="en-US" sz="1050" kern="1200" dirty="0" smtClean="0">
                <a:ln w="11430"/>
                <a:solidFill>
                  <a:prstClr val="white"/>
                </a:solidFill>
                <a:latin typeface="Arial Black"/>
                <a:cs typeface="Arial Black"/>
              </a:rPr>
              <a:t>ATELLITE </a:t>
            </a:r>
            <a:r>
              <a:rPr lang="en-US" sz="1200" kern="1200" dirty="0" smtClean="0">
                <a:ln w="11430"/>
                <a:solidFill>
                  <a:prstClr val="white"/>
                </a:solidFill>
                <a:latin typeface="Arial Black"/>
                <a:cs typeface="Arial Black"/>
              </a:rPr>
              <a:t>M</a:t>
            </a:r>
            <a:r>
              <a:rPr lang="en-US" sz="1050" kern="1200" dirty="0" smtClean="0">
                <a:ln w="11430"/>
                <a:solidFill>
                  <a:prstClr val="white"/>
                </a:solidFill>
                <a:latin typeface="Arial Black"/>
                <a:cs typeface="Arial Black"/>
              </a:rPr>
              <a:t>ETEOROLOGY </a:t>
            </a:r>
            <a:r>
              <a:rPr lang="en-US" sz="1200" kern="1200" dirty="0" smtClean="0">
                <a:ln w="11430"/>
                <a:solidFill>
                  <a:prstClr val="white"/>
                </a:solidFill>
                <a:latin typeface="Arial Black"/>
                <a:cs typeface="Arial Black"/>
              </a:rPr>
              <a:t>B</a:t>
            </a:r>
            <a:r>
              <a:rPr lang="en-US" sz="1050" kern="1200" dirty="0" smtClean="0">
                <a:ln w="11430"/>
                <a:solidFill>
                  <a:prstClr val="white"/>
                </a:solidFill>
                <a:latin typeface="Arial Black"/>
                <a:cs typeface="Arial Black"/>
              </a:rPr>
              <a:t>ACKGROUND</a:t>
            </a:r>
            <a:endParaRPr lang="en-US" sz="1100" kern="1200" dirty="0">
              <a:ln w="11430"/>
              <a:solidFill>
                <a:prstClr val="white"/>
              </a:solidFill>
              <a:latin typeface="Arial Black"/>
              <a:cs typeface="Arial Black"/>
            </a:endParaRPr>
          </a:p>
        </p:txBody>
      </p:sp>
      <p:pic>
        <p:nvPicPr>
          <p:cNvPr id="14" name="Picture 13" descr="D_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3202388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kern="1200" smtClean="0">
                <a:solidFill>
                  <a:prstClr val="black">
                    <a:tint val="75000"/>
                  </a:prstClr>
                </a:solidFill>
                <a:ea typeface="+mn-ea"/>
              </a:rPr>
              <a:pPr defTabSz="457200"/>
              <a:t>10/11/2018</a:t>
            </a:fld>
            <a:endParaRPr lang="en-US" kern="1200"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kern="1200"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kern="1200" smtClean="0">
                <a:solidFill>
                  <a:prstClr val="black">
                    <a:tint val="75000"/>
                  </a:prstClr>
                </a:solidFill>
                <a:ea typeface="+mn-ea"/>
                <a:cs typeface="+mn-cs"/>
              </a:rPr>
              <a:pPr defTabSz="457200"/>
              <a:t>‹#›</a:t>
            </a:fld>
            <a:endParaRPr lang="en-US" kern="1200" dirty="0">
              <a:solidFill>
                <a:prstClr val="black">
                  <a:tint val="75000"/>
                </a:prstClr>
              </a:solidFill>
              <a:ea typeface="+mn-ea"/>
              <a:cs typeface="+mn-cs"/>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29950032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hyperlink" Target="http://www.star.nesdis.noaa.gov/goesr/docs/ATBD/Cloud_Phase.pdf" TargetMode="Externa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20.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9.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www.goes-r.gov/products/ATBDs/baseline/Cloud_DCOMP_v2.0_no_color.pdf" TargetMode="External"/><Relationship Id="rId13" Type="http://schemas.openxmlformats.org/officeDocument/2006/relationships/hyperlink" Target="http://www.goes-r.gov/products/baseline.html" TargetMode="External"/><Relationship Id="rId3" Type="http://schemas.openxmlformats.org/officeDocument/2006/relationships/notesSlide" Target="../notesSlides/notesSlide25.xml"/><Relationship Id="rId7" Type="http://schemas.openxmlformats.org/officeDocument/2006/relationships/hyperlink" Target="http://www.goes-r.gov/products/ATBDs/baseline/Cloud_CldHeight_v2.0_no_color.pdf" TargetMode="External"/><Relationship Id="rId12" Type="http://schemas.openxmlformats.org/officeDocument/2006/relationships/hyperlink" Target="http://fusedfog.ssec.wisc.edu/" TargetMode="Externa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hyperlink" Target="http://www.star.nesdis.noaa.gov/goesr/docs/ATBD/Cloud_Phase.pdf" TargetMode="External"/><Relationship Id="rId11" Type="http://schemas.openxmlformats.org/officeDocument/2006/relationships/hyperlink" Target="http://cimss.ssec.wisc.edu/clavrx/google_earth_main.html" TargetMode="External"/><Relationship Id="rId5" Type="http://schemas.openxmlformats.org/officeDocument/2006/relationships/hyperlink" Target="http://www.goes-r.gov/products/ATBDs/option2/Aviation_Fog_v1.0_no_color.pdf" TargetMode="External"/><Relationship Id="rId10" Type="http://schemas.openxmlformats.org/officeDocument/2006/relationships/hyperlink" Target="http://cimss.ssec.wisc.edu/clavrx/" TargetMode="External"/><Relationship Id="rId4" Type="http://schemas.openxmlformats.org/officeDocument/2006/relationships/hyperlink" Target="http://www.star.nesdis.noaa.gov/goesr/docs/ATBD/Cloud_Mask.pdf" TargetMode="External"/><Relationship Id="rId9" Type="http://schemas.openxmlformats.org/officeDocument/2006/relationships/hyperlink" Target="http://www.star.nesdis.noaa.gov/goesr/docs/ATBD/NCOMP.pdf" TargetMode="External"/><Relationship Id="rId14" Type="http://schemas.openxmlformats.org/officeDocument/2006/relationships/hyperlink" Target="http://www.goes-r.gov/products/option2.html"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hyperlink" Target="http://www.goes-r.gov/products/ATBDs/baseline/Cloud_CldMask_v2.0_no_color.pdf" TargetMode="External"/></Relationships>
</file>

<file path=ppt/slides/_rels/slide8.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057400"/>
            <a:ext cx="7772400" cy="1470025"/>
          </a:xfrm>
        </p:spPr>
        <p:txBody>
          <a:bodyPr/>
          <a:lstStyle/>
          <a:p>
            <a:r>
              <a:rPr lang="en-US" dirty="0" smtClean="0"/>
              <a:t>GOES-R Cloud and Microphysical Products, Fog and Low Stratus</a:t>
            </a:r>
            <a:endParaRPr lang="en-US" dirty="0"/>
          </a:p>
        </p:txBody>
      </p:sp>
      <p:sp>
        <p:nvSpPr>
          <p:cNvPr id="4" name="Subtitle 2"/>
          <p:cNvSpPr>
            <a:spLocks noGrp="1"/>
          </p:cNvSpPr>
          <p:nvPr>
            <p:ph type="subTitle" idx="1"/>
          </p:nvPr>
        </p:nvSpPr>
        <p:spPr>
          <a:xfrm>
            <a:off x="1599390" y="3657600"/>
            <a:ext cx="6400800" cy="2590800"/>
          </a:xfrm>
        </p:spPr>
        <p:txBody>
          <a:bodyPr>
            <a:noAutofit/>
          </a:bodyPr>
          <a:lstStyle/>
          <a:p>
            <a:r>
              <a:rPr lang="en-US" altLang="zh-CN" b="1" kern="0" dirty="0" smtClean="0">
                <a:solidFill>
                  <a:schemeClr val="tx1"/>
                </a:solidFill>
              </a:rPr>
              <a:t>Andy </a:t>
            </a:r>
            <a:r>
              <a:rPr lang="en-US" altLang="zh-CN" b="1" kern="0" dirty="0" err="1" smtClean="0">
                <a:solidFill>
                  <a:schemeClr val="tx1"/>
                </a:solidFill>
              </a:rPr>
              <a:t>Heidinger</a:t>
            </a:r>
            <a:r>
              <a:rPr lang="en-US" altLang="zh-CN" b="1" kern="0" dirty="0" smtClean="0">
                <a:solidFill>
                  <a:schemeClr val="tx1"/>
                </a:solidFill>
              </a:rPr>
              <a:t> </a:t>
            </a:r>
          </a:p>
          <a:p>
            <a:r>
              <a:rPr lang="en-US" altLang="zh-CN" b="1" kern="0" dirty="0" smtClean="0">
                <a:solidFill>
                  <a:schemeClr val="tx1"/>
                </a:solidFill>
              </a:rPr>
              <a:t>Michael </a:t>
            </a:r>
            <a:r>
              <a:rPr lang="en-US" altLang="zh-CN" b="1" kern="0" dirty="0" err="1" smtClean="0">
                <a:solidFill>
                  <a:schemeClr val="tx1"/>
                </a:solidFill>
              </a:rPr>
              <a:t>Pavolonis</a:t>
            </a:r>
            <a:endParaRPr lang="en-US" altLang="zh-CN" b="1" kern="0" dirty="0" smtClean="0">
              <a:solidFill>
                <a:schemeClr val="tx1"/>
              </a:solidFill>
            </a:endParaRPr>
          </a:p>
          <a:p>
            <a:r>
              <a:rPr lang="en-US" altLang="zh-CN" sz="1400" b="1" kern="0" dirty="0" smtClean="0">
                <a:solidFill>
                  <a:schemeClr val="tx1"/>
                </a:solidFill>
              </a:rPr>
              <a:t>NOAA / STAR</a:t>
            </a:r>
          </a:p>
          <a:p>
            <a:r>
              <a:rPr lang="en-US" altLang="zh-CN" b="1" kern="0" dirty="0" smtClean="0">
                <a:solidFill>
                  <a:schemeClr val="tx1"/>
                </a:solidFill>
              </a:rPr>
              <a:t>Patrick </a:t>
            </a:r>
            <a:r>
              <a:rPr lang="en-US" altLang="zh-CN" b="1" kern="0" dirty="0" err="1" smtClean="0">
                <a:solidFill>
                  <a:schemeClr val="tx1"/>
                </a:solidFill>
              </a:rPr>
              <a:t>Minnis</a:t>
            </a:r>
            <a:endParaRPr lang="en-US" altLang="zh-CN" b="1" kern="0" dirty="0" smtClean="0">
              <a:solidFill>
                <a:schemeClr val="tx1"/>
              </a:solidFill>
            </a:endParaRPr>
          </a:p>
          <a:p>
            <a:r>
              <a:rPr lang="en-US" altLang="zh-CN" sz="1400" b="1" kern="0" dirty="0" smtClean="0">
                <a:solidFill>
                  <a:schemeClr val="tx1"/>
                </a:solidFill>
              </a:rPr>
              <a:t>NASA Langley Research Center</a:t>
            </a:r>
            <a:endParaRPr lang="en-US" altLang="zh-CN" sz="1400" b="1" kern="0" dirty="0">
              <a:solidFill>
                <a:schemeClr val="tx1"/>
              </a:solidFill>
            </a:endParaRPr>
          </a:p>
          <a:p>
            <a:r>
              <a:rPr lang="en-US" altLang="zh-CN" b="1" kern="0" dirty="0" smtClean="0">
                <a:solidFill>
                  <a:schemeClr val="tx1"/>
                </a:solidFill>
              </a:rPr>
              <a:t>Andi Walther</a:t>
            </a:r>
          </a:p>
          <a:p>
            <a:r>
              <a:rPr lang="en-US" altLang="zh-CN" b="1" kern="0" dirty="0" smtClean="0">
                <a:solidFill>
                  <a:schemeClr val="tx1"/>
                </a:solidFill>
              </a:rPr>
              <a:t>Scott </a:t>
            </a:r>
            <a:r>
              <a:rPr lang="en-US" altLang="zh-CN" b="1" kern="0" dirty="0">
                <a:solidFill>
                  <a:schemeClr val="tx1"/>
                </a:solidFill>
              </a:rPr>
              <a:t>Lindstrom</a:t>
            </a:r>
            <a:endParaRPr lang="en-US" altLang="zh-CN" sz="1400" b="1" kern="0" dirty="0">
              <a:solidFill>
                <a:schemeClr val="tx1"/>
              </a:solidFill>
            </a:endParaRPr>
          </a:p>
          <a:p>
            <a:r>
              <a:rPr lang="en-US" sz="1400" b="1" kern="0" dirty="0">
                <a:solidFill>
                  <a:schemeClr val="tx1"/>
                </a:solidFill>
              </a:rPr>
              <a:t>University of Wisconsin-Madison CIMSS</a:t>
            </a:r>
            <a:endParaRPr lang="en-US" sz="800" b="1" kern="0" dirty="0">
              <a:solidFill>
                <a:schemeClr val="tx1"/>
              </a:solidFill>
            </a:endParaRPr>
          </a:p>
          <a:p>
            <a:r>
              <a:rPr lang="en-US" sz="800" b="1" kern="0" dirty="0">
                <a:solidFill>
                  <a:schemeClr val="tx1"/>
                </a:solidFill>
              </a:rPr>
              <a:t>(Cooperative Institute for Meteorological Satellite Studies)</a:t>
            </a:r>
            <a:endParaRPr lang="en-US" sz="800" b="1" dirty="0">
              <a:solidFill>
                <a:schemeClr val="tx1"/>
              </a:solidFill>
            </a:endParaRPr>
          </a:p>
          <a:p>
            <a:endParaRPr lang="en-US" sz="1400" dirty="0"/>
          </a:p>
        </p:txBody>
      </p:sp>
    </p:spTree>
    <p:custDataLst>
      <p:tags r:id="rId1"/>
    </p:custDataLst>
    <p:extLst>
      <p:ext uri="{BB962C8B-B14F-4D97-AF65-F5344CB8AC3E}">
        <p14:creationId xmlns:p14="http://schemas.microsoft.com/office/powerpoint/2010/main" val="1880286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1051560" y="304800"/>
            <a:ext cx="3474720" cy="64008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400" b="1" i="0" u="none" strike="noStrike" cap="none" dirty="0" smtClean="0">
                <a:solidFill>
                  <a:schemeClr val="dk1"/>
                </a:solidFill>
                <a:latin typeface="Arial"/>
                <a:ea typeface="Arial"/>
                <a:cs typeface="Arial"/>
                <a:sym typeface="Arial"/>
              </a:rPr>
              <a:t>Cloud Type </a:t>
            </a:r>
            <a:endParaRPr lang="en" sz="2400" b="1" i="0" u="none" strike="noStrike" cap="none" dirty="0">
              <a:solidFill>
                <a:schemeClr val="dk1"/>
              </a:solidFill>
              <a:latin typeface="Arial"/>
              <a:ea typeface="Arial"/>
              <a:cs typeface="Arial"/>
              <a:sym typeface="Arial"/>
            </a:endParaRPr>
          </a:p>
        </p:txBody>
      </p:sp>
      <p:sp>
        <p:nvSpPr>
          <p:cNvPr id="3" name="Content Placeholder 2"/>
          <p:cNvSpPr>
            <a:spLocks noGrp="1"/>
          </p:cNvSpPr>
          <p:nvPr>
            <p:ph sz="half" idx="2"/>
          </p:nvPr>
        </p:nvSpPr>
        <p:spPr/>
        <p:txBody>
          <a:bodyPr>
            <a:normAutofit/>
          </a:bodyPr>
          <a:lstStyle/>
          <a:p>
            <a:endParaRPr lang="en-US"/>
          </a:p>
        </p:txBody>
      </p:sp>
      <p:pic>
        <p:nvPicPr>
          <p:cNvPr id="72" name="Shape 72"/>
          <p:cNvPicPr preferRelativeResize="0"/>
          <p:nvPr>
            <p:custDataLst>
              <p:tags r:id="rId2"/>
            </p:custDataLst>
          </p:nvPr>
        </p:nvPicPr>
        <p:blipFill rotWithShape="1">
          <a:blip r:embed="rId5">
            <a:alphaModFix/>
          </a:blip>
          <a:srcRect/>
          <a:stretch/>
        </p:blipFill>
        <p:spPr>
          <a:xfrm>
            <a:off x="4381501" y="508001"/>
            <a:ext cx="4762499" cy="6349999"/>
          </a:xfrm>
          <a:prstGeom prst="rect">
            <a:avLst/>
          </a:prstGeom>
          <a:noFill/>
          <a:ln>
            <a:noFill/>
          </a:ln>
        </p:spPr>
      </p:pic>
      <p:sp>
        <p:nvSpPr>
          <p:cNvPr id="76" name="Shape 76"/>
          <p:cNvSpPr txBox="1"/>
          <p:nvPr/>
        </p:nvSpPr>
        <p:spPr>
          <a:xfrm>
            <a:off x="5257800" y="274320"/>
            <a:ext cx="2552699" cy="327533"/>
          </a:xfrm>
          <a:prstGeom prst="rect">
            <a:avLst/>
          </a:prstGeom>
          <a:noFill/>
          <a:ln>
            <a:noFill/>
          </a:ln>
        </p:spPr>
        <p:txBody>
          <a:bodyPr lIns="91425" tIns="91425" rIns="91425" bIns="91425" anchor="t" anchorCtr="0">
            <a:noAutofit/>
          </a:bodyPr>
          <a:lstStyle/>
          <a:p>
            <a:pPr lvl="0" rtl="0">
              <a:spcBef>
                <a:spcPts val="0"/>
              </a:spcBef>
              <a:buNone/>
            </a:pPr>
            <a:r>
              <a:rPr lang="en" sz="1200" i="1" dirty="0"/>
              <a:t>Algorithm: CLAVR-x Cloud Type</a:t>
            </a:r>
          </a:p>
        </p:txBody>
      </p:sp>
      <p:sp>
        <p:nvSpPr>
          <p:cNvPr id="10" name="Content Placeholder 1"/>
          <p:cNvSpPr>
            <a:spLocks noGrp="1"/>
          </p:cNvSpPr>
          <p:nvPr>
            <p:ph sz="half" idx="1"/>
          </p:nvPr>
        </p:nvSpPr>
        <p:spPr>
          <a:xfrm>
            <a:off x="919919" y="838200"/>
            <a:ext cx="3474720" cy="2514600"/>
          </a:xfrm>
          <a:ln>
            <a:solidFill>
              <a:schemeClr val="accent1"/>
            </a:solidFill>
          </a:ln>
        </p:spPr>
        <p:txBody>
          <a:bodyPr>
            <a:noAutofit/>
          </a:bodyPr>
          <a:lstStyle/>
          <a:p>
            <a:pPr marL="0" lvl="0" indent="0">
              <a:spcBef>
                <a:spcPts val="0"/>
              </a:spcBef>
              <a:buClr>
                <a:srgbClr val="000000"/>
              </a:buClr>
              <a:buSzPct val="25000"/>
              <a:buNone/>
            </a:pPr>
            <a:r>
              <a:rPr lang="en" sz="1400" b="1" dirty="0" smtClean="0">
                <a:solidFill>
                  <a:srgbClr val="000000"/>
                </a:solidFill>
                <a:ea typeface="Arial"/>
                <a:sym typeface="Arial"/>
              </a:rPr>
              <a:t> Clouds are divided into 7 categories:</a:t>
            </a:r>
          </a:p>
          <a:p>
            <a:pPr lvl="0">
              <a:spcBef>
                <a:spcPts val="0"/>
              </a:spcBef>
              <a:buClr>
                <a:srgbClr val="000000"/>
              </a:buClr>
              <a:buSzPct val="25000"/>
              <a:buFont typeface="+mj-lt"/>
              <a:buAutoNum type="arabicParenR"/>
            </a:pPr>
            <a:r>
              <a:rPr lang="en" sz="1400" b="1" dirty="0">
                <a:solidFill>
                  <a:schemeClr val="accent1">
                    <a:lumMod val="60000"/>
                    <a:lumOff val="40000"/>
                  </a:schemeClr>
                </a:solidFill>
                <a:ea typeface="Arial"/>
                <a:sym typeface="Arial"/>
              </a:rPr>
              <a:t>N</a:t>
            </a:r>
            <a:r>
              <a:rPr lang="en" sz="1400" b="1" dirty="0" smtClean="0">
                <a:solidFill>
                  <a:schemeClr val="accent1">
                    <a:lumMod val="60000"/>
                    <a:lumOff val="40000"/>
                  </a:schemeClr>
                </a:solidFill>
                <a:ea typeface="Arial"/>
                <a:sym typeface="Arial"/>
              </a:rPr>
              <a:t>ear-sfc</a:t>
            </a:r>
          </a:p>
          <a:p>
            <a:pPr lvl="0">
              <a:spcBef>
                <a:spcPts val="0"/>
              </a:spcBef>
              <a:buClr>
                <a:srgbClr val="000000"/>
              </a:buClr>
              <a:buSzPct val="25000"/>
              <a:buFont typeface="+mj-lt"/>
              <a:buAutoNum type="arabicParenR"/>
            </a:pPr>
            <a:r>
              <a:rPr lang="en-US" sz="1400" b="1" dirty="0" smtClean="0">
                <a:solidFill>
                  <a:srgbClr val="0000FF"/>
                </a:solidFill>
                <a:ea typeface="Arial"/>
                <a:sym typeface="Arial"/>
              </a:rPr>
              <a:t>W</a:t>
            </a:r>
            <a:r>
              <a:rPr lang="en" sz="1400" b="1" dirty="0" smtClean="0">
                <a:solidFill>
                  <a:srgbClr val="0000FF"/>
                </a:solidFill>
                <a:ea typeface="Arial"/>
                <a:sym typeface="Arial"/>
              </a:rPr>
              <a:t>ater</a:t>
            </a:r>
          </a:p>
          <a:p>
            <a:pPr lvl="0">
              <a:spcBef>
                <a:spcPts val="0"/>
              </a:spcBef>
              <a:buClr>
                <a:srgbClr val="000000"/>
              </a:buClr>
              <a:buSzPct val="25000"/>
              <a:buFont typeface="+mj-lt"/>
              <a:buAutoNum type="arabicParenR"/>
            </a:pPr>
            <a:r>
              <a:rPr lang="en" sz="1400" b="1" dirty="0" smtClean="0">
                <a:solidFill>
                  <a:srgbClr val="00FF00"/>
                </a:solidFill>
                <a:ea typeface="Arial"/>
                <a:sym typeface="Arial"/>
              </a:rPr>
              <a:t>Super-cooled</a:t>
            </a:r>
            <a:r>
              <a:rPr lang="en" sz="1400" b="1" dirty="0" smtClean="0">
                <a:solidFill>
                  <a:schemeClr val="accent1">
                    <a:lumMod val="75000"/>
                  </a:schemeClr>
                </a:solidFill>
                <a:ea typeface="Arial"/>
                <a:sym typeface="Arial"/>
              </a:rPr>
              <a:t> </a:t>
            </a:r>
          </a:p>
          <a:p>
            <a:pPr lvl="0">
              <a:spcBef>
                <a:spcPts val="0"/>
              </a:spcBef>
              <a:buClr>
                <a:srgbClr val="000000"/>
              </a:buClr>
              <a:buSzPct val="25000"/>
              <a:buFont typeface="+mj-lt"/>
              <a:buAutoNum type="arabicParenR"/>
            </a:pPr>
            <a:r>
              <a:rPr lang="en" sz="1400" b="1" dirty="0">
                <a:solidFill>
                  <a:srgbClr val="FF0000"/>
                </a:solidFill>
                <a:ea typeface="Arial"/>
                <a:sym typeface="Arial"/>
              </a:rPr>
              <a:t>O</a:t>
            </a:r>
            <a:r>
              <a:rPr lang="en" sz="1400" b="1" dirty="0" smtClean="0">
                <a:solidFill>
                  <a:srgbClr val="FF0000"/>
                </a:solidFill>
                <a:ea typeface="Arial"/>
                <a:sym typeface="Arial"/>
              </a:rPr>
              <a:t>paque ice</a:t>
            </a:r>
          </a:p>
          <a:p>
            <a:pPr lvl="0">
              <a:spcBef>
                <a:spcPts val="0"/>
              </a:spcBef>
              <a:buClr>
                <a:srgbClr val="000000"/>
              </a:buClr>
              <a:buSzPct val="25000"/>
              <a:buFont typeface="+mj-lt"/>
              <a:buAutoNum type="arabicParenR"/>
            </a:pPr>
            <a:r>
              <a:rPr lang="en-US" sz="1400" b="1" dirty="0" smtClean="0">
                <a:solidFill>
                  <a:srgbClr val="FFFF00"/>
                </a:solidFill>
                <a:ea typeface="Arial"/>
                <a:sym typeface="Arial"/>
              </a:rPr>
              <a:t>C</a:t>
            </a:r>
            <a:r>
              <a:rPr lang="en" sz="1400" b="1" dirty="0" smtClean="0">
                <a:solidFill>
                  <a:srgbClr val="FFFF00"/>
                </a:solidFill>
                <a:ea typeface="Arial"/>
                <a:sym typeface="Arial"/>
              </a:rPr>
              <a:t>irrus</a:t>
            </a:r>
          </a:p>
          <a:p>
            <a:pPr lvl="0">
              <a:spcBef>
                <a:spcPts val="0"/>
              </a:spcBef>
              <a:buClr>
                <a:srgbClr val="000000"/>
              </a:buClr>
              <a:buSzPct val="25000"/>
              <a:buFont typeface="+mj-lt"/>
              <a:buAutoNum type="arabicParenR"/>
            </a:pPr>
            <a:r>
              <a:rPr lang="en" sz="1400" b="1" dirty="0">
                <a:solidFill>
                  <a:srgbClr val="FFC000"/>
                </a:solidFill>
                <a:ea typeface="Arial"/>
                <a:sym typeface="Arial"/>
              </a:rPr>
              <a:t>O</a:t>
            </a:r>
            <a:r>
              <a:rPr lang="en" sz="1400" b="1" dirty="0" smtClean="0">
                <a:solidFill>
                  <a:srgbClr val="FFC000"/>
                </a:solidFill>
                <a:ea typeface="Arial"/>
                <a:sym typeface="Arial"/>
              </a:rPr>
              <a:t>verlap </a:t>
            </a:r>
            <a:r>
              <a:rPr lang="en" sz="1400" b="1" dirty="0">
                <a:solidFill>
                  <a:srgbClr val="FFC000"/>
                </a:solidFill>
                <a:ea typeface="Arial"/>
                <a:sym typeface="Arial"/>
              </a:rPr>
              <a:t>(cirrus over </a:t>
            </a:r>
            <a:r>
              <a:rPr lang="en" sz="1400" b="1" dirty="0" smtClean="0">
                <a:solidFill>
                  <a:srgbClr val="FFC000"/>
                </a:solidFill>
                <a:ea typeface="Arial"/>
                <a:sym typeface="Arial"/>
              </a:rPr>
              <a:t>low cloud)</a:t>
            </a:r>
          </a:p>
          <a:p>
            <a:pPr lvl="0">
              <a:spcBef>
                <a:spcPts val="0"/>
              </a:spcBef>
              <a:buClr>
                <a:srgbClr val="000000"/>
              </a:buClr>
              <a:buSzPct val="25000"/>
              <a:buFont typeface="+mj-lt"/>
              <a:buAutoNum type="arabicParenR"/>
            </a:pPr>
            <a:r>
              <a:rPr lang="en" sz="1400" b="1" dirty="0">
                <a:solidFill>
                  <a:srgbClr val="7F2D3B"/>
                </a:solidFill>
                <a:ea typeface="Arial"/>
                <a:sym typeface="Arial"/>
              </a:rPr>
              <a:t>D</a:t>
            </a:r>
            <a:r>
              <a:rPr lang="en" sz="1400" b="1" dirty="0" smtClean="0">
                <a:solidFill>
                  <a:srgbClr val="7F2D3B"/>
                </a:solidFill>
                <a:ea typeface="Arial"/>
                <a:sym typeface="Arial"/>
              </a:rPr>
              <a:t>eep </a:t>
            </a:r>
            <a:r>
              <a:rPr lang="en" sz="1400" b="1" dirty="0">
                <a:solidFill>
                  <a:srgbClr val="7F2D3B"/>
                </a:solidFill>
                <a:ea typeface="Arial"/>
                <a:sym typeface="Arial"/>
              </a:rPr>
              <a:t>convective </a:t>
            </a:r>
            <a:r>
              <a:rPr lang="en" sz="1400" b="1" dirty="0" smtClean="0">
                <a:solidFill>
                  <a:srgbClr val="7F2D3B"/>
                </a:solidFill>
                <a:ea typeface="Arial"/>
                <a:sym typeface="Arial"/>
              </a:rPr>
              <a:t>cloud (DCC). </a:t>
            </a:r>
          </a:p>
          <a:p>
            <a:pPr lvl="0">
              <a:spcBef>
                <a:spcPts val="0"/>
              </a:spcBef>
              <a:buClr>
                <a:srgbClr val="000000"/>
              </a:buClr>
              <a:buSzPct val="25000"/>
              <a:buFont typeface="+mj-lt"/>
              <a:buAutoNum type="arabicParenR"/>
            </a:pPr>
            <a:endParaRPr lang="en" sz="1400" b="1" dirty="0">
              <a:solidFill>
                <a:srgbClr val="7F2D3B"/>
              </a:solidFill>
              <a:ea typeface="Arial"/>
              <a:sym typeface="Arial"/>
            </a:endParaRPr>
          </a:p>
          <a:p>
            <a:pPr lvl="0">
              <a:spcBef>
                <a:spcPts val="0"/>
              </a:spcBef>
              <a:buClr>
                <a:srgbClr val="000000"/>
              </a:buClr>
              <a:buSzPct val="25000"/>
              <a:buFont typeface="+mj-lt"/>
              <a:buAutoNum type="arabicParenR"/>
            </a:pPr>
            <a:r>
              <a:rPr lang="en" sz="1400" b="1" dirty="0" smtClean="0">
                <a:solidFill>
                  <a:schemeClr val="accent1">
                    <a:lumMod val="75000"/>
                  </a:schemeClr>
                </a:solidFill>
                <a:ea typeface="Arial"/>
                <a:sym typeface="Arial"/>
              </a:rPr>
              <a:t>‘Clear’ </a:t>
            </a:r>
            <a:r>
              <a:rPr lang="en" sz="1400" b="1" dirty="0">
                <a:solidFill>
                  <a:schemeClr val="accent1">
                    <a:lumMod val="75000"/>
                  </a:schemeClr>
                </a:solidFill>
                <a:ea typeface="Arial"/>
                <a:sym typeface="Arial"/>
              </a:rPr>
              <a:t>and </a:t>
            </a:r>
            <a:r>
              <a:rPr lang="en" sz="1400" b="1" dirty="0" smtClean="0">
                <a:solidFill>
                  <a:schemeClr val="accent1">
                    <a:lumMod val="75000"/>
                  </a:schemeClr>
                </a:solidFill>
                <a:ea typeface="Arial"/>
                <a:sym typeface="Arial"/>
              </a:rPr>
              <a:t>‘Probably Clear’ </a:t>
            </a:r>
            <a:r>
              <a:rPr lang="en" sz="1400" b="1" dirty="0">
                <a:solidFill>
                  <a:schemeClr val="accent1">
                    <a:lumMod val="75000"/>
                  </a:schemeClr>
                </a:solidFill>
                <a:ea typeface="Arial"/>
                <a:sym typeface="Arial"/>
              </a:rPr>
              <a:t>are </a:t>
            </a:r>
            <a:r>
              <a:rPr lang="en" sz="1400" b="1" dirty="0" smtClean="0">
                <a:solidFill>
                  <a:schemeClr val="accent1">
                    <a:lumMod val="75000"/>
                  </a:schemeClr>
                </a:solidFill>
                <a:ea typeface="Arial"/>
                <a:sym typeface="Arial"/>
              </a:rPr>
              <a:t>derived from the cloud </a:t>
            </a:r>
            <a:r>
              <a:rPr lang="en" sz="1400" b="1" dirty="0">
                <a:solidFill>
                  <a:schemeClr val="accent1">
                    <a:lumMod val="75000"/>
                  </a:schemeClr>
                </a:solidFill>
                <a:ea typeface="Arial"/>
                <a:sym typeface="Arial"/>
              </a:rPr>
              <a:t>mas</a:t>
            </a:r>
            <a:r>
              <a:rPr lang="en" sz="1400" dirty="0">
                <a:solidFill>
                  <a:srgbClr val="000000"/>
                </a:solidFill>
                <a:ea typeface="Arial"/>
                <a:sym typeface="Arial"/>
              </a:rPr>
              <a:t>k.</a:t>
            </a:r>
          </a:p>
          <a:p>
            <a:pPr marL="0" lvl="0" indent="0">
              <a:spcBef>
                <a:spcPts val="0"/>
              </a:spcBef>
              <a:buNone/>
            </a:pPr>
            <a:endParaRPr lang="en" sz="1400" dirty="0" smtClean="0">
              <a:solidFill>
                <a:srgbClr val="000000"/>
              </a:solidFill>
              <a:ea typeface="Arial"/>
              <a:sym typeface="Arial"/>
            </a:endParaRPr>
          </a:p>
        </p:txBody>
      </p:sp>
      <p:sp>
        <p:nvSpPr>
          <p:cNvPr id="2" name="TextBox 1"/>
          <p:cNvSpPr txBox="1"/>
          <p:nvPr/>
        </p:nvSpPr>
        <p:spPr>
          <a:xfrm>
            <a:off x="914400" y="3502925"/>
            <a:ext cx="3238501" cy="3323987"/>
          </a:xfrm>
          <a:prstGeom prst="rect">
            <a:avLst/>
          </a:prstGeom>
          <a:noFill/>
          <a:ln>
            <a:solidFill>
              <a:schemeClr val="accent1"/>
            </a:solidFill>
          </a:ln>
        </p:spPr>
        <p:txBody>
          <a:bodyPr wrap="square" rtlCol="0">
            <a:spAutoFit/>
          </a:bodyPr>
          <a:lstStyle/>
          <a:p>
            <a:pPr marL="285750" lvl="0" indent="-285750">
              <a:buClr>
                <a:srgbClr val="000000"/>
              </a:buClr>
              <a:buSzPct val="25000"/>
              <a:buFont typeface="Arial" panose="020B0604020202020204" pitchFamily="34" charset="0"/>
              <a:buChar char="•"/>
            </a:pPr>
            <a:r>
              <a:rPr lang="en" dirty="0"/>
              <a:t>DCC is convection that has reached the tropopause.  </a:t>
            </a:r>
            <a:endParaRPr lang="en" dirty="0" smtClean="0"/>
          </a:p>
          <a:p>
            <a:pPr marL="285750" lvl="0" indent="-285750">
              <a:buClr>
                <a:srgbClr val="000000"/>
              </a:buClr>
              <a:buSzPct val="25000"/>
              <a:buFont typeface="Arial" panose="020B0604020202020204" pitchFamily="34" charset="0"/>
              <a:buChar char="•"/>
            </a:pPr>
            <a:endParaRPr lang="en" dirty="0"/>
          </a:p>
          <a:p>
            <a:pPr marL="285750" lvl="0" indent="-285750">
              <a:buClr>
                <a:srgbClr val="000000"/>
              </a:buClr>
              <a:buSzPct val="25000"/>
              <a:buFont typeface="Arial" panose="020B0604020202020204" pitchFamily="34" charset="0"/>
              <a:buChar char="•"/>
            </a:pPr>
            <a:r>
              <a:rPr lang="en" dirty="0"/>
              <a:t>Super-cooled clouds are based on temperature.  </a:t>
            </a:r>
            <a:endParaRPr lang="en" dirty="0" smtClean="0"/>
          </a:p>
          <a:p>
            <a:pPr marL="285750" lvl="0" indent="-285750">
              <a:buClr>
                <a:srgbClr val="000000"/>
              </a:buClr>
              <a:buSzPct val="25000"/>
              <a:buFont typeface="Arial" panose="020B0604020202020204" pitchFamily="34" charset="0"/>
              <a:buChar char="•"/>
            </a:pPr>
            <a:endParaRPr lang="en" dirty="0"/>
          </a:p>
          <a:p>
            <a:pPr marL="285750" lvl="0" indent="-285750">
              <a:buClr>
                <a:srgbClr val="000000"/>
              </a:buClr>
              <a:buSzPct val="25000"/>
              <a:buFont typeface="Arial" panose="020B0604020202020204" pitchFamily="34" charset="0"/>
              <a:buChar char="•"/>
            </a:pPr>
            <a:r>
              <a:rPr lang="en" dirty="0"/>
              <a:t>Glaciation changes give insight into growing convection</a:t>
            </a:r>
            <a:r>
              <a:rPr lang="en" dirty="0" smtClean="0"/>
              <a:t>.</a:t>
            </a:r>
          </a:p>
          <a:p>
            <a:pPr marL="285750" lvl="0" indent="-285750">
              <a:buClr>
                <a:srgbClr val="000000"/>
              </a:buClr>
              <a:buSzPct val="25000"/>
              <a:buFont typeface="Arial" panose="020B0604020202020204" pitchFamily="34" charset="0"/>
              <a:buChar char="•"/>
            </a:pPr>
            <a:r>
              <a:rPr lang="en" dirty="0" smtClean="0"/>
              <a:t>  </a:t>
            </a:r>
            <a:endParaRPr lang="en" dirty="0"/>
          </a:p>
          <a:p>
            <a:pPr marL="285750" lvl="0" indent="-285750">
              <a:buClr>
                <a:srgbClr val="000000"/>
              </a:buClr>
              <a:buSzPct val="25000"/>
              <a:buFont typeface="Arial" panose="020B0604020202020204" pitchFamily="34" charset="0"/>
              <a:buChar char="•"/>
            </a:pPr>
            <a:r>
              <a:rPr lang="en" dirty="0"/>
              <a:t>Use for seeder-feeder situations.   </a:t>
            </a:r>
            <a:endParaRPr lang="en" dirty="0" smtClean="0"/>
          </a:p>
          <a:p>
            <a:pPr marL="285750" lvl="0" indent="-285750">
              <a:buClr>
                <a:srgbClr val="000000"/>
              </a:buClr>
              <a:buSzPct val="25000"/>
              <a:buFont typeface="Arial" panose="020B0604020202020204" pitchFamily="34" charset="0"/>
              <a:buChar char="•"/>
            </a:pPr>
            <a:endParaRPr lang="en" dirty="0"/>
          </a:p>
          <a:p>
            <a:pPr marL="285750" lvl="0" indent="-285750">
              <a:buClr>
                <a:srgbClr val="000000"/>
              </a:buClr>
              <a:buSzPct val="25000"/>
              <a:buFont typeface="Arial" panose="020B0604020202020204" pitchFamily="34" charset="0"/>
              <a:buChar char="•"/>
            </a:pPr>
            <a:r>
              <a:rPr lang="en" dirty="0" smtClean="0"/>
              <a:t>Qualitative </a:t>
            </a:r>
            <a:r>
              <a:rPr lang="en" dirty="0"/>
              <a:t>way to distinguish cloud layers.   </a:t>
            </a:r>
            <a:endParaRPr lang="en" dirty="0" smtClean="0"/>
          </a:p>
          <a:p>
            <a:pPr marL="285750" lvl="0" indent="-285750">
              <a:buClr>
                <a:srgbClr val="000000"/>
              </a:buClr>
              <a:buSzPct val="25000"/>
              <a:buFont typeface="Arial" panose="020B0604020202020204" pitchFamily="34" charset="0"/>
              <a:buChar char="•"/>
            </a:pPr>
            <a:endParaRPr lang="en" dirty="0"/>
          </a:p>
          <a:p>
            <a:pPr marL="285750" lvl="0" indent="-285750">
              <a:buClr>
                <a:srgbClr val="000000"/>
              </a:buClr>
              <a:buSzPct val="25000"/>
              <a:buFont typeface="Arial" panose="020B0604020202020204" pitchFamily="34" charset="0"/>
              <a:buChar char="•"/>
            </a:pPr>
            <a:r>
              <a:rPr lang="en" dirty="0" smtClean="0"/>
              <a:t>More details in </a:t>
            </a:r>
            <a:r>
              <a:rPr lang="en" dirty="0" smtClean="0">
                <a:hlinkClick r:id="rId6"/>
              </a:rPr>
              <a:t>ATBD</a:t>
            </a:r>
            <a:endParaRPr lang="en" dirty="0"/>
          </a:p>
        </p:txBody>
      </p:sp>
      <p:sp>
        <p:nvSpPr>
          <p:cNvPr id="4" name="TextBox 3"/>
          <p:cNvSpPr txBox="1"/>
          <p:nvPr/>
        </p:nvSpPr>
        <p:spPr>
          <a:xfrm>
            <a:off x="2892188" y="438086"/>
            <a:ext cx="1418978" cy="307777"/>
          </a:xfrm>
          <a:prstGeom prst="rect">
            <a:avLst/>
          </a:prstGeom>
          <a:noFill/>
        </p:spPr>
        <p:txBody>
          <a:bodyPr wrap="none" rtlCol="0">
            <a:spAutoFit/>
          </a:bodyPr>
          <a:lstStyle/>
          <a:p>
            <a:r>
              <a:rPr lang="en-US" dirty="0" smtClean="0"/>
              <a:t>(NOT Baseline)</a:t>
            </a:r>
            <a:endParaRPr lang="en-US" dirty="0"/>
          </a:p>
        </p:txBody>
      </p:sp>
    </p:spTree>
    <p:custDataLst>
      <p:tags r:id="rId1"/>
    </p:custDataLst>
    <p:extLst>
      <p:ext uri="{BB962C8B-B14F-4D97-AF65-F5344CB8AC3E}">
        <p14:creationId xmlns:p14="http://schemas.microsoft.com/office/powerpoint/2010/main" val="207721722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1009650" y="305187"/>
            <a:ext cx="7886700" cy="64008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dirty="0" smtClean="0">
                <a:solidFill>
                  <a:schemeClr val="dk1"/>
                </a:solidFill>
                <a:latin typeface="Arial"/>
                <a:ea typeface="Arial"/>
                <a:cs typeface="Arial"/>
                <a:sym typeface="Arial"/>
              </a:rPr>
              <a:t>Cloud Phase is defined after C</a:t>
            </a:r>
            <a:r>
              <a:rPr lang="en-US" sz="2800" b="0" i="0" u="none" strike="noStrike" cap="none" dirty="0" smtClean="0">
                <a:solidFill>
                  <a:schemeClr val="dk1"/>
                </a:solidFill>
                <a:latin typeface="Arial"/>
                <a:ea typeface="Arial"/>
                <a:cs typeface="Arial"/>
                <a:sym typeface="Arial"/>
              </a:rPr>
              <a:t>l</a:t>
            </a:r>
            <a:r>
              <a:rPr lang="en" sz="2800" b="0" i="0" u="none" strike="noStrike" cap="none" dirty="0" smtClean="0">
                <a:solidFill>
                  <a:schemeClr val="dk1"/>
                </a:solidFill>
                <a:latin typeface="Arial"/>
                <a:ea typeface="Arial"/>
                <a:cs typeface="Arial"/>
                <a:sym typeface="Arial"/>
              </a:rPr>
              <a:t>oud Type</a:t>
            </a:r>
            <a:endParaRPr lang="en" sz="1800" b="0" i="0" u="none" strike="noStrike" cap="none" baseline="20000" dirty="0">
              <a:solidFill>
                <a:schemeClr val="dk1"/>
              </a:solidFill>
              <a:latin typeface="Arial"/>
              <a:ea typeface="Arial"/>
              <a:cs typeface="Arial"/>
              <a:sym typeface="Arial"/>
            </a:endParaRPr>
          </a:p>
        </p:txBody>
      </p:sp>
      <p:sp>
        <p:nvSpPr>
          <p:cNvPr id="73" name="Shape 73"/>
          <p:cNvSpPr txBox="1"/>
          <p:nvPr/>
        </p:nvSpPr>
        <p:spPr>
          <a:xfrm>
            <a:off x="0" y="945267"/>
            <a:ext cx="4130998" cy="1941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endParaRPr lang="en" sz="1400" b="0" i="0" u="none" strike="noStrike" cap="none" dirty="0">
              <a:solidFill>
                <a:srgbClr val="000000"/>
              </a:solidFill>
              <a:latin typeface="Arial"/>
              <a:ea typeface="Arial"/>
              <a:cs typeface="Arial"/>
              <a:sym typeface="Arial"/>
            </a:endParaRPr>
          </a:p>
        </p:txBody>
      </p:sp>
      <p:sp>
        <p:nvSpPr>
          <p:cNvPr id="10" name="Content Placeholder 1"/>
          <p:cNvSpPr>
            <a:spLocks noGrp="1"/>
          </p:cNvSpPr>
          <p:nvPr>
            <p:ph sz="half" idx="1"/>
          </p:nvPr>
        </p:nvSpPr>
        <p:spPr>
          <a:xfrm>
            <a:off x="4800600" y="1837552"/>
            <a:ext cx="4191000" cy="3810000"/>
          </a:xfrm>
        </p:spPr>
        <p:txBody>
          <a:bodyPr>
            <a:noAutofit/>
          </a:bodyPr>
          <a:lstStyle/>
          <a:p>
            <a:r>
              <a:rPr lang="en-US" sz="3000" b="1" dirty="0"/>
              <a:t>Cloud </a:t>
            </a:r>
            <a:r>
              <a:rPr lang="en-US" sz="3000" b="1" dirty="0" smtClean="0"/>
              <a:t>Phase, a baseline product, is derived from </a:t>
            </a:r>
            <a:r>
              <a:rPr lang="en-US" sz="3000" b="1" dirty="0"/>
              <a:t>C</a:t>
            </a:r>
            <a:r>
              <a:rPr lang="en-US" sz="3000" b="1" dirty="0" smtClean="0"/>
              <a:t>loud Type</a:t>
            </a:r>
            <a:endParaRPr lang="en-US" sz="3000" b="1" dirty="0"/>
          </a:p>
          <a:p>
            <a:r>
              <a:rPr lang="en-US" sz="1800" b="1" dirty="0"/>
              <a:t>Four Categories:</a:t>
            </a:r>
          </a:p>
          <a:p>
            <a:pPr lvl="1"/>
            <a:r>
              <a:rPr lang="en-US" sz="1400" b="1" dirty="0"/>
              <a:t>Warm liquid water </a:t>
            </a:r>
            <a:r>
              <a:rPr lang="en-US" sz="1400" dirty="0"/>
              <a:t>(liquid water cloud ; opaque cloud temperature &gt; 273 K)</a:t>
            </a:r>
          </a:p>
          <a:p>
            <a:pPr lvl="1"/>
            <a:r>
              <a:rPr lang="en-US" sz="1400" dirty="0" err="1"/>
              <a:t>S</a:t>
            </a:r>
            <a:r>
              <a:rPr lang="en-US" sz="1400" b="1" dirty="0" err="1"/>
              <a:t>upercooled</a:t>
            </a:r>
            <a:r>
              <a:rPr lang="en-US" sz="1400" b="1" dirty="0"/>
              <a:t> liquid water </a:t>
            </a:r>
            <a:r>
              <a:rPr lang="en-US" sz="1400" dirty="0"/>
              <a:t>(liquid water topped cloud ;  opaque cloud temperature &lt; 273 K)</a:t>
            </a:r>
          </a:p>
          <a:p>
            <a:pPr lvl="1"/>
            <a:r>
              <a:rPr lang="en-US" sz="1400" b="1" dirty="0"/>
              <a:t>Mixed phase clouds </a:t>
            </a:r>
            <a:r>
              <a:rPr lang="en-US" sz="1400" dirty="0"/>
              <a:t>(high probability of both liquid water and ice near cloud top)</a:t>
            </a:r>
          </a:p>
          <a:p>
            <a:pPr lvl="1"/>
            <a:r>
              <a:rPr lang="en-US" sz="1400" b="1" dirty="0"/>
              <a:t>Ice phase clouds </a:t>
            </a:r>
            <a:r>
              <a:rPr lang="en-US" sz="1400" dirty="0"/>
              <a:t>(all ice topped clouds</a:t>
            </a:r>
            <a:r>
              <a:rPr lang="en-US" sz="1400" dirty="0" smtClean="0"/>
              <a:t>)</a:t>
            </a:r>
            <a:endParaRPr lang="en-US" sz="1900" dirty="0" smtClean="0"/>
          </a:p>
        </p:txBody>
      </p:sp>
      <p:sp>
        <p:nvSpPr>
          <p:cNvPr id="2" name="Content Placeholder 1"/>
          <p:cNvSpPr>
            <a:spLocks noGrp="1"/>
          </p:cNvSpPr>
          <p:nvPr>
            <p:ph sz="half" idx="2"/>
          </p:nvPr>
        </p:nvSpPr>
        <p:spPr>
          <a:xfrm>
            <a:off x="914400" y="1066800"/>
            <a:ext cx="3579989" cy="5029200"/>
          </a:xfrm>
        </p:spPr>
        <p:txBody>
          <a:bodyPr>
            <a:normAutofit fontScale="92500"/>
          </a:bodyPr>
          <a:lstStyle/>
          <a:p>
            <a:r>
              <a:rPr lang="en-US" dirty="0"/>
              <a:t>Cloud Mask is input</a:t>
            </a:r>
          </a:p>
          <a:p>
            <a:r>
              <a:rPr lang="en-US" dirty="0"/>
              <a:t>Temporal Refresh</a:t>
            </a:r>
          </a:p>
          <a:p>
            <a:pPr lvl="1"/>
            <a:r>
              <a:rPr lang="en-US" dirty="0"/>
              <a:t>FD:  15 minutes</a:t>
            </a:r>
          </a:p>
          <a:p>
            <a:pPr lvl="1"/>
            <a:r>
              <a:rPr lang="en-US" dirty="0"/>
              <a:t>CONUS:  5 minutes</a:t>
            </a:r>
          </a:p>
          <a:p>
            <a:pPr lvl="1"/>
            <a:r>
              <a:rPr lang="en-US" dirty="0"/>
              <a:t>MESO:  </a:t>
            </a:r>
            <a:r>
              <a:rPr lang="en-US" dirty="0" smtClean="0"/>
              <a:t>1 minute</a:t>
            </a:r>
            <a:endParaRPr lang="en-US" dirty="0"/>
          </a:p>
          <a:p>
            <a:r>
              <a:rPr lang="en-US" dirty="0"/>
              <a:t>2-km resolution</a:t>
            </a:r>
          </a:p>
          <a:p>
            <a:r>
              <a:rPr lang="en-US" dirty="0"/>
              <a:t>Computed to a Local Zenith Angle of 65</a:t>
            </a:r>
            <a:r>
              <a:rPr lang="en-US" baseline="40000" dirty="0"/>
              <a:t>o</a:t>
            </a:r>
          </a:p>
          <a:p>
            <a:r>
              <a:rPr lang="en-US" dirty="0"/>
              <a:t>Uses Bands 10,11,14,15 </a:t>
            </a:r>
            <a:r>
              <a:rPr lang="en-US" sz="1900" dirty="0"/>
              <a:t>(7.3 </a:t>
            </a:r>
            <a:r>
              <a:rPr lang="en-US" sz="1900" dirty="0">
                <a:latin typeface="Symbol" panose="05050102010706020507" pitchFamily="18" charset="2"/>
              </a:rPr>
              <a:t>m</a:t>
            </a:r>
            <a:r>
              <a:rPr lang="en-US" sz="1900" dirty="0"/>
              <a:t>m, 8.4 </a:t>
            </a:r>
            <a:r>
              <a:rPr lang="en-US" sz="1900" dirty="0">
                <a:latin typeface="Symbol" panose="05050102010706020507" pitchFamily="18" charset="2"/>
              </a:rPr>
              <a:t>m</a:t>
            </a:r>
            <a:r>
              <a:rPr lang="en-US" sz="1900" dirty="0"/>
              <a:t>m, 11.2 </a:t>
            </a:r>
            <a:r>
              <a:rPr lang="en-US" sz="1900" dirty="0">
                <a:latin typeface="Symbol" panose="05050102010706020507" pitchFamily="18" charset="2"/>
              </a:rPr>
              <a:t>m</a:t>
            </a:r>
            <a:r>
              <a:rPr lang="en-US" sz="1900" dirty="0"/>
              <a:t>m, 12.3 </a:t>
            </a:r>
            <a:r>
              <a:rPr lang="en-US" sz="1900" dirty="0">
                <a:latin typeface="Symbol" panose="05050102010706020507" pitchFamily="18" charset="2"/>
              </a:rPr>
              <a:t>m</a:t>
            </a:r>
            <a:r>
              <a:rPr lang="en-US" sz="1900" dirty="0"/>
              <a:t>m</a:t>
            </a:r>
            <a:r>
              <a:rPr lang="en-US" sz="1900" dirty="0" smtClean="0"/>
              <a:t>)</a:t>
            </a:r>
            <a:endParaRPr lang="en-US" sz="1900" dirty="0"/>
          </a:p>
        </p:txBody>
      </p:sp>
    </p:spTree>
    <p:custDataLst>
      <p:tags r:id="rId1"/>
    </p:custDataLst>
    <p:extLst>
      <p:ext uri="{BB962C8B-B14F-4D97-AF65-F5344CB8AC3E}">
        <p14:creationId xmlns:p14="http://schemas.microsoft.com/office/powerpoint/2010/main" val="3857942450"/>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Phase:  Baseline</a:t>
            </a:r>
            <a:endParaRPr lang="en-US"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95400" y="1958922"/>
            <a:ext cx="3657600" cy="3833919"/>
          </a:xfrm>
        </p:spPr>
      </p:pic>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030788" y="1947054"/>
            <a:ext cx="3656012" cy="3832254"/>
          </a:xfrm>
        </p:spPr>
      </p:pic>
      <p:sp>
        <p:nvSpPr>
          <p:cNvPr id="7" name="TextBox 6"/>
          <p:cNvSpPr txBox="1"/>
          <p:nvPr/>
        </p:nvSpPr>
        <p:spPr>
          <a:xfrm>
            <a:off x="1295400" y="1371600"/>
            <a:ext cx="1923925" cy="307777"/>
          </a:xfrm>
          <a:prstGeom prst="rect">
            <a:avLst/>
          </a:prstGeom>
          <a:solidFill>
            <a:schemeClr val="tx1"/>
          </a:solidFill>
        </p:spPr>
        <p:txBody>
          <a:bodyPr wrap="none" rtlCol="0">
            <a:spAutoFit/>
          </a:bodyPr>
          <a:lstStyle/>
          <a:p>
            <a:r>
              <a:rPr lang="en-US" b="1" dirty="0" smtClean="0">
                <a:solidFill>
                  <a:srgbClr val="09FFFF"/>
                </a:solidFill>
              </a:rPr>
              <a:t>Liquid Water Clouds</a:t>
            </a:r>
            <a:endParaRPr lang="en-US" b="1" dirty="0">
              <a:solidFill>
                <a:srgbClr val="09FFFF"/>
              </a:solidFill>
            </a:endParaRPr>
          </a:p>
        </p:txBody>
      </p:sp>
      <p:sp>
        <p:nvSpPr>
          <p:cNvPr id="8" name="TextBox 7"/>
          <p:cNvSpPr txBox="1"/>
          <p:nvPr/>
        </p:nvSpPr>
        <p:spPr>
          <a:xfrm>
            <a:off x="1447800" y="6019800"/>
            <a:ext cx="1088760" cy="307777"/>
          </a:xfrm>
          <a:prstGeom prst="rect">
            <a:avLst/>
          </a:prstGeom>
          <a:solidFill>
            <a:schemeClr val="tx1"/>
          </a:solidFill>
        </p:spPr>
        <p:txBody>
          <a:bodyPr wrap="none" rtlCol="0">
            <a:spAutoFit/>
          </a:bodyPr>
          <a:lstStyle/>
          <a:p>
            <a:r>
              <a:rPr lang="en-US" b="1" dirty="0" smtClean="0">
                <a:solidFill>
                  <a:srgbClr val="FF0000"/>
                </a:solidFill>
              </a:rPr>
              <a:t>Ice Clouds</a:t>
            </a:r>
            <a:endParaRPr lang="en-US" b="1" dirty="0">
              <a:solidFill>
                <a:srgbClr val="FF0000"/>
              </a:solidFill>
            </a:endParaRPr>
          </a:p>
        </p:txBody>
      </p:sp>
      <p:sp>
        <p:nvSpPr>
          <p:cNvPr id="9" name="TextBox 8"/>
          <p:cNvSpPr txBox="1"/>
          <p:nvPr/>
        </p:nvSpPr>
        <p:spPr>
          <a:xfrm>
            <a:off x="3048000" y="5865911"/>
            <a:ext cx="2472152" cy="307777"/>
          </a:xfrm>
          <a:prstGeom prst="rect">
            <a:avLst/>
          </a:prstGeom>
          <a:solidFill>
            <a:schemeClr val="tx1"/>
          </a:solidFill>
        </p:spPr>
        <p:txBody>
          <a:bodyPr wrap="none" rtlCol="0">
            <a:spAutoFit/>
          </a:bodyPr>
          <a:lstStyle/>
          <a:p>
            <a:r>
              <a:rPr lang="en-US" b="1" dirty="0" err="1" smtClean="0">
                <a:solidFill>
                  <a:srgbClr val="00FF00"/>
                </a:solidFill>
              </a:rPr>
              <a:t>Supercooled</a:t>
            </a:r>
            <a:r>
              <a:rPr lang="en-US" b="1" dirty="0" smtClean="0">
                <a:solidFill>
                  <a:srgbClr val="00FF00"/>
                </a:solidFill>
              </a:rPr>
              <a:t> Water Clouds</a:t>
            </a:r>
            <a:endParaRPr lang="en-US" b="1" dirty="0">
              <a:solidFill>
                <a:srgbClr val="00FF00"/>
              </a:solidFill>
            </a:endParaRPr>
          </a:p>
        </p:txBody>
      </p:sp>
      <p:sp>
        <p:nvSpPr>
          <p:cNvPr id="10" name="TextBox 9"/>
          <p:cNvSpPr txBox="1"/>
          <p:nvPr/>
        </p:nvSpPr>
        <p:spPr>
          <a:xfrm>
            <a:off x="3505200" y="1371600"/>
            <a:ext cx="1923925" cy="307777"/>
          </a:xfrm>
          <a:prstGeom prst="rect">
            <a:avLst/>
          </a:prstGeom>
          <a:solidFill>
            <a:schemeClr val="tx1"/>
          </a:solidFill>
        </p:spPr>
        <p:txBody>
          <a:bodyPr wrap="none" rtlCol="0">
            <a:spAutoFit/>
          </a:bodyPr>
          <a:lstStyle/>
          <a:p>
            <a:r>
              <a:rPr lang="en-US" b="1" dirty="0" smtClean="0">
                <a:solidFill>
                  <a:srgbClr val="008000"/>
                </a:solidFill>
              </a:rPr>
              <a:t>Mixed Phase Clouds</a:t>
            </a:r>
            <a:endParaRPr lang="en-US" b="1" dirty="0">
              <a:solidFill>
                <a:srgbClr val="008000"/>
              </a:solidFill>
            </a:endParaRPr>
          </a:p>
        </p:txBody>
      </p:sp>
      <p:cxnSp>
        <p:nvCxnSpPr>
          <p:cNvPr id="12" name="Straight Arrow Connector 11"/>
          <p:cNvCxnSpPr>
            <a:stCxn id="7" idx="2"/>
          </p:cNvCxnSpPr>
          <p:nvPr/>
        </p:nvCxnSpPr>
        <p:spPr>
          <a:xfrm>
            <a:off x="2257363" y="1679377"/>
            <a:ext cx="485837" cy="530423"/>
          </a:xfrm>
          <a:prstGeom prst="straightConnector1">
            <a:avLst/>
          </a:prstGeom>
          <a:ln w="38100">
            <a:solidFill>
              <a:srgbClr val="09FF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667000" y="1679377"/>
            <a:ext cx="1617076" cy="2054423"/>
          </a:xfrm>
          <a:prstGeom prst="straightConnector1">
            <a:avLst/>
          </a:prstGeom>
          <a:ln w="381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733800" y="4876800"/>
            <a:ext cx="76200" cy="9891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8" idx="0"/>
          </p:cNvCxnSpPr>
          <p:nvPr/>
        </p:nvCxnSpPr>
        <p:spPr>
          <a:xfrm flipH="1" flipV="1">
            <a:off x="1752600" y="5257800"/>
            <a:ext cx="239580" cy="7620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629400" y="5878612"/>
            <a:ext cx="2125903" cy="523220"/>
          </a:xfrm>
          <a:prstGeom prst="rect">
            <a:avLst/>
          </a:prstGeom>
          <a:noFill/>
        </p:spPr>
        <p:txBody>
          <a:bodyPr wrap="none" rtlCol="0">
            <a:spAutoFit/>
          </a:bodyPr>
          <a:lstStyle/>
          <a:p>
            <a:r>
              <a:rPr lang="en-US" dirty="0" smtClean="0"/>
              <a:t>Glaciated with lightning?</a:t>
            </a:r>
          </a:p>
          <a:p>
            <a:r>
              <a:rPr lang="en-US" dirty="0" smtClean="0"/>
              <a:t>Seeder-Feeder?</a:t>
            </a:r>
            <a:endParaRPr lang="en-US" dirty="0"/>
          </a:p>
        </p:txBody>
      </p:sp>
      <p:sp>
        <p:nvSpPr>
          <p:cNvPr id="3" name="TextBox 2"/>
          <p:cNvSpPr txBox="1"/>
          <p:nvPr/>
        </p:nvSpPr>
        <p:spPr>
          <a:xfrm>
            <a:off x="5520152" y="1263878"/>
            <a:ext cx="3408386" cy="523220"/>
          </a:xfrm>
          <a:prstGeom prst="rect">
            <a:avLst/>
          </a:prstGeom>
          <a:noFill/>
        </p:spPr>
        <p:txBody>
          <a:bodyPr wrap="square" rtlCol="0">
            <a:spAutoFit/>
          </a:bodyPr>
          <a:lstStyle/>
          <a:p>
            <a:r>
              <a:rPr lang="en-US" b="1" dirty="0" smtClean="0"/>
              <a:t>Created with every image:  15-minute FD, 5-minute CONUS, 1-minute MESO</a:t>
            </a:r>
            <a:endParaRPr lang="en-US" b="1" dirty="0"/>
          </a:p>
        </p:txBody>
      </p:sp>
    </p:spTree>
    <p:custDataLst>
      <p:tags r:id="rId1"/>
    </p:custDataLst>
    <p:extLst>
      <p:ext uri="{BB962C8B-B14F-4D97-AF65-F5344CB8AC3E}">
        <p14:creationId xmlns:p14="http://schemas.microsoft.com/office/powerpoint/2010/main" val="2691170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066800" y="304800"/>
            <a:ext cx="3429000" cy="482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dirty="0" smtClean="0">
                <a:latin typeface="Arial" panose="020B0604020202020204" pitchFamily="34" charset="0"/>
                <a:cs typeface="Arial" panose="020B0604020202020204" pitchFamily="34" charset="0"/>
              </a:rPr>
              <a:t>ABI Cloud Height</a:t>
            </a:r>
            <a:endParaRPr lang="en" sz="2800" dirty="0">
              <a:latin typeface="Arial" panose="020B0604020202020204" pitchFamily="34" charset="0"/>
              <a:cs typeface="Arial" panose="020B0604020202020204" pitchFamily="34" charset="0"/>
            </a:endParaRPr>
          </a:p>
        </p:txBody>
      </p:sp>
      <p:sp>
        <p:nvSpPr>
          <p:cNvPr id="2" name="Content Placeholder 1"/>
          <p:cNvSpPr>
            <a:spLocks noGrp="1"/>
          </p:cNvSpPr>
          <p:nvPr>
            <p:ph sz="half" idx="1"/>
          </p:nvPr>
        </p:nvSpPr>
        <p:spPr>
          <a:xfrm>
            <a:off x="914400" y="990599"/>
            <a:ext cx="3886200" cy="3949005"/>
          </a:xfrm>
        </p:spPr>
        <p:txBody>
          <a:bodyPr>
            <a:noAutofit/>
          </a:bodyPr>
          <a:lstStyle/>
          <a:p>
            <a:pPr marL="0" lvl="0" indent="0">
              <a:spcBef>
                <a:spcPts val="0"/>
              </a:spcBef>
              <a:buClr>
                <a:srgbClr val="000000"/>
              </a:buClr>
              <a:buSzPct val="25000"/>
              <a:buNone/>
            </a:pPr>
            <a:r>
              <a:rPr lang="en" sz="1400" b="1" dirty="0" smtClean="0">
                <a:latin typeface="Arial" panose="020B0604020202020204" pitchFamily="34" charset="0"/>
                <a:cs typeface="Arial" panose="020B0604020202020204" pitchFamily="34" charset="0"/>
              </a:rPr>
              <a:t>Requires Cloud Mask </a:t>
            </a:r>
            <a:r>
              <a:rPr lang="en" sz="1400" b="1" dirty="0">
                <a:latin typeface="Arial" panose="020B0604020202020204" pitchFamily="34" charset="0"/>
                <a:cs typeface="Arial" panose="020B0604020202020204" pitchFamily="34" charset="0"/>
              </a:rPr>
              <a:t>and Cloud Phase</a:t>
            </a:r>
            <a:endParaRPr lang="en" sz="1400" b="1" dirty="0" smtClean="0">
              <a:solidFill>
                <a:srgbClr val="000000"/>
              </a:solidFill>
              <a:ea typeface="Arial"/>
              <a:sym typeface="Arial"/>
            </a:endParaRPr>
          </a:p>
          <a:p>
            <a:pPr marL="0" lvl="0" indent="0">
              <a:spcBef>
                <a:spcPts val="0"/>
              </a:spcBef>
              <a:buClr>
                <a:srgbClr val="000000"/>
              </a:buClr>
              <a:buSzPct val="25000"/>
              <a:buNone/>
            </a:pPr>
            <a:endParaRPr lang="en" sz="1400" b="1" dirty="0">
              <a:solidFill>
                <a:srgbClr val="000000"/>
              </a:solidFill>
              <a:ea typeface="Arial"/>
              <a:sym typeface="Arial"/>
            </a:endParaRPr>
          </a:p>
          <a:p>
            <a:pPr marL="0" lvl="0" indent="0">
              <a:spcBef>
                <a:spcPts val="0"/>
              </a:spcBef>
              <a:buClr>
                <a:srgbClr val="000000"/>
              </a:buClr>
              <a:buSzPct val="25000"/>
              <a:buNone/>
            </a:pPr>
            <a:r>
              <a:rPr lang="en" sz="1400" b="1" dirty="0" smtClean="0">
                <a:solidFill>
                  <a:srgbClr val="000000"/>
                </a:solidFill>
                <a:ea typeface="Arial"/>
                <a:sym typeface="Arial"/>
              </a:rPr>
              <a:t>Full Disk Domain:  Every 15 minutes</a:t>
            </a:r>
          </a:p>
          <a:p>
            <a:pPr marL="0" lvl="0" indent="0">
              <a:spcBef>
                <a:spcPts val="0"/>
              </a:spcBef>
              <a:buClr>
                <a:srgbClr val="000000"/>
              </a:buClr>
              <a:buSzPct val="25000"/>
              <a:buNone/>
            </a:pPr>
            <a:r>
              <a:rPr lang="en" sz="1400" b="1" dirty="0" smtClean="0">
                <a:solidFill>
                  <a:srgbClr val="000000"/>
                </a:solidFill>
                <a:sym typeface="Arial"/>
              </a:rPr>
              <a:t>CONUS Domain:  Every 5 minutes</a:t>
            </a:r>
          </a:p>
          <a:p>
            <a:pPr marL="0" lvl="0" indent="0">
              <a:spcBef>
                <a:spcPts val="0"/>
              </a:spcBef>
              <a:buClr>
                <a:srgbClr val="000000"/>
              </a:buClr>
              <a:buSzPct val="25000"/>
              <a:buNone/>
            </a:pPr>
            <a:r>
              <a:rPr lang="en" sz="1400" b="1" dirty="0" smtClean="0">
                <a:solidFill>
                  <a:srgbClr val="000000"/>
                </a:solidFill>
                <a:sym typeface="Arial"/>
              </a:rPr>
              <a:t>MESO Domain:  Every 1 minute/30 seconds</a:t>
            </a:r>
          </a:p>
          <a:p>
            <a:pPr marL="0" lvl="0" indent="0">
              <a:spcBef>
                <a:spcPts val="0"/>
              </a:spcBef>
              <a:buClr>
                <a:srgbClr val="000000"/>
              </a:buClr>
              <a:buSzPct val="25000"/>
              <a:buNone/>
            </a:pPr>
            <a:endParaRPr lang="en" sz="1400" b="1" dirty="0" smtClean="0">
              <a:solidFill>
                <a:srgbClr val="000000"/>
              </a:solidFill>
              <a:sym typeface="Arial"/>
            </a:endParaRPr>
          </a:p>
          <a:p>
            <a:pPr marL="0" lvl="0" indent="0">
              <a:spcBef>
                <a:spcPts val="0"/>
              </a:spcBef>
              <a:buClr>
                <a:srgbClr val="000000"/>
              </a:buClr>
              <a:buSzPct val="25000"/>
              <a:buNone/>
            </a:pPr>
            <a:r>
              <a:rPr lang="en" sz="1400" b="1" dirty="0" smtClean="0">
                <a:solidFill>
                  <a:srgbClr val="000000"/>
                </a:solidFill>
                <a:sym typeface="Arial"/>
              </a:rPr>
              <a:t>Averages good quality pixels: </a:t>
            </a:r>
          </a:p>
          <a:p>
            <a:pPr marL="0" lvl="0" indent="0">
              <a:spcBef>
                <a:spcPts val="0"/>
              </a:spcBef>
              <a:buClr>
                <a:srgbClr val="000000"/>
              </a:buClr>
              <a:buSzPct val="25000"/>
              <a:buNone/>
            </a:pPr>
            <a:r>
              <a:rPr lang="en" sz="1400" b="1" dirty="0" smtClean="0">
                <a:solidFill>
                  <a:srgbClr val="000000"/>
                </a:solidFill>
                <a:sym typeface="Arial"/>
              </a:rPr>
              <a:t>(FD/CONUS domains): 10-km resolution (MESO domains):  4-km resolution</a:t>
            </a:r>
          </a:p>
          <a:p>
            <a:pPr marL="0" lvl="0" indent="0">
              <a:spcBef>
                <a:spcPts val="0"/>
              </a:spcBef>
              <a:buClr>
                <a:srgbClr val="000000"/>
              </a:buClr>
              <a:buSzPct val="25000"/>
              <a:buNone/>
            </a:pPr>
            <a:endParaRPr lang="en" sz="1400" b="1" dirty="0" smtClean="0">
              <a:solidFill>
                <a:srgbClr val="000000"/>
              </a:solidFill>
              <a:sym typeface="Arial"/>
            </a:endParaRPr>
          </a:p>
          <a:p>
            <a:pPr marL="0" lvl="0" indent="0">
              <a:spcBef>
                <a:spcPts val="0"/>
              </a:spcBef>
              <a:buClr>
                <a:srgbClr val="000000"/>
              </a:buClr>
              <a:buSzPct val="25000"/>
              <a:buNone/>
            </a:pPr>
            <a:r>
              <a:rPr lang="en" sz="1400" b="1" dirty="0" smtClean="0">
                <a:solidFill>
                  <a:srgbClr val="000000"/>
                </a:solidFill>
                <a:sym typeface="Arial"/>
              </a:rPr>
              <a:t>Quantitative to 62</a:t>
            </a:r>
            <a:r>
              <a:rPr lang="en" sz="1400" b="1" baseline="50000" dirty="0" smtClean="0">
                <a:solidFill>
                  <a:srgbClr val="000000"/>
                </a:solidFill>
                <a:sym typeface="Arial"/>
              </a:rPr>
              <a:t>o </a:t>
            </a:r>
            <a:r>
              <a:rPr lang="en" sz="1400" b="1" baseline="50000" dirty="0">
                <a:solidFill>
                  <a:srgbClr val="000000"/>
                </a:solidFill>
                <a:sym typeface="Arial"/>
              </a:rPr>
              <a:t> </a:t>
            </a:r>
            <a:r>
              <a:rPr lang="en-US" sz="1400" b="1" dirty="0">
                <a:solidFill>
                  <a:srgbClr val="000000"/>
                </a:solidFill>
                <a:sym typeface="Arial"/>
              </a:rPr>
              <a:t>z</a:t>
            </a:r>
            <a:r>
              <a:rPr lang="en" sz="1400" b="1" dirty="0" smtClean="0">
                <a:solidFill>
                  <a:srgbClr val="000000"/>
                </a:solidFill>
                <a:sym typeface="Arial"/>
              </a:rPr>
              <a:t>enith angle </a:t>
            </a:r>
          </a:p>
          <a:p>
            <a:pPr marL="0" lvl="0" indent="0">
              <a:spcBef>
                <a:spcPts val="0"/>
              </a:spcBef>
              <a:buClr>
                <a:srgbClr val="000000"/>
              </a:buClr>
              <a:buSzPct val="25000"/>
              <a:buNone/>
            </a:pPr>
            <a:r>
              <a:rPr lang="en" sz="1400" b="1" dirty="0" smtClean="0">
                <a:solidFill>
                  <a:srgbClr val="000000"/>
                </a:solidFill>
                <a:sym typeface="Arial"/>
              </a:rPr>
              <a:t>Qualitative for &gt; 62</a:t>
            </a:r>
            <a:r>
              <a:rPr lang="en" sz="1400" b="1" baseline="50000" dirty="0" smtClean="0">
                <a:solidFill>
                  <a:srgbClr val="000000"/>
                </a:solidFill>
                <a:sym typeface="Arial"/>
              </a:rPr>
              <a:t>o </a:t>
            </a:r>
            <a:r>
              <a:rPr lang="en-US" sz="1400" b="1" dirty="0">
                <a:solidFill>
                  <a:schemeClr val="dk1"/>
                </a:solidFill>
                <a:sym typeface="Arial"/>
              </a:rPr>
              <a:t>z</a:t>
            </a:r>
            <a:r>
              <a:rPr lang="en" sz="1400" b="1" dirty="0" smtClean="0">
                <a:solidFill>
                  <a:schemeClr val="dk1"/>
                </a:solidFill>
              </a:rPr>
              <a:t>enith angle</a:t>
            </a:r>
          </a:p>
          <a:p>
            <a:pPr marL="0" lvl="0" indent="0">
              <a:spcBef>
                <a:spcPts val="0"/>
              </a:spcBef>
              <a:buClr>
                <a:srgbClr val="000000"/>
              </a:buClr>
              <a:buSzPct val="25000"/>
              <a:buNone/>
            </a:pPr>
            <a:endParaRPr lang="en" sz="1400" b="1" dirty="0" smtClean="0">
              <a:solidFill>
                <a:schemeClr val="dk1"/>
              </a:solidFill>
            </a:endParaRPr>
          </a:p>
          <a:p>
            <a:pPr marL="0" lvl="0" indent="0">
              <a:spcBef>
                <a:spcPts val="0"/>
              </a:spcBef>
              <a:buClr>
                <a:srgbClr val="000000"/>
              </a:buClr>
              <a:buSzPct val="25000"/>
              <a:buNone/>
            </a:pPr>
            <a:r>
              <a:rPr lang="en" sz="1400" dirty="0" smtClean="0">
                <a:solidFill>
                  <a:schemeClr val="dk1"/>
                </a:solidFill>
              </a:rPr>
              <a:t>Uses ABI Bands 14,15,16  (11.2 </a:t>
            </a:r>
            <a:r>
              <a:rPr lang="en-US" sz="1400" dirty="0">
                <a:latin typeface="Symbol" panose="05050102010706020507" pitchFamily="18" charset="2"/>
              </a:rPr>
              <a:t>m</a:t>
            </a:r>
            <a:r>
              <a:rPr lang="en-US" sz="1400" dirty="0"/>
              <a:t>m</a:t>
            </a:r>
            <a:r>
              <a:rPr lang="en" sz="1400" dirty="0" smtClean="0">
                <a:solidFill>
                  <a:schemeClr val="dk1"/>
                </a:solidFill>
              </a:rPr>
              <a:t>, 12.3 </a:t>
            </a:r>
            <a:r>
              <a:rPr lang="en-US" sz="1400" dirty="0">
                <a:latin typeface="Symbol" panose="05050102010706020507" pitchFamily="18" charset="2"/>
              </a:rPr>
              <a:t>m</a:t>
            </a:r>
            <a:r>
              <a:rPr lang="en-US" sz="1400" dirty="0"/>
              <a:t>m</a:t>
            </a:r>
            <a:r>
              <a:rPr lang="en" sz="1400" dirty="0" smtClean="0">
                <a:solidFill>
                  <a:schemeClr val="dk1"/>
                </a:solidFill>
              </a:rPr>
              <a:t>, 13.3 </a:t>
            </a:r>
            <a:r>
              <a:rPr lang="en-US" sz="1400" dirty="0">
                <a:latin typeface="Symbol" panose="05050102010706020507" pitchFamily="18" charset="2"/>
              </a:rPr>
              <a:t>m</a:t>
            </a:r>
            <a:r>
              <a:rPr lang="en-US" sz="1400" dirty="0"/>
              <a:t>m</a:t>
            </a:r>
            <a:r>
              <a:rPr lang="en" sz="1400" dirty="0" smtClean="0">
                <a:solidFill>
                  <a:schemeClr val="dk1"/>
                </a:solidFill>
              </a:rPr>
              <a:t>)</a:t>
            </a: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r>
              <a:rPr lang="en" sz="1400" dirty="0" smtClean="0">
                <a:solidFill>
                  <a:schemeClr val="dk1"/>
                </a:solidFill>
              </a:rPr>
              <a:t>An acronym you might see:  </a:t>
            </a:r>
            <a:r>
              <a:rPr lang="en" sz="1400" b="1" dirty="0" smtClean="0">
                <a:solidFill>
                  <a:schemeClr val="dk1"/>
                </a:solidFill>
              </a:rPr>
              <a:t>ACHA</a:t>
            </a:r>
            <a:r>
              <a:rPr lang="en" sz="1400" dirty="0" smtClean="0">
                <a:solidFill>
                  <a:schemeClr val="dk1"/>
                </a:solidFill>
              </a:rPr>
              <a:t>:  </a:t>
            </a:r>
            <a:r>
              <a:rPr lang="en" sz="1400" b="1" dirty="0" smtClean="0">
                <a:solidFill>
                  <a:schemeClr val="dk1"/>
                </a:solidFill>
              </a:rPr>
              <a:t>A</a:t>
            </a:r>
            <a:r>
              <a:rPr lang="en" sz="1400" dirty="0" smtClean="0">
                <a:solidFill>
                  <a:schemeClr val="dk1"/>
                </a:solidFill>
              </a:rPr>
              <a:t>BI </a:t>
            </a:r>
            <a:r>
              <a:rPr lang="en" sz="1400" b="1" dirty="0" smtClean="0">
                <a:solidFill>
                  <a:schemeClr val="dk1"/>
                </a:solidFill>
              </a:rPr>
              <a:t>C</a:t>
            </a:r>
            <a:r>
              <a:rPr lang="en" sz="1400" dirty="0" smtClean="0">
                <a:solidFill>
                  <a:schemeClr val="dk1"/>
                </a:solidFill>
              </a:rPr>
              <a:t>loud </a:t>
            </a:r>
            <a:r>
              <a:rPr lang="en" sz="1400" b="1" dirty="0" smtClean="0">
                <a:solidFill>
                  <a:schemeClr val="dk1"/>
                </a:solidFill>
              </a:rPr>
              <a:t>H</a:t>
            </a:r>
            <a:r>
              <a:rPr lang="en" sz="1400" dirty="0" smtClean="0">
                <a:solidFill>
                  <a:schemeClr val="dk1"/>
                </a:solidFill>
              </a:rPr>
              <a:t>eight </a:t>
            </a:r>
            <a:r>
              <a:rPr lang="en" sz="1400" b="1" dirty="0" smtClean="0">
                <a:solidFill>
                  <a:schemeClr val="dk1"/>
                </a:solidFill>
              </a:rPr>
              <a:t>A</a:t>
            </a:r>
            <a:r>
              <a:rPr lang="en" sz="1400" dirty="0" smtClean="0">
                <a:solidFill>
                  <a:schemeClr val="dk1"/>
                </a:solidFill>
              </a:rPr>
              <a:t>lgorithm</a:t>
            </a:r>
          </a:p>
        </p:txBody>
      </p:sp>
      <p:sp>
        <p:nvSpPr>
          <p:cNvPr id="3" name="TextBox 2"/>
          <p:cNvSpPr txBox="1"/>
          <p:nvPr/>
        </p:nvSpPr>
        <p:spPr>
          <a:xfrm>
            <a:off x="1295400" y="4939605"/>
            <a:ext cx="3429000" cy="1384995"/>
          </a:xfrm>
          <a:prstGeom prst="rect">
            <a:avLst/>
          </a:prstGeom>
          <a:noFill/>
        </p:spPr>
        <p:txBody>
          <a:bodyPr wrap="square" rtlCol="0">
            <a:spAutoFit/>
          </a:bodyPr>
          <a:lstStyle/>
          <a:p>
            <a:pPr lvl="0">
              <a:buClr>
                <a:srgbClr val="000000"/>
              </a:buClr>
              <a:buSzPct val="25000"/>
            </a:pPr>
            <a:r>
              <a:rPr lang="en" dirty="0">
                <a:solidFill>
                  <a:schemeClr val="dk1"/>
                </a:solidFill>
              </a:rPr>
              <a:t>Dubious results for </a:t>
            </a:r>
            <a:r>
              <a:rPr lang="en" dirty="0" smtClean="0">
                <a:solidFill>
                  <a:schemeClr val="dk1"/>
                </a:solidFill>
              </a:rPr>
              <a:t>thin </a:t>
            </a:r>
            <a:r>
              <a:rPr lang="en" dirty="0">
                <a:solidFill>
                  <a:schemeClr val="dk1"/>
                </a:solidFill>
              </a:rPr>
              <a:t>cirrus</a:t>
            </a:r>
          </a:p>
          <a:p>
            <a:pPr lvl="0">
              <a:buClr>
                <a:srgbClr val="000000"/>
              </a:buClr>
              <a:buSzPct val="25000"/>
            </a:pPr>
            <a:r>
              <a:rPr lang="en" dirty="0">
                <a:solidFill>
                  <a:schemeClr val="dk1"/>
                </a:solidFill>
              </a:rPr>
              <a:t>Low-level Inversions introduce uncertainty</a:t>
            </a:r>
          </a:p>
          <a:p>
            <a:pPr lvl="0">
              <a:buClr>
                <a:srgbClr val="000000"/>
              </a:buClr>
              <a:buSzPct val="25000"/>
            </a:pPr>
            <a:endParaRPr lang="en" dirty="0">
              <a:solidFill>
                <a:schemeClr val="dk1"/>
              </a:solidFill>
            </a:endParaRPr>
          </a:p>
          <a:p>
            <a:pPr lvl="0">
              <a:buClr>
                <a:srgbClr val="000000"/>
              </a:buClr>
              <a:buSzPct val="25000"/>
            </a:pPr>
            <a:r>
              <a:rPr lang="en" dirty="0" smtClean="0">
                <a:solidFill>
                  <a:schemeClr val="dk1"/>
                </a:solidFill>
              </a:rPr>
              <a:t>NWP </a:t>
            </a:r>
            <a:r>
              <a:rPr lang="en" dirty="0">
                <a:solidFill>
                  <a:schemeClr val="dk1"/>
                </a:solidFill>
              </a:rPr>
              <a:t>guidance helps and is used over the ocean with water clouds</a:t>
            </a:r>
            <a:r>
              <a:rPr lang="en" dirty="0" smtClean="0">
                <a:solidFill>
                  <a:schemeClr val="dk1"/>
                </a:solidFill>
              </a:rPr>
              <a:t>.</a:t>
            </a:r>
            <a:endParaRPr lang="en" dirty="0">
              <a:solidFill>
                <a:schemeClr val="dk1"/>
              </a:solidFill>
            </a:endParaRPr>
          </a:p>
        </p:txBody>
      </p:sp>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029200" y="2011680"/>
            <a:ext cx="3657600" cy="3833919"/>
          </a:xfrm>
        </p:spPr>
      </p:pic>
      <p:sp>
        <p:nvSpPr>
          <p:cNvPr id="9" name="Content Placeholder 8"/>
          <p:cNvSpPr>
            <a:spLocks noGrp="1"/>
          </p:cNvSpPr>
          <p:nvPr>
            <p:ph sz="half" idx="1"/>
          </p:nvPr>
        </p:nvSpPr>
        <p:spPr/>
        <p:txBody>
          <a:bodyPr/>
          <a:lstStyle/>
          <a:p>
            <a:endParaRPr lang="en-US"/>
          </a:p>
        </p:txBody>
      </p:sp>
      <p:sp>
        <p:nvSpPr>
          <p:cNvPr id="8" name="Content Placeholder 7"/>
          <p:cNvSpPr>
            <a:spLocks noGrp="1"/>
          </p:cNvSpPr>
          <p:nvPr>
            <p:ph sz="half" idx="1"/>
          </p:nvPr>
        </p:nvSpPr>
        <p:spPr/>
        <p:txBody>
          <a:bodyPr/>
          <a:lstStyle/>
          <a:p>
            <a:endParaRPr lang="en-US"/>
          </a:p>
        </p:txBody>
      </p:sp>
    </p:spTree>
    <p:custDataLst>
      <p:tags r:id="rId1"/>
    </p:custDataLst>
    <p:extLst>
      <p:ext uri="{BB962C8B-B14F-4D97-AF65-F5344CB8AC3E}">
        <p14:creationId xmlns:p14="http://schemas.microsoft.com/office/powerpoint/2010/main" val="309030075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990600" y="302930"/>
            <a:ext cx="3474720" cy="144967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dirty="0">
                <a:latin typeface="Arial" panose="020B0604020202020204" pitchFamily="34" charset="0"/>
                <a:cs typeface="Arial" panose="020B0604020202020204" pitchFamily="34" charset="0"/>
              </a:rPr>
              <a:t>Cloud-top </a:t>
            </a:r>
            <a:r>
              <a:rPr lang="en" sz="2800" dirty="0" smtClean="0">
                <a:latin typeface="Arial" panose="020B0604020202020204" pitchFamily="34" charset="0"/>
                <a:cs typeface="Arial" panose="020B0604020202020204" pitchFamily="34" charset="0"/>
              </a:rPr>
              <a:t>Pressure:  derived with Cloud Height</a:t>
            </a:r>
            <a:endParaRPr lang="en" sz="2800" dirty="0">
              <a:latin typeface="Arial" panose="020B0604020202020204" pitchFamily="34" charset="0"/>
              <a:cs typeface="Arial" panose="020B0604020202020204" pitchFamily="34" charset="0"/>
            </a:endParaRPr>
          </a:p>
        </p:txBody>
      </p:sp>
      <p:sp>
        <p:nvSpPr>
          <p:cNvPr id="2" name="Content Placeholder 1"/>
          <p:cNvSpPr>
            <a:spLocks noGrp="1"/>
          </p:cNvSpPr>
          <p:nvPr>
            <p:ph sz="half" idx="1"/>
          </p:nvPr>
        </p:nvSpPr>
        <p:spPr>
          <a:xfrm>
            <a:off x="1066800" y="1752600"/>
            <a:ext cx="3313176" cy="4876800"/>
          </a:xfrm>
        </p:spPr>
        <p:txBody>
          <a:bodyPr>
            <a:normAutofit fontScale="92500" lnSpcReduction="10000"/>
          </a:bodyPr>
          <a:lstStyle/>
          <a:p>
            <a:pPr marL="0" lvl="0" indent="0">
              <a:spcBef>
                <a:spcPts val="0"/>
              </a:spcBef>
              <a:buClr>
                <a:srgbClr val="000000"/>
              </a:buClr>
              <a:buSzPct val="25000"/>
              <a:buNone/>
            </a:pPr>
            <a:r>
              <a:rPr lang="en" sz="1400" dirty="0" smtClean="0">
                <a:solidFill>
                  <a:schemeClr val="dk1"/>
                </a:solidFill>
              </a:rPr>
              <a:t>The </a:t>
            </a:r>
            <a:r>
              <a:rPr lang="en" sz="1400" dirty="0">
                <a:solidFill>
                  <a:schemeClr val="dk1"/>
                </a:solidFill>
              </a:rPr>
              <a:t>atmospheric pressure of the highest cloud layer in the </a:t>
            </a:r>
            <a:r>
              <a:rPr lang="en" sz="1400" dirty="0" smtClean="0">
                <a:solidFill>
                  <a:schemeClr val="dk1"/>
                </a:solidFill>
              </a:rPr>
              <a:t>column</a:t>
            </a: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r>
              <a:rPr lang="en" sz="1400" dirty="0" smtClean="0">
                <a:solidFill>
                  <a:schemeClr val="dk1"/>
                </a:solidFill>
              </a:rPr>
              <a:t>Part of ABI Cloud Height Algorithm (ACHA) output </a:t>
            </a: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r>
              <a:rPr lang="en" sz="1400" b="1" dirty="0">
                <a:solidFill>
                  <a:srgbClr val="000000"/>
                </a:solidFill>
                <a:ea typeface="Arial"/>
                <a:sym typeface="Arial"/>
              </a:rPr>
              <a:t>Full Disk Domain:  Every </a:t>
            </a:r>
            <a:r>
              <a:rPr lang="en" sz="1400" b="1" dirty="0" smtClean="0">
                <a:solidFill>
                  <a:srgbClr val="000000"/>
                </a:solidFill>
                <a:ea typeface="Arial"/>
                <a:sym typeface="Arial"/>
              </a:rPr>
              <a:t>15 minutes</a:t>
            </a:r>
            <a:endParaRPr lang="en" sz="1400" b="1" dirty="0">
              <a:solidFill>
                <a:srgbClr val="000000"/>
              </a:solidFill>
              <a:ea typeface="Arial"/>
              <a:sym typeface="Arial"/>
            </a:endParaRPr>
          </a:p>
          <a:p>
            <a:pPr marL="0" lvl="0" indent="0">
              <a:spcBef>
                <a:spcPts val="0"/>
              </a:spcBef>
              <a:buClr>
                <a:srgbClr val="000000"/>
              </a:buClr>
              <a:buSzPct val="25000"/>
              <a:buNone/>
            </a:pPr>
            <a:r>
              <a:rPr lang="en" sz="1400" b="1" dirty="0">
                <a:solidFill>
                  <a:srgbClr val="000000"/>
                </a:solidFill>
                <a:sym typeface="Arial"/>
              </a:rPr>
              <a:t>CONUS Domain:  Every </a:t>
            </a:r>
            <a:r>
              <a:rPr lang="en" sz="1400" b="1" dirty="0" smtClean="0">
                <a:solidFill>
                  <a:srgbClr val="000000"/>
                </a:solidFill>
                <a:sym typeface="Arial"/>
              </a:rPr>
              <a:t>5 minutes</a:t>
            </a:r>
            <a:endParaRPr lang="en" sz="1400" b="1" dirty="0">
              <a:solidFill>
                <a:srgbClr val="000000"/>
              </a:solidFill>
              <a:sym typeface="Arial"/>
            </a:endParaRPr>
          </a:p>
          <a:p>
            <a:pPr marL="0" lvl="0" indent="0">
              <a:spcBef>
                <a:spcPts val="0"/>
              </a:spcBef>
              <a:buClr>
                <a:srgbClr val="000000"/>
              </a:buClr>
              <a:buSzPct val="25000"/>
              <a:buNone/>
            </a:pPr>
            <a:r>
              <a:rPr lang="en" sz="1400" b="1" dirty="0">
                <a:solidFill>
                  <a:srgbClr val="000000"/>
                </a:solidFill>
                <a:sym typeface="Arial"/>
              </a:rPr>
              <a:t>MESO Domain:  </a:t>
            </a:r>
            <a:r>
              <a:rPr lang="en" sz="1400" b="1" dirty="0" smtClean="0">
                <a:solidFill>
                  <a:srgbClr val="000000"/>
                </a:solidFill>
                <a:sym typeface="Arial"/>
              </a:rPr>
              <a:t>Every 1 minute</a:t>
            </a:r>
            <a:endParaRPr lang="en" sz="1400" b="1" dirty="0">
              <a:solidFill>
                <a:srgbClr val="000000"/>
              </a:solidFill>
              <a:sym typeface="Arial"/>
            </a:endParaRPr>
          </a:p>
          <a:p>
            <a:pPr marL="0" lvl="0" indent="0">
              <a:spcBef>
                <a:spcPts val="0"/>
              </a:spcBef>
              <a:buClr>
                <a:srgbClr val="000000"/>
              </a:buClr>
              <a:buSzPct val="25000"/>
              <a:buNone/>
            </a:pPr>
            <a:endParaRPr lang="en" sz="1400" b="1" dirty="0">
              <a:solidFill>
                <a:srgbClr val="000000"/>
              </a:solidFill>
              <a:sym typeface="Arial"/>
            </a:endParaRPr>
          </a:p>
          <a:p>
            <a:pPr marL="0" lvl="0" indent="0">
              <a:spcBef>
                <a:spcPts val="0"/>
              </a:spcBef>
              <a:buClr>
                <a:srgbClr val="000000"/>
              </a:buClr>
              <a:buSzPct val="25000"/>
              <a:buNone/>
            </a:pPr>
            <a:r>
              <a:rPr lang="en" sz="1400" b="1" dirty="0">
                <a:solidFill>
                  <a:srgbClr val="000000"/>
                </a:solidFill>
                <a:sym typeface="Arial"/>
              </a:rPr>
              <a:t>Averages good quality pixels:  </a:t>
            </a:r>
            <a:endParaRPr lang="en" sz="1400" b="1" dirty="0" smtClean="0">
              <a:solidFill>
                <a:srgbClr val="000000"/>
              </a:solidFill>
              <a:sym typeface="Arial"/>
            </a:endParaRPr>
          </a:p>
          <a:p>
            <a:pPr marL="0" lvl="0" indent="0">
              <a:spcBef>
                <a:spcPts val="0"/>
              </a:spcBef>
              <a:buClr>
                <a:srgbClr val="000000"/>
              </a:buClr>
              <a:buSzPct val="25000"/>
              <a:buNone/>
            </a:pPr>
            <a:r>
              <a:rPr lang="en" sz="1400" b="1" dirty="0" smtClean="0">
                <a:solidFill>
                  <a:srgbClr val="000000"/>
                </a:solidFill>
                <a:sym typeface="Arial"/>
              </a:rPr>
              <a:t>FD/CONUS:  10-km </a:t>
            </a:r>
            <a:r>
              <a:rPr lang="en" sz="1400" b="1" dirty="0">
                <a:solidFill>
                  <a:srgbClr val="000000"/>
                </a:solidFill>
                <a:sym typeface="Arial"/>
              </a:rPr>
              <a:t>resolution </a:t>
            </a:r>
            <a:endParaRPr lang="en" sz="1400" b="1" dirty="0" smtClean="0">
              <a:solidFill>
                <a:srgbClr val="000000"/>
              </a:solidFill>
              <a:sym typeface="Arial"/>
            </a:endParaRPr>
          </a:p>
          <a:p>
            <a:pPr marL="0" lvl="0" indent="0">
              <a:spcBef>
                <a:spcPts val="0"/>
              </a:spcBef>
              <a:buClr>
                <a:srgbClr val="000000"/>
              </a:buClr>
              <a:buSzPct val="25000"/>
              <a:buNone/>
            </a:pPr>
            <a:r>
              <a:rPr lang="en" sz="1400" b="1" dirty="0" smtClean="0">
                <a:solidFill>
                  <a:srgbClr val="000000"/>
                </a:solidFill>
                <a:sym typeface="Arial"/>
              </a:rPr>
              <a:t>MESO: </a:t>
            </a:r>
            <a:r>
              <a:rPr lang="en" sz="1400" b="1" dirty="0">
                <a:solidFill>
                  <a:srgbClr val="000000"/>
                </a:solidFill>
                <a:sym typeface="Arial"/>
              </a:rPr>
              <a:t>4-km </a:t>
            </a:r>
            <a:r>
              <a:rPr lang="en" sz="1400" b="1" dirty="0" smtClean="0">
                <a:solidFill>
                  <a:srgbClr val="000000"/>
                </a:solidFill>
                <a:sym typeface="Arial"/>
              </a:rPr>
              <a:t>resolution</a:t>
            </a:r>
          </a:p>
          <a:p>
            <a:pPr marL="0" lvl="0" indent="0">
              <a:spcBef>
                <a:spcPts val="0"/>
              </a:spcBef>
              <a:buClr>
                <a:srgbClr val="000000"/>
              </a:buClr>
              <a:buSzPct val="25000"/>
              <a:buNone/>
            </a:pPr>
            <a:endParaRPr lang="en" sz="1400" b="1" dirty="0">
              <a:solidFill>
                <a:srgbClr val="000000"/>
              </a:solidFill>
              <a:sym typeface="Arial"/>
            </a:endParaRPr>
          </a:p>
          <a:p>
            <a:pPr marL="0" lvl="0" indent="0">
              <a:spcBef>
                <a:spcPts val="0"/>
              </a:spcBef>
              <a:buClr>
                <a:srgbClr val="000000"/>
              </a:buClr>
              <a:buSzPct val="25000"/>
              <a:buNone/>
            </a:pPr>
            <a:r>
              <a:rPr lang="en" sz="1400" b="1" dirty="0">
                <a:solidFill>
                  <a:srgbClr val="000000"/>
                </a:solidFill>
                <a:sym typeface="Arial"/>
              </a:rPr>
              <a:t>Quantitative to 62</a:t>
            </a:r>
            <a:r>
              <a:rPr lang="en" sz="1400" b="1" baseline="50000" dirty="0">
                <a:solidFill>
                  <a:srgbClr val="000000"/>
                </a:solidFill>
                <a:sym typeface="Arial"/>
              </a:rPr>
              <a:t>o  </a:t>
            </a:r>
            <a:r>
              <a:rPr lang="en-US" sz="1400" b="1" dirty="0">
                <a:solidFill>
                  <a:srgbClr val="000000"/>
                </a:solidFill>
                <a:sym typeface="Arial"/>
              </a:rPr>
              <a:t>z</a:t>
            </a:r>
            <a:r>
              <a:rPr lang="en" sz="1400" b="1" dirty="0">
                <a:solidFill>
                  <a:srgbClr val="000000"/>
                </a:solidFill>
                <a:sym typeface="Arial"/>
              </a:rPr>
              <a:t>enith angle </a:t>
            </a:r>
          </a:p>
          <a:p>
            <a:pPr marL="0" lvl="0" indent="0">
              <a:spcBef>
                <a:spcPts val="0"/>
              </a:spcBef>
              <a:buClr>
                <a:srgbClr val="000000"/>
              </a:buClr>
              <a:buSzPct val="25000"/>
              <a:buNone/>
            </a:pPr>
            <a:r>
              <a:rPr lang="en" sz="1400" b="1" dirty="0">
                <a:solidFill>
                  <a:srgbClr val="000000"/>
                </a:solidFill>
                <a:sym typeface="Arial"/>
              </a:rPr>
              <a:t>Qualitative for &gt; 62</a:t>
            </a:r>
            <a:r>
              <a:rPr lang="en" sz="1400" b="1" baseline="50000" dirty="0">
                <a:solidFill>
                  <a:srgbClr val="000000"/>
                </a:solidFill>
                <a:sym typeface="Arial"/>
              </a:rPr>
              <a:t>o </a:t>
            </a:r>
            <a:r>
              <a:rPr lang="en-US" sz="1400" b="1" dirty="0">
                <a:solidFill>
                  <a:schemeClr val="dk1"/>
                </a:solidFill>
                <a:sym typeface="Arial"/>
              </a:rPr>
              <a:t>z</a:t>
            </a:r>
            <a:r>
              <a:rPr lang="en" sz="1400" b="1" dirty="0">
                <a:solidFill>
                  <a:schemeClr val="dk1"/>
                </a:solidFill>
              </a:rPr>
              <a:t>enith angle</a:t>
            </a:r>
          </a:p>
          <a:p>
            <a:pPr marL="0" lvl="0" indent="0">
              <a:spcBef>
                <a:spcPts val="0"/>
              </a:spcBef>
              <a:buClr>
                <a:srgbClr val="000000"/>
              </a:buClr>
              <a:buSzPct val="25000"/>
              <a:buNone/>
            </a:pPr>
            <a:endParaRPr lang="en" sz="1400" dirty="0" smtClean="0">
              <a:solidFill>
                <a:schemeClr val="dk1"/>
              </a:solidFill>
            </a:endParaRP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r>
              <a:rPr lang="en" sz="1400" dirty="0" smtClean="0">
                <a:solidFill>
                  <a:schemeClr val="dk1"/>
                </a:solidFill>
              </a:rPr>
              <a:t>Computed using ABI bands 14, 15, 16</a:t>
            </a:r>
          </a:p>
          <a:p>
            <a:pPr marL="0" lvl="0" indent="0">
              <a:spcBef>
                <a:spcPts val="0"/>
              </a:spcBef>
              <a:buClr>
                <a:srgbClr val="000000"/>
              </a:buClr>
              <a:buSzPct val="25000"/>
              <a:buNone/>
            </a:pPr>
            <a:endParaRPr lang="en" sz="1400" dirty="0">
              <a:solidFill>
                <a:schemeClr val="dk1"/>
              </a:solidFill>
            </a:endParaRPr>
          </a:p>
          <a:p>
            <a:pPr marL="0" lvl="0" indent="0">
              <a:buClr>
                <a:srgbClr val="000000"/>
              </a:buClr>
              <a:buSzPct val="25000"/>
              <a:buNone/>
            </a:pPr>
            <a:endParaRPr lang="en" sz="1400" b="1" dirty="0" smtClean="0"/>
          </a:p>
          <a:p>
            <a:pPr marL="0" lvl="0" indent="0">
              <a:buClr>
                <a:srgbClr val="000000"/>
              </a:buClr>
              <a:buSzPct val="25000"/>
              <a:buNone/>
            </a:pPr>
            <a:endParaRPr lang="en" sz="1400" b="1" dirty="0">
              <a:solidFill>
                <a:schemeClr val="dk1"/>
              </a:solidFill>
            </a:endParaRPr>
          </a:p>
          <a:p>
            <a:pPr lvl="0" algn="r">
              <a:buClr>
                <a:srgbClr val="000000"/>
              </a:buClr>
              <a:buSzPct val="25000"/>
              <a:buFont typeface="Wingdings" panose="05000000000000000000" pitchFamily="2" charset="2"/>
              <a:buChar char="§"/>
            </a:pPr>
            <a:r>
              <a:rPr lang="en" sz="1400" b="1" dirty="0" smtClean="0">
                <a:solidFill>
                  <a:schemeClr val="dk1"/>
                </a:solidFill>
              </a:rPr>
              <a:t> </a:t>
            </a:r>
            <a:endParaRPr lang="en-US" sz="1400" dirty="0" smtClean="0"/>
          </a:p>
          <a:p>
            <a:pPr marL="514350" lvl="0" indent="-285750">
              <a:buClr>
                <a:schemeClr val="dk1"/>
              </a:buClr>
              <a:buFont typeface="Wingdings" panose="05000000000000000000" pitchFamily="2" charset="2"/>
              <a:buChar char="§"/>
            </a:pPr>
            <a:r>
              <a:rPr lang="en-US" sz="1400" dirty="0" smtClean="0">
                <a:solidFill>
                  <a:schemeClr val="dk1"/>
                </a:solidFill>
              </a:rPr>
              <a:t> Dubious results for thin cirrus</a:t>
            </a:r>
          </a:p>
          <a:p>
            <a:pPr marL="514350" lvl="0" indent="-285750">
              <a:buClr>
                <a:schemeClr val="dk1"/>
              </a:buClr>
              <a:buFont typeface="Wingdings" panose="05000000000000000000" pitchFamily="2" charset="2"/>
              <a:buChar char="§"/>
            </a:pPr>
            <a:r>
              <a:rPr lang="en-US" sz="1400" dirty="0" smtClean="0">
                <a:solidFill>
                  <a:schemeClr val="dk1"/>
                </a:solidFill>
              </a:rPr>
              <a:t>Aviation Applications</a:t>
            </a:r>
            <a:endParaRPr lang="en" sz="1400" dirty="0">
              <a:solidFill>
                <a:schemeClr val="dk1"/>
              </a:solidFill>
            </a:endParaRPr>
          </a:p>
        </p:txBody>
      </p:sp>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30788" y="2011680"/>
            <a:ext cx="3656012" cy="3832254"/>
          </a:xfrm>
        </p:spPr>
      </p:pic>
      <p:sp>
        <p:nvSpPr>
          <p:cNvPr id="145" name="Shape 145"/>
          <p:cNvSpPr txBox="1"/>
          <p:nvPr/>
        </p:nvSpPr>
        <p:spPr>
          <a:xfrm>
            <a:off x="5257800" y="275634"/>
            <a:ext cx="3153300" cy="433200"/>
          </a:xfrm>
          <a:prstGeom prst="rect">
            <a:avLst/>
          </a:prstGeom>
          <a:noFill/>
          <a:ln>
            <a:noFill/>
          </a:ln>
        </p:spPr>
        <p:txBody>
          <a:bodyPr lIns="91425" tIns="91425" rIns="91425" bIns="91425" anchor="t" anchorCtr="0">
            <a:noAutofit/>
          </a:bodyPr>
          <a:lstStyle/>
          <a:p>
            <a:pPr lvl="0" rtl="0">
              <a:spcBef>
                <a:spcPts val="0"/>
              </a:spcBef>
              <a:buNone/>
            </a:pPr>
            <a:r>
              <a:rPr lang="en" sz="1000" i="1" dirty="0"/>
              <a:t>Algorithm: AWG Cloud Height Algorithm (ACHA)</a:t>
            </a:r>
          </a:p>
        </p:txBody>
      </p:sp>
    </p:spTree>
    <p:custDataLst>
      <p:tags r:id="rId1"/>
    </p:custDataLst>
    <p:extLst>
      <p:ext uri="{BB962C8B-B14F-4D97-AF65-F5344CB8AC3E}">
        <p14:creationId xmlns:p14="http://schemas.microsoft.com/office/powerpoint/2010/main" val="2906410786"/>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906780" y="519484"/>
            <a:ext cx="3474720" cy="1080716"/>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dirty="0">
                <a:latin typeface="Arial" panose="020B0604020202020204" pitchFamily="34" charset="0"/>
                <a:cs typeface="Arial" panose="020B0604020202020204" pitchFamily="34" charset="0"/>
              </a:rPr>
              <a:t>Cloud-top </a:t>
            </a:r>
            <a:r>
              <a:rPr lang="en" sz="2800" dirty="0" smtClean="0">
                <a:latin typeface="Arial" panose="020B0604020202020204" pitchFamily="34" charset="0"/>
                <a:cs typeface="Arial" panose="020B0604020202020204" pitchFamily="34" charset="0"/>
              </a:rPr>
              <a:t>Temperature </a:t>
            </a:r>
            <a:r>
              <a:rPr lang="en" sz="1800" b="1" dirty="0" smtClean="0">
                <a:latin typeface="Arial" panose="020B0604020202020204" pitchFamily="34" charset="0"/>
                <a:cs typeface="Arial" panose="020B0604020202020204" pitchFamily="34" charset="0"/>
              </a:rPr>
              <a:t> </a:t>
            </a:r>
            <a:endParaRPr lang="en" sz="2800" b="1" dirty="0">
              <a:latin typeface="Arial" panose="020B0604020202020204" pitchFamily="34" charset="0"/>
              <a:cs typeface="Arial" panose="020B0604020202020204" pitchFamily="34" charset="0"/>
            </a:endParaRPr>
          </a:p>
        </p:txBody>
      </p:sp>
      <p:sp>
        <p:nvSpPr>
          <p:cNvPr id="2" name="Content Placeholder 1"/>
          <p:cNvSpPr>
            <a:spLocks noGrp="1"/>
          </p:cNvSpPr>
          <p:nvPr>
            <p:ph sz="half" idx="1"/>
          </p:nvPr>
        </p:nvSpPr>
        <p:spPr>
          <a:xfrm>
            <a:off x="906780" y="1600200"/>
            <a:ext cx="3474720" cy="5029200"/>
          </a:xfrm>
        </p:spPr>
        <p:txBody>
          <a:bodyPr>
            <a:normAutofit lnSpcReduction="10000"/>
          </a:bodyPr>
          <a:lstStyle/>
          <a:p>
            <a:pPr marL="0" lvl="0" indent="0">
              <a:spcBef>
                <a:spcPts val="0"/>
              </a:spcBef>
              <a:buClr>
                <a:srgbClr val="000000"/>
              </a:buClr>
              <a:buSzPct val="25000"/>
              <a:buNone/>
            </a:pPr>
            <a:r>
              <a:rPr lang="en" sz="1400" dirty="0" smtClean="0">
                <a:solidFill>
                  <a:srgbClr val="000000"/>
                </a:solidFill>
                <a:ea typeface="Arial"/>
                <a:sym typeface="Arial"/>
              </a:rPr>
              <a:t>The </a:t>
            </a:r>
            <a:r>
              <a:rPr lang="en" sz="1400" dirty="0">
                <a:solidFill>
                  <a:srgbClr val="000000"/>
                </a:solidFill>
                <a:ea typeface="Arial"/>
                <a:sym typeface="Arial"/>
              </a:rPr>
              <a:t>effe</a:t>
            </a:r>
            <a:r>
              <a:rPr lang="en" sz="1400" dirty="0"/>
              <a:t>ctive radiative temperature of the highest cloud layer in the column.</a:t>
            </a:r>
            <a:r>
              <a:rPr lang="en" sz="1400" dirty="0">
                <a:solidFill>
                  <a:srgbClr val="000000"/>
                </a:solidFill>
                <a:ea typeface="Arial"/>
                <a:sym typeface="Arial"/>
              </a:rPr>
              <a:t>   </a:t>
            </a:r>
            <a:r>
              <a:rPr lang="en" sz="1400" dirty="0" smtClean="0">
                <a:solidFill>
                  <a:srgbClr val="000000"/>
                </a:solidFill>
                <a:ea typeface="Arial"/>
                <a:sym typeface="Arial"/>
              </a:rPr>
              <a:t> </a:t>
            </a:r>
            <a:endParaRPr lang="en" sz="1400" dirty="0" smtClean="0"/>
          </a:p>
          <a:p>
            <a:pPr marL="0" lvl="0" indent="0">
              <a:spcBef>
                <a:spcPts val="0"/>
              </a:spcBef>
              <a:buClr>
                <a:srgbClr val="000000"/>
              </a:buClr>
              <a:buSzPct val="25000"/>
              <a:buNone/>
            </a:pPr>
            <a:endParaRPr lang="en" sz="1400" dirty="0"/>
          </a:p>
          <a:p>
            <a:pPr marL="0" lvl="0" indent="0">
              <a:spcBef>
                <a:spcPts val="0"/>
              </a:spcBef>
              <a:buClr>
                <a:srgbClr val="000000"/>
              </a:buClr>
              <a:buSzPct val="25000"/>
              <a:buNone/>
            </a:pPr>
            <a:r>
              <a:rPr lang="en" sz="1400" dirty="0" smtClean="0"/>
              <a:t>Generally gives more accurate information than a single window channel</a:t>
            </a:r>
            <a:endParaRPr lang="en" sz="1400" dirty="0"/>
          </a:p>
          <a:p>
            <a:pPr marL="0" indent="0">
              <a:spcBef>
                <a:spcPts val="0"/>
              </a:spcBef>
              <a:buClr>
                <a:srgbClr val="000000"/>
              </a:buClr>
              <a:buSzPct val="25000"/>
              <a:buNone/>
            </a:pPr>
            <a:endParaRPr lang="en" sz="1400" b="1" dirty="0" smtClean="0"/>
          </a:p>
          <a:p>
            <a:pPr marL="0" lvl="0" indent="0">
              <a:spcBef>
                <a:spcPts val="0"/>
              </a:spcBef>
              <a:buClr>
                <a:srgbClr val="000000"/>
              </a:buClr>
              <a:buSzPct val="25000"/>
              <a:buNone/>
            </a:pPr>
            <a:r>
              <a:rPr lang="en" sz="1400" b="1" dirty="0" smtClean="0"/>
              <a:t> </a:t>
            </a:r>
            <a:r>
              <a:rPr lang="en" sz="1400" dirty="0">
                <a:solidFill>
                  <a:schemeClr val="dk1"/>
                </a:solidFill>
              </a:rPr>
              <a:t>Part of ABI Cloud Height Algorithm (ACHA) output </a:t>
            </a:r>
          </a:p>
          <a:p>
            <a:pPr marL="0" lvl="0" indent="0">
              <a:spcBef>
                <a:spcPts val="0"/>
              </a:spcBef>
              <a:buClr>
                <a:srgbClr val="000000"/>
              </a:buClr>
              <a:buSzPct val="25000"/>
              <a:buNone/>
            </a:pPr>
            <a:endParaRPr lang="en" sz="1400" dirty="0" smtClean="0">
              <a:solidFill>
                <a:schemeClr val="dk1"/>
              </a:solidFill>
            </a:endParaRPr>
          </a:p>
          <a:p>
            <a:pPr marL="0" lvl="0" indent="0">
              <a:spcBef>
                <a:spcPts val="0"/>
              </a:spcBef>
              <a:buClr>
                <a:srgbClr val="000000"/>
              </a:buClr>
              <a:buSzPct val="25000"/>
              <a:buNone/>
            </a:pPr>
            <a:r>
              <a:rPr lang="en" sz="1400" b="1" dirty="0">
                <a:solidFill>
                  <a:srgbClr val="000000"/>
                </a:solidFill>
                <a:ea typeface="Arial"/>
                <a:sym typeface="Arial"/>
              </a:rPr>
              <a:t>Full Disk Domain:  Every </a:t>
            </a:r>
            <a:r>
              <a:rPr lang="en" sz="1400" b="1" dirty="0" smtClean="0">
                <a:solidFill>
                  <a:srgbClr val="000000"/>
                </a:solidFill>
                <a:ea typeface="Arial"/>
                <a:sym typeface="Arial"/>
              </a:rPr>
              <a:t>15 minutes</a:t>
            </a:r>
            <a:endParaRPr lang="en" sz="1400" b="1" dirty="0">
              <a:solidFill>
                <a:srgbClr val="000000"/>
              </a:solidFill>
              <a:ea typeface="Arial"/>
              <a:sym typeface="Arial"/>
            </a:endParaRPr>
          </a:p>
          <a:p>
            <a:pPr marL="0" lvl="0" indent="0">
              <a:spcBef>
                <a:spcPts val="0"/>
              </a:spcBef>
              <a:buClr>
                <a:srgbClr val="000000"/>
              </a:buClr>
              <a:buSzPct val="25000"/>
              <a:buNone/>
            </a:pPr>
            <a:r>
              <a:rPr lang="en" sz="1400" b="1" dirty="0" smtClean="0">
                <a:solidFill>
                  <a:srgbClr val="000000"/>
                </a:solidFill>
                <a:sym typeface="Arial"/>
              </a:rPr>
              <a:t>MESO </a:t>
            </a:r>
            <a:r>
              <a:rPr lang="en" sz="1400" b="1" dirty="0">
                <a:solidFill>
                  <a:srgbClr val="000000"/>
                </a:solidFill>
                <a:sym typeface="Arial"/>
              </a:rPr>
              <a:t>Domain:  Every </a:t>
            </a:r>
            <a:r>
              <a:rPr lang="en" sz="1400" b="1" dirty="0" smtClean="0">
                <a:solidFill>
                  <a:srgbClr val="000000"/>
                </a:solidFill>
                <a:sym typeface="Arial"/>
              </a:rPr>
              <a:t>1 minute</a:t>
            </a:r>
          </a:p>
          <a:p>
            <a:pPr marL="0" lvl="0" indent="0">
              <a:spcBef>
                <a:spcPts val="0"/>
              </a:spcBef>
              <a:buClr>
                <a:srgbClr val="000000"/>
              </a:buClr>
              <a:buSzPct val="25000"/>
              <a:buNone/>
            </a:pPr>
            <a:r>
              <a:rPr lang="en" sz="1400" b="1" dirty="0" smtClean="0">
                <a:solidFill>
                  <a:srgbClr val="000000"/>
                </a:solidFill>
                <a:sym typeface="Arial"/>
              </a:rPr>
              <a:t>Not computed for CONUS domain!</a:t>
            </a:r>
            <a:endParaRPr lang="en" sz="1400" b="1" dirty="0">
              <a:solidFill>
                <a:srgbClr val="000000"/>
              </a:solidFill>
              <a:sym typeface="Arial"/>
            </a:endParaRPr>
          </a:p>
          <a:p>
            <a:pPr marL="0" lvl="0" indent="0">
              <a:spcBef>
                <a:spcPts val="0"/>
              </a:spcBef>
              <a:buClr>
                <a:srgbClr val="000000"/>
              </a:buClr>
              <a:buSzPct val="25000"/>
              <a:buNone/>
            </a:pPr>
            <a:endParaRPr lang="en" sz="1400" b="1" dirty="0">
              <a:solidFill>
                <a:srgbClr val="000000"/>
              </a:solidFill>
              <a:sym typeface="Arial"/>
            </a:endParaRPr>
          </a:p>
          <a:p>
            <a:pPr marL="0" lvl="0" indent="0">
              <a:spcBef>
                <a:spcPts val="0"/>
              </a:spcBef>
              <a:buClr>
                <a:srgbClr val="000000"/>
              </a:buClr>
              <a:buSzPct val="25000"/>
              <a:buNone/>
            </a:pPr>
            <a:r>
              <a:rPr lang="en" sz="1400" b="1" dirty="0" smtClean="0">
                <a:solidFill>
                  <a:srgbClr val="000000"/>
                </a:solidFill>
                <a:sym typeface="Arial"/>
              </a:rPr>
              <a:t>2-km resolution</a:t>
            </a:r>
            <a:endParaRPr lang="en" sz="1400" b="1" dirty="0">
              <a:solidFill>
                <a:srgbClr val="000000"/>
              </a:solidFill>
              <a:sym typeface="Arial"/>
            </a:endParaRPr>
          </a:p>
          <a:p>
            <a:pPr marL="0" lvl="0" indent="0">
              <a:spcBef>
                <a:spcPts val="0"/>
              </a:spcBef>
              <a:buClr>
                <a:srgbClr val="000000"/>
              </a:buClr>
              <a:buSzPct val="25000"/>
              <a:buNone/>
            </a:pPr>
            <a:endParaRPr lang="en" sz="1400" b="1" dirty="0">
              <a:solidFill>
                <a:srgbClr val="000000"/>
              </a:solidFill>
              <a:sym typeface="Arial"/>
            </a:endParaRPr>
          </a:p>
          <a:p>
            <a:pPr marL="0" lvl="0" indent="0">
              <a:spcBef>
                <a:spcPts val="0"/>
              </a:spcBef>
              <a:buClr>
                <a:srgbClr val="000000"/>
              </a:buClr>
              <a:buSzPct val="25000"/>
              <a:buNone/>
            </a:pPr>
            <a:r>
              <a:rPr lang="en" sz="1400" b="1" dirty="0">
                <a:solidFill>
                  <a:srgbClr val="000000"/>
                </a:solidFill>
                <a:sym typeface="Arial"/>
              </a:rPr>
              <a:t>Quantitative to 62</a:t>
            </a:r>
            <a:r>
              <a:rPr lang="en" sz="1400" b="1" baseline="50000" dirty="0">
                <a:solidFill>
                  <a:srgbClr val="000000"/>
                </a:solidFill>
                <a:sym typeface="Arial"/>
              </a:rPr>
              <a:t>o  </a:t>
            </a:r>
            <a:r>
              <a:rPr lang="en-US" sz="1400" b="1" dirty="0">
                <a:solidFill>
                  <a:srgbClr val="000000"/>
                </a:solidFill>
                <a:sym typeface="Arial"/>
              </a:rPr>
              <a:t>z</a:t>
            </a:r>
            <a:r>
              <a:rPr lang="en" sz="1400" b="1" dirty="0">
                <a:solidFill>
                  <a:srgbClr val="000000"/>
                </a:solidFill>
                <a:sym typeface="Arial"/>
              </a:rPr>
              <a:t>enith angle </a:t>
            </a:r>
          </a:p>
          <a:p>
            <a:pPr marL="0" lvl="0" indent="0">
              <a:spcBef>
                <a:spcPts val="0"/>
              </a:spcBef>
              <a:buClr>
                <a:srgbClr val="000000"/>
              </a:buClr>
              <a:buSzPct val="25000"/>
              <a:buNone/>
            </a:pPr>
            <a:r>
              <a:rPr lang="en" sz="1400" b="1" dirty="0">
                <a:solidFill>
                  <a:srgbClr val="000000"/>
                </a:solidFill>
                <a:sym typeface="Arial"/>
              </a:rPr>
              <a:t>Qualitative for &gt; 62</a:t>
            </a:r>
            <a:r>
              <a:rPr lang="en" sz="1400" b="1" baseline="50000" dirty="0">
                <a:solidFill>
                  <a:srgbClr val="000000"/>
                </a:solidFill>
                <a:sym typeface="Arial"/>
              </a:rPr>
              <a:t>o </a:t>
            </a:r>
            <a:r>
              <a:rPr lang="en-US" sz="1400" b="1" dirty="0">
                <a:solidFill>
                  <a:schemeClr val="dk1"/>
                </a:solidFill>
                <a:sym typeface="Arial"/>
              </a:rPr>
              <a:t>z</a:t>
            </a:r>
            <a:r>
              <a:rPr lang="en" sz="1400" b="1" dirty="0">
                <a:solidFill>
                  <a:schemeClr val="dk1"/>
                </a:solidFill>
              </a:rPr>
              <a:t>enith angle</a:t>
            </a: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r>
              <a:rPr lang="en" sz="1400" dirty="0">
                <a:solidFill>
                  <a:schemeClr val="dk1"/>
                </a:solidFill>
              </a:rPr>
              <a:t> </a:t>
            </a:r>
            <a:r>
              <a:rPr lang="en" sz="1400" dirty="0" smtClean="0">
                <a:solidFill>
                  <a:schemeClr val="dk1"/>
                </a:solidFill>
              </a:rPr>
              <a:t>    Computed </a:t>
            </a:r>
            <a:r>
              <a:rPr lang="en" sz="1400" dirty="0">
                <a:solidFill>
                  <a:schemeClr val="dk1"/>
                </a:solidFill>
              </a:rPr>
              <a:t>using ABI bands 14, 15</a:t>
            </a:r>
            <a:r>
              <a:rPr lang="en" sz="1400" dirty="0" smtClean="0">
                <a:solidFill>
                  <a:schemeClr val="dk1"/>
                </a:solidFill>
              </a:rPr>
              <a:t>,  </a:t>
            </a:r>
            <a:r>
              <a:rPr lang="en" sz="1400" dirty="0">
                <a:solidFill>
                  <a:schemeClr val="dk1"/>
                </a:solidFill>
              </a:rPr>
              <a:t>16</a:t>
            </a:r>
          </a:p>
          <a:p>
            <a:pPr marL="0" lvl="0" indent="0">
              <a:spcBef>
                <a:spcPts val="0"/>
              </a:spcBef>
              <a:buClr>
                <a:srgbClr val="000000"/>
              </a:buClr>
              <a:buSzPct val="25000"/>
              <a:buNone/>
            </a:pPr>
            <a:endParaRPr lang="en" sz="1400" b="1" dirty="0"/>
          </a:p>
          <a:p>
            <a:pPr marL="0" lvl="0" indent="0">
              <a:spcBef>
                <a:spcPts val="0"/>
              </a:spcBef>
              <a:buClr>
                <a:srgbClr val="000000"/>
              </a:buClr>
              <a:buSzPct val="25000"/>
              <a:buNone/>
            </a:pPr>
            <a:endParaRPr lang="en" sz="1400" b="1" dirty="0" smtClean="0"/>
          </a:p>
          <a:p>
            <a:pPr marL="514350" lvl="0" indent="-285750">
              <a:spcBef>
                <a:spcPts val="0"/>
              </a:spcBef>
              <a:buFont typeface="Arial" panose="020B0604020202020204" pitchFamily="34" charset="0"/>
              <a:buChar char="•"/>
            </a:pPr>
            <a:endParaRPr lang="en" sz="1400" dirty="0" smtClean="0"/>
          </a:p>
          <a:p>
            <a:pPr marL="514350" lvl="0" indent="-285750">
              <a:spcBef>
                <a:spcPts val="0"/>
              </a:spcBef>
              <a:buFont typeface="Arial" panose="020B0604020202020204" pitchFamily="34" charset="0"/>
              <a:buChar char="•"/>
            </a:pPr>
            <a:r>
              <a:rPr lang="en" sz="1400" dirty="0" smtClean="0"/>
              <a:t>Dubious results for thin cirrus</a:t>
            </a:r>
            <a:endParaRPr lang="en" sz="1400" dirty="0"/>
          </a:p>
          <a:p>
            <a:pPr marL="0" lvl="0" indent="0">
              <a:spcBef>
                <a:spcPts val="0"/>
              </a:spcBef>
              <a:buClr>
                <a:srgbClr val="000000"/>
              </a:buClr>
              <a:buSzPct val="25000"/>
              <a:buNone/>
            </a:pPr>
            <a:endParaRPr lang="en" sz="1400" dirty="0"/>
          </a:p>
          <a:p>
            <a:pPr marL="0" indent="0">
              <a:spcBef>
                <a:spcPts val="0"/>
              </a:spcBef>
              <a:buNone/>
            </a:pPr>
            <a:endParaRPr lang="en-US" sz="1400" dirty="0"/>
          </a:p>
        </p:txBody>
      </p:sp>
      <p:sp>
        <p:nvSpPr>
          <p:cNvPr id="155" name="Shape 155"/>
          <p:cNvSpPr txBox="1"/>
          <p:nvPr/>
        </p:nvSpPr>
        <p:spPr>
          <a:xfrm>
            <a:off x="5257800" y="274320"/>
            <a:ext cx="3153300" cy="433200"/>
          </a:xfrm>
          <a:prstGeom prst="rect">
            <a:avLst/>
          </a:prstGeom>
          <a:noFill/>
          <a:ln>
            <a:noFill/>
          </a:ln>
        </p:spPr>
        <p:txBody>
          <a:bodyPr lIns="91425" tIns="91425" rIns="91425" bIns="91425" anchor="t" anchorCtr="0">
            <a:noAutofit/>
          </a:bodyPr>
          <a:lstStyle/>
          <a:p>
            <a:pPr lvl="0" rtl="0">
              <a:spcBef>
                <a:spcPts val="0"/>
              </a:spcBef>
              <a:buNone/>
            </a:pPr>
            <a:r>
              <a:rPr lang="en" sz="1000" i="1" dirty="0"/>
              <a:t>Algorithm: AWG Cloud Height Algorithm (ACHA)</a:t>
            </a:r>
          </a:p>
        </p:txBody>
      </p:sp>
      <p:sp>
        <p:nvSpPr>
          <p:cNvPr id="8" name="TextBox 7"/>
          <p:cNvSpPr txBox="1"/>
          <p:nvPr/>
        </p:nvSpPr>
        <p:spPr>
          <a:xfrm>
            <a:off x="5059765" y="5559623"/>
            <a:ext cx="3549370" cy="307777"/>
          </a:xfrm>
          <a:prstGeom prst="rect">
            <a:avLst/>
          </a:prstGeom>
          <a:noFill/>
        </p:spPr>
        <p:txBody>
          <a:bodyPr wrap="none" rtlCol="0">
            <a:spAutoFit/>
          </a:bodyPr>
          <a:lstStyle/>
          <a:p>
            <a:r>
              <a:rPr lang="en-US" dirty="0" smtClean="0"/>
              <a:t>Default AWIPS color scale from -109 to 55</a:t>
            </a:r>
            <a:endParaRPr lang="en-US" dirty="0"/>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30788" y="2436054"/>
            <a:ext cx="3656012" cy="2854254"/>
          </a:xfrm>
        </p:spPr>
      </p:pic>
    </p:spTree>
    <p:custDataLst>
      <p:tags r:id="rId1"/>
    </p:custDataLst>
    <p:extLst>
      <p:ext uri="{BB962C8B-B14F-4D97-AF65-F5344CB8AC3E}">
        <p14:creationId xmlns:p14="http://schemas.microsoft.com/office/powerpoint/2010/main" val="8738491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906780" y="519484"/>
            <a:ext cx="3474720" cy="1080716"/>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dirty="0">
                <a:latin typeface="Arial" panose="020B0604020202020204" pitchFamily="34" charset="0"/>
                <a:cs typeface="Arial" panose="020B0604020202020204" pitchFamily="34" charset="0"/>
              </a:rPr>
              <a:t>Cloud-top </a:t>
            </a:r>
            <a:r>
              <a:rPr lang="en" sz="2800" dirty="0" smtClean="0">
                <a:latin typeface="Arial" panose="020B0604020202020204" pitchFamily="34" charset="0"/>
                <a:cs typeface="Arial" panose="020B0604020202020204" pitchFamily="34" charset="0"/>
              </a:rPr>
              <a:t>Temperature </a:t>
            </a:r>
            <a:r>
              <a:rPr lang="en" sz="1800" b="1" dirty="0" smtClean="0">
                <a:latin typeface="Arial" panose="020B0604020202020204" pitchFamily="34" charset="0"/>
                <a:cs typeface="Arial" panose="020B0604020202020204" pitchFamily="34" charset="0"/>
              </a:rPr>
              <a:t> </a:t>
            </a:r>
            <a:endParaRPr lang="en" sz="2800" b="1" dirty="0">
              <a:latin typeface="Arial" panose="020B0604020202020204" pitchFamily="34" charset="0"/>
              <a:cs typeface="Arial" panose="020B0604020202020204" pitchFamily="34" charset="0"/>
            </a:endParaRPr>
          </a:p>
        </p:txBody>
      </p:sp>
      <p:sp>
        <p:nvSpPr>
          <p:cNvPr id="2" name="Content Placeholder 1"/>
          <p:cNvSpPr>
            <a:spLocks noGrp="1"/>
          </p:cNvSpPr>
          <p:nvPr>
            <p:ph sz="half" idx="1"/>
          </p:nvPr>
        </p:nvSpPr>
        <p:spPr>
          <a:xfrm>
            <a:off x="906780" y="1600200"/>
            <a:ext cx="3474720" cy="5029200"/>
          </a:xfrm>
        </p:spPr>
        <p:txBody>
          <a:bodyPr>
            <a:normAutofit lnSpcReduction="10000"/>
          </a:bodyPr>
          <a:lstStyle/>
          <a:p>
            <a:pPr marL="0" lvl="0" indent="0">
              <a:spcBef>
                <a:spcPts val="0"/>
              </a:spcBef>
              <a:buClr>
                <a:srgbClr val="000000"/>
              </a:buClr>
              <a:buSzPct val="25000"/>
              <a:buNone/>
            </a:pPr>
            <a:r>
              <a:rPr lang="en" sz="1400" dirty="0" smtClean="0">
                <a:solidFill>
                  <a:srgbClr val="000000"/>
                </a:solidFill>
                <a:ea typeface="Arial"/>
                <a:sym typeface="Arial"/>
              </a:rPr>
              <a:t>The </a:t>
            </a:r>
            <a:r>
              <a:rPr lang="en" sz="1400" dirty="0">
                <a:solidFill>
                  <a:srgbClr val="000000"/>
                </a:solidFill>
                <a:ea typeface="Arial"/>
                <a:sym typeface="Arial"/>
              </a:rPr>
              <a:t>effe</a:t>
            </a:r>
            <a:r>
              <a:rPr lang="en" sz="1400" dirty="0"/>
              <a:t>ctive radiative temperature of the highest cloud layer in the column.</a:t>
            </a:r>
            <a:r>
              <a:rPr lang="en" sz="1400" dirty="0">
                <a:solidFill>
                  <a:srgbClr val="000000"/>
                </a:solidFill>
                <a:ea typeface="Arial"/>
                <a:sym typeface="Arial"/>
              </a:rPr>
              <a:t>   </a:t>
            </a:r>
            <a:r>
              <a:rPr lang="en" sz="1400" dirty="0" smtClean="0">
                <a:solidFill>
                  <a:srgbClr val="000000"/>
                </a:solidFill>
                <a:ea typeface="Arial"/>
                <a:sym typeface="Arial"/>
              </a:rPr>
              <a:t> </a:t>
            </a:r>
            <a:endParaRPr lang="en" sz="1400" dirty="0" smtClean="0"/>
          </a:p>
          <a:p>
            <a:pPr marL="0" lvl="0" indent="0">
              <a:spcBef>
                <a:spcPts val="0"/>
              </a:spcBef>
              <a:buClr>
                <a:srgbClr val="000000"/>
              </a:buClr>
              <a:buSzPct val="25000"/>
              <a:buNone/>
            </a:pPr>
            <a:endParaRPr lang="en" sz="1400" dirty="0"/>
          </a:p>
          <a:p>
            <a:pPr marL="0" lvl="0" indent="0">
              <a:spcBef>
                <a:spcPts val="0"/>
              </a:spcBef>
              <a:buClr>
                <a:srgbClr val="000000"/>
              </a:buClr>
              <a:buSzPct val="25000"/>
              <a:buNone/>
            </a:pPr>
            <a:r>
              <a:rPr lang="en" sz="1400" dirty="0" smtClean="0"/>
              <a:t>Generally gives more accurate information than a single window channel</a:t>
            </a:r>
            <a:endParaRPr lang="en" sz="1400" dirty="0"/>
          </a:p>
          <a:p>
            <a:pPr marL="0" indent="0">
              <a:spcBef>
                <a:spcPts val="0"/>
              </a:spcBef>
              <a:buClr>
                <a:srgbClr val="000000"/>
              </a:buClr>
              <a:buSzPct val="25000"/>
              <a:buNone/>
            </a:pPr>
            <a:endParaRPr lang="en" sz="1400" b="1" dirty="0" smtClean="0"/>
          </a:p>
          <a:p>
            <a:pPr marL="0" lvl="0" indent="0">
              <a:spcBef>
                <a:spcPts val="0"/>
              </a:spcBef>
              <a:buClr>
                <a:srgbClr val="000000"/>
              </a:buClr>
              <a:buSzPct val="25000"/>
              <a:buNone/>
            </a:pPr>
            <a:r>
              <a:rPr lang="en" sz="1400" b="1" dirty="0" smtClean="0"/>
              <a:t> </a:t>
            </a:r>
            <a:r>
              <a:rPr lang="en" sz="1400" dirty="0">
                <a:solidFill>
                  <a:schemeClr val="dk1"/>
                </a:solidFill>
              </a:rPr>
              <a:t>Part of ABI Cloud Height Algorithm (ACHA) output </a:t>
            </a:r>
          </a:p>
          <a:p>
            <a:pPr marL="0" lvl="0" indent="0">
              <a:spcBef>
                <a:spcPts val="0"/>
              </a:spcBef>
              <a:buClr>
                <a:srgbClr val="000000"/>
              </a:buClr>
              <a:buSzPct val="25000"/>
              <a:buNone/>
            </a:pPr>
            <a:endParaRPr lang="en" sz="1400" dirty="0" smtClean="0">
              <a:solidFill>
                <a:schemeClr val="dk1"/>
              </a:solidFill>
            </a:endParaRPr>
          </a:p>
          <a:p>
            <a:pPr marL="0" lvl="0" indent="0">
              <a:spcBef>
                <a:spcPts val="0"/>
              </a:spcBef>
              <a:buClr>
                <a:srgbClr val="000000"/>
              </a:buClr>
              <a:buSzPct val="25000"/>
              <a:buNone/>
            </a:pPr>
            <a:r>
              <a:rPr lang="en" sz="1400" b="1" dirty="0">
                <a:solidFill>
                  <a:srgbClr val="000000"/>
                </a:solidFill>
                <a:ea typeface="Arial"/>
                <a:sym typeface="Arial"/>
              </a:rPr>
              <a:t>Full Disk Domain:  Every </a:t>
            </a:r>
            <a:r>
              <a:rPr lang="en" sz="1400" b="1" dirty="0" smtClean="0">
                <a:solidFill>
                  <a:srgbClr val="000000"/>
                </a:solidFill>
                <a:ea typeface="Arial"/>
                <a:sym typeface="Arial"/>
              </a:rPr>
              <a:t>15 minutes</a:t>
            </a:r>
            <a:endParaRPr lang="en" sz="1400" b="1" dirty="0">
              <a:solidFill>
                <a:srgbClr val="000000"/>
              </a:solidFill>
              <a:ea typeface="Arial"/>
              <a:sym typeface="Arial"/>
            </a:endParaRPr>
          </a:p>
          <a:p>
            <a:pPr marL="0" lvl="0" indent="0">
              <a:spcBef>
                <a:spcPts val="0"/>
              </a:spcBef>
              <a:buClr>
                <a:srgbClr val="000000"/>
              </a:buClr>
              <a:buSzPct val="25000"/>
              <a:buNone/>
            </a:pPr>
            <a:r>
              <a:rPr lang="en" sz="1400" b="1" dirty="0" smtClean="0">
                <a:solidFill>
                  <a:srgbClr val="000000"/>
                </a:solidFill>
                <a:sym typeface="Arial"/>
              </a:rPr>
              <a:t>MESO </a:t>
            </a:r>
            <a:r>
              <a:rPr lang="en" sz="1400" b="1" dirty="0">
                <a:solidFill>
                  <a:srgbClr val="000000"/>
                </a:solidFill>
                <a:sym typeface="Arial"/>
              </a:rPr>
              <a:t>Domain:  Every 1</a:t>
            </a:r>
            <a:r>
              <a:rPr lang="en" sz="1400" b="1" dirty="0" smtClean="0">
                <a:solidFill>
                  <a:srgbClr val="000000"/>
                </a:solidFill>
                <a:sym typeface="Arial"/>
              </a:rPr>
              <a:t> minute</a:t>
            </a:r>
          </a:p>
          <a:p>
            <a:pPr marL="0" lvl="0" indent="0">
              <a:spcBef>
                <a:spcPts val="0"/>
              </a:spcBef>
              <a:buClr>
                <a:srgbClr val="000000"/>
              </a:buClr>
              <a:buSzPct val="25000"/>
              <a:buNone/>
            </a:pPr>
            <a:r>
              <a:rPr lang="en" sz="1400" b="1" dirty="0" smtClean="0">
                <a:solidFill>
                  <a:srgbClr val="000000"/>
                </a:solidFill>
                <a:sym typeface="Arial"/>
              </a:rPr>
              <a:t>Not computed for CONUS domain!</a:t>
            </a:r>
            <a:endParaRPr lang="en" sz="1400" b="1" dirty="0">
              <a:solidFill>
                <a:srgbClr val="000000"/>
              </a:solidFill>
              <a:sym typeface="Arial"/>
            </a:endParaRPr>
          </a:p>
          <a:p>
            <a:pPr marL="0" lvl="0" indent="0">
              <a:spcBef>
                <a:spcPts val="0"/>
              </a:spcBef>
              <a:buClr>
                <a:srgbClr val="000000"/>
              </a:buClr>
              <a:buSzPct val="25000"/>
              <a:buNone/>
            </a:pPr>
            <a:endParaRPr lang="en" sz="1400" b="1" dirty="0">
              <a:solidFill>
                <a:srgbClr val="000000"/>
              </a:solidFill>
              <a:sym typeface="Arial"/>
            </a:endParaRPr>
          </a:p>
          <a:p>
            <a:pPr marL="0" lvl="0" indent="0">
              <a:spcBef>
                <a:spcPts val="0"/>
              </a:spcBef>
              <a:buClr>
                <a:srgbClr val="000000"/>
              </a:buClr>
              <a:buSzPct val="25000"/>
              <a:buNone/>
            </a:pPr>
            <a:r>
              <a:rPr lang="en" sz="1400" b="1" dirty="0" smtClean="0">
                <a:solidFill>
                  <a:srgbClr val="000000"/>
                </a:solidFill>
                <a:sym typeface="Arial"/>
              </a:rPr>
              <a:t>2-km resolution</a:t>
            </a:r>
            <a:endParaRPr lang="en" sz="1400" b="1" dirty="0">
              <a:solidFill>
                <a:srgbClr val="000000"/>
              </a:solidFill>
              <a:sym typeface="Arial"/>
            </a:endParaRPr>
          </a:p>
          <a:p>
            <a:pPr marL="0" lvl="0" indent="0">
              <a:spcBef>
                <a:spcPts val="0"/>
              </a:spcBef>
              <a:buClr>
                <a:srgbClr val="000000"/>
              </a:buClr>
              <a:buSzPct val="25000"/>
              <a:buNone/>
            </a:pPr>
            <a:endParaRPr lang="en" sz="1400" b="1" dirty="0">
              <a:solidFill>
                <a:srgbClr val="000000"/>
              </a:solidFill>
              <a:sym typeface="Arial"/>
            </a:endParaRPr>
          </a:p>
          <a:p>
            <a:pPr marL="0" lvl="0" indent="0">
              <a:spcBef>
                <a:spcPts val="0"/>
              </a:spcBef>
              <a:buClr>
                <a:srgbClr val="000000"/>
              </a:buClr>
              <a:buSzPct val="25000"/>
              <a:buNone/>
            </a:pPr>
            <a:r>
              <a:rPr lang="en" sz="1400" b="1" dirty="0">
                <a:solidFill>
                  <a:srgbClr val="000000"/>
                </a:solidFill>
                <a:sym typeface="Arial"/>
              </a:rPr>
              <a:t>Quantitative to 62</a:t>
            </a:r>
            <a:r>
              <a:rPr lang="en" sz="1400" b="1" baseline="50000" dirty="0">
                <a:solidFill>
                  <a:srgbClr val="000000"/>
                </a:solidFill>
                <a:sym typeface="Arial"/>
              </a:rPr>
              <a:t>o  </a:t>
            </a:r>
            <a:r>
              <a:rPr lang="en-US" sz="1400" b="1" dirty="0">
                <a:solidFill>
                  <a:srgbClr val="000000"/>
                </a:solidFill>
                <a:sym typeface="Arial"/>
              </a:rPr>
              <a:t>z</a:t>
            </a:r>
            <a:r>
              <a:rPr lang="en" sz="1400" b="1" dirty="0">
                <a:solidFill>
                  <a:srgbClr val="000000"/>
                </a:solidFill>
                <a:sym typeface="Arial"/>
              </a:rPr>
              <a:t>enith angle </a:t>
            </a:r>
          </a:p>
          <a:p>
            <a:pPr marL="0" lvl="0" indent="0">
              <a:spcBef>
                <a:spcPts val="0"/>
              </a:spcBef>
              <a:buClr>
                <a:srgbClr val="000000"/>
              </a:buClr>
              <a:buSzPct val="25000"/>
              <a:buNone/>
            </a:pPr>
            <a:r>
              <a:rPr lang="en" sz="1400" b="1" dirty="0">
                <a:solidFill>
                  <a:srgbClr val="000000"/>
                </a:solidFill>
                <a:sym typeface="Arial"/>
              </a:rPr>
              <a:t>Qualitative for &gt; 62</a:t>
            </a:r>
            <a:r>
              <a:rPr lang="en" sz="1400" b="1" baseline="50000" dirty="0">
                <a:solidFill>
                  <a:srgbClr val="000000"/>
                </a:solidFill>
                <a:sym typeface="Arial"/>
              </a:rPr>
              <a:t>o </a:t>
            </a:r>
            <a:r>
              <a:rPr lang="en-US" sz="1400" b="1" dirty="0">
                <a:solidFill>
                  <a:schemeClr val="dk1"/>
                </a:solidFill>
                <a:sym typeface="Arial"/>
              </a:rPr>
              <a:t>z</a:t>
            </a:r>
            <a:r>
              <a:rPr lang="en" sz="1400" b="1" dirty="0">
                <a:solidFill>
                  <a:schemeClr val="dk1"/>
                </a:solidFill>
              </a:rPr>
              <a:t>enith angle</a:t>
            </a: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endParaRPr lang="en" sz="1400" dirty="0">
              <a:solidFill>
                <a:schemeClr val="dk1"/>
              </a:solidFill>
            </a:endParaRPr>
          </a:p>
          <a:p>
            <a:pPr marL="0" lvl="0" indent="0">
              <a:spcBef>
                <a:spcPts val="0"/>
              </a:spcBef>
              <a:buClr>
                <a:srgbClr val="000000"/>
              </a:buClr>
              <a:buSzPct val="25000"/>
              <a:buNone/>
            </a:pPr>
            <a:r>
              <a:rPr lang="en" sz="1400" dirty="0">
                <a:solidFill>
                  <a:schemeClr val="dk1"/>
                </a:solidFill>
              </a:rPr>
              <a:t> </a:t>
            </a:r>
            <a:r>
              <a:rPr lang="en" sz="1400" dirty="0" smtClean="0">
                <a:solidFill>
                  <a:schemeClr val="dk1"/>
                </a:solidFill>
              </a:rPr>
              <a:t>    Computed </a:t>
            </a:r>
            <a:r>
              <a:rPr lang="en" sz="1400" dirty="0">
                <a:solidFill>
                  <a:schemeClr val="dk1"/>
                </a:solidFill>
              </a:rPr>
              <a:t>using ABI bands 14, 15</a:t>
            </a:r>
            <a:r>
              <a:rPr lang="en" sz="1400" dirty="0" smtClean="0">
                <a:solidFill>
                  <a:schemeClr val="dk1"/>
                </a:solidFill>
              </a:rPr>
              <a:t>,  </a:t>
            </a:r>
            <a:r>
              <a:rPr lang="en" sz="1400" dirty="0">
                <a:solidFill>
                  <a:schemeClr val="dk1"/>
                </a:solidFill>
              </a:rPr>
              <a:t>16</a:t>
            </a:r>
          </a:p>
          <a:p>
            <a:pPr marL="0" lvl="0" indent="0">
              <a:spcBef>
                <a:spcPts val="0"/>
              </a:spcBef>
              <a:buClr>
                <a:srgbClr val="000000"/>
              </a:buClr>
              <a:buSzPct val="25000"/>
              <a:buNone/>
            </a:pPr>
            <a:endParaRPr lang="en" sz="1400" b="1" dirty="0"/>
          </a:p>
          <a:p>
            <a:pPr marL="0" lvl="0" indent="0">
              <a:spcBef>
                <a:spcPts val="0"/>
              </a:spcBef>
              <a:buClr>
                <a:srgbClr val="000000"/>
              </a:buClr>
              <a:buSzPct val="25000"/>
              <a:buNone/>
            </a:pPr>
            <a:endParaRPr lang="en" sz="1400" b="1" dirty="0" smtClean="0"/>
          </a:p>
          <a:p>
            <a:pPr marL="514350" lvl="0" indent="-285750">
              <a:spcBef>
                <a:spcPts val="0"/>
              </a:spcBef>
              <a:buFont typeface="Arial" panose="020B0604020202020204" pitchFamily="34" charset="0"/>
              <a:buChar char="•"/>
            </a:pPr>
            <a:endParaRPr lang="en" sz="1400" dirty="0" smtClean="0"/>
          </a:p>
          <a:p>
            <a:pPr marL="514350" lvl="0" indent="-285750">
              <a:spcBef>
                <a:spcPts val="0"/>
              </a:spcBef>
              <a:buFont typeface="Arial" panose="020B0604020202020204" pitchFamily="34" charset="0"/>
              <a:buChar char="•"/>
            </a:pPr>
            <a:r>
              <a:rPr lang="en" sz="1400" dirty="0" smtClean="0"/>
              <a:t>Dubious results for thin cirrus</a:t>
            </a:r>
            <a:endParaRPr lang="en" sz="1400" dirty="0"/>
          </a:p>
          <a:p>
            <a:pPr marL="0" lvl="0" indent="0">
              <a:spcBef>
                <a:spcPts val="0"/>
              </a:spcBef>
              <a:buClr>
                <a:srgbClr val="000000"/>
              </a:buClr>
              <a:buSzPct val="25000"/>
              <a:buNone/>
            </a:pPr>
            <a:endParaRPr lang="en" sz="1400" dirty="0"/>
          </a:p>
          <a:p>
            <a:pPr marL="0" indent="0">
              <a:spcBef>
                <a:spcPts val="0"/>
              </a:spcBef>
              <a:buNone/>
            </a:pPr>
            <a:endParaRPr lang="en-US" sz="1400" dirty="0"/>
          </a:p>
        </p:txBody>
      </p:sp>
      <p:sp>
        <p:nvSpPr>
          <p:cNvPr id="155" name="Shape 155"/>
          <p:cNvSpPr txBox="1"/>
          <p:nvPr/>
        </p:nvSpPr>
        <p:spPr>
          <a:xfrm>
            <a:off x="5257800" y="274320"/>
            <a:ext cx="3153300" cy="433200"/>
          </a:xfrm>
          <a:prstGeom prst="rect">
            <a:avLst/>
          </a:prstGeom>
          <a:noFill/>
          <a:ln>
            <a:noFill/>
          </a:ln>
        </p:spPr>
        <p:txBody>
          <a:bodyPr lIns="91425" tIns="91425" rIns="91425" bIns="91425" anchor="t" anchorCtr="0">
            <a:noAutofit/>
          </a:bodyPr>
          <a:lstStyle/>
          <a:p>
            <a:pPr lvl="0" rtl="0">
              <a:spcBef>
                <a:spcPts val="0"/>
              </a:spcBef>
              <a:buNone/>
            </a:pPr>
            <a:r>
              <a:rPr lang="en" sz="1000" i="1" dirty="0"/>
              <a:t>Algorithm: AWG Cloud Height Algorithm (ACHA)</a:t>
            </a:r>
          </a:p>
        </p:txBody>
      </p:sp>
      <p:sp>
        <p:nvSpPr>
          <p:cNvPr id="6" name="TextBox 5"/>
          <p:cNvSpPr txBox="1"/>
          <p:nvPr/>
        </p:nvSpPr>
        <p:spPr>
          <a:xfrm>
            <a:off x="5059765" y="5559623"/>
            <a:ext cx="3558988" cy="523220"/>
          </a:xfrm>
          <a:prstGeom prst="rect">
            <a:avLst/>
          </a:prstGeom>
          <a:noFill/>
        </p:spPr>
        <p:txBody>
          <a:bodyPr wrap="none" rtlCol="0">
            <a:spAutoFit/>
          </a:bodyPr>
          <a:lstStyle/>
          <a:p>
            <a:r>
              <a:rPr lang="en-US" dirty="0" smtClean="0"/>
              <a:t>Modified AWIPS color scale from -80 to 10</a:t>
            </a:r>
          </a:p>
          <a:p>
            <a:pPr algn="ctr"/>
            <a:r>
              <a:rPr lang="en-US" dirty="0"/>
              <a:t>a</a:t>
            </a:r>
            <a:r>
              <a:rPr lang="en-US" dirty="0" smtClean="0"/>
              <a:t>nd flipped so blue is cold, red is warm</a:t>
            </a:r>
            <a:endParaRPr lang="en-US" dirty="0"/>
          </a:p>
        </p:txBody>
      </p:sp>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30788" y="2436054"/>
            <a:ext cx="3656012" cy="2854254"/>
          </a:xfrm>
        </p:spPr>
      </p:pic>
    </p:spTree>
    <p:custDataLst>
      <p:tags r:id="rId1"/>
    </p:custDataLst>
    <p:extLst>
      <p:ext uri="{BB962C8B-B14F-4D97-AF65-F5344CB8AC3E}">
        <p14:creationId xmlns:p14="http://schemas.microsoft.com/office/powerpoint/2010/main" val="237514941"/>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7"/>
            <a:ext cx="7773210" cy="944563"/>
          </a:xfrm>
        </p:spPr>
        <p:txBody>
          <a:bodyPr/>
          <a:lstStyle/>
          <a:p>
            <a:r>
              <a:rPr lang="en-US" sz="2400" dirty="0" smtClean="0"/>
              <a:t>Why not just use Brightness Temperature for the Cloud Top Temperature?</a:t>
            </a:r>
            <a:endParaRPr lang="en-US" sz="2400" dirty="0"/>
          </a:p>
        </p:txBody>
      </p:sp>
      <p:sp>
        <p:nvSpPr>
          <p:cNvPr id="3" name="Content Placeholder 2"/>
          <p:cNvSpPr>
            <a:spLocks noGrp="1"/>
          </p:cNvSpPr>
          <p:nvPr>
            <p:ph sz="half" idx="1"/>
          </p:nvPr>
        </p:nvSpPr>
        <p:spPr>
          <a:xfrm>
            <a:off x="990600" y="1219200"/>
            <a:ext cx="3962400" cy="5486400"/>
          </a:xfrm>
        </p:spPr>
        <p:txBody>
          <a:bodyPr>
            <a:normAutofit lnSpcReduction="10000"/>
          </a:bodyPr>
          <a:lstStyle/>
          <a:p>
            <a:r>
              <a:rPr lang="en-US" dirty="0" smtClean="0"/>
              <a:t>Which </a:t>
            </a:r>
            <a:r>
              <a:rPr lang="en-US" dirty="0"/>
              <a:t>brightness temperature </a:t>
            </a:r>
            <a:r>
              <a:rPr lang="en-US" dirty="0" smtClean="0"/>
              <a:t>do you use if there are multiple window channels?  8.5 </a:t>
            </a:r>
            <a:r>
              <a:rPr lang="en-US" dirty="0" smtClean="0">
                <a:latin typeface="Symbol" panose="05050102010706020507" pitchFamily="18" charset="2"/>
              </a:rPr>
              <a:t>m</a:t>
            </a:r>
            <a:r>
              <a:rPr lang="en-US" dirty="0" smtClean="0"/>
              <a:t>m?  10.3</a:t>
            </a:r>
            <a:r>
              <a:rPr lang="en-US" dirty="0">
                <a:latin typeface="Symbol" panose="05050102010706020507" pitchFamily="18" charset="2"/>
              </a:rPr>
              <a:t> m</a:t>
            </a:r>
            <a:r>
              <a:rPr lang="en-US" dirty="0"/>
              <a:t>m</a:t>
            </a:r>
            <a:r>
              <a:rPr lang="en-US" dirty="0" smtClean="0"/>
              <a:t>?  11.2</a:t>
            </a:r>
            <a:r>
              <a:rPr lang="en-US" dirty="0">
                <a:latin typeface="Symbol" panose="05050102010706020507" pitchFamily="18" charset="2"/>
              </a:rPr>
              <a:t> m</a:t>
            </a:r>
            <a:r>
              <a:rPr lang="en-US" dirty="0"/>
              <a:t>m</a:t>
            </a:r>
            <a:r>
              <a:rPr lang="en-US" dirty="0" smtClean="0"/>
              <a:t>?  12.3</a:t>
            </a:r>
            <a:r>
              <a:rPr lang="en-US" dirty="0">
                <a:latin typeface="Symbol" panose="05050102010706020507" pitchFamily="18" charset="2"/>
              </a:rPr>
              <a:t> m</a:t>
            </a:r>
            <a:r>
              <a:rPr lang="en-US" dirty="0"/>
              <a:t>m</a:t>
            </a:r>
            <a:r>
              <a:rPr lang="en-US" dirty="0" smtClean="0"/>
              <a:t>?</a:t>
            </a:r>
          </a:p>
          <a:p>
            <a:r>
              <a:rPr lang="en-US" dirty="0" smtClean="0"/>
              <a:t>GOES-R ABI offers more choices – maybe the brightness temperature product is not best – because which value is best?</a:t>
            </a:r>
            <a:endParaRPr lang="en-US" dirty="0"/>
          </a:p>
        </p:txBody>
      </p:sp>
      <p:pic>
        <p:nvPicPr>
          <p:cNvPr id="8" name="Content Placeholder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5105400" y="1219200"/>
            <a:ext cx="3747752" cy="2743200"/>
          </a:xfrm>
          <a:prstGeom prst="rect">
            <a:avLst/>
          </a:prstGeom>
        </p:spPr>
      </p:pic>
      <p:pic>
        <p:nvPicPr>
          <p:cNvPr id="9" name="Content Placeholder 5"/>
          <p:cNvPicPr>
            <a:picLocks noGrp="1" noChangeAspect="1"/>
          </p:cNvPicPr>
          <p:nvPr>
            <p:ph sz="half" idx="2"/>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105400" y="4038600"/>
            <a:ext cx="3747752" cy="2743200"/>
          </a:xfrm>
        </p:spPr>
      </p:pic>
      <p:sp>
        <p:nvSpPr>
          <p:cNvPr id="10" name="Oval 9"/>
          <p:cNvSpPr/>
          <p:nvPr/>
        </p:nvSpPr>
        <p:spPr>
          <a:xfrm>
            <a:off x="5638800" y="1371600"/>
            <a:ext cx="457200" cy="4572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641848" y="4219902"/>
            <a:ext cx="457200" cy="45720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48600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Infrared Window Bands</a:t>
            </a:r>
            <a:endParaRPr lang="en-US" dirty="0"/>
          </a:p>
        </p:txBody>
      </p:sp>
      <p:pic>
        <p:nvPicPr>
          <p:cNvPr id="4" name="Picture"/>
          <p:cNvPicPr>
            <a:picLocks noGrp="1"/>
          </p:cNvPicPr>
          <p:nvPr>
            <p:ph idx="1"/>
            <p:custDataLst>
              <p:tags r:id="rId2"/>
            </p:custDataLst>
          </p:nvPr>
        </p:nvPicPr>
        <p:blipFill>
          <a:blip r:embed="rId5">
            <a:extLst>
              <a:ext uri="{28A0092B-C50C-407E-A947-70E740481C1C}">
                <a14:useLocalDpi xmlns:a14="http://schemas.microsoft.com/office/drawing/2010/main" val="0"/>
              </a:ext>
            </a:extLst>
          </a:blip>
          <a:srcRect t="-13016" b="-13016"/>
          <a:stretch>
            <a:fillRect/>
          </a:stretch>
        </p:blipFill>
        <p:spPr bwMode="auto">
          <a:prstGeom prst="rect">
            <a:avLst/>
          </a:prstGeom>
          <a:noFill/>
          <a:ln w="9525">
            <a:noFill/>
            <a:miter lim="800000"/>
            <a:headEnd/>
            <a:tailEnd/>
          </a:ln>
        </p:spPr>
      </p:pic>
      <p:sp>
        <p:nvSpPr>
          <p:cNvPr id="5" name="TextBox 4"/>
          <p:cNvSpPr txBox="1"/>
          <p:nvPr/>
        </p:nvSpPr>
        <p:spPr>
          <a:xfrm>
            <a:off x="2017295" y="6172200"/>
            <a:ext cx="5602705" cy="523220"/>
          </a:xfrm>
          <a:prstGeom prst="rect">
            <a:avLst/>
          </a:prstGeom>
          <a:noFill/>
        </p:spPr>
        <p:txBody>
          <a:bodyPr wrap="square" rtlCol="0">
            <a:spAutoFit/>
          </a:bodyPr>
          <a:lstStyle/>
          <a:p>
            <a:pPr algn="ctr"/>
            <a:r>
              <a:rPr lang="en-US" dirty="0"/>
              <a:t>S</a:t>
            </a:r>
            <a:r>
              <a:rPr lang="en-US" dirty="0" smtClean="0"/>
              <a:t>pectral response functions for AHI window IR bands </a:t>
            </a:r>
          </a:p>
          <a:p>
            <a:pPr algn="ctr"/>
            <a:r>
              <a:rPr lang="en-US" dirty="0" smtClean="0"/>
              <a:t>(that are all similar to ABI bands). </a:t>
            </a:r>
            <a:r>
              <a:rPr lang="en-US" dirty="0"/>
              <a:t>The red bar is </a:t>
            </a:r>
            <a:r>
              <a:rPr lang="en-US" dirty="0" smtClean="0"/>
              <a:t>GOES-15.</a:t>
            </a:r>
            <a:endParaRPr lang="en-US" dirty="0"/>
          </a:p>
        </p:txBody>
      </p:sp>
      <p:sp>
        <p:nvSpPr>
          <p:cNvPr id="6" name="Slide Number Placeholder 2"/>
          <p:cNvSpPr>
            <a:spLocks noGrp="1"/>
          </p:cNvSpPr>
          <p:nvPr>
            <p:ph type="sldNum" sz="quarter" idx="12"/>
          </p:nvPr>
        </p:nvSpPr>
        <p:spPr>
          <a:xfrm>
            <a:off x="8306459" y="167347"/>
            <a:ext cx="630621" cy="359760"/>
          </a:xfrm>
        </p:spPr>
        <p:txBody>
          <a:bodyPr/>
          <a:lstStyle/>
          <a:p>
            <a:fld id="{E2567CC5-2D73-3146-B6E4-2F96D7EA54EF}" type="slidenum">
              <a:rPr lang="en-US" smtClean="0"/>
              <a:t>18</a:t>
            </a:fld>
            <a:endParaRPr lang="en-US" dirty="0"/>
          </a:p>
        </p:txBody>
      </p:sp>
      <p:sp>
        <p:nvSpPr>
          <p:cNvPr id="3" name="Rectangle 2"/>
          <p:cNvSpPr/>
          <p:nvPr/>
        </p:nvSpPr>
        <p:spPr>
          <a:xfrm>
            <a:off x="4267200" y="5657335"/>
            <a:ext cx="3621504" cy="307777"/>
          </a:xfrm>
          <a:prstGeom prst="rect">
            <a:avLst/>
          </a:prstGeom>
        </p:spPr>
        <p:txBody>
          <a:bodyPr wrap="none">
            <a:spAutoFit/>
          </a:bodyPr>
          <a:lstStyle/>
          <a:p>
            <a:r>
              <a:rPr lang="en-US" dirty="0" smtClean="0"/>
              <a:t>Width of legacy 10.7 </a:t>
            </a:r>
            <a:r>
              <a:rPr lang="en-US" dirty="0" err="1" smtClean="0"/>
              <a:t>μm</a:t>
            </a:r>
            <a:r>
              <a:rPr lang="en-US" dirty="0" smtClean="0"/>
              <a:t> spectral response </a:t>
            </a:r>
            <a:endParaRPr lang="en-US" dirty="0"/>
          </a:p>
        </p:txBody>
      </p:sp>
      <p:cxnSp>
        <p:nvCxnSpPr>
          <p:cNvPr id="10" name="Straight Arrow Connector 9"/>
          <p:cNvCxnSpPr>
            <a:stCxn id="3" idx="0"/>
          </p:cNvCxnSpPr>
          <p:nvPr/>
        </p:nvCxnSpPr>
        <p:spPr>
          <a:xfrm flipH="1" flipV="1">
            <a:off x="5486400" y="2971800"/>
            <a:ext cx="591552" cy="26855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638851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46916" y="1163519"/>
            <a:ext cx="6006484" cy="5624363"/>
          </a:xfrm>
        </p:spPr>
      </p:pic>
      <p:sp>
        <p:nvSpPr>
          <p:cNvPr id="7" name="Title 6"/>
          <p:cNvSpPr>
            <a:spLocks noGrp="1"/>
          </p:cNvSpPr>
          <p:nvPr>
            <p:ph type="title"/>
          </p:nvPr>
        </p:nvSpPr>
        <p:spPr>
          <a:xfrm>
            <a:off x="762000" y="228600"/>
            <a:ext cx="8302752" cy="1020763"/>
          </a:xfrm>
        </p:spPr>
        <p:txBody>
          <a:bodyPr/>
          <a:lstStyle/>
          <a:p>
            <a:r>
              <a:rPr lang="en-US" sz="2800" dirty="0" smtClean="0"/>
              <a:t>Here are Four IR ABI Window Channels </a:t>
            </a:r>
            <a:r>
              <a:rPr lang="en-US" sz="1600" dirty="0"/>
              <a:t>(</a:t>
            </a:r>
            <a:r>
              <a:rPr lang="en-US" sz="1600" dirty="0" smtClean="0"/>
              <a:t>8.4</a:t>
            </a:r>
            <a:r>
              <a:rPr lang="en-US" sz="1600" b="1" dirty="0" smtClean="0">
                <a:latin typeface="Symbol" panose="05050102010706020507" pitchFamily="18" charset="2"/>
              </a:rPr>
              <a:t>m</a:t>
            </a:r>
            <a:r>
              <a:rPr lang="en-US" sz="1600" dirty="0" smtClean="0"/>
              <a:t>m</a:t>
            </a:r>
            <a:r>
              <a:rPr lang="en-US" sz="1600" dirty="0"/>
              <a:t>, </a:t>
            </a:r>
            <a:r>
              <a:rPr lang="en-US" sz="1600" dirty="0" smtClean="0"/>
              <a:t>10.3</a:t>
            </a:r>
            <a:r>
              <a:rPr lang="en-US" sz="1600" b="1" dirty="0" smtClean="0">
                <a:latin typeface="Symbol" panose="05050102010706020507" pitchFamily="18" charset="2"/>
              </a:rPr>
              <a:t>m</a:t>
            </a:r>
            <a:r>
              <a:rPr lang="en-US" sz="1600" dirty="0" smtClean="0"/>
              <a:t>m</a:t>
            </a:r>
            <a:r>
              <a:rPr lang="en-US" sz="1600" dirty="0"/>
              <a:t>, 11.2</a:t>
            </a:r>
            <a:r>
              <a:rPr lang="en-US" sz="1600" b="1" dirty="0">
                <a:latin typeface="Symbol" panose="05050102010706020507" pitchFamily="18" charset="2"/>
              </a:rPr>
              <a:t>m</a:t>
            </a:r>
            <a:r>
              <a:rPr lang="en-US" sz="1600" dirty="0"/>
              <a:t>m, </a:t>
            </a:r>
            <a:r>
              <a:rPr lang="en-US" sz="1600" dirty="0" smtClean="0"/>
              <a:t>12.3</a:t>
            </a:r>
            <a:r>
              <a:rPr lang="en-US" sz="1600" b="1" dirty="0" smtClean="0">
                <a:latin typeface="Symbol" panose="05050102010706020507" pitchFamily="18" charset="2"/>
              </a:rPr>
              <a:t>m</a:t>
            </a:r>
            <a:r>
              <a:rPr lang="en-US" sz="1600" dirty="0" smtClean="0"/>
              <a:t>m) </a:t>
            </a:r>
            <a:r>
              <a:rPr lang="en-US" sz="2800" dirty="0" smtClean="0"/>
              <a:t>at 1555 UTC</a:t>
            </a:r>
            <a:endParaRPr lang="en-US" sz="2800" dirty="0"/>
          </a:p>
        </p:txBody>
      </p:sp>
      <p:sp>
        <p:nvSpPr>
          <p:cNvPr id="10" name="TextBox 9"/>
          <p:cNvSpPr txBox="1"/>
          <p:nvPr/>
        </p:nvSpPr>
        <p:spPr>
          <a:xfrm>
            <a:off x="2241242" y="3500733"/>
            <a:ext cx="851515" cy="307777"/>
          </a:xfrm>
          <a:prstGeom prst="rect">
            <a:avLst/>
          </a:prstGeom>
          <a:solidFill>
            <a:schemeClr val="bg1">
              <a:lumMod val="85000"/>
            </a:schemeClr>
          </a:solidFill>
        </p:spPr>
        <p:txBody>
          <a:bodyPr wrap="none" rtlCol="0">
            <a:spAutoFit/>
          </a:bodyPr>
          <a:lstStyle/>
          <a:p>
            <a:r>
              <a:rPr lang="en-US" dirty="0" smtClean="0"/>
              <a:t>Band 11</a:t>
            </a:r>
            <a:endParaRPr lang="en-US" dirty="0"/>
          </a:p>
        </p:txBody>
      </p:sp>
      <p:sp>
        <p:nvSpPr>
          <p:cNvPr id="11" name="TextBox 10"/>
          <p:cNvSpPr txBox="1"/>
          <p:nvPr/>
        </p:nvSpPr>
        <p:spPr>
          <a:xfrm>
            <a:off x="5257800" y="3485757"/>
            <a:ext cx="851515" cy="307777"/>
          </a:xfrm>
          <a:prstGeom prst="rect">
            <a:avLst/>
          </a:prstGeom>
          <a:solidFill>
            <a:schemeClr val="bg1">
              <a:lumMod val="85000"/>
            </a:schemeClr>
          </a:solidFill>
        </p:spPr>
        <p:txBody>
          <a:bodyPr wrap="none" rtlCol="0">
            <a:spAutoFit/>
          </a:bodyPr>
          <a:lstStyle/>
          <a:p>
            <a:r>
              <a:rPr lang="en-US" dirty="0" smtClean="0"/>
              <a:t>Band 13</a:t>
            </a:r>
            <a:endParaRPr lang="en-US" dirty="0"/>
          </a:p>
        </p:txBody>
      </p:sp>
      <p:sp>
        <p:nvSpPr>
          <p:cNvPr id="12" name="TextBox 11"/>
          <p:cNvSpPr txBox="1"/>
          <p:nvPr/>
        </p:nvSpPr>
        <p:spPr>
          <a:xfrm>
            <a:off x="2241241" y="6246910"/>
            <a:ext cx="851515" cy="307777"/>
          </a:xfrm>
          <a:prstGeom prst="rect">
            <a:avLst/>
          </a:prstGeom>
          <a:solidFill>
            <a:schemeClr val="bg1">
              <a:lumMod val="85000"/>
            </a:schemeClr>
          </a:solidFill>
        </p:spPr>
        <p:txBody>
          <a:bodyPr wrap="none" rtlCol="0">
            <a:spAutoFit/>
          </a:bodyPr>
          <a:lstStyle/>
          <a:p>
            <a:r>
              <a:rPr lang="en-US" dirty="0" smtClean="0"/>
              <a:t>Band 14</a:t>
            </a:r>
            <a:endParaRPr lang="en-US" dirty="0"/>
          </a:p>
        </p:txBody>
      </p:sp>
      <p:sp>
        <p:nvSpPr>
          <p:cNvPr id="13" name="TextBox 12"/>
          <p:cNvSpPr txBox="1"/>
          <p:nvPr/>
        </p:nvSpPr>
        <p:spPr>
          <a:xfrm>
            <a:off x="5257799" y="6246911"/>
            <a:ext cx="851515" cy="307777"/>
          </a:xfrm>
          <a:prstGeom prst="rect">
            <a:avLst/>
          </a:prstGeom>
          <a:solidFill>
            <a:schemeClr val="bg1">
              <a:lumMod val="85000"/>
            </a:schemeClr>
          </a:solidFill>
        </p:spPr>
        <p:txBody>
          <a:bodyPr wrap="none" rtlCol="0">
            <a:spAutoFit/>
          </a:bodyPr>
          <a:lstStyle/>
          <a:p>
            <a:r>
              <a:rPr lang="en-US" dirty="0" smtClean="0"/>
              <a:t>Band 15</a:t>
            </a:r>
            <a:endParaRPr lang="en-US" dirty="0"/>
          </a:p>
        </p:txBody>
      </p:sp>
      <p:sp>
        <p:nvSpPr>
          <p:cNvPr id="14" name="Oval 13"/>
          <p:cNvSpPr/>
          <p:nvPr/>
        </p:nvSpPr>
        <p:spPr>
          <a:xfrm>
            <a:off x="3986784" y="2880360"/>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002538" y="5650992"/>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002538" y="2880360"/>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986784" y="5650992"/>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3466085171"/>
              </p:ext>
            </p:extLst>
          </p:nvPr>
        </p:nvGraphicFramePr>
        <p:xfrm>
          <a:off x="6553200" y="3505200"/>
          <a:ext cx="2514598" cy="1854200"/>
        </p:xfrm>
        <a:graphic>
          <a:graphicData uri="http://schemas.openxmlformats.org/drawingml/2006/table">
            <a:tbl>
              <a:tblPr firstRow="1" bandRow="1">
                <a:tableStyleId>{5C22544A-7EE6-4342-B048-85BDC9FD1C3A}</a:tableStyleId>
              </a:tblPr>
              <a:tblGrid>
                <a:gridCol w="1257299"/>
                <a:gridCol w="1257299"/>
              </a:tblGrid>
              <a:tr h="370840">
                <a:tc>
                  <a:txBody>
                    <a:bodyPr/>
                    <a:lstStyle/>
                    <a:p>
                      <a:pPr algn="ctr"/>
                      <a:r>
                        <a:rPr lang="en-US" sz="1200" dirty="0" smtClean="0"/>
                        <a:t>Band </a:t>
                      </a:r>
                      <a:endParaRPr lang="en-US" sz="1200" dirty="0"/>
                    </a:p>
                  </a:txBody>
                  <a:tcPr/>
                </a:tc>
                <a:tc>
                  <a:txBody>
                    <a:bodyPr/>
                    <a:lstStyle/>
                    <a:p>
                      <a:pPr algn="ctr"/>
                      <a:r>
                        <a:rPr lang="en-US" sz="1200" dirty="0" smtClean="0"/>
                        <a:t>Temperature</a:t>
                      </a:r>
                      <a:endParaRPr lang="en-US" sz="1200" dirty="0"/>
                    </a:p>
                  </a:txBody>
                  <a:tcPr/>
                </a:tc>
              </a:tr>
              <a:tr h="370840">
                <a:tc>
                  <a:txBody>
                    <a:bodyPr/>
                    <a:lstStyle/>
                    <a:p>
                      <a:pPr algn="ctr"/>
                      <a:r>
                        <a:rPr lang="en-US" sz="1200" dirty="0" smtClean="0"/>
                        <a:t>11</a:t>
                      </a:r>
                      <a:endParaRPr lang="en-US" sz="1200" dirty="0"/>
                    </a:p>
                  </a:txBody>
                  <a:tcPr/>
                </a:tc>
                <a:tc>
                  <a:txBody>
                    <a:bodyPr/>
                    <a:lstStyle/>
                    <a:p>
                      <a:pPr algn="ctr"/>
                      <a:r>
                        <a:rPr lang="en-US" sz="1200" dirty="0" smtClean="0"/>
                        <a:t>-44.7 C</a:t>
                      </a:r>
                      <a:endParaRPr lang="en-US" sz="1200" dirty="0"/>
                    </a:p>
                  </a:txBody>
                  <a:tcPr/>
                </a:tc>
              </a:tr>
              <a:tr h="370840">
                <a:tc>
                  <a:txBody>
                    <a:bodyPr/>
                    <a:lstStyle/>
                    <a:p>
                      <a:pPr algn="ctr"/>
                      <a:r>
                        <a:rPr lang="en-US" sz="1200" dirty="0" smtClean="0"/>
                        <a:t>13</a:t>
                      </a:r>
                      <a:endParaRPr lang="en-US" sz="1200" dirty="0"/>
                    </a:p>
                  </a:txBody>
                  <a:tcPr/>
                </a:tc>
                <a:tc>
                  <a:txBody>
                    <a:bodyPr/>
                    <a:lstStyle/>
                    <a:p>
                      <a:pPr algn="ctr"/>
                      <a:r>
                        <a:rPr lang="en-US" sz="1200" dirty="0" smtClean="0"/>
                        <a:t>-43.8 C</a:t>
                      </a:r>
                      <a:endParaRPr lang="en-US" sz="1200" dirty="0"/>
                    </a:p>
                  </a:txBody>
                  <a:tcPr/>
                </a:tc>
              </a:tr>
              <a:tr h="370840">
                <a:tc>
                  <a:txBody>
                    <a:bodyPr/>
                    <a:lstStyle/>
                    <a:p>
                      <a:pPr algn="ctr"/>
                      <a:r>
                        <a:rPr lang="en-US" sz="1200" dirty="0" smtClean="0"/>
                        <a:t>14</a:t>
                      </a:r>
                      <a:endParaRPr lang="en-US" sz="1200" dirty="0"/>
                    </a:p>
                  </a:txBody>
                  <a:tcPr/>
                </a:tc>
                <a:tc>
                  <a:txBody>
                    <a:bodyPr/>
                    <a:lstStyle/>
                    <a:p>
                      <a:pPr algn="ctr"/>
                      <a:r>
                        <a:rPr lang="en-US" sz="1200" dirty="0" smtClean="0"/>
                        <a:t>-44,6 C</a:t>
                      </a:r>
                      <a:endParaRPr lang="en-US" sz="1200" dirty="0"/>
                    </a:p>
                  </a:txBody>
                  <a:tcPr/>
                </a:tc>
              </a:tr>
              <a:tr h="370840">
                <a:tc>
                  <a:txBody>
                    <a:bodyPr/>
                    <a:lstStyle/>
                    <a:p>
                      <a:pPr algn="ctr"/>
                      <a:r>
                        <a:rPr lang="en-US" sz="1200" dirty="0" smtClean="0"/>
                        <a:t>15</a:t>
                      </a:r>
                      <a:endParaRPr lang="en-US" sz="1200" dirty="0"/>
                    </a:p>
                  </a:txBody>
                  <a:tcPr/>
                </a:tc>
                <a:tc>
                  <a:txBody>
                    <a:bodyPr/>
                    <a:lstStyle/>
                    <a:p>
                      <a:pPr algn="ctr"/>
                      <a:r>
                        <a:rPr lang="en-US" sz="1200" dirty="0" smtClean="0"/>
                        <a:t>-46.0 C</a:t>
                      </a:r>
                      <a:endParaRPr lang="en-US" sz="1200" dirty="0"/>
                    </a:p>
                  </a:txBody>
                  <a:tcPr/>
                </a:tc>
              </a:tr>
            </a:tbl>
          </a:graphicData>
        </a:graphic>
      </p:graphicFrame>
    </p:spTree>
    <p:custDataLst>
      <p:tags r:id="rId1"/>
    </p:custDataLst>
    <p:extLst>
      <p:ext uri="{BB962C8B-B14F-4D97-AF65-F5344CB8AC3E}">
        <p14:creationId xmlns:p14="http://schemas.microsoft.com/office/powerpoint/2010/main" val="1698700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5846" y="6258580"/>
            <a:ext cx="3621954" cy="523220"/>
          </a:xfrm>
          <a:prstGeom prst="rect">
            <a:avLst/>
          </a:prstGeom>
          <a:noFill/>
          <a:ln w="38100">
            <a:solidFill>
              <a:srgbClr val="FFFF00"/>
            </a:solidFill>
          </a:ln>
        </p:spPr>
        <p:txBody>
          <a:bodyPr wrap="none" rtlCol="0">
            <a:spAutoFit/>
          </a:bodyPr>
          <a:lstStyle/>
          <a:p>
            <a:r>
              <a:rPr lang="en-US" sz="2800" dirty="0">
                <a:solidFill>
                  <a:srgbClr val="FFFF00"/>
                </a:solidFill>
              </a:rPr>
              <a:t>http://www.goes-r.gov</a:t>
            </a:r>
          </a:p>
        </p:txBody>
      </p:sp>
      <p:sp>
        <p:nvSpPr>
          <p:cNvPr id="4" name="Rectangle 3"/>
          <p:cNvSpPr/>
          <p:nvPr/>
        </p:nvSpPr>
        <p:spPr>
          <a:xfrm>
            <a:off x="24450" y="2925221"/>
            <a:ext cx="2514605" cy="1086083"/>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57373" y="1528911"/>
            <a:ext cx="1088271" cy="1331433"/>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747912">
            <a:off x="5205785" y="1018763"/>
            <a:ext cx="3597821" cy="1266056"/>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15904" y="658504"/>
            <a:ext cx="1088271" cy="965991"/>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510475" y="1461448"/>
            <a:ext cx="1499128" cy="307777"/>
          </a:xfrm>
          <a:prstGeom prst="rect">
            <a:avLst/>
          </a:prstGeom>
          <a:solidFill>
            <a:schemeClr val="accent1">
              <a:lumMod val="75000"/>
            </a:schemeClr>
          </a:solidFill>
          <a:ln>
            <a:solidFill>
              <a:srgbClr val="FFFF00"/>
            </a:solidFill>
          </a:ln>
        </p:spPr>
        <p:txBody>
          <a:bodyPr wrap="none" rtlCol="0">
            <a:spAutoFit/>
          </a:bodyPr>
          <a:lstStyle/>
          <a:p>
            <a:r>
              <a:rPr lang="en-US" b="1" dirty="0" smtClean="0">
                <a:solidFill>
                  <a:srgbClr val="FFFF00"/>
                </a:solidFill>
              </a:rPr>
              <a:t>Clear Sky Mask</a:t>
            </a:r>
            <a:endParaRPr lang="en-US" b="1" dirty="0">
              <a:solidFill>
                <a:srgbClr val="FFFF00"/>
              </a:solidFill>
            </a:endParaRPr>
          </a:p>
        </p:txBody>
      </p:sp>
      <p:sp>
        <p:nvSpPr>
          <p:cNvPr id="9" name="TextBox 8"/>
          <p:cNvSpPr txBox="1"/>
          <p:nvPr/>
        </p:nvSpPr>
        <p:spPr>
          <a:xfrm>
            <a:off x="3790527" y="2442486"/>
            <a:ext cx="1673856" cy="307777"/>
          </a:xfrm>
          <a:prstGeom prst="rect">
            <a:avLst/>
          </a:prstGeom>
          <a:solidFill>
            <a:schemeClr val="accent1">
              <a:lumMod val="75000"/>
            </a:schemeClr>
          </a:solidFill>
          <a:ln>
            <a:solidFill>
              <a:srgbClr val="FFFF00"/>
            </a:solidFill>
          </a:ln>
        </p:spPr>
        <p:txBody>
          <a:bodyPr wrap="none" rtlCol="0">
            <a:spAutoFit/>
          </a:bodyPr>
          <a:lstStyle/>
          <a:p>
            <a:r>
              <a:rPr lang="en-US" b="1" dirty="0" smtClean="0">
                <a:solidFill>
                  <a:srgbClr val="FFFF00"/>
                </a:solidFill>
              </a:rPr>
              <a:t>Cloud Top Height</a:t>
            </a:r>
            <a:endParaRPr lang="en-US" b="1" dirty="0">
              <a:solidFill>
                <a:srgbClr val="FFFF00"/>
              </a:solidFill>
            </a:endParaRPr>
          </a:p>
        </p:txBody>
      </p:sp>
      <p:sp>
        <p:nvSpPr>
          <p:cNvPr id="10" name="TextBox 9"/>
          <p:cNvSpPr txBox="1"/>
          <p:nvPr/>
        </p:nvSpPr>
        <p:spPr>
          <a:xfrm>
            <a:off x="5031115" y="381000"/>
            <a:ext cx="1903085" cy="307777"/>
          </a:xfrm>
          <a:prstGeom prst="rect">
            <a:avLst/>
          </a:prstGeom>
          <a:solidFill>
            <a:schemeClr val="accent1">
              <a:lumMod val="75000"/>
            </a:schemeClr>
          </a:solidFill>
          <a:ln>
            <a:solidFill>
              <a:srgbClr val="FFFF00"/>
            </a:solidFill>
          </a:ln>
        </p:spPr>
        <p:txBody>
          <a:bodyPr wrap="none" rtlCol="0">
            <a:spAutoFit/>
          </a:bodyPr>
          <a:lstStyle/>
          <a:p>
            <a:r>
              <a:rPr lang="en-US" b="1" dirty="0" smtClean="0">
                <a:solidFill>
                  <a:srgbClr val="FFFF00"/>
                </a:solidFill>
              </a:rPr>
              <a:t>Cloud Optical Depth</a:t>
            </a:r>
            <a:endParaRPr lang="en-US" b="1" dirty="0">
              <a:solidFill>
                <a:srgbClr val="FFFF00"/>
              </a:solidFill>
            </a:endParaRPr>
          </a:p>
        </p:txBody>
      </p:sp>
      <p:sp>
        <p:nvSpPr>
          <p:cNvPr id="11" name="TextBox 10"/>
          <p:cNvSpPr txBox="1"/>
          <p:nvPr/>
        </p:nvSpPr>
        <p:spPr>
          <a:xfrm>
            <a:off x="7305654" y="2590800"/>
            <a:ext cx="1645002" cy="307777"/>
          </a:xfrm>
          <a:prstGeom prst="rect">
            <a:avLst/>
          </a:prstGeom>
          <a:solidFill>
            <a:schemeClr val="accent1">
              <a:lumMod val="75000"/>
            </a:schemeClr>
          </a:solidFill>
          <a:ln>
            <a:solidFill>
              <a:srgbClr val="FFFF00"/>
            </a:solidFill>
          </a:ln>
        </p:spPr>
        <p:txBody>
          <a:bodyPr wrap="none" rtlCol="0">
            <a:spAutoFit/>
          </a:bodyPr>
          <a:lstStyle/>
          <a:p>
            <a:r>
              <a:rPr lang="en-US" b="1" dirty="0" smtClean="0">
                <a:solidFill>
                  <a:srgbClr val="FFFF00"/>
                </a:solidFill>
              </a:rPr>
              <a:t>Cloud Top Phase</a:t>
            </a:r>
            <a:endParaRPr lang="en-US" b="1" dirty="0">
              <a:solidFill>
                <a:srgbClr val="FFFF00"/>
              </a:solidFill>
            </a:endParaRPr>
          </a:p>
        </p:txBody>
      </p:sp>
      <p:sp>
        <p:nvSpPr>
          <p:cNvPr id="12" name="TextBox 11"/>
          <p:cNvSpPr txBox="1"/>
          <p:nvPr/>
        </p:nvSpPr>
        <p:spPr>
          <a:xfrm>
            <a:off x="7010176" y="987610"/>
            <a:ext cx="1797287" cy="307777"/>
          </a:xfrm>
          <a:prstGeom prst="rect">
            <a:avLst/>
          </a:prstGeom>
          <a:solidFill>
            <a:schemeClr val="accent1">
              <a:lumMod val="75000"/>
            </a:schemeClr>
          </a:solidFill>
          <a:ln>
            <a:solidFill>
              <a:srgbClr val="FFFF00"/>
            </a:solidFill>
          </a:ln>
        </p:spPr>
        <p:txBody>
          <a:bodyPr wrap="none" rtlCol="0">
            <a:spAutoFit/>
          </a:bodyPr>
          <a:lstStyle/>
          <a:p>
            <a:r>
              <a:rPr lang="en-US" b="1" dirty="0" smtClean="0">
                <a:solidFill>
                  <a:srgbClr val="FFFF00"/>
                </a:solidFill>
              </a:rPr>
              <a:t>Cloud Particle Size</a:t>
            </a:r>
            <a:endParaRPr lang="en-US" b="1" dirty="0">
              <a:solidFill>
                <a:srgbClr val="FFFF00"/>
              </a:solidFill>
            </a:endParaRPr>
          </a:p>
        </p:txBody>
      </p:sp>
      <p:sp>
        <p:nvSpPr>
          <p:cNvPr id="13" name="TextBox 12"/>
          <p:cNvSpPr txBox="1"/>
          <p:nvPr/>
        </p:nvSpPr>
        <p:spPr>
          <a:xfrm>
            <a:off x="301161" y="3733800"/>
            <a:ext cx="1984839" cy="523220"/>
          </a:xfrm>
          <a:prstGeom prst="rect">
            <a:avLst/>
          </a:prstGeom>
          <a:solidFill>
            <a:schemeClr val="accent1">
              <a:lumMod val="75000"/>
            </a:schemeClr>
          </a:solidFill>
          <a:ln>
            <a:solidFill>
              <a:srgbClr val="FFFF00"/>
            </a:solidFill>
          </a:ln>
        </p:spPr>
        <p:txBody>
          <a:bodyPr wrap="none" rtlCol="0">
            <a:spAutoFit/>
          </a:bodyPr>
          <a:lstStyle/>
          <a:p>
            <a:pPr algn="ctr"/>
            <a:r>
              <a:rPr lang="en-US" b="1" dirty="0" smtClean="0">
                <a:solidFill>
                  <a:srgbClr val="FFFF00"/>
                </a:solidFill>
              </a:rPr>
              <a:t>Cloud Top Pressure, </a:t>
            </a:r>
          </a:p>
          <a:p>
            <a:pPr algn="ctr"/>
            <a:r>
              <a:rPr lang="en-US" b="1" dirty="0" smtClean="0">
                <a:solidFill>
                  <a:srgbClr val="FFFF00"/>
                </a:solidFill>
              </a:rPr>
              <a:t>Temperature</a:t>
            </a:r>
            <a:endParaRPr lang="en-US" b="1" dirty="0">
              <a:solidFill>
                <a:srgbClr val="FFFF00"/>
              </a:solidFill>
            </a:endParaRPr>
          </a:p>
        </p:txBody>
      </p:sp>
    </p:spTree>
    <p:custDataLst>
      <p:tags r:id="rId1"/>
    </p:custDataLst>
    <p:extLst>
      <p:ext uri="{BB962C8B-B14F-4D97-AF65-F5344CB8AC3E}">
        <p14:creationId xmlns:p14="http://schemas.microsoft.com/office/powerpoint/2010/main" val="1354891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48840" y="1161288"/>
            <a:ext cx="6005627" cy="5623560"/>
          </a:xfrm>
        </p:spPr>
      </p:pic>
      <p:sp>
        <p:nvSpPr>
          <p:cNvPr id="7" name="Title 6"/>
          <p:cNvSpPr>
            <a:spLocks noGrp="1"/>
          </p:cNvSpPr>
          <p:nvPr>
            <p:ph type="title"/>
          </p:nvPr>
        </p:nvSpPr>
        <p:spPr>
          <a:xfrm>
            <a:off x="758952" y="228600"/>
            <a:ext cx="8305800" cy="1020763"/>
          </a:xfrm>
        </p:spPr>
        <p:txBody>
          <a:bodyPr/>
          <a:lstStyle/>
          <a:p>
            <a:r>
              <a:rPr lang="en-US" sz="2800" dirty="0" smtClean="0"/>
              <a:t>Here are Four IR ABI Window Channels </a:t>
            </a:r>
            <a:r>
              <a:rPr lang="en-US" sz="2800" dirty="0" smtClean="0">
                <a:solidFill>
                  <a:srgbClr val="FF00FF"/>
                </a:solidFill>
              </a:rPr>
              <a:t/>
            </a:r>
            <a:br>
              <a:rPr lang="en-US" sz="2800" dirty="0" smtClean="0">
                <a:solidFill>
                  <a:srgbClr val="FF00FF"/>
                </a:solidFill>
              </a:rPr>
            </a:br>
            <a:r>
              <a:rPr lang="en-US" sz="1600" dirty="0" smtClean="0"/>
              <a:t>(8.4</a:t>
            </a:r>
            <a:r>
              <a:rPr lang="en-US" sz="1600" b="1" dirty="0" smtClean="0">
                <a:latin typeface="Symbol" panose="05050102010706020507" pitchFamily="18" charset="2"/>
              </a:rPr>
              <a:t>m</a:t>
            </a:r>
            <a:r>
              <a:rPr lang="en-US" sz="1600" dirty="0" smtClean="0"/>
              <a:t>m, 10.3</a:t>
            </a:r>
            <a:r>
              <a:rPr lang="en-US" sz="1600" b="1" dirty="0" smtClean="0">
                <a:latin typeface="Symbol" panose="05050102010706020507" pitchFamily="18" charset="2"/>
              </a:rPr>
              <a:t>m</a:t>
            </a:r>
            <a:r>
              <a:rPr lang="en-US" sz="1600" dirty="0" smtClean="0"/>
              <a:t>m, 11.2</a:t>
            </a:r>
            <a:r>
              <a:rPr lang="en-US" sz="1600" b="1" dirty="0">
                <a:latin typeface="Symbol" panose="05050102010706020507" pitchFamily="18" charset="2"/>
              </a:rPr>
              <a:t>m</a:t>
            </a:r>
            <a:r>
              <a:rPr lang="en-US" sz="1600" dirty="0"/>
              <a:t>m</a:t>
            </a:r>
            <a:r>
              <a:rPr lang="en-US" sz="1600" dirty="0" smtClean="0"/>
              <a:t>, 12.3</a:t>
            </a:r>
            <a:r>
              <a:rPr lang="en-US" sz="1600" b="1" dirty="0" smtClean="0">
                <a:latin typeface="Symbol" panose="05050102010706020507" pitchFamily="18" charset="2"/>
              </a:rPr>
              <a:t>m</a:t>
            </a:r>
            <a:r>
              <a:rPr lang="en-US" sz="1600" dirty="0" smtClean="0"/>
              <a:t>m) </a:t>
            </a:r>
            <a:r>
              <a:rPr lang="en-US" sz="2800" dirty="0"/>
              <a:t>at </a:t>
            </a:r>
            <a:r>
              <a:rPr lang="en-US" sz="2800" dirty="0" smtClean="0"/>
              <a:t>1556 </a:t>
            </a:r>
            <a:r>
              <a:rPr lang="en-US" sz="2800" dirty="0"/>
              <a:t>UTC</a:t>
            </a:r>
          </a:p>
        </p:txBody>
      </p:sp>
      <p:graphicFrame>
        <p:nvGraphicFramePr>
          <p:cNvPr id="17" name="Table 16"/>
          <p:cNvGraphicFramePr>
            <a:graphicFrameLocks noGrp="1"/>
          </p:cNvGraphicFramePr>
          <p:nvPr>
            <p:extLst>
              <p:ext uri="{D42A27DB-BD31-4B8C-83A1-F6EECF244321}">
                <p14:modId xmlns:p14="http://schemas.microsoft.com/office/powerpoint/2010/main" val="706753573"/>
              </p:ext>
            </p:extLst>
          </p:nvPr>
        </p:nvGraphicFramePr>
        <p:xfrm>
          <a:off x="6496707" y="3479800"/>
          <a:ext cx="2514597" cy="1854200"/>
        </p:xfrm>
        <a:graphic>
          <a:graphicData uri="http://schemas.openxmlformats.org/drawingml/2006/table">
            <a:tbl>
              <a:tblPr firstRow="1" bandRow="1">
                <a:tableStyleId>{5C22544A-7EE6-4342-B048-85BDC9FD1C3A}</a:tableStyleId>
              </a:tblPr>
              <a:tblGrid>
                <a:gridCol w="666093"/>
                <a:gridCol w="1143000"/>
                <a:gridCol w="705504"/>
              </a:tblGrid>
              <a:tr h="370840">
                <a:tc>
                  <a:txBody>
                    <a:bodyPr/>
                    <a:lstStyle/>
                    <a:p>
                      <a:pPr algn="ctr"/>
                      <a:r>
                        <a:rPr lang="en-US" sz="1200" dirty="0" smtClean="0"/>
                        <a:t>Band </a:t>
                      </a:r>
                      <a:endParaRPr lang="en-US" sz="1200" dirty="0"/>
                    </a:p>
                  </a:txBody>
                  <a:tcPr/>
                </a:tc>
                <a:tc>
                  <a:txBody>
                    <a:bodyPr/>
                    <a:lstStyle/>
                    <a:p>
                      <a:pPr algn="ctr"/>
                      <a:r>
                        <a:rPr lang="en-US" sz="1200" dirty="0" smtClean="0"/>
                        <a:t>Temperature</a:t>
                      </a:r>
                      <a:endParaRPr lang="en-US" sz="1200" dirty="0"/>
                    </a:p>
                  </a:txBody>
                  <a:tcPr/>
                </a:tc>
                <a:tc>
                  <a:txBody>
                    <a:bodyPr/>
                    <a:lstStyle/>
                    <a:p>
                      <a:pPr algn="ctr"/>
                      <a:r>
                        <a:rPr lang="en-US" sz="1200" dirty="0" err="1" smtClean="0">
                          <a:latin typeface="Symbol" panose="05050102010706020507" pitchFamily="18" charset="2"/>
                        </a:rPr>
                        <a:t>d</a:t>
                      </a:r>
                      <a:r>
                        <a:rPr lang="en-US" sz="1200" dirty="0" err="1" smtClean="0"/>
                        <a:t>T</a:t>
                      </a:r>
                      <a:endParaRPr lang="en-US" sz="1200" dirty="0"/>
                    </a:p>
                  </a:txBody>
                  <a:tcPr/>
                </a:tc>
              </a:tr>
              <a:tr h="370840">
                <a:tc>
                  <a:txBody>
                    <a:bodyPr/>
                    <a:lstStyle/>
                    <a:p>
                      <a:pPr algn="ctr"/>
                      <a:r>
                        <a:rPr lang="en-US" sz="1200" dirty="0" smtClean="0"/>
                        <a:t>11</a:t>
                      </a:r>
                      <a:endParaRPr lang="en-US" sz="1200" dirty="0"/>
                    </a:p>
                  </a:txBody>
                  <a:tcPr/>
                </a:tc>
                <a:tc>
                  <a:txBody>
                    <a:bodyPr/>
                    <a:lstStyle/>
                    <a:p>
                      <a:pPr algn="ctr"/>
                      <a:r>
                        <a:rPr lang="en-US" sz="1200" dirty="0" smtClean="0"/>
                        <a:t>-48.6 C</a:t>
                      </a:r>
                      <a:endParaRPr lang="en-US" sz="1200" dirty="0"/>
                    </a:p>
                  </a:txBody>
                  <a:tcPr/>
                </a:tc>
                <a:tc>
                  <a:txBody>
                    <a:bodyPr/>
                    <a:lstStyle/>
                    <a:p>
                      <a:pPr algn="ctr"/>
                      <a:r>
                        <a:rPr lang="en-US" sz="1200" dirty="0" smtClean="0"/>
                        <a:t>-3.9 C</a:t>
                      </a:r>
                      <a:endParaRPr lang="en-US" sz="1200" dirty="0"/>
                    </a:p>
                  </a:txBody>
                  <a:tcPr/>
                </a:tc>
              </a:tr>
              <a:tr h="370840">
                <a:tc>
                  <a:txBody>
                    <a:bodyPr/>
                    <a:lstStyle/>
                    <a:p>
                      <a:pPr algn="ctr"/>
                      <a:r>
                        <a:rPr lang="en-US" sz="1200" dirty="0" smtClean="0"/>
                        <a:t>13</a:t>
                      </a:r>
                      <a:endParaRPr lang="en-US" sz="1200" dirty="0"/>
                    </a:p>
                  </a:txBody>
                  <a:tcPr/>
                </a:tc>
                <a:tc>
                  <a:txBody>
                    <a:bodyPr/>
                    <a:lstStyle/>
                    <a:p>
                      <a:pPr algn="ctr"/>
                      <a:r>
                        <a:rPr lang="en-US" sz="1200" dirty="0" smtClean="0"/>
                        <a:t>-48.0 C</a:t>
                      </a:r>
                      <a:endParaRPr lang="en-US" sz="1200" dirty="0"/>
                    </a:p>
                  </a:txBody>
                  <a:tcPr/>
                </a:tc>
                <a:tc>
                  <a:txBody>
                    <a:bodyPr/>
                    <a:lstStyle/>
                    <a:p>
                      <a:pPr algn="ctr"/>
                      <a:r>
                        <a:rPr lang="en-US" sz="1200" dirty="0" smtClean="0"/>
                        <a:t>-4.2 C</a:t>
                      </a:r>
                      <a:endParaRPr lang="en-US" sz="1200" dirty="0"/>
                    </a:p>
                  </a:txBody>
                  <a:tcPr/>
                </a:tc>
              </a:tr>
              <a:tr h="370840">
                <a:tc>
                  <a:txBody>
                    <a:bodyPr/>
                    <a:lstStyle/>
                    <a:p>
                      <a:pPr algn="ctr"/>
                      <a:r>
                        <a:rPr lang="en-US" sz="1200" dirty="0" smtClean="0"/>
                        <a:t>14</a:t>
                      </a:r>
                      <a:endParaRPr lang="en-US" sz="1200" dirty="0"/>
                    </a:p>
                  </a:txBody>
                  <a:tcPr/>
                </a:tc>
                <a:tc>
                  <a:txBody>
                    <a:bodyPr/>
                    <a:lstStyle/>
                    <a:p>
                      <a:pPr algn="ctr"/>
                      <a:r>
                        <a:rPr lang="en-US" sz="1200" dirty="0" smtClean="0"/>
                        <a:t>-48.4 C</a:t>
                      </a:r>
                      <a:endParaRPr lang="en-US" sz="1200" dirty="0"/>
                    </a:p>
                  </a:txBody>
                  <a:tcPr/>
                </a:tc>
                <a:tc>
                  <a:txBody>
                    <a:bodyPr/>
                    <a:lstStyle/>
                    <a:p>
                      <a:pPr algn="ctr"/>
                      <a:r>
                        <a:rPr lang="en-US" sz="1200" dirty="0" smtClean="0"/>
                        <a:t>-3.8 C</a:t>
                      </a:r>
                      <a:endParaRPr lang="en-US" sz="1200" dirty="0"/>
                    </a:p>
                  </a:txBody>
                  <a:tcPr/>
                </a:tc>
              </a:tr>
              <a:tr h="370840">
                <a:tc>
                  <a:txBody>
                    <a:bodyPr/>
                    <a:lstStyle/>
                    <a:p>
                      <a:pPr algn="ctr"/>
                      <a:r>
                        <a:rPr lang="en-US" sz="1200" dirty="0" smtClean="0"/>
                        <a:t>15</a:t>
                      </a:r>
                      <a:endParaRPr lang="en-US" sz="1200" dirty="0"/>
                    </a:p>
                  </a:txBody>
                  <a:tcPr/>
                </a:tc>
                <a:tc>
                  <a:txBody>
                    <a:bodyPr/>
                    <a:lstStyle/>
                    <a:p>
                      <a:pPr algn="ctr"/>
                      <a:r>
                        <a:rPr lang="en-US" sz="1200" dirty="0" smtClean="0"/>
                        <a:t>-49.9 C</a:t>
                      </a:r>
                      <a:endParaRPr lang="en-US" sz="1200" dirty="0"/>
                    </a:p>
                  </a:txBody>
                  <a:tcPr/>
                </a:tc>
                <a:tc>
                  <a:txBody>
                    <a:bodyPr/>
                    <a:lstStyle/>
                    <a:p>
                      <a:pPr algn="ctr"/>
                      <a:r>
                        <a:rPr lang="en-US" sz="1200" dirty="0" smtClean="0"/>
                        <a:t>-3.9 C</a:t>
                      </a:r>
                      <a:endParaRPr lang="en-US" sz="1200" dirty="0"/>
                    </a:p>
                  </a:txBody>
                  <a:tcPr/>
                </a:tc>
              </a:tr>
            </a:tbl>
          </a:graphicData>
        </a:graphic>
      </p:graphicFrame>
      <p:sp>
        <p:nvSpPr>
          <p:cNvPr id="18" name="TextBox 17"/>
          <p:cNvSpPr txBox="1"/>
          <p:nvPr/>
        </p:nvSpPr>
        <p:spPr>
          <a:xfrm>
            <a:off x="2241242" y="3500733"/>
            <a:ext cx="851515" cy="307777"/>
          </a:xfrm>
          <a:prstGeom prst="rect">
            <a:avLst/>
          </a:prstGeom>
          <a:solidFill>
            <a:schemeClr val="bg1">
              <a:lumMod val="85000"/>
            </a:schemeClr>
          </a:solidFill>
        </p:spPr>
        <p:txBody>
          <a:bodyPr wrap="none" rtlCol="0">
            <a:spAutoFit/>
          </a:bodyPr>
          <a:lstStyle/>
          <a:p>
            <a:r>
              <a:rPr lang="en-US" dirty="0" smtClean="0"/>
              <a:t>Band 11</a:t>
            </a:r>
            <a:endParaRPr lang="en-US" dirty="0"/>
          </a:p>
        </p:txBody>
      </p:sp>
      <p:sp>
        <p:nvSpPr>
          <p:cNvPr id="19" name="TextBox 18"/>
          <p:cNvSpPr txBox="1"/>
          <p:nvPr/>
        </p:nvSpPr>
        <p:spPr>
          <a:xfrm>
            <a:off x="5257800" y="3485757"/>
            <a:ext cx="851515" cy="307777"/>
          </a:xfrm>
          <a:prstGeom prst="rect">
            <a:avLst/>
          </a:prstGeom>
          <a:solidFill>
            <a:schemeClr val="bg1">
              <a:lumMod val="85000"/>
            </a:schemeClr>
          </a:solidFill>
        </p:spPr>
        <p:txBody>
          <a:bodyPr wrap="none" rtlCol="0">
            <a:spAutoFit/>
          </a:bodyPr>
          <a:lstStyle/>
          <a:p>
            <a:r>
              <a:rPr lang="en-US" dirty="0" smtClean="0"/>
              <a:t>Band 13</a:t>
            </a:r>
            <a:endParaRPr lang="en-US" dirty="0"/>
          </a:p>
        </p:txBody>
      </p:sp>
      <p:sp>
        <p:nvSpPr>
          <p:cNvPr id="20" name="TextBox 19"/>
          <p:cNvSpPr txBox="1"/>
          <p:nvPr/>
        </p:nvSpPr>
        <p:spPr>
          <a:xfrm>
            <a:off x="2241241" y="6246910"/>
            <a:ext cx="851515" cy="307777"/>
          </a:xfrm>
          <a:prstGeom prst="rect">
            <a:avLst/>
          </a:prstGeom>
          <a:solidFill>
            <a:schemeClr val="bg1">
              <a:lumMod val="85000"/>
            </a:schemeClr>
          </a:solidFill>
        </p:spPr>
        <p:txBody>
          <a:bodyPr wrap="none" rtlCol="0">
            <a:spAutoFit/>
          </a:bodyPr>
          <a:lstStyle/>
          <a:p>
            <a:r>
              <a:rPr lang="en-US" dirty="0" smtClean="0"/>
              <a:t>Band 14</a:t>
            </a:r>
            <a:endParaRPr lang="en-US" dirty="0"/>
          </a:p>
        </p:txBody>
      </p:sp>
      <p:sp>
        <p:nvSpPr>
          <p:cNvPr id="21" name="TextBox 20"/>
          <p:cNvSpPr txBox="1"/>
          <p:nvPr/>
        </p:nvSpPr>
        <p:spPr>
          <a:xfrm>
            <a:off x="5257799" y="6246911"/>
            <a:ext cx="851515" cy="307777"/>
          </a:xfrm>
          <a:prstGeom prst="rect">
            <a:avLst/>
          </a:prstGeom>
          <a:solidFill>
            <a:schemeClr val="bg1">
              <a:lumMod val="85000"/>
            </a:schemeClr>
          </a:solidFill>
        </p:spPr>
        <p:txBody>
          <a:bodyPr wrap="none" rtlCol="0">
            <a:spAutoFit/>
          </a:bodyPr>
          <a:lstStyle/>
          <a:p>
            <a:r>
              <a:rPr lang="en-US" dirty="0" smtClean="0"/>
              <a:t>Band 15</a:t>
            </a:r>
            <a:endParaRPr lang="en-US" dirty="0"/>
          </a:p>
        </p:txBody>
      </p:sp>
      <p:sp>
        <p:nvSpPr>
          <p:cNvPr id="22" name="Oval 21"/>
          <p:cNvSpPr/>
          <p:nvPr/>
        </p:nvSpPr>
        <p:spPr>
          <a:xfrm>
            <a:off x="3986784" y="2880360"/>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02538" y="2880360"/>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986784" y="5650992"/>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002538" y="5650992"/>
            <a:ext cx="381000" cy="3810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80617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762000" y="304800"/>
            <a:ext cx="3926210" cy="990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dirty="0">
                <a:solidFill>
                  <a:schemeClr val="dk1"/>
                </a:solidFill>
                <a:latin typeface="Arial"/>
                <a:ea typeface="Arial"/>
                <a:cs typeface="Arial"/>
                <a:sym typeface="Arial"/>
              </a:rPr>
              <a:t>Cloud Optical Depth (</a:t>
            </a:r>
            <a:r>
              <a:rPr lang="en" sz="2800" b="0" i="0" u="none" strike="noStrike" cap="none" dirty="0" smtClean="0">
                <a:solidFill>
                  <a:schemeClr val="dk1"/>
                </a:solidFill>
                <a:latin typeface="Arial"/>
                <a:ea typeface="Arial"/>
                <a:cs typeface="Arial"/>
                <a:sym typeface="Arial"/>
              </a:rPr>
              <a:t>Daytime only!)</a:t>
            </a:r>
            <a:endParaRPr lang="en" sz="2800" b="0" i="0" u="none" strike="noStrike" cap="none" dirty="0">
              <a:solidFill>
                <a:schemeClr val="dk1"/>
              </a:solidFill>
              <a:latin typeface="Arial"/>
              <a:ea typeface="Arial"/>
              <a:cs typeface="Arial"/>
              <a:sym typeface="Arial"/>
            </a:endParaRPr>
          </a:p>
        </p:txBody>
      </p:sp>
      <p:sp>
        <p:nvSpPr>
          <p:cNvPr id="2" name="Content Placeholder 1"/>
          <p:cNvSpPr>
            <a:spLocks noGrp="1"/>
          </p:cNvSpPr>
          <p:nvPr>
            <p:ph sz="half" idx="1"/>
          </p:nvPr>
        </p:nvSpPr>
        <p:spPr>
          <a:xfrm>
            <a:off x="914400" y="1447800"/>
            <a:ext cx="3474720" cy="4267200"/>
          </a:xfrm>
        </p:spPr>
        <p:txBody>
          <a:bodyPr>
            <a:noAutofit/>
          </a:bodyPr>
          <a:lstStyle/>
          <a:p>
            <a:pPr marL="0" lvl="0" indent="0">
              <a:spcBef>
                <a:spcPts val="0"/>
              </a:spcBef>
              <a:buNone/>
            </a:pPr>
            <a:r>
              <a:rPr lang="en" sz="1400" dirty="0" smtClean="0"/>
              <a:t>Cloud </a:t>
            </a:r>
            <a:r>
              <a:rPr lang="en" sz="1400" dirty="0"/>
              <a:t>optical depth </a:t>
            </a:r>
            <a:r>
              <a:rPr lang="en" sz="1400" dirty="0" smtClean="0"/>
              <a:t>(COD) is </a:t>
            </a:r>
            <a:r>
              <a:rPr lang="en" sz="1400" dirty="0"/>
              <a:t>the integrated extinction </a:t>
            </a:r>
            <a:r>
              <a:rPr lang="en" sz="1400" dirty="0" smtClean="0"/>
              <a:t>(attenuation </a:t>
            </a:r>
            <a:r>
              <a:rPr lang="en" sz="1400" dirty="0"/>
              <a:t>of </a:t>
            </a:r>
            <a:r>
              <a:rPr lang="en" sz="1400" dirty="0" smtClean="0"/>
              <a:t>0.64 </a:t>
            </a:r>
            <a:r>
              <a:rPr lang="en" sz="1600" dirty="0">
                <a:latin typeface="Symbol" panose="05050102010706020507" pitchFamily="18" charset="2"/>
              </a:rPr>
              <a:t>m</a:t>
            </a:r>
            <a:r>
              <a:rPr lang="en" sz="1400" dirty="0"/>
              <a:t>m light</a:t>
            </a:r>
            <a:r>
              <a:rPr lang="en" sz="1400" dirty="0" smtClean="0"/>
              <a:t>) due </a:t>
            </a:r>
            <a:r>
              <a:rPr lang="en" sz="1400" dirty="0"/>
              <a:t>to solid water particles </a:t>
            </a:r>
            <a:r>
              <a:rPr lang="en" sz="1400" dirty="0" smtClean="0"/>
              <a:t>through the column.</a:t>
            </a:r>
          </a:p>
          <a:p>
            <a:pPr marL="0" lvl="0" indent="0">
              <a:spcBef>
                <a:spcPts val="0"/>
              </a:spcBef>
              <a:buNone/>
            </a:pPr>
            <a:endParaRPr lang="en" sz="1400" dirty="0" smtClean="0"/>
          </a:p>
          <a:p>
            <a:pPr marL="0" lvl="0" indent="0">
              <a:spcBef>
                <a:spcPts val="0"/>
              </a:spcBef>
              <a:buNone/>
            </a:pPr>
            <a:r>
              <a:rPr lang="en" sz="1400" dirty="0" smtClean="0"/>
              <a:t>C</a:t>
            </a:r>
            <a:r>
              <a:rPr lang="en-US" sz="1400" dirty="0" smtClean="0"/>
              <a:t>o</a:t>
            </a:r>
            <a:r>
              <a:rPr lang="en" sz="1400" dirty="0" smtClean="0"/>
              <a:t>mputed every 15 minutes for Full Disk, every 5 minutes for CONUS; not produced for AWIPS in Meso domains.</a:t>
            </a:r>
          </a:p>
          <a:p>
            <a:pPr marL="0" lvl="0" indent="0">
              <a:spcBef>
                <a:spcPts val="0"/>
              </a:spcBef>
              <a:buNone/>
            </a:pPr>
            <a:endParaRPr lang="en" sz="1400" dirty="0" smtClean="0"/>
          </a:p>
          <a:p>
            <a:pPr marL="0" lvl="0" indent="0">
              <a:spcBef>
                <a:spcPts val="0"/>
              </a:spcBef>
              <a:buNone/>
            </a:pPr>
            <a:r>
              <a:rPr lang="en" sz="1400" dirty="0" smtClean="0"/>
              <a:t>Horizontal Resolution:  4 km (Full Disk) and 2 km (CONUS)</a:t>
            </a:r>
          </a:p>
          <a:p>
            <a:pPr marL="0" lvl="0" indent="0">
              <a:spcBef>
                <a:spcPts val="0"/>
              </a:spcBef>
              <a:buNone/>
            </a:pPr>
            <a:endParaRPr lang="en" sz="1400" dirty="0" smtClean="0"/>
          </a:p>
          <a:p>
            <a:pPr marL="0" lvl="0" indent="0">
              <a:spcBef>
                <a:spcPts val="0"/>
              </a:spcBef>
              <a:buNone/>
            </a:pPr>
            <a:r>
              <a:rPr lang="en" sz="1400" dirty="0" smtClean="0"/>
              <a:t>Computed up to a Satellite Zenith Angle of 65</a:t>
            </a:r>
            <a:r>
              <a:rPr lang="en" sz="1400" baseline="40000" dirty="0" smtClean="0"/>
              <a:t>o</a:t>
            </a:r>
          </a:p>
          <a:p>
            <a:pPr marL="0" lvl="0" indent="0">
              <a:spcBef>
                <a:spcPts val="0"/>
              </a:spcBef>
              <a:buNone/>
            </a:pPr>
            <a:endParaRPr lang="en" sz="1400" dirty="0"/>
          </a:p>
          <a:p>
            <a:pPr marL="0" lvl="0" indent="0">
              <a:spcBef>
                <a:spcPts val="0"/>
              </a:spcBef>
              <a:buNone/>
            </a:pPr>
            <a:r>
              <a:rPr lang="en" sz="1400" dirty="0" smtClean="0"/>
              <a:t>Computed using Bands 2 and 6 on ABI</a:t>
            </a:r>
            <a:endParaRPr lang="en" sz="1400" dirty="0"/>
          </a:p>
          <a:p>
            <a:pPr marL="0" lvl="0" indent="0">
              <a:spcBef>
                <a:spcPts val="0"/>
              </a:spcBef>
              <a:buNone/>
            </a:pPr>
            <a:endParaRPr lang="en" sz="1400" dirty="0" smtClean="0"/>
          </a:p>
          <a:p>
            <a:pPr marL="0" lvl="0" indent="0" algn="r">
              <a:spcBef>
                <a:spcPts val="0"/>
              </a:spcBef>
              <a:buNone/>
            </a:pPr>
            <a:r>
              <a:rPr lang="en" sz="1400" dirty="0" smtClean="0"/>
              <a:t>    Compare COD to AOD – which is computed in the absence of clouds</a:t>
            </a:r>
          </a:p>
        </p:txBody>
      </p:sp>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30788" y="2436054"/>
            <a:ext cx="3656012" cy="2854254"/>
          </a:xfrm>
        </p:spPr>
      </p:pic>
      <p:sp>
        <p:nvSpPr>
          <p:cNvPr id="87" name="Shape 87"/>
          <p:cNvSpPr txBox="1"/>
          <p:nvPr/>
        </p:nvSpPr>
        <p:spPr>
          <a:xfrm>
            <a:off x="4663440" y="274320"/>
            <a:ext cx="4300482" cy="433200"/>
          </a:xfrm>
          <a:prstGeom prst="rect">
            <a:avLst/>
          </a:prstGeom>
          <a:noFill/>
          <a:ln>
            <a:noFill/>
          </a:ln>
        </p:spPr>
        <p:txBody>
          <a:bodyPr lIns="91425" tIns="91425" rIns="91425" bIns="91425" anchor="t" anchorCtr="0">
            <a:noAutofit/>
          </a:bodyPr>
          <a:lstStyle/>
          <a:p>
            <a:pPr lvl="0" rtl="0">
              <a:spcBef>
                <a:spcPts val="0"/>
              </a:spcBef>
              <a:buNone/>
            </a:pPr>
            <a:r>
              <a:rPr lang="en" sz="1000" i="1" dirty="0"/>
              <a:t>Algorithm: Daytime Cloud Optical and Microphysical Properties (DCOMP)</a:t>
            </a:r>
          </a:p>
        </p:txBody>
      </p:sp>
      <p:sp>
        <p:nvSpPr>
          <p:cNvPr id="8" name="TextBox 7"/>
          <p:cNvSpPr txBox="1"/>
          <p:nvPr/>
        </p:nvSpPr>
        <p:spPr>
          <a:xfrm>
            <a:off x="4973513" y="5561111"/>
            <a:ext cx="3713287" cy="738664"/>
          </a:xfrm>
          <a:prstGeom prst="rect">
            <a:avLst/>
          </a:prstGeom>
          <a:noFill/>
        </p:spPr>
        <p:txBody>
          <a:bodyPr wrap="square" rtlCol="0">
            <a:spAutoFit/>
          </a:bodyPr>
          <a:lstStyle/>
          <a:p>
            <a:r>
              <a:rPr lang="en-US" dirty="0" smtClean="0"/>
              <a:t>This daytime-only product is in AWIPS.  A nighttime IR product (using Bands 7, 14 and 15) can be found online</a:t>
            </a:r>
            <a:endParaRPr lang="en-US" dirty="0"/>
          </a:p>
        </p:txBody>
      </p:sp>
    </p:spTree>
    <p:custDataLst>
      <p:tags r:id="rId1"/>
    </p:custData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051560" y="365760"/>
            <a:ext cx="3474720" cy="64008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dirty="0">
                <a:latin typeface="Arial" panose="020B0604020202020204" pitchFamily="34" charset="0"/>
                <a:cs typeface="Arial" panose="020B0604020202020204" pitchFamily="34" charset="0"/>
              </a:rPr>
              <a:t>Cloud Particle Size (Day)</a:t>
            </a:r>
          </a:p>
        </p:txBody>
      </p:sp>
      <p:sp>
        <p:nvSpPr>
          <p:cNvPr id="2" name="Content Placeholder 1"/>
          <p:cNvSpPr>
            <a:spLocks noGrp="1"/>
          </p:cNvSpPr>
          <p:nvPr>
            <p:ph sz="half" idx="1"/>
          </p:nvPr>
        </p:nvSpPr>
        <p:spPr>
          <a:xfrm>
            <a:off x="838200" y="1280160"/>
            <a:ext cx="3627120" cy="5425439"/>
          </a:xfrm>
        </p:spPr>
        <p:txBody>
          <a:bodyPr>
            <a:noAutofit/>
          </a:bodyPr>
          <a:lstStyle/>
          <a:p>
            <a:pPr marL="0" lvl="0" indent="0">
              <a:spcBef>
                <a:spcPts val="0"/>
              </a:spcBef>
              <a:buNone/>
            </a:pPr>
            <a:r>
              <a:rPr lang="en" sz="1400" dirty="0" smtClean="0"/>
              <a:t>A </a:t>
            </a:r>
            <a:r>
              <a:rPr lang="en" sz="1400" dirty="0"/>
              <a:t>single metric representing the </a:t>
            </a:r>
            <a:r>
              <a:rPr lang="en" sz="1400" dirty="0" smtClean="0"/>
              <a:t>most common cloud </a:t>
            </a:r>
            <a:r>
              <a:rPr lang="en" sz="1400" dirty="0"/>
              <a:t>particle </a:t>
            </a:r>
            <a:r>
              <a:rPr lang="en" sz="1400" dirty="0" smtClean="0"/>
              <a:t>size.  </a:t>
            </a:r>
          </a:p>
          <a:p>
            <a:pPr marL="0" lvl="0" indent="0">
              <a:spcBef>
                <a:spcPts val="0"/>
              </a:spcBef>
              <a:buNone/>
            </a:pPr>
            <a:endParaRPr lang="en" sz="1400" dirty="0"/>
          </a:p>
          <a:p>
            <a:pPr marL="0" lvl="0" indent="0">
              <a:spcBef>
                <a:spcPts val="0"/>
              </a:spcBef>
              <a:buNone/>
            </a:pPr>
            <a:r>
              <a:rPr lang="en" sz="1400" dirty="0"/>
              <a:t>C</a:t>
            </a:r>
            <a:r>
              <a:rPr lang="en-US" sz="1400" dirty="0"/>
              <a:t>o</a:t>
            </a:r>
            <a:r>
              <a:rPr lang="en" sz="1400" dirty="0"/>
              <a:t>mputed every 15 minutes for Full Disk </a:t>
            </a:r>
            <a:r>
              <a:rPr lang="en" sz="1400" dirty="0" smtClean="0"/>
              <a:t>Domains; </a:t>
            </a:r>
            <a:r>
              <a:rPr lang="en" sz="1400" dirty="0"/>
              <a:t>every 5 minutes for </a:t>
            </a:r>
            <a:r>
              <a:rPr lang="en" sz="1400" dirty="0" smtClean="0"/>
              <a:t>CONUS and every minute MESO </a:t>
            </a:r>
            <a:r>
              <a:rPr lang="en" sz="1400" dirty="0"/>
              <a:t>domains.</a:t>
            </a:r>
          </a:p>
          <a:p>
            <a:pPr marL="0" lvl="0" indent="0">
              <a:spcBef>
                <a:spcPts val="0"/>
              </a:spcBef>
              <a:buNone/>
            </a:pPr>
            <a:endParaRPr lang="en" sz="1400" dirty="0"/>
          </a:p>
          <a:p>
            <a:pPr marL="0" lvl="0" indent="0">
              <a:spcBef>
                <a:spcPts val="0"/>
              </a:spcBef>
              <a:buNone/>
            </a:pPr>
            <a:r>
              <a:rPr lang="en" sz="1400" dirty="0"/>
              <a:t>Horizontal Resolution:  4 km (Full Disk) and 2 km (CONUS/MESO)</a:t>
            </a:r>
          </a:p>
          <a:p>
            <a:pPr marL="0" lvl="0" indent="0">
              <a:spcBef>
                <a:spcPts val="0"/>
              </a:spcBef>
              <a:buNone/>
            </a:pPr>
            <a:endParaRPr lang="en" sz="1400" dirty="0"/>
          </a:p>
          <a:p>
            <a:pPr marL="0" lvl="0" indent="0">
              <a:spcBef>
                <a:spcPts val="0"/>
              </a:spcBef>
              <a:buNone/>
            </a:pPr>
            <a:r>
              <a:rPr lang="en" sz="1400" dirty="0"/>
              <a:t>Computed up to a </a:t>
            </a:r>
            <a:r>
              <a:rPr lang="en" sz="1400" dirty="0" smtClean="0"/>
              <a:t>Satellite Zenith </a:t>
            </a:r>
            <a:r>
              <a:rPr lang="en" sz="1400" dirty="0"/>
              <a:t>Angle of 65</a:t>
            </a:r>
            <a:r>
              <a:rPr lang="en" sz="1400" baseline="40000" dirty="0"/>
              <a:t>o</a:t>
            </a:r>
          </a:p>
          <a:p>
            <a:pPr marL="0" lvl="0" indent="0">
              <a:spcBef>
                <a:spcPts val="0"/>
              </a:spcBef>
              <a:buNone/>
            </a:pPr>
            <a:endParaRPr lang="en" sz="1400" dirty="0"/>
          </a:p>
          <a:p>
            <a:pPr marL="0" lvl="0" indent="0">
              <a:spcBef>
                <a:spcPts val="0"/>
              </a:spcBef>
              <a:buNone/>
            </a:pPr>
            <a:r>
              <a:rPr lang="en" sz="1400" dirty="0"/>
              <a:t>Computed using Bands 2 and 6 on ABI</a:t>
            </a:r>
          </a:p>
          <a:p>
            <a:pPr marL="0" lvl="0" indent="0">
              <a:spcBef>
                <a:spcPts val="0"/>
              </a:spcBef>
              <a:buNone/>
            </a:pPr>
            <a:endParaRPr lang="en" sz="1400" dirty="0"/>
          </a:p>
          <a:p>
            <a:pPr marL="0" lvl="0" indent="0">
              <a:spcBef>
                <a:spcPts val="0"/>
              </a:spcBef>
              <a:buNone/>
            </a:pPr>
            <a:r>
              <a:rPr lang="en" sz="1400" dirty="0" smtClean="0">
                <a:sym typeface="Arial"/>
              </a:rPr>
              <a:t>S</a:t>
            </a:r>
            <a:r>
              <a:rPr lang="en" sz="1400" dirty="0" smtClean="0"/>
              <a:t>mall </a:t>
            </a:r>
            <a:r>
              <a:rPr lang="en" sz="1400" dirty="0"/>
              <a:t>ice particles in convection </a:t>
            </a:r>
            <a:r>
              <a:rPr lang="en" sz="1400" dirty="0" smtClean="0"/>
              <a:t>indicate </a:t>
            </a:r>
            <a:r>
              <a:rPr lang="en" sz="1400" dirty="0"/>
              <a:t>strong updrafts.  </a:t>
            </a:r>
            <a:r>
              <a:rPr lang="en" sz="1400" dirty="0" smtClean="0"/>
              <a:t>  Large </a:t>
            </a:r>
            <a:r>
              <a:rPr lang="en" sz="1400" dirty="0"/>
              <a:t>water droplets in boundary layer clouds </a:t>
            </a:r>
            <a:r>
              <a:rPr lang="en" sz="1400" dirty="0" smtClean="0"/>
              <a:t>denote </a:t>
            </a:r>
            <a:r>
              <a:rPr lang="en" sz="1400" dirty="0"/>
              <a:t>precipitating clouds.  </a:t>
            </a:r>
            <a:endParaRPr lang="en" sz="1400" dirty="0" smtClean="0"/>
          </a:p>
          <a:p>
            <a:pPr marL="228600" lvl="0" indent="0" algn="r">
              <a:spcBef>
                <a:spcPts val="0"/>
              </a:spcBef>
              <a:buClr>
                <a:srgbClr val="000000"/>
              </a:buClr>
              <a:buNone/>
            </a:pPr>
            <a:r>
              <a:rPr lang="en" sz="1400" dirty="0" smtClean="0"/>
              <a:t>Cannot separate </a:t>
            </a:r>
            <a:r>
              <a:rPr lang="en" sz="1400" dirty="0"/>
              <a:t>out influence of multiple cloud layers.  Values for cirrus over low cloud are under-estimated.</a:t>
            </a:r>
          </a:p>
          <a:p>
            <a:pPr marL="228600" lvl="0" indent="0" algn="r">
              <a:spcBef>
                <a:spcPts val="0"/>
              </a:spcBef>
              <a:buClr>
                <a:srgbClr val="000000"/>
              </a:buClr>
              <a:buNone/>
            </a:pPr>
            <a:endParaRPr lang="en" sz="1400" dirty="0" smtClean="0"/>
          </a:p>
          <a:p>
            <a:pPr marL="228600" lvl="0" indent="0" algn="r">
              <a:spcBef>
                <a:spcPts val="0"/>
              </a:spcBef>
              <a:buClr>
                <a:srgbClr val="000000"/>
              </a:buClr>
              <a:buNone/>
            </a:pPr>
            <a:r>
              <a:rPr lang="en" sz="1400" dirty="0" smtClean="0"/>
              <a:t>Large </a:t>
            </a:r>
            <a:r>
              <a:rPr lang="en" sz="1400" dirty="0"/>
              <a:t>uncertainty over bright surfaces</a:t>
            </a:r>
            <a:r>
              <a:rPr lang="en" sz="1400" dirty="0" smtClean="0"/>
              <a:t>.</a:t>
            </a:r>
            <a:endParaRPr lang="en" sz="1400" dirty="0"/>
          </a:p>
        </p:txBody>
      </p:sp>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30788" y="2436054"/>
            <a:ext cx="3656012" cy="2854254"/>
          </a:xfrm>
        </p:spPr>
      </p:pic>
      <p:sp>
        <p:nvSpPr>
          <p:cNvPr id="98" name="Shape 98"/>
          <p:cNvSpPr txBox="1"/>
          <p:nvPr/>
        </p:nvSpPr>
        <p:spPr>
          <a:xfrm>
            <a:off x="4592701" y="274320"/>
            <a:ext cx="4398899" cy="433200"/>
          </a:xfrm>
          <a:prstGeom prst="rect">
            <a:avLst/>
          </a:prstGeom>
          <a:noFill/>
          <a:ln>
            <a:noFill/>
          </a:ln>
        </p:spPr>
        <p:txBody>
          <a:bodyPr lIns="91425" tIns="91425" rIns="91425" bIns="91425" anchor="t" anchorCtr="0">
            <a:noAutofit/>
          </a:bodyPr>
          <a:lstStyle/>
          <a:p>
            <a:pPr lvl="0" rtl="0">
              <a:spcBef>
                <a:spcPts val="0"/>
              </a:spcBef>
              <a:buNone/>
            </a:pPr>
            <a:r>
              <a:rPr lang="en" sz="1000" i="1" dirty="0"/>
              <a:t>Algorithm: Daytime Cloud Optical and Microphysical Properties (DCOMP)</a:t>
            </a:r>
          </a:p>
        </p:txBody>
      </p:sp>
      <p:sp>
        <p:nvSpPr>
          <p:cNvPr id="5" name="TextBox 4"/>
          <p:cNvSpPr txBox="1"/>
          <p:nvPr/>
        </p:nvSpPr>
        <p:spPr>
          <a:xfrm>
            <a:off x="4973513" y="5561111"/>
            <a:ext cx="3713287" cy="738664"/>
          </a:xfrm>
          <a:prstGeom prst="rect">
            <a:avLst/>
          </a:prstGeom>
          <a:noFill/>
        </p:spPr>
        <p:txBody>
          <a:bodyPr wrap="square" rtlCol="0">
            <a:spAutoFit/>
          </a:bodyPr>
          <a:lstStyle/>
          <a:p>
            <a:r>
              <a:rPr lang="en-US" dirty="0" smtClean="0"/>
              <a:t>This daytime-only product is in AWIPS.  A nighttime IR product (using Bands 7, 14 and 15) can be found online</a:t>
            </a:r>
            <a:endParaRPr lang="en-US" dirty="0"/>
          </a:p>
        </p:txBody>
      </p:sp>
    </p:spTree>
    <p:custDataLst>
      <p:tags r:id="rId1"/>
    </p:custData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661" y="1188720"/>
            <a:ext cx="6811539" cy="5394960"/>
          </a:xfrm>
          <a:prstGeom prst="rect">
            <a:avLst/>
          </a:prstGeom>
        </p:spPr>
      </p:pic>
      <p:sp>
        <p:nvSpPr>
          <p:cNvPr id="5" name="Title 4"/>
          <p:cNvSpPr>
            <a:spLocks noGrp="1"/>
          </p:cNvSpPr>
          <p:nvPr>
            <p:ph type="title"/>
          </p:nvPr>
        </p:nvSpPr>
        <p:spPr/>
        <p:txBody>
          <a:bodyPr/>
          <a:lstStyle/>
          <a:p>
            <a:r>
              <a:rPr lang="en-US" dirty="0" smtClean="0"/>
              <a:t>Fog and Low Stratus</a:t>
            </a:r>
            <a:endParaRPr lang="en-US" dirty="0"/>
          </a:p>
        </p:txBody>
      </p:sp>
      <p:pic>
        <p:nvPicPr>
          <p:cNvPr id="8" name="Picture 7"/>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737018" y="3139966"/>
            <a:ext cx="3225680" cy="2114554"/>
          </a:xfrm>
          <a:prstGeom prst="rect">
            <a:avLst/>
          </a:prstGeom>
        </p:spPr>
      </p:pic>
      <p:sp>
        <p:nvSpPr>
          <p:cNvPr id="9" name="TextBox 8"/>
          <p:cNvSpPr txBox="1"/>
          <p:nvPr/>
        </p:nvSpPr>
        <p:spPr>
          <a:xfrm>
            <a:off x="5791200" y="1045964"/>
            <a:ext cx="3124200" cy="2154436"/>
          </a:xfrm>
          <a:prstGeom prst="rect">
            <a:avLst/>
          </a:prstGeom>
          <a:solidFill>
            <a:schemeClr val="bg1">
              <a:lumMod val="85000"/>
            </a:schemeClr>
          </a:solidFill>
        </p:spPr>
        <p:txBody>
          <a:bodyPr wrap="square" rtlCol="0">
            <a:spAutoFit/>
          </a:bodyPr>
          <a:lstStyle/>
          <a:p>
            <a:r>
              <a:rPr lang="en-US" dirty="0" smtClean="0"/>
              <a:t>Brightness Temperature Difference between 10.3</a:t>
            </a:r>
            <a:r>
              <a:rPr lang="en-US" dirty="0" smtClean="0">
                <a:latin typeface="Symbol" panose="05050102010706020507" pitchFamily="18" charset="2"/>
              </a:rPr>
              <a:t>m</a:t>
            </a:r>
            <a:r>
              <a:rPr lang="en-US" dirty="0" smtClean="0"/>
              <a:t>m and 3.9 </a:t>
            </a:r>
            <a:r>
              <a:rPr lang="en-US" dirty="0" smtClean="0">
                <a:latin typeface="Symbol" panose="05050102010706020507" pitchFamily="18" charset="2"/>
              </a:rPr>
              <a:t>m</a:t>
            </a:r>
            <a:r>
              <a:rPr lang="en-US" dirty="0" smtClean="0"/>
              <a:t>m leverages the emissivity differences in water clouds at those two wavelengths</a:t>
            </a:r>
          </a:p>
          <a:p>
            <a:r>
              <a:rPr lang="en-US" sz="1600" b="1" dirty="0" smtClean="0"/>
              <a:t>Problem:  Plain Stratus clouds look a lot like fog from the top – that is, from the satellite!</a:t>
            </a:r>
            <a:endParaRPr lang="en-US" sz="1600" b="1" dirty="0"/>
          </a:p>
        </p:txBody>
      </p:sp>
      <p:sp>
        <p:nvSpPr>
          <p:cNvPr id="10" name="Oval 9"/>
          <p:cNvSpPr/>
          <p:nvPr/>
        </p:nvSpPr>
        <p:spPr>
          <a:xfrm>
            <a:off x="7194332" y="3090038"/>
            <a:ext cx="838200" cy="788450"/>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675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656" y="1188720"/>
            <a:ext cx="6811544" cy="5394960"/>
          </a:xfrm>
          <a:prstGeom prst="rect">
            <a:avLst/>
          </a:prstGeom>
        </p:spPr>
      </p:pic>
      <p:sp>
        <p:nvSpPr>
          <p:cNvPr id="2" name="Title 1"/>
          <p:cNvSpPr>
            <a:spLocks noGrp="1"/>
          </p:cNvSpPr>
          <p:nvPr>
            <p:ph type="title"/>
          </p:nvPr>
        </p:nvSpPr>
        <p:spPr/>
        <p:txBody>
          <a:bodyPr/>
          <a:lstStyle/>
          <a:p>
            <a:r>
              <a:rPr lang="en-US" sz="2400" dirty="0" smtClean="0"/>
              <a:t>Solution:  Fuse Model information about low-level saturation with satellite data</a:t>
            </a:r>
            <a:endParaRPr lang="en-US" sz="2400" dirty="0"/>
          </a:p>
        </p:txBody>
      </p:sp>
      <p:sp>
        <p:nvSpPr>
          <p:cNvPr id="4" name="Rounded Rectangle 3"/>
          <p:cNvSpPr/>
          <p:nvPr/>
        </p:nvSpPr>
        <p:spPr>
          <a:xfrm>
            <a:off x="914400" y="2109952"/>
            <a:ext cx="3276600" cy="1447800"/>
          </a:xfrm>
          <a:prstGeom prst="roundRect">
            <a:avLst/>
          </a:prstGeom>
          <a:solidFill>
            <a:schemeClr val="tx1">
              <a:lumMod val="95000"/>
              <a:lumOff val="5000"/>
              <a:alpha val="39000"/>
            </a:scheme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 large Region of mid-level stratus is screened out by the use of Rapid Refresh Model Data:  in this region there is no evidence of low-level saturation in the model, so probabilities of IFR conditions are low</a:t>
            </a:r>
            <a:endParaRPr lang="en-US" dirty="0"/>
          </a:p>
        </p:txBody>
      </p:sp>
      <p:sp>
        <p:nvSpPr>
          <p:cNvPr id="5" name="Rounded Rectangle 4"/>
          <p:cNvSpPr/>
          <p:nvPr/>
        </p:nvSpPr>
        <p:spPr>
          <a:xfrm>
            <a:off x="5638800" y="4191000"/>
            <a:ext cx="3505200" cy="723900"/>
          </a:xfrm>
          <a:prstGeom prst="roundRect">
            <a:avLst/>
          </a:prstGeom>
          <a:solidFill>
            <a:schemeClr val="tx1">
              <a:lumMod val="95000"/>
              <a:lumOff val="5000"/>
              <a:alpha val="39000"/>
            </a:scheme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Here’s a region where Rapid Refresh data shows saturation where high clouds block the view of low clouds</a:t>
            </a:r>
            <a:endParaRPr lang="en-US" dirty="0"/>
          </a:p>
        </p:txBody>
      </p:sp>
      <p:sp>
        <p:nvSpPr>
          <p:cNvPr id="6" name="Oval 5"/>
          <p:cNvSpPr/>
          <p:nvPr/>
        </p:nvSpPr>
        <p:spPr>
          <a:xfrm>
            <a:off x="6819900" y="5105400"/>
            <a:ext cx="838200" cy="723900"/>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943309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Internet Resources</a:t>
            </a:r>
            <a:endParaRPr lang="en-US" dirty="0"/>
          </a:p>
        </p:txBody>
      </p:sp>
      <p:sp>
        <p:nvSpPr>
          <p:cNvPr id="3" name="Content Placeholder 2"/>
          <p:cNvSpPr>
            <a:spLocks noGrp="1"/>
          </p:cNvSpPr>
          <p:nvPr>
            <p:ph idx="1"/>
          </p:nvPr>
        </p:nvSpPr>
        <p:spPr/>
        <p:txBody>
          <a:bodyPr>
            <a:normAutofit fontScale="92500"/>
          </a:bodyPr>
          <a:lstStyle/>
          <a:p>
            <a:r>
              <a:rPr lang="en-US" dirty="0" smtClean="0">
                <a:hlinkClick r:id="rId4"/>
              </a:rPr>
              <a:t>ATBD for Cloud Mask</a:t>
            </a:r>
            <a:endParaRPr lang="en-US" dirty="0" smtClean="0"/>
          </a:p>
          <a:p>
            <a:r>
              <a:rPr lang="en-US" dirty="0" smtClean="0">
                <a:hlinkClick r:id="rId5"/>
              </a:rPr>
              <a:t>ATBD for Fog/Low Stratus</a:t>
            </a:r>
            <a:endParaRPr lang="en-US" dirty="0" smtClean="0"/>
          </a:p>
          <a:p>
            <a:r>
              <a:rPr lang="en-US" dirty="0" smtClean="0">
                <a:hlinkClick r:id="rId6"/>
              </a:rPr>
              <a:t>ATBD on Cloud Type and Cloud Phase</a:t>
            </a:r>
            <a:endParaRPr lang="en-US" dirty="0" smtClean="0"/>
          </a:p>
          <a:p>
            <a:r>
              <a:rPr lang="en-US" dirty="0" smtClean="0">
                <a:hlinkClick r:id="rId7"/>
              </a:rPr>
              <a:t>ATBD on Cloud Height/Pressure/Temperature</a:t>
            </a:r>
            <a:endParaRPr lang="en-US" dirty="0" smtClean="0"/>
          </a:p>
          <a:p>
            <a:r>
              <a:rPr lang="en-US" dirty="0" smtClean="0">
                <a:hlinkClick r:id="rId8"/>
              </a:rPr>
              <a:t>ATBD on Daytime Cloud Optical/Microphysical Properties</a:t>
            </a:r>
            <a:endParaRPr lang="en-US" dirty="0" smtClean="0"/>
          </a:p>
          <a:p>
            <a:r>
              <a:rPr lang="en-US" dirty="0" smtClean="0">
                <a:hlinkClick r:id="rId9"/>
              </a:rPr>
              <a:t>ATBD on Nighttime Cloud Optical/Microphysical Properties</a:t>
            </a:r>
            <a:endParaRPr lang="en-US" dirty="0" smtClean="0"/>
          </a:p>
          <a:p>
            <a:r>
              <a:rPr lang="en-US" dirty="0" smtClean="0"/>
              <a:t>Link to </a:t>
            </a:r>
            <a:r>
              <a:rPr lang="en-US" dirty="0" smtClean="0">
                <a:hlinkClick r:id="rId10"/>
              </a:rPr>
              <a:t>Cloud Products </a:t>
            </a:r>
            <a:r>
              <a:rPr lang="en-US" dirty="0" smtClean="0"/>
              <a:t>on line (</a:t>
            </a:r>
            <a:r>
              <a:rPr lang="en-US" dirty="0" smtClean="0">
                <a:hlinkClick r:id="rId11"/>
              </a:rPr>
              <a:t>Google Earth </a:t>
            </a:r>
            <a:r>
              <a:rPr lang="en-US" dirty="0" err="1" smtClean="0">
                <a:hlinkClick r:id="rId11"/>
              </a:rPr>
              <a:t>kml</a:t>
            </a:r>
            <a:r>
              <a:rPr lang="en-US" dirty="0" smtClean="0">
                <a:hlinkClick r:id="rId11"/>
              </a:rPr>
              <a:t> files</a:t>
            </a:r>
            <a:r>
              <a:rPr lang="en-US" dirty="0" smtClean="0"/>
              <a:t>)</a:t>
            </a:r>
          </a:p>
          <a:p>
            <a:r>
              <a:rPr lang="en-US" dirty="0" smtClean="0">
                <a:hlinkClick r:id="rId12"/>
              </a:rPr>
              <a:t>Blog on IFR Probability Fields</a:t>
            </a:r>
            <a:endParaRPr lang="en-US" dirty="0" smtClean="0"/>
          </a:p>
          <a:p>
            <a:r>
              <a:rPr lang="en-US" dirty="0" smtClean="0">
                <a:hlinkClick r:id="rId13"/>
              </a:rPr>
              <a:t>Baseline Products</a:t>
            </a:r>
            <a:r>
              <a:rPr lang="en-US" dirty="0" smtClean="0"/>
              <a:t>  ;  </a:t>
            </a:r>
            <a:r>
              <a:rPr lang="en-US" dirty="0" smtClean="0">
                <a:hlinkClick r:id="rId14"/>
              </a:rPr>
              <a:t>Future Capability Products</a:t>
            </a:r>
            <a:endParaRPr lang="en-US" dirty="0"/>
          </a:p>
        </p:txBody>
      </p:sp>
    </p:spTree>
    <p:custDataLst>
      <p:tags r:id="rId1"/>
    </p:custDataLst>
    <p:extLst>
      <p:ext uri="{BB962C8B-B14F-4D97-AF65-F5344CB8AC3E}">
        <p14:creationId xmlns:p14="http://schemas.microsoft.com/office/powerpoint/2010/main" val="2827446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381000"/>
            <a:ext cx="7773210" cy="990600"/>
          </a:xfrm>
        </p:spPr>
        <p:txBody>
          <a:bodyPr/>
          <a:lstStyle/>
          <a:p>
            <a:r>
              <a:rPr lang="en-US" sz="2400" dirty="0" smtClean="0"/>
              <a:t>Learning Objectives       Baseline Products</a:t>
            </a:r>
            <a:endParaRPr lang="en-US" sz="2400" dirty="0"/>
          </a:p>
        </p:txBody>
      </p:sp>
      <p:sp>
        <p:nvSpPr>
          <p:cNvPr id="4" name="Content Placeholder 3"/>
          <p:cNvSpPr>
            <a:spLocks noGrp="1"/>
          </p:cNvSpPr>
          <p:nvPr>
            <p:ph sz="half" idx="1"/>
          </p:nvPr>
        </p:nvSpPr>
        <p:spPr>
          <a:xfrm>
            <a:off x="1295400" y="1599252"/>
            <a:ext cx="3657600" cy="4525963"/>
          </a:xfrm>
          <a:ln w="57150">
            <a:solidFill>
              <a:schemeClr val="accent1"/>
            </a:solidFill>
          </a:ln>
        </p:spPr>
        <p:txBody>
          <a:bodyPr>
            <a:normAutofit fontScale="92500" lnSpcReduction="10000"/>
          </a:bodyPr>
          <a:lstStyle/>
          <a:p>
            <a:r>
              <a:rPr lang="en-US" dirty="0" smtClean="0"/>
              <a:t>Which ABI bands are used for the Cloud Products</a:t>
            </a:r>
          </a:p>
          <a:p>
            <a:r>
              <a:rPr lang="en-US" dirty="0" smtClean="0"/>
              <a:t>Cloud Product Production order</a:t>
            </a:r>
          </a:p>
          <a:p>
            <a:r>
              <a:rPr lang="en-US" dirty="0" smtClean="0"/>
              <a:t>Temporal cadence and spatial resolution of products</a:t>
            </a:r>
          </a:p>
          <a:p>
            <a:r>
              <a:rPr lang="en-US" dirty="0" smtClean="0"/>
              <a:t>Limitations</a:t>
            </a:r>
          </a:p>
          <a:p>
            <a:r>
              <a:rPr lang="en-US" dirty="0" smtClean="0"/>
              <a:t>Sample uses of products</a:t>
            </a:r>
            <a:endParaRPr lang="en-US" dirty="0"/>
          </a:p>
          <a:p>
            <a:endParaRPr lang="en-US" sz="3200" dirty="0" smtClean="0"/>
          </a:p>
        </p:txBody>
      </p:sp>
      <p:sp>
        <p:nvSpPr>
          <p:cNvPr id="5" name="Content Placeholder 4"/>
          <p:cNvSpPr>
            <a:spLocks noGrp="1"/>
          </p:cNvSpPr>
          <p:nvPr>
            <p:ph sz="half" idx="2"/>
          </p:nvPr>
        </p:nvSpPr>
        <p:spPr>
          <a:ln w="57150">
            <a:solidFill>
              <a:schemeClr val="accent1"/>
            </a:solidFill>
          </a:ln>
        </p:spPr>
        <p:txBody>
          <a:bodyPr>
            <a:normAutofit fontScale="92500" lnSpcReduction="10000"/>
          </a:bodyPr>
          <a:lstStyle/>
          <a:p>
            <a:r>
              <a:rPr lang="en-US" dirty="0"/>
              <a:t>Clear Sky Mask (i.e., Cloud Mask)</a:t>
            </a:r>
          </a:p>
          <a:p>
            <a:r>
              <a:rPr lang="en-US" dirty="0"/>
              <a:t>Cloud Optical Depth</a:t>
            </a:r>
          </a:p>
          <a:p>
            <a:r>
              <a:rPr lang="en-US" dirty="0"/>
              <a:t>Cloud Particle Size</a:t>
            </a:r>
          </a:p>
          <a:p>
            <a:r>
              <a:rPr lang="en-US" dirty="0"/>
              <a:t>Cloud Top Height</a:t>
            </a:r>
          </a:p>
          <a:p>
            <a:r>
              <a:rPr lang="en-US" dirty="0"/>
              <a:t>Cloud Top Phase</a:t>
            </a:r>
          </a:p>
          <a:p>
            <a:r>
              <a:rPr lang="en-US" dirty="0"/>
              <a:t>Cloud Top Pressure</a:t>
            </a:r>
          </a:p>
          <a:p>
            <a:endParaRPr lang="en-US" dirty="0"/>
          </a:p>
        </p:txBody>
      </p:sp>
    </p:spTree>
    <p:custDataLst>
      <p:tags r:id="rId1"/>
    </p:custDataLst>
    <p:extLst>
      <p:ext uri="{BB962C8B-B14F-4D97-AF65-F5344CB8AC3E}">
        <p14:creationId xmlns:p14="http://schemas.microsoft.com/office/powerpoint/2010/main" val="974605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143000" y="1143000"/>
            <a:ext cx="7620000" cy="4334126"/>
          </a:xfrm>
          <a:prstGeom prst="rect">
            <a:avLst/>
          </a:prstGeom>
        </p:spPr>
      </p:pic>
      <p:sp>
        <p:nvSpPr>
          <p:cNvPr id="3" name="TextBox 2"/>
          <p:cNvSpPr txBox="1"/>
          <p:nvPr/>
        </p:nvSpPr>
        <p:spPr>
          <a:xfrm>
            <a:off x="762000" y="444388"/>
            <a:ext cx="8153400" cy="707886"/>
          </a:xfrm>
          <a:prstGeom prst="rect">
            <a:avLst/>
          </a:prstGeom>
          <a:noFill/>
        </p:spPr>
        <p:txBody>
          <a:bodyPr wrap="square" rtlCol="0">
            <a:spAutoFit/>
          </a:bodyPr>
          <a:lstStyle/>
          <a:p>
            <a:pPr algn="ctr"/>
            <a:r>
              <a:rPr lang="en-US" sz="2000" b="1" dirty="0" smtClean="0"/>
              <a:t>Cloud Mask influences – and must be computed before – many many products!</a:t>
            </a:r>
          </a:p>
        </p:txBody>
      </p:sp>
      <p:sp>
        <p:nvSpPr>
          <p:cNvPr id="5" name="Rectangle 4"/>
          <p:cNvSpPr/>
          <p:nvPr/>
        </p:nvSpPr>
        <p:spPr>
          <a:xfrm>
            <a:off x="4029402" y="2971800"/>
            <a:ext cx="723900" cy="6810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38700" y="1335891"/>
            <a:ext cx="3924299" cy="41148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1601" y="5782968"/>
            <a:ext cx="6705600" cy="646331"/>
          </a:xfrm>
          <a:prstGeom prst="rect">
            <a:avLst/>
          </a:prstGeom>
          <a:noFill/>
          <a:ln>
            <a:solidFill>
              <a:srgbClr val="FF0000"/>
            </a:solidFill>
          </a:ln>
        </p:spPr>
        <p:txBody>
          <a:bodyPr wrap="square" rtlCol="0">
            <a:spAutoFit/>
          </a:bodyPr>
          <a:lstStyle/>
          <a:p>
            <a:r>
              <a:rPr lang="en-US" sz="1800" b="1" dirty="0" smtClean="0"/>
              <a:t>If there is a problem in the products ‘downstream’ of Cloud Mask, look at the Cloud Mask to help diagnose the problem</a:t>
            </a:r>
            <a:endParaRPr lang="en-US" sz="1800" b="1" dirty="0"/>
          </a:p>
        </p:txBody>
      </p:sp>
      <p:cxnSp>
        <p:nvCxnSpPr>
          <p:cNvPr id="8" name="Straight Arrow Connector 7"/>
          <p:cNvCxnSpPr/>
          <p:nvPr/>
        </p:nvCxnSpPr>
        <p:spPr>
          <a:xfrm flipV="1">
            <a:off x="4753302" y="1732703"/>
            <a:ext cx="363370" cy="15438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867400" y="1728744"/>
            <a:ext cx="152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685720" y="1736696"/>
            <a:ext cx="304800" cy="685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910551" y="2051771"/>
            <a:ext cx="817181" cy="610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33746" y="1426275"/>
            <a:ext cx="848054" cy="654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064984" y="1433313"/>
            <a:ext cx="779144" cy="654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752600" y="3733800"/>
            <a:ext cx="914400" cy="738664"/>
          </a:xfrm>
          <a:prstGeom prst="rect">
            <a:avLst/>
          </a:prstGeom>
          <a:noFill/>
          <a:ln w="28575">
            <a:solidFill>
              <a:srgbClr val="FF0000"/>
            </a:solidFill>
          </a:ln>
        </p:spPr>
        <p:txBody>
          <a:bodyPr wrap="square" rtlCol="0">
            <a:spAutoFit/>
          </a:bodyPr>
          <a:lstStyle/>
          <a:p>
            <a:pPr algn="ctr"/>
            <a:r>
              <a:rPr lang="en-US" dirty="0" smtClean="0"/>
              <a:t>Part of this training</a:t>
            </a:r>
            <a:endParaRPr lang="en-US" dirty="0"/>
          </a:p>
        </p:txBody>
      </p:sp>
      <p:sp>
        <p:nvSpPr>
          <p:cNvPr id="53" name="TextBox 52"/>
          <p:cNvSpPr txBox="1"/>
          <p:nvPr/>
        </p:nvSpPr>
        <p:spPr>
          <a:xfrm>
            <a:off x="1143000" y="5178623"/>
            <a:ext cx="2781531" cy="307777"/>
          </a:xfrm>
          <a:prstGeom prst="rect">
            <a:avLst/>
          </a:prstGeom>
          <a:noFill/>
          <a:ln w="38100">
            <a:solidFill>
              <a:srgbClr val="FF0000"/>
            </a:solidFill>
          </a:ln>
        </p:spPr>
        <p:txBody>
          <a:bodyPr wrap="none" rtlCol="0">
            <a:spAutoFit/>
          </a:bodyPr>
          <a:lstStyle/>
          <a:p>
            <a:r>
              <a:rPr lang="en-US" b="1" dirty="0" smtClean="0"/>
              <a:t>Figure from </a:t>
            </a:r>
            <a:r>
              <a:rPr lang="en-US" b="1" dirty="0" err="1" smtClean="0"/>
              <a:t>Schmit</a:t>
            </a:r>
            <a:r>
              <a:rPr lang="en-US" b="1" dirty="0" smtClean="0"/>
              <a:t> et al., 2017</a:t>
            </a:r>
            <a:endParaRPr lang="en-US" b="1" dirty="0"/>
          </a:p>
        </p:txBody>
      </p:sp>
    </p:spTree>
    <p:custDataLst>
      <p:tags r:id="rId1"/>
    </p:custDataLst>
    <p:extLst>
      <p:ext uri="{BB962C8B-B14F-4D97-AF65-F5344CB8AC3E}">
        <p14:creationId xmlns:p14="http://schemas.microsoft.com/office/powerpoint/2010/main" val="3185200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74637"/>
            <a:ext cx="8610600" cy="1143000"/>
          </a:xfrm>
        </p:spPr>
        <p:txBody>
          <a:bodyPr/>
          <a:lstStyle/>
          <a:p>
            <a:r>
              <a:rPr lang="en-US" dirty="0" smtClean="0"/>
              <a:t>Cloud Product Production Order</a:t>
            </a:r>
            <a:endParaRPr lang="en-US" dirty="0"/>
          </a:p>
        </p:txBody>
      </p:sp>
      <p:sp>
        <p:nvSpPr>
          <p:cNvPr id="4" name="Content Placeholder 3"/>
          <p:cNvSpPr>
            <a:spLocks noGrp="1"/>
          </p:cNvSpPr>
          <p:nvPr>
            <p:ph idx="1"/>
          </p:nvPr>
        </p:nvSpPr>
        <p:spPr>
          <a:xfrm>
            <a:off x="1371600" y="2362200"/>
            <a:ext cx="7313175" cy="3581399"/>
          </a:xfrm>
          <a:ln w="57150">
            <a:solidFill>
              <a:schemeClr val="accent1"/>
            </a:solidFill>
          </a:ln>
        </p:spPr>
        <p:txBody>
          <a:bodyPr>
            <a:normAutofit/>
          </a:bodyPr>
          <a:lstStyle/>
          <a:p>
            <a:pPr marL="514350" indent="-514350">
              <a:buFont typeface="+mj-lt"/>
              <a:buAutoNum type="arabicPeriod"/>
            </a:pPr>
            <a:r>
              <a:rPr lang="en-US" sz="3200" b="1" dirty="0" smtClean="0"/>
              <a:t>Clear Sky Mask (i.e., Cloud Mask)</a:t>
            </a:r>
          </a:p>
          <a:p>
            <a:pPr marL="514350" indent="-514350">
              <a:buFont typeface="+mj-lt"/>
              <a:buAutoNum type="arabicPeriod"/>
            </a:pPr>
            <a:r>
              <a:rPr lang="en-US" sz="3200" b="1" dirty="0" smtClean="0"/>
              <a:t>Cloud Type/Cloud Phase</a:t>
            </a:r>
          </a:p>
          <a:p>
            <a:pPr marL="514350" indent="-514350">
              <a:buFont typeface="+mj-lt"/>
              <a:buAutoNum type="arabicPeriod"/>
            </a:pPr>
            <a:r>
              <a:rPr lang="en-US" sz="3200" b="1" dirty="0" smtClean="0"/>
              <a:t>Cloud Top Temperature/Pressure/Height</a:t>
            </a:r>
          </a:p>
          <a:p>
            <a:pPr marL="514350" indent="-514350">
              <a:buFont typeface="+mj-lt"/>
              <a:buAutoNum type="arabicPeriod"/>
            </a:pPr>
            <a:r>
              <a:rPr lang="en-US" sz="3200" b="1" dirty="0" smtClean="0"/>
              <a:t>Cloud Optical/Microphysical Properties</a:t>
            </a:r>
          </a:p>
        </p:txBody>
      </p:sp>
    </p:spTree>
    <p:custDataLst>
      <p:tags r:id="rId1"/>
    </p:custDataLst>
    <p:extLst>
      <p:ext uri="{BB962C8B-B14F-4D97-AF65-F5344CB8AC3E}">
        <p14:creationId xmlns:p14="http://schemas.microsoft.com/office/powerpoint/2010/main" val="34873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chemeClr val="dk1"/>
              </a:buClr>
              <a:buSzPct val="25000"/>
              <a:buFont typeface="Arial"/>
              <a:buNone/>
            </a:pPr>
            <a:r>
              <a:rPr lang="en" sz="2000" b="0" i="0" u="none" strike="noStrike" cap="none" dirty="0" smtClean="0">
                <a:solidFill>
                  <a:schemeClr val="dk1"/>
                </a:solidFill>
                <a:latin typeface="Arial"/>
                <a:ea typeface="Arial"/>
                <a:cs typeface="Arial"/>
                <a:sym typeface="Arial"/>
              </a:rPr>
              <a:t>The first thing created in the product stream : Clear Sky Mask</a:t>
            </a:r>
            <a:endParaRPr lang="en" sz="2000" b="0" i="0" u="none" strike="noStrike" cap="none" dirty="0">
              <a:solidFill>
                <a:schemeClr val="dk1"/>
              </a:solidFill>
              <a:latin typeface="Arial"/>
              <a:ea typeface="Arial"/>
              <a:cs typeface="Arial"/>
              <a:sym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932767"/>
            <a:ext cx="6248400" cy="5543208"/>
          </a:xfrm>
          <a:prstGeom prst="rect">
            <a:avLst/>
          </a:prstGeom>
        </p:spPr>
      </p:pic>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4400" y="762000"/>
            <a:ext cx="3249833" cy="3406495"/>
          </a:xfrm>
        </p:spPr>
      </p:pic>
      <p:sp>
        <p:nvSpPr>
          <p:cNvPr id="5" name="TextBox 4"/>
          <p:cNvSpPr txBox="1"/>
          <p:nvPr/>
        </p:nvSpPr>
        <p:spPr>
          <a:xfrm>
            <a:off x="941149" y="3828196"/>
            <a:ext cx="846707" cy="307777"/>
          </a:xfrm>
          <a:prstGeom prst="rect">
            <a:avLst/>
          </a:prstGeom>
          <a:solidFill>
            <a:srgbClr val="FFC000"/>
          </a:solidFill>
        </p:spPr>
        <p:txBody>
          <a:bodyPr wrap="none" rtlCol="0">
            <a:spAutoFit/>
          </a:bodyPr>
          <a:lstStyle/>
          <a:p>
            <a:r>
              <a:rPr lang="en-US" b="1" dirty="0" smtClean="0"/>
              <a:t>0.64 </a:t>
            </a:r>
            <a:r>
              <a:rPr lang="en-US" b="1" dirty="0" smtClean="0">
                <a:latin typeface="Symbol" panose="05050102010706020507" pitchFamily="18" charset="2"/>
              </a:rPr>
              <a:t>m</a:t>
            </a:r>
            <a:r>
              <a:rPr lang="en-US" b="1" dirty="0" smtClean="0"/>
              <a:t>m</a:t>
            </a:r>
            <a:endParaRPr lang="en-US" b="1" dirty="0"/>
          </a:p>
        </p:txBody>
      </p:sp>
      <p:sp>
        <p:nvSpPr>
          <p:cNvPr id="9" name="TextBox 8"/>
          <p:cNvSpPr txBox="1"/>
          <p:nvPr/>
        </p:nvSpPr>
        <p:spPr>
          <a:xfrm>
            <a:off x="2403142" y="6142632"/>
            <a:ext cx="1499128" cy="307777"/>
          </a:xfrm>
          <a:prstGeom prst="rect">
            <a:avLst/>
          </a:prstGeom>
          <a:solidFill>
            <a:srgbClr val="FFC000"/>
          </a:solidFill>
        </p:spPr>
        <p:txBody>
          <a:bodyPr wrap="none" rtlCol="0">
            <a:spAutoFit/>
          </a:bodyPr>
          <a:lstStyle/>
          <a:p>
            <a:r>
              <a:rPr lang="en-US" b="1" dirty="0" smtClean="0"/>
              <a:t>Clear Sky Mask</a:t>
            </a:r>
            <a:endParaRPr lang="en-US" b="1" dirty="0"/>
          </a:p>
        </p:txBody>
      </p:sp>
      <p:sp>
        <p:nvSpPr>
          <p:cNvPr id="10" name="Oval 9"/>
          <p:cNvSpPr/>
          <p:nvPr/>
        </p:nvSpPr>
        <p:spPr>
          <a:xfrm>
            <a:off x="7696200" y="3276600"/>
            <a:ext cx="914400" cy="42777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81400" y="2133601"/>
            <a:ext cx="685800" cy="304800"/>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4" name="Content Placeholder 3"/>
          <p:cNvSpPr>
            <a:spLocks noGrp="1"/>
          </p:cNvSpPr>
          <p:nvPr>
            <p:ph idx="1"/>
          </p:nvPr>
        </p:nvSpPr>
        <p:spPr>
          <a:xfrm>
            <a:off x="1371600" y="914400"/>
            <a:ext cx="7313175" cy="5715000"/>
          </a:xfrm>
        </p:spPr>
        <p:txBody>
          <a:bodyPr>
            <a:normAutofit fontScale="85000" lnSpcReduction="20000"/>
          </a:bodyPr>
          <a:lstStyle/>
          <a:p>
            <a:r>
              <a:rPr lang="en-US" dirty="0" smtClean="0"/>
              <a:t>Temporal </a:t>
            </a:r>
            <a:r>
              <a:rPr lang="en-US" dirty="0"/>
              <a:t>Refresh</a:t>
            </a:r>
          </a:p>
          <a:p>
            <a:pPr lvl="1"/>
            <a:r>
              <a:rPr lang="en-US" dirty="0" smtClean="0"/>
              <a:t>Full Disk Domain:  </a:t>
            </a:r>
            <a:r>
              <a:rPr lang="en-US" b="1" dirty="0" smtClean="0"/>
              <a:t>15 minutes</a:t>
            </a:r>
            <a:endParaRPr lang="en-US" b="1" dirty="0"/>
          </a:p>
          <a:p>
            <a:pPr lvl="1"/>
            <a:r>
              <a:rPr lang="en-US" dirty="0" smtClean="0"/>
              <a:t>CONUS Domain:  </a:t>
            </a:r>
            <a:r>
              <a:rPr lang="en-US" b="1" dirty="0" smtClean="0"/>
              <a:t>5 minutes</a:t>
            </a:r>
            <a:endParaRPr lang="en-US" b="1" dirty="0"/>
          </a:p>
          <a:p>
            <a:pPr lvl="1"/>
            <a:r>
              <a:rPr lang="en-US" dirty="0" smtClean="0"/>
              <a:t>MESO Domain:  </a:t>
            </a:r>
            <a:r>
              <a:rPr lang="en-US" b="1" dirty="0"/>
              <a:t>1</a:t>
            </a:r>
            <a:r>
              <a:rPr lang="en-US" b="1" dirty="0" smtClean="0"/>
              <a:t> minute</a:t>
            </a:r>
          </a:p>
          <a:p>
            <a:r>
              <a:rPr lang="en-US" dirty="0" smtClean="0"/>
              <a:t>2-km resolution</a:t>
            </a:r>
            <a:endParaRPr lang="en-US" b="1" dirty="0"/>
          </a:p>
          <a:p>
            <a:r>
              <a:rPr lang="en-US" dirty="0"/>
              <a:t>Assumes clear pixels, tries to find evidence of cloud</a:t>
            </a:r>
          </a:p>
          <a:p>
            <a:r>
              <a:rPr lang="en-US" dirty="0"/>
              <a:t>Produced out to a </a:t>
            </a:r>
            <a:r>
              <a:rPr lang="en-US" dirty="0" smtClean="0"/>
              <a:t>Satellite Zenith </a:t>
            </a:r>
            <a:r>
              <a:rPr lang="en-US" dirty="0"/>
              <a:t>Angle of </a:t>
            </a:r>
            <a:r>
              <a:rPr lang="en-US" dirty="0" smtClean="0"/>
              <a:t>70</a:t>
            </a:r>
            <a:r>
              <a:rPr lang="en-US" b="1" baseline="50000" dirty="0" smtClean="0"/>
              <a:t>o</a:t>
            </a:r>
            <a:endParaRPr lang="en-US" b="1" baseline="50000" dirty="0"/>
          </a:p>
          <a:p>
            <a:pPr>
              <a:spcBef>
                <a:spcPts val="0"/>
              </a:spcBef>
              <a:buFont typeface="Arial" panose="020B0604020202020204" pitchFamily="34" charset="0"/>
              <a:buChar char="•"/>
            </a:pPr>
            <a:r>
              <a:rPr lang="en" dirty="0">
                <a:solidFill>
                  <a:srgbClr val="000000"/>
                </a:solidFill>
                <a:ea typeface="Arial"/>
                <a:sym typeface="Arial"/>
              </a:rPr>
              <a:t>Four categories produced:  Clear, probably Clear, Probably Cloudy, </a:t>
            </a:r>
            <a:r>
              <a:rPr lang="en" dirty="0" smtClean="0">
                <a:solidFill>
                  <a:srgbClr val="000000"/>
                </a:solidFill>
                <a:ea typeface="Arial"/>
                <a:sym typeface="Arial"/>
              </a:rPr>
              <a:t>Cloudy.  AWIPS displays Clear (Missing)/Cloudy (White).</a:t>
            </a:r>
            <a:endParaRPr lang="en" dirty="0">
              <a:solidFill>
                <a:srgbClr val="000000"/>
              </a:solidFill>
              <a:ea typeface="Arial"/>
              <a:sym typeface="Arial"/>
            </a:endParaRPr>
          </a:p>
          <a:p>
            <a:pPr lvl="0">
              <a:spcBef>
                <a:spcPts val="0"/>
              </a:spcBef>
              <a:buFont typeface="Arial" panose="020B0604020202020204" pitchFamily="34" charset="0"/>
              <a:buChar char="•"/>
            </a:pPr>
            <a:endParaRPr lang="en" dirty="0" smtClean="0">
              <a:solidFill>
                <a:srgbClr val="000000"/>
              </a:solidFill>
              <a:ea typeface="Arial"/>
              <a:sym typeface="Arial"/>
            </a:endParaRPr>
          </a:p>
          <a:p>
            <a:pPr lvl="0">
              <a:spcBef>
                <a:spcPts val="0"/>
              </a:spcBef>
              <a:buFont typeface="Arial" panose="020B0604020202020204" pitchFamily="34" charset="0"/>
              <a:buChar char="•"/>
            </a:pPr>
            <a:r>
              <a:rPr lang="en" dirty="0" smtClean="0">
                <a:solidFill>
                  <a:srgbClr val="000000"/>
                </a:solidFill>
                <a:ea typeface="Arial"/>
                <a:sym typeface="Arial"/>
              </a:rPr>
              <a:t>Misclassification </a:t>
            </a:r>
            <a:r>
              <a:rPr lang="en" dirty="0">
                <a:solidFill>
                  <a:srgbClr val="000000"/>
                </a:solidFill>
                <a:ea typeface="Arial"/>
                <a:sym typeface="Arial"/>
              </a:rPr>
              <a:t>is more </a:t>
            </a:r>
            <a:r>
              <a:rPr lang="en" dirty="0" smtClean="0">
                <a:solidFill>
                  <a:srgbClr val="000000"/>
                </a:solidFill>
                <a:ea typeface="Arial"/>
                <a:sym typeface="Arial"/>
              </a:rPr>
              <a:t>likely for large zenith angles</a:t>
            </a:r>
          </a:p>
          <a:p>
            <a:pPr lvl="0">
              <a:spcBef>
                <a:spcPts val="0"/>
              </a:spcBef>
              <a:buFont typeface="Arial" panose="020B0604020202020204" pitchFamily="34" charset="0"/>
              <a:buChar char="•"/>
            </a:pPr>
            <a:endParaRPr lang="en" dirty="0">
              <a:solidFill>
                <a:srgbClr val="000000"/>
              </a:solidFill>
              <a:ea typeface="Arial"/>
              <a:sym typeface="Arial"/>
            </a:endParaRPr>
          </a:p>
          <a:p>
            <a:pPr lvl="0">
              <a:spcBef>
                <a:spcPts val="0"/>
              </a:spcBef>
              <a:buFont typeface="Arial" panose="020B0604020202020204" pitchFamily="34" charset="0"/>
              <a:buChar char="•"/>
            </a:pPr>
            <a:r>
              <a:rPr lang="en" dirty="0">
                <a:solidFill>
                  <a:srgbClr val="000000"/>
                </a:solidFill>
                <a:ea typeface="Arial"/>
                <a:sym typeface="Arial"/>
              </a:rPr>
              <a:t>Warm low cloud is sometimes misclassified as probably clear or </a:t>
            </a:r>
            <a:r>
              <a:rPr lang="en" dirty="0" smtClean="0">
                <a:solidFill>
                  <a:srgbClr val="000000"/>
                </a:solidFill>
                <a:ea typeface="Arial"/>
                <a:sym typeface="Arial"/>
              </a:rPr>
              <a:t>probably-cloudy</a:t>
            </a:r>
          </a:p>
          <a:p>
            <a:pPr lvl="0">
              <a:spcBef>
                <a:spcPts val="0"/>
              </a:spcBef>
              <a:buFont typeface="Arial" panose="020B0604020202020204" pitchFamily="34" charset="0"/>
              <a:buChar char="•"/>
            </a:pPr>
            <a:endParaRPr lang="en" dirty="0">
              <a:solidFill>
                <a:srgbClr val="000000"/>
              </a:solidFill>
              <a:ea typeface="Arial"/>
              <a:sym typeface="Arial"/>
            </a:endParaRPr>
          </a:p>
          <a:p>
            <a:pPr lvl="0">
              <a:spcBef>
                <a:spcPts val="0"/>
              </a:spcBef>
              <a:buFont typeface="Arial" panose="020B0604020202020204" pitchFamily="34" charset="0"/>
              <a:buChar char="•"/>
            </a:pPr>
            <a:r>
              <a:rPr lang="en" dirty="0">
                <a:solidFill>
                  <a:srgbClr val="000000"/>
                </a:solidFill>
                <a:ea typeface="Arial"/>
                <a:sym typeface="Arial"/>
              </a:rPr>
              <a:t>Artifacts are </a:t>
            </a:r>
            <a:r>
              <a:rPr lang="en" dirty="0" smtClean="0">
                <a:solidFill>
                  <a:srgbClr val="000000"/>
                </a:solidFill>
                <a:ea typeface="Arial"/>
                <a:sym typeface="Arial"/>
              </a:rPr>
              <a:t>most likely in </a:t>
            </a:r>
            <a:r>
              <a:rPr lang="en" dirty="0">
                <a:solidFill>
                  <a:srgbClr val="000000"/>
                </a:solidFill>
                <a:ea typeface="Arial"/>
                <a:sym typeface="Arial"/>
              </a:rPr>
              <a:t>coastal regions and near the terminator</a:t>
            </a:r>
            <a:r>
              <a:rPr lang="en" dirty="0" smtClean="0">
                <a:solidFill>
                  <a:srgbClr val="000000"/>
                </a:solidFill>
                <a:ea typeface="Arial"/>
                <a:sym typeface="Arial"/>
              </a:rPr>
              <a:t>.</a:t>
            </a:r>
          </a:p>
          <a:p>
            <a:pPr lvl="0">
              <a:spcBef>
                <a:spcPts val="0"/>
              </a:spcBef>
              <a:buFont typeface="Arial" panose="020B0604020202020204" pitchFamily="34" charset="0"/>
              <a:buChar char="•"/>
            </a:pPr>
            <a:endParaRPr lang="en" dirty="0" smtClean="0">
              <a:solidFill>
                <a:srgbClr val="000000"/>
              </a:solidFill>
              <a:ea typeface="Arial"/>
              <a:sym typeface="Arial"/>
            </a:endParaRPr>
          </a:p>
          <a:p>
            <a:r>
              <a:rPr lang="en-US" dirty="0" smtClean="0">
                <a:hlinkClick r:id="rId4"/>
              </a:rPr>
              <a:t>ATBD </a:t>
            </a:r>
            <a:r>
              <a:rPr lang="en-US" dirty="0">
                <a:hlinkClick r:id="rId4"/>
              </a:rPr>
              <a:t>for more information</a:t>
            </a:r>
            <a:endParaRPr lang="en-US" dirty="0"/>
          </a:p>
          <a:p>
            <a:pPr lvl="0">
              <a:spcBef>
                <a:spcPts val="0"/>
              </a:spcBef>
              <a:buFont typeface="Arial" panose="020B0604020202020204" pitchFamily="34" charset="0"/>
              <a:buChar char="•"/>
            </a:pPr>
            <a:endParaRPr lang="en" dirty="0">
              <a:solidFill>
                <a:srgbClr val="000000"/>
              </a:solidFill>
              <a:ea typeface="Arial"/>
              <a:sym typeface="Arial"/>
            </a:endParaRPr>
          </a:p>
          <a:p>
            <a:pPr lvl="0">
              <a:spcBef>
                <a:spcPts val="0"/>
              </a:spcBef>
              <a:buFont typeface="Arial" panose="020B0604020202020204" pitchFamily="34" charset="0"/>
              <a:buChar char="•"/>
            </a:pPr>
            <a:endParaRPr lang="en" dirty="0">
              <a:solidFill>
                <a:srgbClr val="000000"/>
              </a:solidFill>
              <a:ea typeface="Arial"/>
              <a:sym typeface="Arial"/>
            </a:endParaRPr>
          </a:p>
          <a:p>
            <a:endParaRPr lang="en-US" dirty="0"/>
          </a:p>
        </p:txBody>
      </p:sp>
      <p:sp>
        <p:nvSpPr>
          <p:cNvPr id="5" name="Title 4"/>
          <p:cNvSpPr>
            <a:spLocks noGrp="1"/>
          </p:cNvSpPr>
          <p:nvPr>
            <p:ph type="title"/>
          </p:nvPr>
        </p:nvSpPr>
        <p:spPr>
          <a:xfrm>
            <a:off x="913590" y="274637"/>
            <a:ext cx="7773210" cy="715963"/>
          </a:xfrm>
        </p:spPr>
        <p:txBody>
          <a:bodyPr/>
          <a:lstStyle/>
          <a:p>
            <a:r>
              <a:rPr lang="en-US" dirty="0" smtClean="0"/>
              <a:t>Clear Sky Mask</a:t>
            </a:r>
            <a:endParaRPr lang="en-US" dirty="0"/>
          </a:p>
        </p:txBody>
      </p:sp>
    </p:spTree>
    <p:custDataLst>
      <p:tags r:id="rId1"/>
    </p:custDataLst>
    <p:extLst>
      <p:ext uri="{BB962C8B-B14F-4D97-AF65-F5344CB8AC3E}">
        <p14:creationId xmlns:p14="http://schemas.microsoft.com/office/powerpoint/2010/main" val="2223795581"/>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STDATM_RTTOVv11p3_ABI_SRF_NWS.png"/>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3443580"/>
            <a:ext cx="9144000" cy="3657600"/>
          </a:xfrm>
          <a:prstGeom prst="rect">
            <a:avLst/>
          </a:prstGeom>
        </p:spPr>
      </p:pic>
      <p:pic>
        <p:nvPicPr>
          <p:cNvPr id="2" name="Picture 1" descr="ABI_FM1v2_VISNIR_SRFS_VISRAINBOW_1PANEL_TRANS.png"/>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b="2487"/>
          <a:stretch/>
        </p:blipFill>
        <p:spPr>
          <a:xfrm>
            <a:off x="0" y="-27021"/>
            <a:ext cx="9144000" cy="3566633"/>
          </a:xfrm>
          <a:prstGeom prst="rect">
            <a:avLst/>
          </a:prstGeom>
        </p:spPr>
      </p:pic>
      <p:sp>
        <p:nvSpPr>
          <p:cNvPr id="4" name="TextBox 3"/>
          <p:cNvSpPr txBox="1"/>
          <p:nvPr/>
        </p:nvSpPr>
        <p:spPr>
          <a:xfrm>
            <a:off x="0" y="3499083"/>
            <a:ext cx="699255" cy="523220"/>
          </a:xfrm>
          <a:prstGeom prst="rect">
            <a:avLst/>
          </a:prstGeom>
          <a:solidFill>
            <a:schemeClr val="accent6">
              <a:lumMod val="20000"/>
              <a:lumOff val="80000"/>
            </a:schemeClr>
          </a:solidFill>
        </p:spPr>
        <p:txBody>
          <a:bodyPr wrap="none" rtlCol="0">
            <a:spAutoFit/>
          </a:bodyPr>
          <a:lstStyle/>
          <a:p>
            <a:r>
              <a:rPr lang="en-US" sz="2800" b="1" dirty="0" smtClean="0"/>
              <a:t>ABI</a:t>
            </a:r>
            <a:endParaRPr lang="en-US" sz="2800" b="1" dirty="0"/>
          </a:p>
        </p:txBody>
      </p:sp>
      <p:sp>
        <p:nvSpPr>
          <p:cNvPr id="5" name="TextBox 4"/>
          <p:cNvSpPr txBox="1"/>
          <p:nvPr/>
        </p:nvSpPr>
        <p:spPr>
          <a:xfrm>
            <a:off x="1021976" y="3906887"/>
            <a:ext cx="242374" cy="230832"/>
          </a:xfrm>
          <a:prstGeom prst="rect">
            <a:avLst/>
          </a:prstGeom>
          <a:noFill/>
        </p:spPr>
        <p:txBody>
          <a:bodyPr wrap="none" rtlCol="0">
            <a:spAutoFit/>
          </a:bodyPr>
          <a:lstStyle/>
          <a:p>
            <a:r>
              <a:rPr lang="en-US" sz="900" b="1" dirty="0" smtClean="0">
                <a:solidFill>
                  <a:srgbClr val="0070C0"/>
                </a:solidFill>
              </a:rPr>
              <a:t>7</a:t>
            </a:r>
            <a:endParaRPr lang="en-US" sz="900" b="1" dirty="0">
              <a:solidFill>
                <a:srgbClr val="0070C0"/>
              </a:solidFill>
            </a:endParaRPr>
          </a:p>
        </p:txBody>
      </p:sp>
      <p:sp>
        <p:nvSpPr>
          <p:cNvPr id="6" name="TextBox 5"/>
          <p:cNvSpPr txBox="1"/>
          <p:nvPr/>
        </p:nvSpPr>
        <p:spPr>
          <a:xfrm>
            <a:off x="2627148" y="3928699"/>
            <a:ext cx="242374" cy="230832"/>
          </a:xfrm>
          <a:prstGeom prst="rect">
            <a:avLst/>
          </a:prstGeom>
          <a:solidFill>
            <a:schemeClr val="bg1"/>
          </a:solidFill>
        </p:spPr>
        <p:txBody>
          <a:bodyPr wrap="none" rtlCol="0">
            <a:spAutoFit/>
          </a:bodyPr>
          <a:lstStyle/>
          <a:p>
            <a:r>
              <a:rPr lang="en-US" sz="900" b="1" dirty="0" smtClean="0">
                <a:solidFill>
                  <a:srgbClr val="0070C0"/>
                </a:solidFill>
              </a:rPr>
              <a:t>8</a:t>
            </a:r>
            <a:endParaRPr lang="en-US" sz="900" b="1" dirty="0">
              <a:solidFill>
                <a:srgbClr val="0070C0"/>
              </a:solidFill>
            </a:endParaRPr>
          </a:p>
        </p:txBody>
      </p:sp>
      <p:sp>
        <p:nvSpPr>
          <p:cNvPr id="7" name="TextBox 6"/>
          <p:cNvSpPr txBox="1"/>
          <p:nvPr/>
        </p:nvSpPr>
        <p:spPr>
          <a:xfrm>
            <a:off x="3034553" y="3928699"/>
            <a:ext cx="242374" cy="230832"/>
          </a:xfrm>
          <a:prstGeom prst="rect">
            <a:avLst/>
          </a:prstGeom>
          <a:solidFill>
            <a:schemeClr val="bg1"/>
          </a:solidFill>
        </p:spPr>
        <p:txBody>
          <a:bodyPr wrap="none" rtlCol="0">
            <a:spAutoFit/>
          </a:bodyPr>
          <a:lstStyle/>
          <a:p>
            <a:r>
              <a:rPr lang="en-US" sz="900" b="1" dirty="0">
                <a:solidFill>
                  <a:srgbClr val="0070C0"/>
                </a:solidFill>
              </a:rPr>
              <a:t>9</a:t>
            </a:r>
          </a:p>
        </p:txBody>
      </p:sp>
      <p:sp>
        <p:nvSpPr>
          <p:cNvPr id="8" name="TextBox 7"/>
          <p:cNvSpPr txBox="1"/>
          <p:nvPr/>
        </p:nvSpPr>
        <p:spPr>
          <a:xfrm>
            <a:off x="3250033" y="3928699"/>
            <a:ext cx="300082" cy="230832"/>
          </a:xfrm>
          <a:prstGeom prst="rect">
            <a:avLst/>
          </a:prstGeom>
          <a:solidFill>
            <a:schemeClr val="bg1"/>
          </a:solidFill>
        </p:spPr>
        <p:txBody>
          <a:bodyPr wrap="none" rtlCol="0">
            <a:spAutoFit/>
          </a:bodyPr>
          <a:lstStyle/>
          <a:p>
            <a:r>
              <a:rPr lang="en-US" sz="900" b="1" dirty="0" smtClean="0">
                <a:solidFill>
                  <a:srgbClr val="0070C0"/>
                </a:solidFill>
              </a:rPr>
              <a:t>10</a:t>
            </a:r>
            <a:endParaRPr lang="en-US" sz="900" b="1" dirty="0">
              <a:solidFill>
                <a:srgbClr val="0070C0"/>
              </a:solidFill>
            </a:endParaRPr>
          </a:p>
        </p:txBody>
      </p:sp>
      <p:sp>
        <p:nvSpPr>
          <p:cNvPr id="9" name="TextBox 8"/>
          <p:cNvSpPr txBox="1"/>
          <p:nvPr/>
        </p:nvSpPr>
        <p:spPr>
          <a:xfrm>
            <a:off x="3971364" y="3906887"/>
            <a:ext cx="300082" cy="230832"/>
          </a:xfrm>
          <a:prstGeom prst="rect">
            <a:avLst/>
          </a:prstGeom>
          <a:noFill/>
        </p:spPr>
        <p:txBody>
          <a:bodyPr wrap="none" rtlCol="0">
            <a:spAutoFit/>
          </a:bodyPr>
          <a:lstStyle/>
          <a:p>
            <a:r>
              <a:rPr lang="en-US" sz="900" b="1" dirty="0" smtClean="0">
                <a:solidFill>
                  <a:srgbClr val="0070C0"/>
                </a:solidFill>
              </a:rPr>
              <a:t>11</a:t>
            </a:r>
            <a:endParaRPr lang="en-US" sz="900" b="1" dirty="0">
              <a:solidFill>
                <a:srgbClr val="0070C0"/>
              </a:solidFill>
            </a:endParaRPr>
          </a:p>
        </p:txBody>
      </p:sp>
      <p:sp>
        <p:nvSpPr>
          <p:cNvPr id="10" name="TextBox 9"/>
          <p:cNvSpPr txBox="1"/>
          <p:nvPr/>
        </p:nvSpPr>
        <p:spPr>
          <a:xfrm>
            <a:off x="4728882" y="3904563"/>
            <a:ext cx="300082" cy="230832"/>
          </a:xfrm>
          <a:prstGeom prst="rect">
            <a:avLst/>
          </a:prstGeom>
          <a:noFill/>
        </p:spPr>
        <p:txBody>
          <a:bodyPr wrap="none" rtlCol="0">
            <a:spAutoFit/>
          </a:bodyPr>
          <a:lstStyle/>
          <a:p>
            <a:r>
              <a:rPr lang="en-US" sz="900" b="1" dirty="0" smtClean="0">
                <a:solidFill>
                  <a:srgbClr val="0070C0"/>
                </a:solidFill>
              </a:rPr>
              <a:t>12</a:t>
            </a:r>
            <a:endParaRPr lang="en-US" sz="900" b="1" dirty="0">
              <a:solidFill>
                <a:srgbClr val="0070C0"/>
              </a:solidFill>
            </a:endParaRPr>
          </a:p>
        </p:txBody>
      </p:sp>
      <p:sp>
        <p:nvSpPr>
          <p:cNvPr id="11" name="TextBox 10"/>
          <p:cNvSpPr txBox="1"/>
          <p:nvPr/>
        </p:nvSpPr>
        <p:spPr>
          <a:xfrm>
            <a:off x="5150223" y="3906887"/>
            <a:ext cx="300082" cy="230832"/>
          </a:xfrm>
          <a:prstGeom prst="rect">
            <a:avLst/>
          </a:prstGeom>
          <a:noFill/>
        </p:spPr>
        <p:txBody>
          <a:bodyPr wrap="none" rtlCol="0">
            <a:spAutoFit/>
          </a:bodyPr>
          <a:lstStyle/>
          <a:p>
            <a:r>
              <a:rPr lang="en-US" sz="900" b="1" dirty="0" smtClean="0">
                <a:solidFill>
                  <a:srgbClr val="0070C0"/>
                </a:solidFill>
              </a:rPr>
              <a:t>13</a:t>
            </a:r>
            <a:endParaRPr lang="en-US" sz="900" b="1" dirty="0">
              <a:solidFill>
                <a:srgbClr val="0070C0"/>
              </a:solidFill>
            </a:endParaRPr>
          </a:p>
        </p:txBody>
      </p:sp>
      <p:sp>
        <p:nvSpPr>
          <p:cNvPr id="12" name="TextBox 11"/>
          <p:cNvSpPr txBox="1"/>
          <p:nvPr/>
        </p:nvSpPr>
        <p:spPr>
          <a:xfrm>
            <a:off x="5719482" y="3905162"/>
            <a:ext cx="300082" cy="230832"/>
          </a:xfrm>
          <a:prstGeom prst="rect">
            <a:avLst/>
          </a:prstGeom>
          <a:noFill/>
        </p:spPr>
        <p:txBody>
          <a:bodyPr wrap="none" rtlCol="0">
            <a:spAutoFit/>
          </a:bodyPr>
          <a:lstStyle/>
          <a:p>
            <a:r>
              <a:rPr lang="en-US" sz="900" b="1" dirty="0" smtClean="0">
                <a:solidFill>
                  <a:srgbClr val="0070C0"/>
                </a:solidFill>
              </a:rPr>
              <a:t>14</a:t>
            </a:r>
            <a:endParaRPr lang="en-US" sz="900" b="1" dirty="0">
              <a:solidFill>
                <a:srgbClr val="0070C0"/>
              </a:solidFill>
            </a:endParaRPr>
          </a:p>
        </p:txBody>
      </p:sp>
      <p:sp>
        <p:nvSpPr>
          <p:cNvPr id="13" name="TextBox 12"/>
          <p:cNvSpPr txBox="1"/>
          <p:nvPr/>
        </p:nvSpPr>
        <p:spPr>
          <a:xfrm>
            <a:off x="6477000" y="3905162"/>
            <a:ext cx="300082" cy="230832"/>
          </a:xfrm>
          <a:prstGeom prst="rect">
            <a:avLst/>
          </a:prstGeom>
          <a:noFill/>
        </p:spPr>
        <p:txBody>
          <a:bodyPr wrap="none" rtlCol="0">
            <a:spAutoFit/>
          </a:bodyPr>
          <a:lstStyle/>
          <a:p>
            <a:r>
              <a:rPr lang="en-US" sz="900" b="1" dirty="0" smtClean="0">
                <a:solidFill>
                  <a:srgbClr val="0070C0"/>
                </a:solidFill>
              </a:rPr>
              <a:t>15</a:t>
            </a:r>
            <a:endParaRPr lang="en-US" sz="900" b="1" dirty="0">
              <a:solidFill>
                <a:srgbClr val="0070C0"/>
              </a:solidFill>
            </a:endParaRPr>
          </a:p>
        </p:txBody>
      </p:sp>
      <p:sp>
        <p:nvSpPr>
          <p:cNvPr id="14" name="TextBox 13"/>
          <p:cNvSpPr txBox="1"/>
          <p:nvPr/>
        </p:nvSpPr>
        <p:spPr>
          <a:xfrm>
            <a:off x="7046258" y="3906887"/>
            <a:ext cx="300082" cy="230832"/>
          </a:xfrm>
          <a:prstGeom prst="rect">
            <a:avLst/>
          </a:prstGeom>
          <a:noFill/>
        </p:spPr>
        <p:txBody>
          <a:bodyPr wrap="none" rtlCol="0">
            <a:spAutoFit/>
          </a:bodyPr>
          <a:lstStyle/>
          <a:p>
            <a:r>
              <a:rPr lang="en-US" sz="900" b="1" dirty="0" smtClean="0">
                <a:solidFill>
                  <a:srgbClr val="0070C0"/>
                </a:solidFill>
              </a:rPr>
              <a:t>16</a:t>
            </a:r>
            <a:endParaRPr lang="en-US" sz="900" b="1" dirty="0">
              <a:solidFill>
                <a:srgbClr val="0070C0"/>
              </a:solidFill>
            </a:endParaRPr>
          </a:p>
        </p:txBody>
      </p:sp>
      <p:sp>
        <p:nvSpPr>
          <p:cNvPr id="15" name="Oval 14"/>
          <p:cNvSpPr/>
          <p:nvPr/>
        </p:nvSpPr>
        <p:spPr>
          <a:xfrm>
            <a:off x="1371600" y="304800"/>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343400" y="304800"/>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270165" y="304800"/>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937544" y="3888797"/>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0400" y="3888797"/>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886200" y="3886200"/>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640923" y="3888797"/>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398441" y="3899264"/>
            <a:ext cx="4572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44384" y="6793403"/>
            <a:ext cx="4325605" cy="307777"/>
          </a:xfrm>
          <a:prstGeom prst="rect">
            <a:avLst/>
          </a:prstGeom>
          <a:noFill/>
        </p:spPr>
        <p:txBody>
          <a:bodyPr wrap="square" rtlCol="0">
            <a:spAutoFit/>
          </a:bodyPr>
          <a:lstStyle/>
          <a:p>
            <a:r>
              <a:rPr lang="en-US" dirty="0" smtClean="0"/>
              <a:t>Band 9 (6.9 </a:t>
            </a:r>
            <a:r>
              <a:rPr lang="en-US" dirty="0" smtClean="0">
                <a:latin typeface="Symbol" panose="05050102010706020507" pitchFamily="18" charset="2"/>
              </a:rPr>
              <a:t>m</a:t>
            </a:r>
            <a:r>
              <a:rPr lang="en-US" dirty="0" smtClean="0"/>
              <a:t>m) is used if Band 10 is not available</a:t>
            </a:r>
            <a:endParaRPr lang="en-US" dirty="0"/>
          </a:p>
        </p:txBody>
      </p:sp>
      <p:sp>
        <p:nvSpPr>
          <p:cNvPr id="26" name="TextBox 25"/>
          <p:cNvSpPr txBox="1"/>
          <p:nvPr/>
        </p:nvSpPr>
        <p:spPr>
          <a:xfrm>
            <a:off x="349627" y="3200400"/>
            <a:ext cx="4985660" cy="338554"/>
          </a:xfrm>
          <a:prstGeom prst="rect">
            <a:avLst/>
          </a:prstGeom>
          <a:solidFill>
            <a:schemeClr val="tx1">
              <a:lumMod val="75000"/>
              <a:lumOff val="25000"/>
            </a:schemeClr>
          </a:solidFill>
        </p:spPr>
        <p:txBody>
          <a:bodyPr wrap="none" rtlCol="0">
            <a:spAutoFit/>
          </a:bodyPr>
          <a:lstStyle/>
          <a:p>
            <a:r>
              <a:rPr lang="en-US" sz="1600" b="1" dirty="0" smtClean="0">
                <a:solidFill>
                  <a:schemeClr val="accent6">
                    <a:lumMod val="40000"/>
                    <a:lumOff val="60000"/>
                  </a:schemeClr>
                </a:solidFill>
              </a:rPr>
              <a:t>What bands are used for ABI Cloud Mask (ACM)?</a:t>
            </a:r>
            <a:endParaRPr lang="en-US" sz="1600" b="1" dirty="0">
              <a:solidFill>
                <a:schemeClr val="accent6">
                  <a:lumMod val="40000"/>
                  <a:lumOff val="60000"/>
                </a:schemeClr>
              </a:solidFill>
            </a:endParaRPr>
          </a:p>
        </p:txBody>
      </p:sp>
      <p:sp>
        <p:nvSpPr>
          <p:cNvPr id="24" name="TextBox 23"/>
          <p:cNvSpPr txBox="1"/>
          <p:nvPr/>
        </p:nvSpPr>
        <p:spPr>
          <a:xfrm>
            <a:off x="1228944" y="2819400"/>
            <a:ext cx="750526" cy="276999"/>
          </a:xfrm>
          <a:prstGeom prst="rect">
            <a:avLst/>
          </a:prstGeom>
          <a:solidFill>
            <a:schemeClr val="bg1"/>
          </a:solidFill>
        </p:spPr>
        <p:txBody>
          <a:bodyPr wrap="none" rtlCol="0">
            <a:spAutoFit/>
          </a:bodyPr>
          <a:lstStyle/>
          <a:p>
            <a:r>
              <a:rPr lang="en-US" sz="1200" b="1" dirty="0" smtClean="0"/>
              <a:t>0.64 </a:t>
            </a:r>
            <a:r>
              <a:rPr lang="en-US" sz="1200" b="1" dirty="0" smtClean="0">
                <a:latin typeface="Symbol" panose="05050102010706020507" pitchFamily="18" charset="2"/>
              </a:rPr>
              <a:t>m</a:t>
            </a:r>
            <a:r>
              <a:rPr lang="en-US" sz="1200" b="1" dirty="0" smtClean="0"/>
              <a:t>m</a:t>
            </a:r>
            <a:endParaRPr lang="en-US" sz="1200" b="1" dirty="0"/>
          </a:p>
        </p:txBody>
      </p:sp>
      <p:sp>
        <p:nvSpPr>
          <p:cNvPr id="27" name="TextBox 26"/>
          <p:cNvSpPr txBox="1"/>
          <p:nvPr/>
        </p:nvSpPr>
        <p:spPr>
          <a:xfrm>
            <a:off x="4262464" y="2816352"/>
            <a:ext cx="665567" cy="276999"/>
          </a:xfrm>
          <a:prstGeom prst="rect">
            <a:avLst/>
          </a:prstGeom>
          <a:solidFill>
            <a:schemeClr val="bg1"/>
          </a:solidFill>
        </p:spPr>
        <p:txBody>
          <a:bodyPr wrap="none" rtlCol="0">
            <a:spAutoFit/>
          </a:bodyPr>
          <a:lstStyle/>
          <a:p>
            <a:r>
              <a:rPr lang="en-US" sz="1200" b="1" dirty="0" smtClean="0"/>
              <a:t>1.4 </a:t>
            </a:r>
            <a:r>
              <a:rPr lang="en-US" sz="1200" b="1" dirty="0" smtClean="0">
                <a:latin typeface="Symbol" panose="05050102010706020507" pitchFamily="18" charset="2"/>
              </a:rPr>
              <a:t>m</a:t>
            </a:r>
            <a:r>
              <a:rPr lang="en-US" sz="1200" b="1" dirty="0" smtClean="0"/>
              <a:t>m</a:t>
            </a:r>
            <a:endParaRPr lang="en-US" sz="1200" b="1" dirty="0"/>
          </a:p>
        </p:txBody>
      </p:sp>
      <p:sp>
        <p:nvSpPr>
          <p:cNvPr id="28" name="TextBox 27"/>
          <p:cNvSpPr txBox="1"/>
          <p:nvPr/>
        </p:nvSpPr>
        <p:spPr>
          <a:xfrm>
            <a:off x="5169989" y="2815987"/>
            <a:ext cx="750526" cy="276999"/>
          </a:xfrm>
          <a:prstGeom prst="rect">
            <a:avLst/>
          </a:prstGeom>
          <a:solidFill>
            <a:schemeClr val="bg1"/>
          </a:solidFill>
        </p:spPr>
        <p:txBody>
          <a:bodyPr wrap="none" rtlCol="0">
            <a:spAutoFit/>
          </a:bodyPr>
          <a:lstStyle/>
          <a:p>
            <a:r>
              <a:rPr lang="en-US" sz="1200" b="1" dirty="0" smtClean="0"/>
              <a:t>1.61 </a:t>
            </a:r>
            <a:r>
              <a:rPr lang="en-US" sz="1200" b="1" dirty="0" smtClean="0">
                <a:latin typeface="Symbol" panose="05050102010706020507" pitchFamily="18" charset="2"/>
              </a:rPr>
              <a:t>m</a:t>
            </a:r>
            <a:r>
              <a:rPr lang="en-US" sz="1200" b="1" dirty="0" smtClean="0"/>
              <a:t>m</a:t>
            </a:r>
            <a:endParaRPr lang="en-US" sz="1200" b="1" dirty="0"/>
          </a:p>
        </p:txBody>
      </p:sp>
      <p:sp>
        <p:nvSpPr>
          <p:cNvPr id="29" name="TextBox 28"/>
          <p:cNvSpPr txBox="1"/>
          <p:nvPr/>
        </p:nvSpPr>
        <p:spPr>
          <a:xfrm>
            <a:off x="851207" y="6172200"/>
            <a:ext cx="665567" cy="276999"/>
          </a:xfrm>
          <a:prstGeom prst="rect">
            <a:avLst/>
          </a:prstGeom>
          <a:solidFill>
            <a:schemeClr val="bg1"/>
          </a:solidFill>
        </p:spPr>
        <p:txBody>
          <a:bodyPr wrap="none" rtlCol="0">
            <a:spAutoFit/>
          </a:bodyPr>
          <a:lstStyle/>
          <a:p>
            <a:r>
              <a:rPr lang="en-US" sz="1200" b="1" dirty="0" smtClean="0"/>
              <a:t>3.9 </a:t>
            </a:r>
            <a:r>
              <a:rPr lang="en-US" sz="1200" b="1" dirty="0" smtClean="0">
                <a:latin typeface="Symbol" panose="05050102010706020507" pitchFamily="18" charset="2"/>
              </a:rPr>
              <a:t>m</a:t>
            </a:r>
            <a:r>
              <a:rPr lang="en-US" sz="1200" b="1" dirty="0" smtClean="0"/>
              <a:t>m</a:t>
            </a:r>
            <a:endParaRPr lang="en-US" sz="1200" b="1" dirty="0"/>
          </a:p>
        </p:txBody>
      </p:sp>
      <p:sp>
        <p:nvSpPr>
          <p:cNvPr id="30" name="TextBox 29"/>
          <p:cNvSpPr txBox="1"/>
          <p:nvPr/>
        </p:nvSpPr>
        <p:spPr>
          <a:xfrm>
            <a:off x="3786024" y="6172199"/>
            <a:ext cx="665567" cy="276999"/>
          </a:xfrm>
          <a:prstGeom prst="rect">
            <a:avLst/>
          </a:prstGeom>
          <a:solidFill>
            <a:schemeClr val="bg1"/>
          </a:solidFill>
        </p:spPr>
        <p:txBody>
          <a:bodyPr wrap="none" rtlCol="0">
            <a:spAutoFit/>
          </a:bodyPr>
          <a:lstStyle/>
          <a:p>
            <a:r>
              <a:rPr lang="en-US" sz="1200" b="1" dirty="0" smtClean="0"/>
              <a:t>8.4 </a:t>
            </a:r>
            <a:r>
              <a:rPr lang="en-US" sz="1200" b="1" dirty="0" smtClean="0">
                <a:latin typeface="Symbol" panose="05050102010706020507" pitchFamily="18" charset="2"/>
              </a:rPr>
              <a:t>m</a:t>
            </a:r>
            <a:r>
              <a:rPr lang="en-US" sz="1200" b="1" dirty="0" smtClean="0"/>
              <a:t>m</a:t>
            </a:r>
            <a:endParaRPr lang="en-US" sz="1200" b="1" dirty="0"/>
          </a:p>
        </p:txBody>
      </p:sp>
      <p:sp>
        <p:nvSpPr>
          <p:cNvPr id="31" name="TextBox 30"/>
          <p:cNvSpPr txBox="1"/>
          <p:nvPr/>
        </p:nvSpPr>
        <p:spPr>
          <a:xfrm>
            <a:off x="5500048" y="6172198"/>
            <a:ext cx="750526" cy="276999"/>
          </a:xfrm>
          <a:prstGeom prst="rect">
            <a:avLst/>
          </a:prstGeom>
          <a:solidFill>
            <a:schemeClr val="bg1"/>
          </a:solidFill>
        </p:spPr>
        <p:txBody>
          <a:bodyPr wrap="none" rtlCol="0">
            <a:spAutoFit/>
          </a:bodyPr>
          <a:lstStyle/>
          <a:p>
            <a:r>
              <a:rPr lang="en-US" sz="1200" b="1" dirty="0" smtClean="0"/>
              <a:t>11.2 </a:t>
            </a:r>
            <a:r>
              <a:rPr lang="en-US" sz="1200" b="1" dirty="0" smtClean="0">
                <a:latin typeface="Symbol" panose="05050102010706020507" pitchFamily="18" charset="2"/>
              </a:rPr>
              <a:t>m</a:t>
            </a:r>
            <a:r>
              <a:rPr lang="en-US" sz="1200" b="1" dirty="0" smtClean="0"/>
              <a:t>m</a:t>
            </a:r>
            <a:endParaRPr lang="en-US" sz="1200" b="1" dirty="0"/>
          </a:p>
        </p:txBody>
      </p:sp>
      <p:sp>
        <p:nvSpPr>
          <p:cNvPr id="32" name="TextBox 31"/>
          <p:cNvSpPr txBox="1"/>
          <p:nvPr/>
        </p:nvSpPr>
        <p:spPr>
          <a:xfrm>
            <a:off x="6270008" y="6172200"/>
            <a:ext cx="750526" cy="276999"/>
          </a:xfrm>
          <a:prstGeom prst="rect">
            <a:avLst/>
          </a:prstGeom>
          <a:solidFill>
            <a:schemeClr val="bg1"/>
          </a:solidFill>
        </p:spPr>
        <p:txBody>
          <a:bodyPr wrap="none" rtlCol="0">
            <a:spAutoFit/>
          </a:bodyPr>
          <a:lstStyle/>
          <a:p>
            <a:r>
              <a:rPr lang="en-US" sz="1200" b="1" dirty="0" smtClean="0"/>
              <a:t>12.3 </a:t>
            </a:r>
            <a:r>
              <a:rPr lang="en-US" sz="1200" b="1" dirty="0" smtClean="0">
                <a:latin typeface="Symbol" panose="05050102010706020507" pitchFamily="18" charset="2"/>
              </a:rPr>
              <a:t>m</a:t>
            </a:r>
            <a:r>
              <a:rPr lang="en-US" sz="1200" b="1" dirty="0" smtClean="0"/>
              <a:t>m</a:t>
            </a:r>
            <a:endParaRPr lang="en-US" sz="1200" b="1" dirty="0"/>
          </a:p>
        </p:txBody>
      </p:sp>
      <p:sp>
        <p:nvSpPr>
          <p:cNvPr id="33" name="TextBox 32"/>
          <p:cNvSpPr txBox="1"/>
          <p:nvPr/>
        </p:nvSpPr>
        <p:spPr>
          <a:xfrm>
            <a:off x="3048000" y="6172200"/>
            <a:ext cx="665567" cy="276999"/>
          </a:xfrm>
          <a:prstGeom prst="rect">
            <a:avLst/>
          </a:prstGeom>
          <a:solidFill>
            <a:schemeClr val="bg1"/>
          </a:solidFill>
        </p:spPr>
        <p:txBody>
          <a:bodyPr wrap="none" rtlCol="0">
            <a:spAutoFit/>
          </a:bodyPr>
          <a:lstStyle/>
          <a:p>
            <a:r>
              <a:rPr lang="en-US" sz="1200" b="1" dirty="0" smtClean="0"/>
              <a:t>7.3 </a:t>
            </a:r>
            <a:r>
              <a:rPr lang="en-US" sz="1200" b="1" dirty="0" smtClean="0">
                <a:latin typeface="Symbol" panose="05050102010706020507" pitchFamily="18" charset="2"/>
              </a:rPr>
              <a:t>m</a:t>
            </a:r>
            <a:r>
              <a:rPr lang="en-US" sz="1200" b="1" dirty="0" smtClean="0"/>
              <a:t>m</a:t>
            </a:r>
            <a:endParaRPr lang="en-US" sz="1200" b="1" dirty="0"/>
          </a:p>
        </p:txBody>
      </p:sp>
    </p:spTree>
    <p:custDataLst>
      <p:tags r:id="rId1"/>
    </p:custDataLst>
    <p:extLst>
      <p:ext uri="{BB962C8B-B14F-4D97-AF65-F5344CB8AC3E}">
        <p14:creationId xmlns:p14="http://schemas.microsoft.com/office/powerpoint/2010/main" val="411693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Cloud Mask Computed for Satellite Zenith Angle up to 70</a:t>
            </a:r>
            <a:r>
              <a:rPr lang="en-US" sz="3200" baseline="50000" dirty="0" smtClean="0"/>
              <a:t>o</a:t>
            </a:r>
            <a:endParaRPr lang="en-US" sz="3200" baseline="50000" dirty="0"/>
          </a:p>
        </p:txBody>
      </p:sp>
      <p:pic>
        <p:nvPicPr>
          <p:cNvPr id="5" name="Picture 4" descr="ABI_ZenithAngle_1km_East"/>
          <p:cNvPicPr>
            <a:picLocks noGrp="1" noChangeAspect="1"/>
          </p:cNvPicPr>
          <p:nvPr isPhoto="1">
            <p:custDataLst>
              <p:tags r:id="rId2"/>
            </p:custDataLst>
          </p:nvPr>
        </p:nvPicPr>
        <p:blipFill>
          <a:blip r:embed="rId6">
            <a:lum/>
            <a:extLst>
              <a:ext uri="{28A0092B-C50C-407E-A947-70E740481C1C}">
                <a14:useLocalDpi xmlns:a14="http://schemas.microsoft.com/office/drawing/2010/main" val="0"/>
              </a:ext>
            </a:extLst>
          </a:blip>
          <a:stretch>
            <a:fillRect/>
          </a:stretch>
        </p:blipFill>
        <p:spPr>
          <a:xfrm>
            <a:off x="5153660" y="1524000"/>
            <a:ext cx="3990340" cy="3657600"/>
          </a:xfrm>
          <a:prstGeom prst="rect">
            <a:avLst/>
          </a:prstGeom>
          <a:noFill/>
          <a:ln>
            <a:noFill/>
          </a:ln>
        </p:spPr>
      </p:pic>
      <p:pic>
        <p:nvPicPr>
          <p:cNvPr id="6" name="Picture 5" descr="ABI_ZenithAngle_1km_West"/>
          <p:cNvPicPr>
            <a:picLocks noGrp="1" noChangeAspect="1"/>
          </p:cNvPicPr>
          <p:nvPr isPhoto="1">
            <p:custDataLst>
              <p:tags r:id="rId3"/>
            </p:custDataLst>
          </p:nvPr>
        </p:nvPicPr>
        <p:blipFill>
          <a:blip r:embed="rId7">
            <a:lum/>
            <a:extLst>
              <a:ext uri="{28A0092B-C50C-407E-A947-70E740481C1C}">
                <a14:useLocalDpi xmlns:a14="http://schemas.microsoft.com/office/drawing/2010/main" val="0"/>
              </a:ext>
            </a:extLst>
          </a:blip>
          <a:stretch>
            <a:fillRect/>
          </a:stretch>
        </p:blipFill>
        <p:spPr>
          <a:xfrm>
            <a:off x="1163320" y="1524000"/>
            <a:ext cx="3990340" cy="3657600"/>
          </a:xfrm>
          <a:prstGeom prst="rect">
            <a:avLst/>
          </a:prstGeom>
          <a:noFill/>
          <a:ln>
            <a:noFill/>
          </a:ln>
        </p:spPr>
      </p:pic>
      <p:sp>
        <p:nvSpPr>
          <p:cNvPr id="7" name="TextBox 6"/>
          <p:cNvSpPr txBox="1"/>
          <p:nvPr/>
        </p:nvSpPr>
        <p:spPr>
          <a:xfrm>
            <a:off x="1502979" y="5963223"/>
            <a:ext cx="7173759" cy="553998"/>
          </a:xfrm>
          <a:prstGeom prst="rect">
            <a:avLst/>
          </a:prstGeom>
          <a:noFill/>
        </p:spPr>
        <p:txBody>
          <a:bodyPr wrap="none" rtlCol="0">
            <a:spAutoFit/>
          </a:bodyPr>
          <a:lstStyle/>
          <a:p>
            <a:r>
              <a:rPr lang="en-US" sz="1800" b="1" dirty="0" smtClean="0"/>
              <a:t>(halfway into the yellow is a satellite zenith angle of 70 degrees)</a:t>
            </a:r>
          </a:p>
          <a:p>
            <a:pPr algn="ctr"/>
            <a:r>
              <a:rPr lang="en-US" sz="1200" b="1" dirty="0" smtClean="0"/>
              <a:t>Satellite Zenith Angle is 0 at Nadir, and it approaches 90 as you move towards the limb</a:t>
            </a:r>
            <a:endParaRPr lang="en-US" sz="1200" b="1" dirty="0"/>
          </a:p>
        </p:txBody>
      </p:sp>
      <p:cxnSp>
        <p:nvCxnSpPr>
          <p:cNvPr id="4" name="Straight Arrow Connector 3"/>
          <p:cNvCxnSpPr/>
          <p:nvPr/>
        </p:nvCxnSpPr>
        <p:spPr>
          <a:xfrm flipH="1" flipV="1">
            <a:off x="3733800" y="4679732"/>
            <a:ext cx="1105990" cy="1315023"/>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8337661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ATION_PLAYLIST_COUNT" val="0"/>
  <p:tag name="PRESENTATION_PRESENTER_SLIDE_LEVEL" val="0"/>
  <p:tag name="ART_ENCODE_TYPE" val="0"/>
  <p:tag name="ART_ENCODE_INDEX" val="1"/>
  <p:tag name="ARTICULATE_LOGO" val="(None selected)"/>
  <p:tag name="ARTICULATE_PRESENTER" val="(None selected)"/>
  <p:tag name="ARTICULATE_PRESENTER_GUID" val="9869030842"/>
  <p:tag name="ARTICULATE_LMS" val="0"/>
  <p:tag name="ARTICULATE_TEMPLATE" val="Corporate Communications"/>
  <p:tag name="ARTICULATE_TEMPLATE_GUID" val="1a000000-6000-0000-b000-000000000001"/>
  <p:tag name="PRESENTER_PREVIEW_MODE" val="0"/>
  <p:tag name="PRESENTER_PREVIEW_START" val="1"/>
  <p:tag name="LAUNCHINNEWWINDOW" val="0"/>
  <p:tag name="LASTPUBLISHED" val="C:\Users\scottl\VISIT\SatFoundationCourse\HeidingerCloud\GOES_R_CloudProducts\player.html"/>
  <p:tag name="ARTICULATE_META_COURSE_VERSION_SET" val="True"/>
  <p:tag name="ARTICULATE_META_NAME_SET" val="True"/>
  <p:tag name="ARTICULATE_REFERENCE_ID" val="fd107157-ac67-4233-a166-eba5290f5f12"/>
  <p:tag name="ARTICULATE_SLIDE_COUNT" val="25"/>
  <p:tag name="ARTICULATE_PROJECT_OPEN" val="1"/>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3278372-c:\users\scottl\visit\satfoundationcourse\heidingercloud\goes_r_cloudproducts_v2.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NNOTATION_TYPE_15" val="0"/>
  <p:tag name="ANNOTATION_START_15" val="39.9"/>
  <p:tag name="ANNOTATION_TOP_15" val="148.0"/>
  <p:tag name="ANNOTATION_LEFT_15" val="409.1"/>
  <p:tag name="ANNOTATION_WIDTH_15" val="111.8"/>
  <p:tag name="ANNOTATION_HEIGHT_15" val="111.5"/>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RTICULATE_SLIDE_GUID" val="03e965a8-e83d-4e1a-b18e-47baf60371c0"/>
  <p:tag name="ARTICULATE_TITLE_TAG" val="Flow Chart for Cloud Product Production"/>
  <p:tag name="ARTICULATE_PLAYLIST_ID" val="-1"/>
  <p:tag name="ANNOTATION_TYPE_10" val="0"/>
  <p:tag name="ANNOTATION_ANIMATION_10" val="3"/>
  <p:tag name="ANNOTATION_ROTATION_10" val="0"/>
  <p:tag name="ANNOTATION_SUB_TYPE_10" val="1"/>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1"/>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1"/>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0"/>
  <p:tag name="ANNOTATION_SUB_TYPE_13" val="1"/>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0"/>
  <p:tag name="ANNOTATION_SUB_TYPE_14" val="1"/>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RTICULATE_SLIDE_NAV" val="4"/>
  <p:tag name="ANNOTATION_TOP_10" val="221.8333"/>
  <p:tag name="ANNOTATION_LEFT_10" val="509.1667"/>
  <p:tag name="ANNOTATION_HEIGHT_10" val="185.8333"/>
  <p:tag name="ANNOTATION_WIDTH_10" val="186.3333"/>
  <p:tag name="ANNOTATION_START_10" val="32.5"/>
  <p:tag name="ANNOTATION_END_10" val="35.8"/>
  <p:tag name="ANNOTATION_SLIDE_HEIGHT_10" val="720"/>
  <p:tag name="ANNOTATION_SLIDE_WIDTH_10" val="960"/>
  <p:tag name="ANNOTATION_SCALE_10" val="100"/>
  <p:tag name="ANNOTATION_TOP_11" val="183.3333"/>
  <p:tag name="ANNOTATION_LEFT_11" val="549"/>
  <p:tag name="ANNOTATION_HEIGHT_11" val="185.8333"/>
  <p:tag name="ANNOTATION_WIDTH_11" val="186.3333"/>
  <p:tag name="ANNOTATION_START_11" val="35.8"/>
  <p:tag name="ANNOTATION_END_11" val="36.3"/>
  <p:tag name="ANNOTATION_SLIDE_HEIGHT_11" val="720"/>
  <p:tag name="ANNOTATION_SLIDE_WIDTH_11" val="960"/>
  <p:tag name="ANNOTATION_SCALE_11" val="100"/>
  <p:tag name="ANNOTATION_TOP_12" val="183.3333"/>
  <p:tag name="ANNOTATION_LEFT_12" val="549"/>
  <p:tag name="ANNOTATION_HEIGHT_12" val="185.8333"/>
  <p:tag name="ANNOTATION_WIDTH_12" val="186.3333"/>
  <p:tag name="ANNOTATION_START_12" val="36.3"/>
  <p:tag name="ANNOTATION_END_12" val="37.5"/>
  <p:tag name="ANNOTATION_SLIDE_HEIGHT_12" val="720"/>
  <p:tag name="ANNOTATION_SLIDE_WIDTH_12" val="960"/>
  <p:tag name="ANNOTATION_SCALE_12" val="100"/>
  <p:tag name="ANNOTATION_TOP_13" val="179.6667"/>
  <p:tag name="ANNOTATION_LEFT_13" val="645.8333"/>
  <p:tag name="ANNOTATION_HEIGHT_13" val="185.8333"/>
  <p:tag name="ANNOTATION_WIDTH_13" val="186.3333"/>
  <p:tag name="ANNOTATION_START_13" val="37.5"/>
  <p:tag name="ANNOTATION_END_13" val="38.6"/>
  <p:tag name="ANNOTATION_SLIDE_HEIGHT_13" val="720"/>
  <p:tag name="ANNOTATION_SLIDE_WIDTH_13" val="960"/>
  <p:tag name="ANNOTATION_SCALE_13" val="100"/>
  <p:tag name="ANNOTATION_TOP_14" val="249.1667"/>
  <p:tag name="ANNOTATION_LEFT_14" val="735.1667"/>
  <p:tag name="ANNOTATION_HEIGHT_14" val="185.8333"/>
  <p:tag name="ANNOTATION_WIDTH_14" val="186.3333"/>
  <p:tag name="ANNOTATION_START_14" val="38.6"/>
  <p:tag name="ANNOTATION_END_14" val="40"/>
  <p:tag name="ANNOTATION_SLIDE_HEIGHT_14" val="720"/>
  <p:tag name="ANNOTATION_SLIDE_WIDTH_14" val="960"/>
  <p:tag name="ANNOTATION_SCALE_14" val="100"/>
  <p:tag name="AUDIO_ID" val="286"/>
  <p:tag name="ARTICULATE_AUDIO_RECORDED" val="1"/>
  <p:tag name="ELAPSEDTIME" val="34.5"/>
  <p:tag name="ANNOTATION_TYPE_1" val="0"/>
  <p:tag name="ANNOTATION_START_1" val="4.7"/>
  <p:tag name="ANNOTATION_END_1" val="5.3"/>
  <p:tag name="ANNOTATION_TOP_1" val="347"/>
  <p:tag name="ANNOTATION_LEFT_1" val="426"/>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5.3"/>
  <p:tag name="ANNOTATION_END_2" val="7.5"/>
  <p:tag name="ANNOTATION_TOP_2" val="347"/>
  <p:tag name="ANNOTATION_LEFT_2" val="42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7.5"/>
  <p:tag name="ANNOTATION_END_3" val="9.3"/>
  <p:tag name="ANNOTATION_TOP_3" val="181"/>
  <p:tag name="ANNOTATION_LEFT_3" val="536"/>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9.3"/>
  <p:tag name="ANNOTATION_END_4" val="11.0"/>
  <p:tag name="ANNOTATION_TOP_4" val="181"/>
  <p:tag name="ANNOTATION_LEFT_4" val="63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1.0"/>
  <p:tag name="ANNOTATION_END_5" val="13.3"/>
  <p:tag name="ANNOTATION_TOP_5" val="250"/>
  <p:tag name="ANNOTATION_LEFT_5" val="73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0.6"/>
  <p:tag name="ANNOTATION_END_6" val="31.2"/>
  <p:tag name="ANNOTATION_TOP_6" val="349"/>
  <p:tag name="ANNOTATION_LEFT_6" val="42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31.2"/>
  <p:tag name="ANNOTATION_END_7" val="31.9"/>
  <p:tag name="ANNOTATION_TOP_7" val="458"/>
  <p:tag name="ANNOTATION_LEFT_7" val="513"/>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31.9"/>
  <p:tag name="ANNOTATION_END_8" val="32.7"/>
  <p:tag name="ANNOTATION_TOP_8" val="458"/>
  <p:tag name="ANNOTATION_LEFT_8" val="513"/>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2.7"/>
  <p:tag name="ANNOTATION_TOP_9" val="458"/>
  <p:tag name="ANNOTATION_LEFT_9" val="513"/>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COUNT" val="9"/>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mEC5ynM_files\slide0001_image001.jpg"/>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1"/>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c11625a7-620a-4ae1-94c2-7a176a117176"/>
  <p:tag name="ARTICULATE_PLAYLIST_ID" val="-1"/>
  <p:tag name="ARTICULATE_SLIDE_NAV" val="5"/>
  <p:tag name="AUDIO_ID" val="287"/>
  <p:tag name="ARTICULATE_AUDIO_RECORDED" val="1"/>
  <p:tag name="ELAPSEDTIME" val="9.9"/>
  <p:tag name="ANNOTATION_TYPE_1" val="2"/>
  <p:tag name="ANNOTATION_START_1" val="3.5"/>
  <p:tag name="ANNOTATION_END_1" val="3.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5"/>
  <p:tag name="ANNOTATION_TOP_2" val="238"/>
  <p:tag name="ANNOTATION_LEFT_2" val="135"/>
  <p:tag name="ANNOTATION_WIDTH_2" val="790"/>
  <p:tag name="ANNOTATION_HEIGHT_2" val="39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5.xml><?xml version="1.0" encoding="utf-8"?>
<p:tagLst xmlns:a="http://schemas.openxmlformats.org/drawingml/2006/main" xmlns:r="http://schemas.openxmlformats.org/officeDocument/2006/relationships" xmlns:p="http://schemas.openxmlformats.org/presentationml/2006/main">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RTICULATE_SLIDE_GUID" val="1e21d889-e336-449c-868f-30c0f90274d4"/>
  <p:tag name="ARTICULATE_PLAYLIST_ID" val="-1"/>
  <p:tag name="ARTICULATE_SLIDE_NAV" val="6"/>
  <p:tag name="ANNOTATION_TOP_6" val="327.1667"/>
  <p:tag name="ANNOTATION_LEFT_6" val="255.8333"/>
  <p:tag name="ANNOTATION_HEIGHT_6" val="185.8333"/>
  <p:tag name="ANNOTATION_WIDTH_6" val="186.3333"/>
  <p:tag name="ANNOTATION_START_6" val="18.1"/>
  <p:tag name="ANNOTATION_END_6" val="-1"/>
  <p:tag name="ANNOTATION_SLIDE_HEIGHT_6" val="720"/>
  <p:tag name="ANNOTATION_SLIDE_WIDTH_6" val="960"/>
  <p:tag name="ANNOTATION_SCALE_6" val="100"/>
  <p:tag name="AUDIO_ID" val="256"/>
  <p:tag name="ARTICULATE_AUDIO_RECORDED" val="1"/>
  <p:tag name="ELAPSEDTIME" val="24"/>
  <p:tag name="ANNOTATION_TYPE_1" val="0"/>
  <p:tag name="ANNOTATION_START_1" val="2.1"/>
  <p:tag name="ANNOTATION_END_1" val="6.6"/>
  <p:tag name="ANNOTATION_TOP_1" val="658"/>
  <p:tag name="ANNOTATION_LEFT_1" val="248"/>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6"/>
  <p:tag name="ANNOTATION_END_2" val="8.4"/>
  <p:tag name="ANNOTATION_TOP_2" val="455"/>
  <p:tag name="ANNOTATION_LEFT_2" val="519"/>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4"/>
  <p:tag name="ANNOTATION_END_3" val="12.4"/>
  <p:tag name="ANNOTATION_TOP_3" val="211"/>
  <p:tag name="ANNOTATION_LEFT_3" val="54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4"/>
  <p:tag name="ANNOTATION_END_4" val="20.1"/>
  <p:tag name="ANNOTATION_TOP_4" val="247"/>
  <p:tag name="ANNOTATION_LEFT_4" val="383"/>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0.1"/>
  <p:tag name="ANNOTATION_TOP_5" val="369"/>
  <p:tag name="ANNOTATION_LEFT_5" val="826"/>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d7b9f32d-42c3-418e-9230-9be390043fb8"/>
  <p:tag name="ARTICULATE_PLAYLIST_ID" val="-1"/>
  <p:tag name="ARTICULATE_SLIDE_NAV" val="10"/>
  <p:tag name="ANNOTATION_TYPE_7" val="0"/>
  <p:tag name="ANNOTATION_START_7" val="24.1"/>
  <p:tag name="ANNOTATION_TOP_7" val="541"/>
  <p:tag name="ANNOTATION_LEFT_7" val="152"/>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UDIO_ID" val="274"/>
  <p:tag name="ARTICULATE_AUDIO_RECORDED" val="1"/>
  <p:tag name="ELAPSEDTIME" val="30.4"/>
  <p:tag name="ANNOTATION_TYPE_4" val="0"/>
  <p:tag name="ANNOTATION_START_4" val="14.0"/>
  <p:tag name="ANNOTATION_END_4" val="22.9"/>
  <p:tag name="ANNOTATION_TOP_4" val="286"/>
  <p:tag name="ANNOTATION_LEFT_4" val="17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2"/>
  <p:tag name="ANNOTATION_START_5" val="22.9"/>
  <p:tag name="ANNOTATION_END_5" val="22.9"/>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TYPE_6" val="2"/>
  <p:tag name="ANNOTATION_START_6" val="22.9"/>
  <p:tag name="ANNOTATION_END_6" val="29.7"/>
  <p:tag name="ANNOTATION_TOP_6" val="384"/>
  <p:tag name="ANNOTATION_LEFT_6" val="142"/>
  <p:tag name="ANNOTATION_WIDTH_6" val="736"/>
  <p:tag name="ANNOTATION_HEIGHT_6" val="224"/>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NNOTATION_TYPE_1" val="0"/>
  <p:tag name="ANNOTATION_START_1" val="3.2"/>
  <p:tag name="ANNOTATION_END_1" val="6.5"/>
  <p:tag name="ANNOTATION_TOP_1" val="167"/>
  <p:tag name="ANNOTATION_LEFT_1" val="193"/>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2"/>
  <p:tag name="ANNOTATION_START_2" val="20.7"/>
  <p:tag name="ANNOTATION_END_2" val="20.7"/>
  <p:tag name="ANNOTATION_TOP_2" val="-62"/>
  <p:tag name="ANNOTATION_LEFT_2" val="-62"/>
  <p:tag name="ANNOTATION_WIDTH_2" val="108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20.7"/>
  <p:tag name="ANNOTATION_TOP_3" val="389"/>
  <p:tag name="ANNOTATION_LEFT_3" val="144"/>
  <p:tag name="ANNOTATION_WIDTH_3" val="718"/>
  <p:tag name="ANNOTATION_HEIGHT_3" val="207"/>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COUNT" val="3"/>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9.xml><?xml version="1.0" encoding="utf-8"?>
<p:tagLst xmlns:a="http://schemas.openxmlformats.org/drawingml/2006/main" xmlns:r="http://schemas.openxmlformats.org/officeDocument/2006/relationships" xmlns:p="http://schemas.openxmlformats.org/presentationml/2006/main">
  <p:tag name="ANNOTATION_TYPE_9" val="0"/>
  <p:tag name="ANNOTATION_ANIMATION_9" val="3"/>
  <p:tag name="ANNOTATION_ROTATION_9" val="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RTICULATE_SLIDE_GUID" val="d99b634b-ff2d-47fe-aab9-85e2ab71f490"/>
  <p:tag name="ARTICULATE_TITLE_TAG" val="ABI Bands used for Cloud Products"/>
  <p:tag name="ARTICULATE_PLAYLIST_ID" val="-1"/>
  <p:tag name="ARTICULATE_SLIDE_NAV" val="8"/>
  <p:tag name="ANNOTATION_TOP_9" val="426.3333"/>
  <p:tag name="ANNOTATION_LEFT_9" val="95.66667"/>
  <p:tag name="ANNOTATION_HEIGHT_9" val="185.8333"/>
  <p:tag name="ANNOTATION_WIDTH_9" val="186.3333"/>
  <p:tag name="ANNOTATION_START_9" val="14.9"/>
  <p:tag name="ANNOTATION_END_9" val="15.5"/>
  <p:tag name="ANNOTATION_SLIDE_HEIGHT_9" val="720"/>
  <p:tag name="ANNOTATION_SLIDE_WIDTH_9" val="960"/>
  <p:tag name="ANNOTATION_SCALE_9" val="100"/>
  <p:tag name="ANNOTATION_TOP_10" val="426.3333"/>
  <p:tag name="ANNOTATION_LEFT_10" val="95.66667"/>
  <p:tag name="ANNOTATION_HEIGHT_10" val="185.8333"/>
  <p:tag name="ANNOTATION_WIDTH_10" val="186.3333"/>
  <p:tag name="ANNOTATION_START_10" val="15.5"/>
  <p:tag name="ANNOTATION_END_10" val="17.6"/>
  <p:tag name="ANNOTATION_SLIDE_HEIGHT_10" val="720"/>
  <p:tag name="ANNOTATION_SLIDE_WIDTH_10" val="960"/>
  <p:tag name="ANNOTATION_SCALE_10" val="100"/>
  <p:tag name="ANNOTATION_TOP_11" val="425"/>
  <p:tag name="ANNOTATION_LEFT_11" val="335.3333"/>
  <p:tag name="ANNOTATION_HEIGHT_11" val="185.8333"/>
  <p:tag name="ANNOTATION_WIDTH_11" val="186.3333"/>
  <p:tag name="ANNOTATION_START_11" val="17.6"/>
  <p:tag name="ANNOTATION_END_11" val="18.2"/>
  <p:tag name="ANNOTATION_SLIDE_HEIGHT_11" val="720"/>
  <p:tag name="ANNOTATION_SLIDE_WIDTH_11" val="960"/>
  <p:tag name="ANNOTATION_SCALE_11" val="100"/>
  <p:tag name="ANNOTATION_TOP_12" val="425"/>
  <p:tag name="ANNOTATION_LEFT_12" val="335.3333"/>
  <p:tag name="ANNOTATION_HEIGHT_12" val="185.8333"/>
  <p:tag name="ANNOTATION_WIDTH_12" val="186.3333"/>
  <p:tag name="ANNOTATION_START_12" val="18.2"/>
  <p:tag name="ANNOTATION_END_12" val="20.4"/>
  <p:tag name="ANNOTATION_SLIDE_HEIGHT_12" val="720"/>
  <p:tag name="ANNOTATION_SLIDE_WIDTH_12" val="960"/>
  <p:tag name="ANNOTATION_SCALE_12" val="100"/>
  <p:tag name="ANNOTATION_TOP_13" val="426.3333"/>
  <p:tag name="ANNOTATION_LEFT_13" val="409.8333"/>
  <p:tag name="ANNOTATION_HEIGHT_13" val="185.8333"/>
  <p:tag name="ANNOTATION_WIDTH_13" val="186.3333"/>
  <p:tag name="ANNOTATION_START_13" val="20.4"/>
  <p:tag name="ANNOTATION_END_13" val="21"/>
  <p:tag name="ANNOTATION_SLIDE_HEIGHT_13" val="720"/>
  <p:tag name="ANNOTATION_SLIDE_WIDTH_13" val="960"/>
  <p:tag name="ANNOTATION_SCALE_13" val="100"/>
  <p:tag name="ANNOTATION_TOP_14" val="426.3333"/>
  <p:tag name="ANNOTATION_LEFT_14" val="409.8333"/>
  <p:tag name="ANNOTATION_HEIGHT_14" val="185.8333"/>
  <p:tag name="ANNOTATION_WIDTH_14" val="186.3333"/>
  <p:tag name="ANNOTATION_START_14" val="21"/>
  <p:tag name="ANNOTATION_END_14" val="21.6"/>
  <p:tag name="ANNOTATION_SLIDE_HEIGHT_14" val="720"/>
  <p:tag name="ANNOTATION_SLIDE_WIDTH_14" val="960"/>
  <p:tag name="ANNOTATION_SCALE_14" val="100"/>
  <p:tag name="ANNOTATION_TOP_15" val="426.3333"/>
  <p:tag name="ANNOTATION_LEFT_15" val="409.8333"/>
  <p:tag name="ANNOTATION_HEIGHT_15" val="185.8333"/>
  <p:tag name="ANNOTATION_WIDTH_15" val="186.3333"/>
  <p:tag name="ANNOTATION_START_15" val="21.6"/>
  <p:tag name="ANNOTATION_END_15" val="23.9"/>
  <p:tag name="ANNOTATION_SLIDE_HEIGHT_15" val="720"/>
  <p:tag name="ANNOTATION_SLIDE_WIDTH_15" val="960"/>
  <p:tag name="ANNOTATION_SCALE_15" val="100"/>
  <p:tag name="ANNOTATION_TOP_16" val="426.3333"/>
  <p:tag name="ANNOTATION_LEFT_16" val="597.3333"/>
  <p:tag name="ANNOTATION_HEIGHT_16" val="185.8333"/>
  <p:tag name="ANNOTATION_WIDTH_16" val="186.3333"/>
  <p:tag name="ANNOTATION_START_16" val="23.9"/>
  <p:tag name="ANNOTATION_END_16" val="24.9"/>
  <p:tag name="ANNOTATION_SLIDE_HEIGHT_16" val="720"/>
  <p:tag name="ANNOTATION_SLIDE_WIDTH_16" val="960"/>
  <p:tag name="ANNOTATION_SCALE_16" val="100"/>
  <p:tag name="ANNOTATION_TOP_17" val="427.5"/>
  <p:tag name="ANNOTATION_LEFT_17" val="679.3334"/>
  <p:tag name="ANNOTATION_HEIGHT_17" val="185.8333"/>
  <p:tag name="ANNOTATION_WIDTH_17" val="186.3333"/>
  <p:tag name="ANNOTATION_START_17" val="24.9"/>
  <p:tag name="ANNOTATION_END_17" val="-1"/>
  <p:tag name="ANNOTATION_SLIDE_HEIGHT_17" val="720"/>
  <p:tag name="ANNOTATION_SLIDE_WIDTH_17" val="960"/>
  <p:tag name="ANNOTATION_SCALE_17" val="100"/>
  <p:tag name="AUDIO_ID" val="275"/>
  <p:tag name="ARTICULATE_AUDIO_RECORDED" val="1"/>
  <p:tag name="ELAPSEDTIME" val="27.3"/>
  <p:tag name="ANNOTATION_TYPE_1" val="0"/>
  <p:tag name="ANNOTATION_START_1" val="7.3"/>
  <p:tag name="ANNOTATION_END_1" val="9.6"/>
  <p:tag name="ANNOTATION_TOP_1" val="51"/>
  <p:tag name="ANNOTATION_LEFT_1" val="142"/>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6"/>
  <p:tag name="ANNOTATION_END_2" val="11.4"/>
  <p:tag name="ANNOTATION_TOP_2" val="47"/>
  <p:tag name="ANNOTATION_LEFT_2" val="458"/>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1.4"/>
  <p:tag name="ANNOTATION_END_3" val="14.2"/>
  <p:tag name="ANNOTATION_TOP_3" val="47"/>
  <p:tag name="ANNOTATION_LEFT_3" val="560"/>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7.0"/>
  <p:tag name="ANNOTATION_END_4" val="19.3"/>
  <p:tag name="ANNOTATION_TOP_4" val="419"/>
  <p:tag name="ANNOTATION_LEFT_4" val="10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9.3"/>
  <p:tag name="ANNOTATION_END_5" val="22.2"/>
  <p:tag name="ANNOTATION_TOP_5" val="421"/>
  <p:tag name="ANNOTATION_LEFT_5" val="34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2.2"/>
  <p:tag name="ANNOTATION_END_6" val="24.3"/>
  <p:tag name="ANNOTATION_TOP_6" val="422"/>
  <p:tag name="ANNOTATION_LEFT_6" val="409"/>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4.3"/>
  <p:tag name="ANNOTATION_END_7" val="25.5"/>
  <p:tag name="ANNOTATION_TOP_7" val="422"/>
  <p:tag name="ANNOTATION_LEFT_7" val="597"/>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25.5"/>
  <p:tag name="ANNOTATION_END_8" val="27.2"/>
  <p:tag name="ANNOTATION_TOP_8" val="426"/>
  <p:tag name="ANNOTATION_LEFT_8" val="675"/>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COUNT" val="8"/>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dMMEfCGW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A1spRLr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xml><?xml version="1.0" encoding="utf-8"?>
<p:tagLst xmlns:a="http://schemas.openxmlformats.org/drawingml/2006/main" xmlns:r="http://schemas.openxmlformats.org/officeDocument/2006/relationships" xmlns:p="http://schemas.openxmlformats.org/presentationml/2006/main">
  <p:tag name="BULLET_1" val="8226"/>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54b0b2ac-b1b3-467b-9d49-4ffbec49e9be"/>
  <p:tag name="ARTICULATE_PLAYLIST_ID" val="-1"/>
  <p:tag name="ARTICULATE_SLIDE_NAV" val="9"/>
  <p:tag name="AUDIO_ID" val="277"/>
  <p:tag name="ARTICULATE_AUDIO_RECORDED" val="1"/>
  <p:tag name="ELAPSEDTIME" val="19.1"/>
  <p:tag name="ANNOTATION_TYPE_1" val="0"/>
  <p:tag name="ANNOTATION_START_1" val="2.1"/>
  <p:tag name="ANNOTATION_END_1" val="6.3"/>
  <p:tag name="ANNOTATION_TOP_1" val="113"/>
  <p:tag name="ANNOTATION_LEFT_1" val="142"/>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3"/>
  <p:tag name="ANNOTATION_END_2" val="7.9"/>
  <p:tag name="ANNOTATION_TOP_2" val="496"/>
  <p:tag name="ANNOTATION_LEFT_2" val="39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9"/>
  <p:tag name="ANNOTATION_END_3" val="11.7"/>
  <p:tag name="ANNOTATION_TOP_3" val="481"/>
  <p:tag name="ANNOTATION_LEFT_3" val="62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Yg3DbjdQ_files\slide0001_image001.png"/>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13cbY8c_files\slide0001_image001.png"/>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27.xml><?xml version="1.0" encoding="utf-8"?>
<p:tagLst xmlns:a="http://schemas.openxmlformats.org/drawingml/2006/main" xmlns:r="http://schemas.openxmlformats.org/officeDocument/2006/relationships" xmlns:p="http://schemas.openxmlformats.org/presentationml/2006/main">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RTICULATE_SLIDE_GUID" val="02ae86bd-08a8-4b17-9efa-fc046915dce1"/>
  <p:tag name="ARTICULATE_PLAYLIST_ID" val="-1"/>
  <p:tag name="ARTICULATE_SLIDE_NAV" val="12"/>
  <p:tag name="ANNOTATION_TOP_3" val="194.5"/>
  <p:tag name="ANNOTATION_LEFT_3" val="145.3333"/>
  <p:tag name="ANNOTATION_HEIGHT_3" val="185.8333"/>
  <p:tag name="ANNOTATION_WIDTH_3" val="186.3333"/>
  <p:tag name="ANNOTATION_START_3" val="5.9"/>
  <p:tag name="ANNOTATION_END_3" val="9.2"/>
  <p:tag name="ANNOTATION_SLIDE_HEIGHT_3" val="720"/>
  <p:tag name="ANNOTATION_SLIDE_WIDTH_3" val="960"/>
  <p:tag name="ANNOTATION_SCALE_3" val="100"/>
  <p:tag name="ANNOTATION_TOP_4" val="658"/>
  <p:tag name="ANNOTATION_LEFT_4" val="878"/>
  <p:tag name="ANNOTATION_HEIGHT_4" val="185.8333"/>
  <p:tag name="ANNOTATION_WIDTH_4" val="186.3333"/>
  <p:tag name="ANNOTATION_START_4" val="9.2"/>
  <p:tag name="ANNOTATION_END_4" val="10.9"/>
  <p:tag name="ANNOTATION_SLIDE_HEIGHT_4" val="720"/>
  <p:tag name="ANNOTATION_SLIDE_WIDTH_4" val="960"/>
  <p:tag name="ANNOTATION_SCALE_4" val="100"/>
  <p:tag name="ANNOTATION_TOP_5" val="324.6667"/>
  <p:tag name="ANNOTATION_LEFT_5" val="711.6667"/>
  <p:tag name="ANNOTATION_HEIGHT_5" val="185.8333"/>
  <p:tag name="ANNOTATION_WIDTH_5" val="186.3333"/>
  <p:tag name="ANNOTATION_START_5" val="10.9"/>
  <p:tag name="ANNOTATION_END_5" val="13.5"/>
  <p:tag name="ANNOTATION_SLIDE_HEIGHT_5" val="720"/>
  <p:tag name="ANNOTATION_SLIDE_WIDTH_5" val="960"/>
  <p:tag name="ANNOTATION_SCALE_5" val="100"/>
  <p:tag name="ANNOTATION_TOP_6" val="281.3333"/>
  <p:tag name="ANNOTATION_LEFT_6" val="139.1667"/>
  <p:tag name="ANNOTATION_HEIGHT_6" val="185.8333"/>
  <p:tag name="ANNOTATION_WIDTH_6" val="186.3333"/>
  <p:tag name="ANNOTATION_START_6" val="13.5"/>
  <p:tag name="ANNOTATION_END_6" val="15.1"/>
  <p:tag name="ANNOTATION_SLIDE_HEIGHT_6" val="720"/>
  <p:tag name="ANNOTATION_SLIDE_WIDTH_6" val="960"/>
  <p:tag name="ANNOTATION_SCALE_6" val="100"/>
  <p:tag name="ANNOTATION_TOP_7" val="280"/>
  <p:tag name="ANNOTATION_LEFT_7" val="354"/>
  <p:tag name="ANNOTATION_HEIGHT_7" val="185.8333"/>
  <p:tag name="ANNOTATION_WIDTH_7" val="186.3333"/>
  <p:tag name="ANNOTATION_START_7" val="15.1"/>
  <p:tag name="ANNOTATION_END_7" val="16.6"/>
  <p:tag name="ANNOTATION_SLIDE_HEIGHT_7" val="720"/>
  <p:tag name="ANNOTATION_SLIDE_WIDTH_7" val="960"/>
  <p:tag name="ANNOTATION_SCALE_7" val="100"/>
  <p:tag name="ANNOTATION_TOP_8" val="691.5"/>
  <p:tag name="ANNOTATION_LEFT_8" val="766.3333"/>
  <p:tag name="ANNOTATION_HEIGHT_8" val="185.8333"/>
  <p:tag name="ANNOTATION_WIDTH_8" val="186.3333"/>
  <p:tag name="ANNOTATION_START_8" val="16.6"/>
  <p:tag name="ANNOTATION_END_8" val="-1"/>
  <p:tag name="ANNOTATION_SLIDE_HEIGHT_8" val="720"/>
  <p:tag name="ANNOTATION_SLIDE_WIDTH_8" val="960"/>
  <p:tag name="ANNOTATION_SCALE_8" val="100"/>
  <p:tag name="AUDIO_ID" val="285"/>
  <p:tag name="ARTICULATE_AUDIO_RECORDED" val="1"/>
  <p:tag name="ELAPSEDTIME" val="18.4"/>
  <p:tag name="ANNOTATION_TYPE_1" val="2"/>
  <p:tag name="ANNOTATION_START_1" val="5.7"/>
  <p:tag name="ANNOTATION_END_1" val="5.7"/>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5.7"/>
  <p:tag name="ANNOTATION_END_2" val="15.0"/>
  <p:tag name="ANNOTATION_TOP_2" val="83"/>
  <p:tag name="ANNOTATION_LEFT_2" val="95"/>
  <p:tag name="ANNOTATION_WIDTH_2" val="372"/>
  <p:tag name="ANNOTATION_HEIGHT_2" val="27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Xxf6mhG5_files\slide0001_image001.png"/>
</p:tagLst>
</file>

<file path=ppt/tags/tag29.xml><?xml version="1.0" encoding="utf-8"?>
<p:tagLst xmlns:a="http://schemas.openxmlformats.org/drawingml/2006/main" xmlns:r="http://schemas.openxmlformats.org/officeDocument/2006/relationships" xmlns:p="http://schemas.openxmlformats.org/presentationml/2006/main">
  <p:tag name="BULLET_1" val="8226"/>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a9820196-4d67-476f-b07b-10c7a390420e"/>
  <p:tag name="ARTICULATE_PLAYLIST_ID" val="-1"/>
  <p:tag name="ANNOTATION_TYPE_3" val="0"/>
  <p:tag name="ANNOTATION_ANIMATION_3" val="3"/>
  <p:tag name="ANNOTATION_ROTATION_3" val="0"/>
  <p:tag name="ANNOTATION_SUB_TYPE_3" val="1"/>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1"/>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1"/>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1"/>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1"/>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1"/>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0"/>
  <p:tag name="ANNOTATION_SUB_TYPE_9" val="1"/>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1"/>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SLIDE_NAV" val="1"/>
  <p:tag name="ANNOTATION_TOP_3" val="645.6666"/>
  <p:tag name="ANNOTATION_LEFT_3" val="385"/>
  <p:tag name="ANNOTATION_HEIGHT_3" val="185.8333"/>
  <p:tag name="ANNOTATION_WIDTH_3" val="186.3333"/>
  <p:tag name="ANNOTATION_START_3" val="15.2"/>
  <p:tag name="ANNOTATION_END_3" val="17.4"/>
  <p:tag name="ANNOTATION_SLIDE_HEIGHT_3" val="720"/>
  <p:tag name="ANNOTATION_SLIDE_WIDTH_3" val="960"/>
  <p:tag name="ANNOTATION_SCALE_3" val="100"/>
  <p:tag name="ANNOTATION_TOP_4" val="407.6667"/>
  <p:tag name="ANNOTATION_LEFT_4" val="387.5"/>
  <p:tag name="ANNOTATION_HEIGHT_4" val="185.8333"/>
  <p:tag name="ANNOTATION_WIDTH_4" val="186.3333"/>
  <p:tag name="ANNOTATION_START_4" val="18.7"/>
  <p:tag name="ANNOTATION_END_4" val="19.7"/>
  <p:tag name="ANNOTATION_SLIDE_HEIGHT_4" val="720"/>
  <p:tag name="ANNOTATION_SLIDE_WIDTH_4" val="960"/>
  <p:tag name="ANNOTATION_SCALE_4" val="100"/>
  <p:tag name="ANNOTATION_TOP_5" val="449.8333"/>
  <p:tag name="ANNOTATION_LEFT_5" val="366.3333"/>
  <p:tag name="ANNOTATION_HEIGHT_5" val="185.8333"/>
  <p:tag name="ANNOTATION_WIDTH_5" val="186.3333"/>
  <p:tag name="ANNOTATION_START_5" val="19.7"/>
  <p:tag name="ANNOTATION_END_5" val="21.2"/>
  <p:tag name="ANNOTATION_SLIDE_HEIGHT_5" val="720"/>
  <p:tag name="ANNOTATION_SLIDE_WIDTH_5" val="960"/>
  <p:tag name="ANNOTATION_SCALE_5" val="100"/>
  <p:tag name="ANNOTATION_TOP_6" val="487"/>
  <p:tag name="ANNOTATION_LEFT_6" val="449.5"/>
  <p:tag name="ANNOTATION_HEIGHT_6" val="185.8333"/>
  <p:tag name="ANNOTATION_WIDTH_6" val="186.3333"/>
  <p:tag name="ANNOTATION_START_6" val="21.2"/>
  <p:tag name="ANNOTATION_END_6" val="22.5"/>
  <p:tag name="ANNOTATION_SLIDE_HEIGHT_6" val="720"/>
  <p:tag name="ANNOTATION_SLIDE_WIDTH_6" val="960"/>
  <p:tag name="ANNOTATION_SCALE_6" val="100"/>
  <p:tag name="ANNOTATION_TOP_7" val="526.6667"/>
  <p:tag name="ANNOTATION_LEFT_7" val="397.3333"/>
  <p:tag name="ANNOTATION_HEIGHT_7" val="185.8333"/>
  <p:tag name="ANNOTATION_WIDTH_7" val="186.3333"/>
  <p:tag name="ANNOTATION_START_7" val="22.5"/>
  <p:tag name="ANNOTATION_END_7" val="23.3"/>
  <p:tag name="ANNOTATION_SLIDE_HEIGHT_7" val="720"/>
  <p:tag name="ANNOTATION_SLIDE_WIDTH_7" val="960"/>
  <p:tag name="ANNOTATION_SCALE_7" val="100"/>
  <p:tag name="ANNOTATION_TOP_8" val="561.3333"/>
  <p:tag name="ANNOTATION_LEFT_8" val="372.5"/>
  <p:tag name="ANNOTATION_HEIGHT_8" val="185.8333"/>
  <p:tag name="ANNOTATION_WIDTH_8" val="186.3333"/>
  <p:tag name="ANNOTATION_START_8" val="23.3"/>
  <p:tag name="ANNOTATION_END_8" val="24.4"/>
  <p:tag name="ANNOTATION_SLIDE_HEIGHT_8" val="720"/>
  <p:tag name="ANNOTATION_SLIDE_WIDTH_8" val="960"/>
  <p:tag name="ANNOTATION_SCALE_8" val="100"/>
  <p:tag name="ANNOTATION_TOP_9" val="596"/>
  <p:tag name="ANNOTATION_LEFT_9" val="409.8333"/>
  <p:tag name="ANNOTATION_HEIGHT_9" val="185.8333"/>
  <p:tag name="ANNOTATION_WIDTH_9" val="186.3333"/>
  <p:tag name="ANNOTATION_START_9" val="24.4"/>
  <p:tag name="ANNOTATION_END_9" val="25.7"/>
  <p:tag name="ANNOTATION_SLIDE_HEIGHT_9" val="720"/>
  <p:tag name="ANNOTATION_SLIDE_WIDTH_9" val="960"/>
  <p:tag name="ANNOTATION_SCALE_9" val="100"/>
  <p:tag name="ANNOTATION_TOP_10" val="681.6667"/>
  <p:tag name="ANNOTATION_LEFT_10" val="329.1667"/>
  <p:tag name="ANNOTATION_HEIGHT_10" val="185.8333"/>
  <p:tag name="ANNOTATION_WIDTH_10" val="186.3333"/>
  <p:tag name="ANNOTATION_START_10" val="25.7"/>
  <p:tag name="ANNOTATION_END_10" val="-1"/>
  <p:tag name="ANNOTATION_SLIDE_HEIGHT_10" val="720"/>
  <p:tag name="ANNOTATION_SLIDE_WIDTH_10" val="960"/>
  <p:tag name="ANNOTATION_SCALE_10" val="100"/>
  <p:tag name="AUDIO_ID" val="272"/>
  <p:tag name="ARTICULATE_AUDIO_RECORDED" val="1"/>
  <p:tag name="ELAPSEDTIME" val="16.3"/>
  <p:tag name="ANNOTATION_TYPE_1" val="2"/>
  <p:tag name="ANNOTATION_START_1" val="9.5"/>
  <p:tag name="ANNOTATION_END_1" val="9.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9.5"/>
  <p:tag name="ANNOTATION_END_2" val="16.1"/>
  <p:tag name="ANNOTATION_TOP_2" val="384"/>
  <p:tag name="ANNOTATION_LEFT_2" val="348"/>
  <p:tag name="ANNOTATION_WIDTH_2" val="321"/>
  <p:tag name="ANNOTATION_HEIGHT_2" val="2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c8d813a2-66c6-4bd0-9e0a-61b95523b586"/>
  <p:tag name="ARTICULATE_SLIDE_PAUSE" val="0"/>
  <p:tag name="ARTICULATE_LOCK_SLIDE" val="0"/>
  <p:tag name="ARTICULATE_HIDE_SLIDE" val="0"/>
  <p:tag name="ARTICULATE_PLAYER_CONTROL_PREVIOUS" val="False"/>
  <p:tag name="ARTICULATE_PLAYER_CONTROL_NEXT" val="True"/>
  <p:tag name="ARTICULATE_PLAYER_CONTROL_NOTES" val="True"/>
  <p:tag name="ARTICULATE_USED_LAYOUT" val="1"/>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6eee93c2-f0a9-4c9d-9669-86d016213f4f"/>
  <p:tag name="ARTICULATE_PLAYLIST_ID" val="-1"/>
  <p:tag name="ARTICULATE_SLIDE_NAV" val="11"/>
  <p:tag name="ANNOTATION_TYPE_8" val="0"/>
  <p:tag name="ANNOTATION_START_8" val="13.4"/>
  <p:tag name="ANNOTATION_END_8" val="16.0"/>
  <p:tag name="ANNOTATION_TOP_8" val="414"/>
  <p:tag name="ANNOTATION_LEFT_8" val="13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16.0"/>
  <p:tag name="ANNOTATION_END_9" val="26.1"/>
  <p:tag name="ANNOTATION_TOP_9" val="503"/>
  <p:tag name="ANNOTATION_LEFT_9" val="134"/>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2"/>
  <p:tag name="ANNOTATION_START_10" val="26.1"/>
  <p:tag name="ANNOTATION_END_10" val="26.1"/>
  <p:tag name="ANNOTATION_TOP_10" val="-62"/>
  <p:tag name="ANNOTATION_LEFT_10" val="-62"/>
  <p:tag name="ANNOTATION_WIDTH_10" val="1085"/>
  <p:tag name="ANNOTATION_HEIGHT_10" val="845"/>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255"/>
  <p:tag name="ANNOTATION_FILL_COLOR_10" val="5921370"/>
  <p:tag name="ANNOTATION_FILL_ALPHA_10" val="50"/>
  <p:tag name="ANNOTATION_BORDER_WIDTH_10" val="2"/>
  <p:tag name="ANNOTATION_SLIDE_WIDTH_10" val="960"/>
  <p:tag name="ANNOTATION_SLIDE_HEIGHT_10" val="720"/>
  <p:tag name="ANNOTATION_TYPE_11" val="2"/>
  <p:tag name="ANNOTATION_START_11" val="26.1"/>
  <p:tag name="ANNOTATION_END_11" val="31.4"/>
  <p:tag name="ANNOTATION_TOP_11" val="187"/>
  <p:tag name="ANNOTATION_LEFT_11" val="500"/>
  <p:tag name="ANNOTATION_WIDTH_11" val="452"/>
  <p:tag name="ANNOTATION_HEIGHT_11" val="40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255"/>
  <p:tag name="ANNOTATION_FILL_COLOR_11" val="5921370"/>
  <p:tag name="ANNOTATION_FILL_ALPHA_11" val="50"/>
  <p:tag name="ANNOTATION_BORDER_WIDTH_11" val="2"/>
  <p:tag name="ANNOTATION_SLIDE_WIDTH_11" val="960"/>
  <p:tag name="ANNOTATION_SLIDE_HEIGHT_11" val="720"/>
  <p:tag name="ANNOTATION_TYPE_12" val="0"/>
  <p:tag name="ANNOTATION_START_12" val="31.4"/>
  <p:tag name="ANNOTATION_END_12" val="34.2"/>
  <p:tag name="ANNOTATION_TOP_12" val="273"/>
  <p:tag name="ANNOTATION_LEFT_12" val="551"/>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34.2"/>
  <p:tag name="ANNOTATION_END_13" val="36.2"/>
  <p:tag name="ANNOTATION_TOP_13" val="392"/>
  <p:tag name="ANNOTATION_LEFT_13" val="58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36.2"/>
  <p:tag name="ANNOTATION_END_14" val="38.3"/>
  <p:tag name="ANNOTATION_TOP_14" val="442"/>
  <p:tag name="ANNOTATION_LEFT_14" val="586"/>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38.3"/>
  <p:tag name="ANNOTATION_END_15" val="40.2"/>
  <p:tag name="ANNOTATION_TOP_15" val="513"/>
  <p:tag name="ANNOTATION_LEFT_15" val="585"/>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6" val="0"/>
  <p:tag name="ANNOTATION_START_16" val="40.2"/>
  <p:tag name="ANNOTATION_TOP_16" val="561"/>
  <p:tag name="ANNOTATION_LEFT_16" val="580"/>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2"/>
  <p:tag name="ANNOTATION_SLIDE_WIDTH_16" val="960"/>
  <p:tag name="ANNOTATION_SLIDE_HEIGHT_16" val="720"/>
  <p:tag name="ANNOTATION_TYPE_6" val="0"/>
  <p:tag name="ANNOTATION_START_6" val="38.5"/>
  <p:tag name="ANNOTATION_END_6" val="39.8"/>
  <p:tag name="ANNOTATION_TOP_6" val="513"/>
  <p:tag name="ANNOTATION_LEFT_6" val="568"/>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39.8"/>
  <p:tag name="ANNOTATION_TOP_7" val="564"/>
  <p:tag name="ANNOTATION_LEFT_7" val="567"/>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UDIO_ID" val="284"/>
  <p:tag name="ARTICULATE_AUDIO_RECORDED" val="1"/>
  <p:tag name="ELAPSEDTIME" val="35.8"/>
  <p:tag name="ANNOTATION_TYPE_1" val="2"/>
  <p:tag name="ANNOTATION_START_1" val="4.1"/>
  <p:tag name="ANNOTATION_END_1" val="4.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1"/>
  <p:tag name="ANNOTATION_END_2" val="10.4"/>
  <p:tag name="ANNOTATION_TOP_2" val="182"/>
  <p:tag name="ANNOTATION_LEFT_2" val="513"/>
  <p:tag name="ANNOTATION_WIDTH_2" val="437"/>
  <p:tag name="ANNOTATION_HEIGHT_2" val="2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8.1"/>
  <p:tag name="ANNOTATION_END_3" val="27.5"/>
  <p:tag name="ANNOTATION_TOP_3" val="571"/>
  <p:tag name="ANNOTATION_LEFT_3" val="393"/>
  <p:tag name="ANNOTATION_WIDTH_3" val="186"/>
  <p:tag name="ANNOTATION_HEIGHT_3" val="186"/>
  <p:tag name="ANNOTATION_ANIMATION_3" val="3"/>
  <p:tag name="ANNOTATION_ROTATION_3" val="225"/>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2"/>
  <p:tag name="ANNOTATION_START_4" val="27.5"/>
  <p:tag name="ANNOTATION_END_4" val="27.5"/>
  <p:tag name="ANNOTATION_TOP_4" val="-62"/>
  <p:tag name="ANNOTATION_LEFT_4" val="-62"/>
  <p:tag name="ANNOTATION_WIDTH_4" val="1085"/>
  <p:tag name="ANNOTATION_HEIGHT_4" val="845"/>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2"/>
  <p:tag name="ANNOTATION_START_5" val="27.5"/>
  <p:tag name="ANNOTATION_TOP_5" val="384"/>
  <p:tag name="ANNOTATION_LEFT_5" val="516"/>
  <p:tag name="ANNOTATION_WIDTH_5" val="429"/>
  <p:tag name="ANNOTATION_HEIGHT_5" val="25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COUNT" val="5"/>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1"/>
</p:tagLst>
</file>

<file path=ppt/tags/tag32.xml><?xml version="1.0" encoding="utf-8"?>
<p:tagLst xmlns:a="http://schemas.openxmlformats.org/drawingml/2006/main" xmlns:r="http://schemas.openxmlformats.org/officeDocument/2006/relationships" xmlns:p="http://schemas.openxmlformats.org/presentationml/2006/main">
  <p:tag name="ANNOTATION_TYPE_1" val="0"/>
  <p:tag name="ANNOTATION_START_1" val="1.1"/>
  <p:tag name="ANNOTATION_END_1" val="3.0"/>
  <p:tag name="ANNOTATION_TOP_1" val="643"/>
  <p:tag name="ANNOTATION_LEFT_1" val="680"/>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0"/>
  <p:tag name="ANNOTATION_END_2" val="4.6"/>
  <p:tag name="ANNOTATION_TOP_2" val="415"/>
  <p:tag name="ANNOTATION_LEFT_2" val="634"/>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4.6"/>
  <p:tag name="ANNOTATION_TOP_3" val="418"/>
  <p:tag name="ANNOTATION_LEFT_3" val="168"/>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297"/>
  <p:tag name="ARTICULATE_AUDIO_RECORDED" val="1"/>
  <p:tag name="ELAPSEDTIME" val="5.5"/>
  <p:tag name="ANNOTATION_COUNT" val="0"/>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USED_LAYOUT" val="4"/>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34.xml><?xml version="1.0" encoding="utf-8"?>
<p:tagLst xmlns:a="http://schemas.openxmlformats.org/drawingml/2006/main" xmlns:r="http://schemas.openxmlformats.org/officeDocument/2006/relationships" xmlns:p="http://schemas.openxmlformats.org/presentationml/2006/main">
  <p:tag name="ANNOTATION_TYPE_9" val="0"/>
  <p:tag name="ANNOTATION_START_9" val="49.1"/>
  <p:tag name="ANNOTATION_END_9" val="49.8"/>
  <p:tag name="ANNOTATION_TOP_9" val="263.2"/>
  <p:tag name="ANNOTATION_LEFT_9" val="304.8"/>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49.8"/>
  <p:tag name="ANNOTATION_TOP_10" val="263.2"/>
  <p:tag name="ANNOTATION_LEFT_10" val="304.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RTICULATE_SLIDE_GUID" val="dd6458c7-c8d1-4dde-85fe-07cabcdfb15b"/>
  <p:tag name="ARTICULATE_PLAYLIST_ID" val="-1"/>
  <p:tag name="ARTICULATE_SLIDE_NAV" val="13"/>
  <p:tag name="ANNOTATION_TYPE_1" val="0"/>
  <p:tag name="ANNOTATION_START_1" val="1.4"/>
  <p:tag name="ANNOTATION_END_1" val="5.8"/>
  <p:tag name="ANNOTATION_TOP_1" val="67"/>
  <p:tag name="ANNOTATION_LEFT_1" val="12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8"/>
  <p:tag name="ANNOTATION_END_2" val="7.1"/>
  <p:tag name="ANNOTATION_TOP_2" val="163"/>
  <p:tag name="ANNOTATION_LEFT_2" val="10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1"/>
  <p:tag name="ANNOTATION_END_3" val="7.9"/>
  <p:tag name="ANNOTATION_TOP_3" val="187"/>
  <p:tag name="ANNOTATION_LEFT_3" val="10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7.9"/>
  <p:tag name="ANNOTATION_END_4" val="12.2"/>
  <p:tag name="ANNOTATION_TOP_4" val="211"/>
  <p:tag name="ANNOTATION_LEFT_4" val="103"/>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2.2"/>
  <p:tag name="ANNOTATION_END_5" val="22.3"/>
  <p:tag name="ANNOTATION_TOP_5" val="281"/>
  <p:tag name="ANNOTATION_LEFT_5" val="10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2.3"/>
  <p:tag name="ANNOTATION_END_6" val="29.6"/>
  <p:tag name="ANNOTATION_TOP_6" val="299"/>
  <p:tag name="ANNOTATION_LEFT_6" val="100"/>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9.6"/>
  <p:tag name="ANNOTATION_END_7" val="39.6"/>
  <p:tag name="ANNOTATION_TOP_7" val="410"/>
  <p:tag name="ANNOTATION_LEFT_7" val="101"/>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1"/>
  <p:tag name="ANNOTATION_START_8" val="39.6"/>
  <p:tag name="ANNOTATION_TOP_8" val="515"/>
  <p:tag name="ANNOTATION_LEFT_8" val="135"/>
  <p:tag name="ANNOTATION_WIDTH_8" val="279"/>
  <p:tag name="ANNOTATION_HEIGHT_8" val="87"/>
  <p:tag name="ANNOTATION_ANIMATION_8" val="5"/>
  <p:tag name="ANNOTATION_ROTATION_8" val="0"/>
  <p:tag name="ANNOTATION_SUB_TYPE_8" val="9"/>
  <p:tag name="ANNOTATION_LOOP_COUNT_8" val="1"/>
  <p:tag name="ANNOTATION_BOX_RADIUS_8" val="5"/>
  <p:tag name="ANNOTATION_SCALE_8" val="0"/>
  <p:tag name="ANNOTATION_BORDER_ALPHA_8" val="100"/>
  <p:tag name="ANNOTATION_BORDER_COLOR_8" val="0"/>
  <p:tag name="ANNOTATION_FILL_COLOR_8" val="65535"/>
  <p:tag name="ANNOTATION_FILL_ALPHA_8" val="100"/>
  <p:tag name="ANNOTATION_BORDER_WIDTH_8" val="3"/>
  <p:tag name="ANNOTATION_SLIDE_WIDTH_8" val="960"/>
  <p:tag name="ANNOTATION_SLIDE_HEIGHT_8" val="720"/>
  <p:tag name="AUDIO_ID" val="279"/>
  <p:tag name="ARTICULATE_AUDIO_RECORDED" val="1"/>
  <p:tag name="ELAPSEDTIME" val="45.7"/>
  <p:tag name="ANNOTATION_COUNT" val="0"/>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35.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5" val="8226"/>
  <p:tag name="BULLET_6" val="8226"/>
  <p:tag name="BULLET_7" val="8226"/>
  <p:tag name="BULLET_8" val="8226"/>
  <p:tag name="BULLET_1" val="8226"/>
  <p:tag name="BULLET_2" val="8226"/>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55fa2a9d-7de1-482f-8935-866f6275e940"/>
  <p:tag name="ARTICULATE_PLAYLIST_ID" val="-1"/>
  <p:tag name="ARTICULATE_SLIDE_NAV" val="14"/>
  <p:tag name="ANNOTATION_TYPE_6" val="0"/>
  <p:tag name="ANNOTATION_START_6" val="32.3"/>
  <p:tag name="ANNOTATION_TOP_6" val="532"/>
  <p:tag name="ANNOTATION_LEFT_6" val="420"/>
  <p:tag name="ANNOTATION_WIDTH_6" val="186"/>
  <p:tag name="ANNOTATION_HEIGHT_6" val="186"/>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UDIO_ID" val="280"/>
  <p:tag name="ARTICULATE_AUDIO_RECORDED" val="1"/>
  <p:tag name="ELAPSEDTIME" val="42.2"/>
  <p:tag name="ANNOTATION_TYPE_1" val="0"/>
  <p:tag name="ANNOTATION_START_1" val="2.6"/>
  <p:tag name="ANNOTATION_END_1" val="11.1"/>
  <p:tag name="ANNOTATION_TOP_1" val="59"/>
  <p:tag name="ANNOTATION_LEFT_1" val="109"/>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1"/>
  <p:tag name="ANNOTATION_END_2" val="14.5"/>
  <p:tag name="ANNOTATION_TOP_2" val="326"/>
  <p:tag name="ANNOTATION_LEFT_2" val="119"/>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5"/>
  <p:tag name="ANNOTATION_END_3" val="16.4"/>
  <p:tag name="ANNOTATION_TOP_3" val="400"/>
  <p:tag name="ANNOTATION_LEFT_3" val="119"/>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6.4"/>
  <p:tag name="ANNOTATION_END_4" val="25.5"/>
  <p:tag name="ANNOTATION_TOP_4" val="419"/>
  <p:tag name="ANNOTATION_LEFT_4" val="119"/>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35.4"/>
  <p:tag name="ANNOTATION_TOP_5" val="530"/>
  <p:tag name="ANNOTATION_LEFT_5" val="426"/>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Lst>
</file>

<file path=ppt/tags/tag38.xml><?xml version="1.0" encoding="utf-8"?>
<p:tagLst xmlns:a="http://schemas.openxmlformats.org/drawingml/2006/main" xmlns:r="http://schemas.openxmlformats.org/officeDocument/2006/relationships" xmlns:p="http://schemas.openxmlformats.org/presentationml/2006/main">
  <p:tag name="ARTICULATE_SLIDE_GUID" val="39d540ff-4c2d-4156-bb18-3a384b99fc5c"/>
  <p:tag name="ARTICULATE_PLAYLIST_ID" val="-1"/>
  <p:tag name="ARTICULATE_SLIDE_NAV" val="15"/>
  <p:tag name="ANNOTATION_TYPE_6" val="0"/>
  <p:tag name="ANNOTATION_START_6" val="22.1"/>
  <p:tag name="ANNOTATION_TOP_6" val="563"/>
  <p:tag name="ANNOTATION_LEFT_6" val="131"/>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5" val="0"/>
  <p:tag name="ANNOTATION_START_5" val="24.7"/>
  <p:tag name="ANNOTATION_TOP_5" val="400"/>
  <p:tag name="ANNOTATION_LEFT_5" val="100"/>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UDIO_ID" val="281"/>
  <p:tag name="ARTICULATE_AUDIO_RECORDED" val="1"/>
  <p:tag name="ELAPSEDTIME" val="27.7"/>
  <p:tag name="ANNOTATION_TYPE_1" val="0"/>
  <p:tag name="ANNOTATION_START_1" val="2.4"/>
  <p:tag name="ANNOTATION_END_1" val="4.8"/>
  <p:tag name="ANNOTATION_TOP_1" val="434"/>
  <p:tag name="ANNOTATION_LEFT_1" val="590"/>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8"/>
  <p:tag name="ANNOTATION_END_2" val="12.3"/>
  <p:tag name="ANNOTATION_TOP_2" val="603"/>
  <p:tag name="ANNOTATION_LEFT_2" val="542"/>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2.3"/>
  <p:tag name="ANNOTATION_END_3" val="18.4"/>
  <p:tag name="ANNOTATION_TOP_3" val="313"/>
  <p:tag name="ANNOTATION_LEFT_3" val="106"/>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8.4"/>
  <p:tag name="ANNOTATION_TOP_4" val="374"/>
  <p:tag name="ANNOTATION_LEFT_4" val="103"/>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1"/>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1"/>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39d540ff-4c2d-4156-bb18-3a384b99fc5c"/>
  <p:tag name="ARTICULATE_PLAYLIST_ID" val="-1"/>
  <p:tag name="ARTICULATE_SLIDE_NAV" val="15"/>
  <p:tag name="ANNOTATION_TYPE_2" val="0"/>
  <p:tag name="ANNOTATION_START_2" val="7.7"/>
  <p:tag name="ANNOTATION_END_2" val="11.0"/>
  <p:tag name="ANNOTATION_TOP_2" val="242"/>
  <p:tag name="ANNOTATION_LEFT_2" val="10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1.0"/>
  <p:tag name="ANNOTATION_END_3" val="17.4"/>
  <p:tag name="ANNOTATION_TOP_3" val="300"/>
  <p:tag name="ANNOTATION_LEFT_3" val="106"/>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7.4"/>
  <p:tag name="ANNOTATION_END_4" val="18.5"/>
  <p:tag name="ANNOTATION_TOP_4" val="359"/>
  <p:tag name="ANNOTATION_LEFT_4" val="10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8.5"/>
  <p:tag name="ANNOTATION_END_5" val="22.1"/>
  <p:tag name="ANNOTATION_TOP_5" val="444"/>
  <p:tag name="ANNOTATION_LEFT_5" val="103"/>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2.1"/>
  <p:tag name="ANNOTATION_TOP_6" val="563"/>
  <p:tag name="ANNOTATION_LEFT_6" val="131"/>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UDIO_ID" val="298"/>
  <p:tag name="ARTICULATE_AUDIO_RECORDED" val="1"/>
  <p:tag name="ELAPSEDTIME" val="10.8"/>
  <p:tag name="ANNOTATION_TYPE_1" val="0"/>
  <p:tag name="ANNOTATION_START_1" val="2.2"/>
  <p:tag name="ANNOTATION_TOP_1" val="258"/>
  <p:tag name="ANNOTATION_LEFT_1" val="525"/>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COUNT" val="1"/>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41.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1" val="8226"/>
</p:tagLst>
</file>

<file path=ppt/tags/tag42.xml><?xml version="1.0" encoding="utf-8"?>
<p:tagLst xmlns:a="http://schemas.openxmlformats.org/drawingml/2006/main" xmlns:r="http://schemas.openxmlformats.org/officeDocument/2006/relationships" xmlns:p="http://schemas.openxmlformats.org/presentationml/2006/main">
  <p:tag name="ANNOTATION_TYPE_9" val="0"/>
  <p:tag name="ANNOTATION_START_9" val="21.1"/>
  <p:tag name="ANNOTATION_TOP_9" val="285.5"/>
  <p:tag name="ANNOTATION_LEFT_9" val="364.4"/>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RTICULATE_SLIDE_GUID" val="9066576a-0aca-4b7d-8e16-ed19b3fb6311"/>
  <p:tag name="ARTICULATE_PLAYLIST_ID" val="-1"/>
  <p:tag name="ARTICULATE_SLIDE_NAV" val="16"/>
  <p:tag name="ANNOTATION_TOP_4" val="545.3334"/>
  <p:tag name="ANNOTATION_LEFT_4" val="524.1667"/>
  <p:tag name="ANNOTATION_HEIGHT_4" val="185.8333"/>
  <p:tag name="ANNOTATION_WIDTH_4" val="186.3333"/>
  <p:tag name="ANNOTATION_START_4" val="14.1"/>
  <p:tag name="ANNOTATION_END_4" val="17.5"/>
  <p:tag name="ANNOTATION_SLIDE_HEIGHT_4" val="720"/>
  <p:tag name="ANNOTATION_SLIDE_WIDTH_4" val="960"/>
  <p:tag name="ANNOTATION_SCALE_4" val="100"/>
  <p:tag name="ANNOTATION_TOP_5" val="174.6667"/>
  <p:tag name="ANNOTATION_LEFT_5" val="607.3333"/>
  <p:tag name="ANNOTATION_HEIGHT_5" val="185.8333"/>
  <p:tag name="ANNOTATION_WIDTH_5" val="186.3333"/>
  <p:tag name="ANNOTATION_START_5" val="17.5"/>
  <p:tag name="ANNOTATION_END_5" val="18.1"/>
  <p:tag name="ANNOTATION_SLIDE_HEIGHT_5" val="720"/>
  <p:tag name="ANNOTATION_SLIDE_WIDTH_5" val="960"/>
  <p:tag name="ANNOTATION_SCALE_5" val="100"/>
  <p:tag name="ANNOTATION_TOP_6" val="174.6667"/>
  <p:tag name="ANNOTATION_LEFT_6" val="607.3333"/>
  <p:tag name="ANNOTATION_HEIGHT_6" val="185.8333"/>
  <p:tag name="ANNOTATION_WIDTH_6" val="186.3333"/>
  <p:tag name="ANNOTATION_START_6" val="18.1"/>
  <p:tag name="ANNOTATION_END_6" val="20.1"/>
  <p:tag name="ANNOTATION_SLIDE_HEIGHT_6" val="720"/>
  <p:tag name="ANNOTATION_SLIDE_WIDTH_6" val="960"/>
  <p:tag name="ANNOTATION_SCALE_6" val="100"/>
  <p:tag name="ANNOTATION_TOP_7" val="479.6667"/>
  <p:tag name="ANNOTATION_LEFT_7" val="599.8333"/>
  <p:tag name="ANNOTATION_HEIGHT_7" val="185.8333"/>
  <p:tag name="ANNOTATION_WIDTH_7" val="186.3333"/>
  <p:tag name="ANNOTATION_START_7" val="20.1"/>
  <p:tag name="ANNOTATION_END_7" val="20.7"/>
  <p:tag name="ANNOTATION_SLIDE_HEIGHT_7" val="720"/>
  <p:tag name="ANNOTATION_SLIDE_WIDTH_7" val="960"/>
  <p:tag name="ANNOTATION_SCALE_7" val="100"/>
  <p:tag name="ANNOTATION_TOP_8" val="479.6667"/>
  <p:tag name="ANNOTATION_LEFT_8" val="599.8333"/>
  <p:tag name="ANNOTATION_HEIGHT_8" val="185.8333"/>
  <p:tag name="ANNOTATION_WIDTH_8" val="186.3333"/>
  <p:tag name="ANNOTATION_START_8" val="20.7"/>
  <p:tag name="ANNOTATION_END_8" val="-1"/>
  <p:tag name="ANNOTATION_SLIDE_HEIGHT_8" val="720"/>
  <p:tag name="ANNOTATION_SLIDE_WIDTH_8" val="960"/>
  <p:tag name="ANNOTATION_SCALE_8" val="100"/>
  <p:tag name="AUDIO_ID" val="292"/>
  <p:tag name="ARTICULATE_AUDIO_RECORDED" val="1"/>
  <p:tag name="ELAPSEDTIME" val="24"/>
  <p:tag name="ANNOTATION_TYPE_1" val="0"/>
  <p:tag name="ANNOTATION_START_1" val="6.4"/>
  <p:tag name="ANNOTATION_END_1" val="12.9"/>
  <p:tag name="ANNOTATION_TOP_1" val="318"/>
  <p:tag name="ANNOTATION_LEFT_1" val="149"/>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2.9"/>
  <p:tag name="ANNOTATION_END_2" val="14.5"/>
  <p:tag name="ANNOTATION_TOP_2" val="166"/>
  <p:tag name="ANNOTATION_LEFT_2" val="592"/>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5"/>
  <p:tag name="ANNOTATION_END_3" val="21.5"/>
  <p:tag name="ANNOTATION_TOP_3" val="467"/>
  <p:tag name="ANNOTATION_LEFT_3" val="588"/>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8S9ZXqX1_files\slide0001_image001.png"/>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ezzMlug9_files\slide0001_image001.jpg"/>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d6d1e6f3-8b72-43c3-952b-0bdc03d4c41b"/>
  <p:tag name="ARTICULATE_PLAYLIST_ID" val="-1"/>
  <p:tag name="ARTICULATE_SLIDE_NAV" val="17"/>
  <p:tag name="ANNOTATION_TYPE_1" val="2"/>
  <p:tag name="ANNOTATION_START_1" val="3.3"/>
  <p:tag name="ANNOTATION_END_1" val="3.3"/>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3"/>
  <p:tag name="ANNOTATION_END_2" val="10.6"/>
  <p:tag name="ANNOTATION_TOP_2" val="595"/>
  <p:tag name="ANNOTATION_LEFT_2" val="450"/>
  <p:tag name="ANNOTATION_WIDTH_2" val="369"/>
  <p:tag name="ANNOTATION_HEIGHT_2" val="3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UDIO_ID" val="296"/>
  <p:tag name="ARTICULATE_AUDIO_RECORDED" val="1"/>
  <p:tag name="ELAPSEDTIME" val="14.2"/>
  <p:tag name="ANNOTATION_COUNT" val="0"/>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1"/>
</p:tagLst>
</file>

<file path=ppt/tags/tag49.xml><?xml version="1.0" encoding="utf-8"?>
<p:tagLst xmlns:a="http://schemas.openxmlformats.org/drawingml/2006/main" xmlns:r="http://schemas.openxmlformats.org/officeDocument/2006/relationships" xmlns:p="http://schemas.openxmlformats.org/presentationml/2006/main">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RTICULATE_SLIDE_GUID" val="3c996668-e437-4a65-b142-67f3871c24f1"/>
  <p:tag name="ARTICULATE_PLAYLIST_ID" val="-1"/>
  <p:tag name="ARTICULATE_SLIDE_NAV" val="18"/>
  <p:tag name="ANNOTATION_TOP_8" val="420.1667"/>
  <p:tag name="ANNOTATION_LEFT_8" val="707.8334"/>
  <p:tag name="ANNOTATION_HEIGHT_8" val="185.8333"/>
  <p:tag name="ANNOTATION_WIDTH_8" val="186.3333"/>
  <p:tag name="ANNOTATION_START_8" val="26.9"/>
  <p:tag name="ANNOTATION_END_8" val="-1"/>
  <p:tag name="ANNOTATION_SLIDE_HEIGHT_8" val="720"/>
  <p:tag name="ANNOTATION_SLIDE_WIDTH_8" val="960"/>
  <p:tag name="ANNOTATION_SCALE_8" val="100"/>
  <p:tag name="ANNOTATION_TYPE_6" val="0"/>
  <p:tag name="ANNOTATION_START_6" val="25.1"/>
  <p:tag name="ANNOTATION_END_6" val="28.5"/>
  <p:tag name="ANNOTATION_TOP_6" val="616"/>
  <p:tag name="ANNOTATION_LEFT_6" val="736"/>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8.5"/>
  <p:tag name="ANNOTATION_END_7" val="30.5"/>
  <p:tag name="ANNOTATION_TOP_7" val="320"/>
  <p:tag name="ANNOTATION_LEFT_7" val="734"/>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UDIO_ID" val="293"/>
  <p:tag name="ARTICULATE_AUDIO_RECORDED" val="1"/>
  <p:tag name="ELAPSEDTIME" val="25.5"/>
  <p:tag name="ANNOTATION_TYPE_1" val="0"/>
  <p:tag name="ANNOTATION_START_1" val="1.8"/>
  <p:tag name="ANNOTATION_END_1" val="6.8"/>
  <p:tag name="ANNOTATION_TOP_1" val="104"/>
  <p:tag name="ANNOTATION_LEFT_1" val="202"/>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8"/>
  <p:tag name="ANNOTATION_END_2" val="9.5"/>
  <p:tag name="ANNOTATION_TOP_2" val="326"/>
  <p:tag name="ANNOTATION_LEFT_2" val="42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2"/>
  <p:tag name="ANNOTATION_START_3" val="15.6"/>
  <p:tag name="ANNOTATION_END_3" val="15.6"/>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5.6"/>
  <p:tag name="ANNOTATION_END_4" val="21.7"/>
  <p:tag name="ANNOTATION_TOP_4" val="363"/>
  <p:tag name="ANNOTATION_LEFT_4" val="684"/>
  <p:tag name="ANNOTATION_WIDTH_4" val="274"/>
  <p:tag name="ANNOTATION_HEIGHT_4" val="2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0"/>
  <p:tag name="ANNOTATION_START_5" val="21.7"/>
  <p:tag name="ANNOTATION_TOP_5" val="461"/>
  <p:tag name="ANNOTATION_LEFT_5" val="74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NNOTATION_TYPE_4" val="0"/>
  <p:tag name="ANNOTATION_START_4" val="11.0"/>
  <p:tag name="ANNOTATION_END_4" val="14.7"/>
  <p:tag name="ANNOTATION_TOP_4" val="311.5"/>
  <p:tag name="ANNOTATION_LEFT_4" val="254.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4.7"/>
  <p:tag name="ANNOTATION_TOP_5" val="339.8"/>
  <p:tag name="ANNOTATION_LEFT_5" val="411.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RTICULATE_SLIDE_GUID" val="b82b22d9-2608-4e28-9825-ab8d01e8bb61"/>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TITLE_TAG" val="GOES-R Cloud Products Highlighted"/>
  <p:tag name="ARTICULATE_PLAYLIST_ID" val="-1"/>
  <p:tag name="ARTICULATE_SLIDE_NAV" val="2"/>
  <p:tag name="ANNOTATION_TOP_3" val="-62"/>
  <p:tag name="ANNOTATION_LEFT_3" val="-62.16666"/>
  <p:tag name="ANNOTATION_HEIGHT_3" val="844"/>
  <p:tag name="ANNOTATION_WIDTH_3" val="1084.167"/>
  <p:tag name="ANNOTATION_START_3" val="11.7"/>
  <p:tag name="ANNOTATION_END_3" val="-1"/>
  <p:tag name="ANNOTATION_SLIDE_HEIGHT_3" val="720"/>
  <p:tag name="ANNOTATION_SLIDE_WIDTH_3" val="960"/>
  <p:tag name="AUDIO_ID" val="288"/>
  <p:tag name="ARTICULATE_AUDIO_RECORDED" val="1"/>
  <p:tag name="ELAPSEDTIME" val="10.9"/>
  <p:tag name="ANNOTATION_TYPE_1" val="2"/>
  <p:tag name="ANNOTATION_START_1" val="6.8"/>
  <p:tag name="ANNOTATION_END_1" val="6.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6.8"/>
  <p:tag name="ANNOTATION_END_2" val="10.4"/>
  <p:tag name="ANNOTATION_TOP_2" val="52"/>
  <p:tag name="ANNOTATION_LEFT_2" val="256"/>
  <p:tag name="ANNOTATION_WIDTH_2" val="171"/>
  <p:tag name="ANNOTATION_HEIGHT_2" val="14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50.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1" val="8226"/>
  <p:tag name="BULLET_2" val="8226"/>
</p:tagLst>
</file>

<file path=ppt/tags/tag51.xml><?xml version="1.0" encoding="utf-8"?>
<p:tagLst xmlns:a="http://schemas.openxmlformats.org/drawingml/2006/main" xmlns:r="http://schemas.openxmlformats.org/officeDocument/2006/relationships" xmlns:p="http://schemas.openxmlformats.org/presentationml/2006/main">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SLIDE_GUID" val="dc89afb8-b62b-4f72-8f53-f1cc6935d4b1"/>
  <p:tag name="ARTICULATE_PLAYLIST_ID" val="-1"/>
  <p:tag name="ARTICULATE_SLIDE_NAV" val="19"/>
  <p:tag name="ANNOTATION_TOP_3" val="463.5"/>
  <p:tag name="ANNOTATION_LEFT_3" val="699.1667"/>
  <p:tag name="ANNOTATION_HEIGHT_3" val="185.8333"/>
  <p:tag name="ANNOTATION_WIDTH_3" val="186.3333"/>
  <p:tag name="ANNOTATION_START_3" val="13.6"/>
  <p:tag name="ANNOTATION_END_3" val="15"/>
  <p:tag name="ANNOTATION_SLIDE_HEIGHT_3" val="720"/>
  <p:tag name="ANNOTATION_SLIDE_WIDTH_3" val="960"/>
  <p:tag name="ANNOTATION_SCALE_3" val="100"/>
  <p:tag name="ANNOTATION_TOP_4" val="501.8333"/>
  <p:tag name="ANNOTATION_LEFT_4" val="699.1667"/>
  <p:tag name="ANNOTATION_HEIGHT_4" val="185.8333"/>
  <p:tag name="ANNOTATION_WIDTH_4" val="186.3333"/>
  <p:tag name="ANNOTATION_START_4" val="15"/>
  <p:tag name="ANNOTATION_END_4" val="18.4"/>
  <p:tag name="ANNOTATION_SLIDE_HEIGHT_4" val="720"/>
  <p:tag name="ANNOTATION_SLIDE_WIDTH_4" val="960"/>
  <p:tag name="ANNOTATION_SCALE_4" val="100"/>
  <p:tag name="ANNOTATION_TOP_5" val="497"/>
  <p:tag name="ANNOTATION_LEFT_5" val="874.3333"/>
  <p:tag name="ANNOTATION_HEIGHT_5" val="185.8333"/>
  <p:tag name="ANNOTATION_WIDTH_5" val="186.3333"/>
  <p:tag name="ANNOTATION_START_5" val="18.4"/>
  <p:tag name="ANNOTATION_END_5" val="19.5"/>
  <p:tag name="ANNOTATION_SLIDE_HEIGHT_5" val="720"/>
  <p:tag name="ANNOTATION_SLIDE_WIDTH_5" val="960"/>
  <p:tag name="ANNOTATION_SCALE_5" val="100"/>
  <p:tag name="ANNOTATION_TOP_6" val="426.3333"/>
  <p:tag name="ANNOTATION_LEFT_6" val="869.3333"/>
  <p:tag name="ANNOTATION_HEIGHT_6" val="185.8333"/>
  <p:tag name="ANNOTATION_WIDTH_6" val="186.3333"/>
  <p:tag name="ANNOTATION_START_6" val="19.5"/>
  <p:tag name="ANNOTATION_END_6" val="20.4"/>
  <p:tag name="ANNOTATION_SLIDE_HEIGHT_6" val="720"/>
  <p:tag name="ANNOTATION_SLIDE_WIDTH_6" val="960"/>
  <p:tag name="ANNOTATION_SCALE_6" val="100"/>
  <p:tag name="ANNOTATION_TOP_7" val="384.1667"/>
  <p:tag name="ANNOTATION_LEFT_7" val="874.3333"/>
  <p:tag name="ANNOTATION_HEIGHT_7" val="185.8333"/>
  <p:tag name="ANNOTATION_WIDTH_7" val="186.3333"/>
  <p:tag name="ANNOTATION_START_7" val="20.4"/>
  <p:tag name="ANNOTATION_END_7" val="22.8"/>
  <p:tag name="ANNOTATION_SLIDE_HEIGHT_7" val="720"/>
  <p:tag name="ANNOTATION_SLIDE_WIDTH_7" val="960"/>
  <p:tag name="ANNOTATION_SCALE_7" val="100"/>
  <p:tag name="AUDIO_ID" val="294"/>
  <p:tag name="ARTICULATE_AUDIO_RECORDED" val="1"/>
  <p:tag name="ELAPSEDTIME" val="15.5"/>
  <p:tag name="ANNOTATION_TYPE_1" val="2"/>
  <p:tag name="ANNOTATION_START_1" val="5.6"/>
  <p:tag name="ANNOTATION_END_1" val="5.6"/>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5.6"/>
  <p:tag name="ANNOTATION_END_2" val="15.0"/>
  <p:tag name="ANNOTATION_TOP_2" val="358"/>
  <p:tag name="ANNOTATION_LEFT_2" val="674"/>
  <p:tag name="ANNOTATION_WIDTH_2" val="281"/>
  <p:tag name="ANNOTATION_HEIGHT_2" val="21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1"/>
</p:tagLst>
</file>

<file path=ppt/tags/tag53.xml><?xml version="1.0" encoding="utf-8"?>
<p:tagLst xmlns:a="http://schemas.openxmlformats.org/drawingml/2006/main" xmlns:r="http://schemas.openxmlformats.org/officeDocument/2006/relationships" xmlns:p="http://schemas.openxmlformats.org/presentationml/2006/main">
  <p:tag name="ARTICULATE_SLIDE_GUID" val="08168300-0010-4498-8cb8-33db00b4e19e"/>
  <p:tag name="ARTICULATE_PLAYLIST_ID" val="-1"/>
  <p:tag name="ARTICULATE_SLIDE_NAV" val="20"/>
  <p:tag name="ANNOTATION_TYPE_1" val="0"/>
  <p:tag name="ANNOTATION_START_1" val="1.0"/>
  <p:tag name="ANNOTATION_END_1" val="7.8"/>
  <p:tag name="ANNOTATION_TOP_1" val="168"/>
  <p:tag name="ANNOTATION_LEFT_1" val="11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8"/>
  <p:tag name="ANNOTATION_END_2" val="13.4"/>
  <p:tag name="ANNOTATION_TOP_2" val="285"/>
  <p:tag name="ANNOTATION_LEFT_2" val="109"/>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3.4"/>
  <p:tag name="ANNOTATION_END_3" val="19.5"/>
  <p:tag name="ANNOTATION_TOP_3" val="372"/>
  <p:tag name="ANNOTATION_LEFT_3" val="11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9.5"/>
  <p:tag name="ANNOTATION_END_4" val="24.2"/>
  <p:tag name="ANNOTATION_TOP_4" val="437"/>
  <p:tag name="ANNOTATION_LEFT_4" val="11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4.2"/>
  <p:tag name="ANNOTATION_END_5" val="39.1"/>
  <p:tag name="ANNOTATION_TOP_5" val="507"/>
  <p:tag name="ANNOTATION_LEFT_5" val="11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39.1"/>
  <p:tag name="ANNOTATION_TOP_6" val="554"/>
  <p:tag name="ANNOTATION_LEFT_6" val="172"/>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UDIO_ID" val="259"/>
  <p:tag name="ARTICULATE_AUDIO_RECORDED" val="1"/>
  <p:tag name="ELAPSEDTIME" val="46.7"/>
  <p:tag name="ANNOTATION_COUNT" val="0"/>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MARGIN_1" val="0"/>
  <p:tag name="MARGIN_2" val="36"/>
  <p:tag name="MARGIN_3" val="72"/>
  <p:tag name="MARGIN_4" val="108"/>
  <p:tag name="MARGIN_5" val="144"/>
  <p:tag name="FONT_SIZE" val="11"/>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dd87a5d2-ff5e-4cdf-8689-e59c28a4000d"/>
  <p:tag name="ARTICULATE_PLAYLIST_ID" val="-1"/>
  <p:tag name="ARTICULATE_SLIDE_NAV" val="22"/>
  <p:tag name="ANNOTATION_TYPE_2" val="0"/>
  <p:tag name="ANNOTATION_START_2" val="13.6"/>
  <p:tag name="ANNOTATION_END_2" val="16.1"/>
  <p:tag name="ANNOTATION_TOP_2" val="216"/>
  <p:tag name="ANNOTATION_LEFT_2" val="238"/>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6.1"/>
  <p:tag name="ANNOTATION_END_3" val="18.3"/>
  <p:tag name="ANNOTATION_TOP_3" val="305"/>
  <p:tag name="ANNOTATION_LEFT_3" val="29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8.3"/>
  <p:tag name="ANNOTATION_END_4" val="20.5"/>
  <p:tag name="ANNOTATION_TOP_4" val="238"/>
  <p:tag name="ANNOTATION_LEFT_4" val="23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0.5"/>
  <p:tag name="ANNOTATION_END_5" val="24.7"/>
  <p:tag name="ANNOTATION_TOP_5" val="328"/>
  <p:tag name="ANNOTATION_LEFT_5" val="9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4.7"/>
  <p:tag name="ANNOTATION_END_6" val="38.2"/>
  <p:tag name="ANNOTATION_TOP_6" val="415"/>
  <p:tag name="ANNOTATION_LEFT_6" val="9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2"/>
  <p:tag name="ANNOTATION_START_7" val="38.2"/>
  <p:tag name="ANNOTATION_END_7" val="38.2"/>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5921370"/>
  <p:tag name="ANNOTATION_FILL_ALPHA_7" val="50"/>
  <p:tag name="ANNOTATION_BORDER_WIDTH_7" val="2"/>
  <p:tag name="ANNOTATION_SLIDE_WIDTH_7" val="960"/>
  <p:tag name="ANNOTATION_SLIDE_HEIGHT_7" val="720"/>
  <p:tag name="ANNOTATION_TYPE_8" val="2"/>
  <p:tag name="ANNOTATION_START_8" val="38.2"/>
  <p:tag name="ANNOTATION_TOP_8" val="273"/>
  <p:tag name="ANNOTATION_LEFT_8" val="839"/>
  <p:tag name="ANNOTATION_WIDTH_8" val="30"/>
  <p:tag name="ANNOTATION_HEIGHT_8" val="4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5921370"/>
  <p:tag name="ANNOTATION_FILL_ALPHA_8" val="50"/>
  <p:tag name="ANNOTATION_BORDER_WIDTH_8" val="2"/>
  <p:tag name="ANNOTATION_SLIDE_WIDTH_8" val="960"/>
  <p:tag name="ANNOTATION_SLIDE_HEIGHT_8" val="720"/>
  <p:tag name="AUDIO_ID" val="260"/>
  <p:tag name="ARTICULATE_AUDIO_RECORDED" val="1"/>
  <p:tag name="ELAPSEDTIME" val="45"/>
  <p:tag name="ANNOTATION_TYPE_1" val="0"/>
  <p:tag name="ANNOTATION_START_1" val="2.3"/>
  <p:tag name="ANNOTATION_END_1" val="14.6"/>
  <p:tag name="ANNOTATION_TOP_1" val="399"/>
  <p:tag name="ANNOTATION_LEFT_1" val="559"/>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COUNT" val="1"/>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Lst>
</file>

<file path=ppt/tags/tag57.xml><?xml version="1.0" encoding="utf-8"?>
<p:tagLst xmlns:a="http://schemas.openxmlformats.org/drawingml/2006/main" xmlns:r="http://schemas.openxmlformats.org/officeDocument/2006/relationships" xmlns:p="http://schemas.openxmlformats.org/presentationml/2006/main">
  <p:tag name="ANNOTATION_TYPE_18" val="0"/>
  <p:tag name="ANNOTATION_ANIMATION_18" val="3"/>
  <p:tag name="ANNOTATION_ROTATION_18" val="135"/>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135"/>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135"/>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135"/>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NNOTATION_TYPE_22" val="0"/>
  <p:tag name="ANNOTATION_ANIMATION_22" val="3"/>
  <p:tag name="ANNOTATION_ROTATION_22" val="135"/>
  <p:tag name="ANNOTATION_SUB_TYPE_22" val="2"/>
  <p:tag name="ANNOTATION_LOOP_COUNT_22" val="1"/>
  <p:tag name="ANNOTATION_BOX_RADIUS_22" val="0"/>
  <p:tag name="ANNOTATION_BORDER_ALPHA_22" val="100"/>
  <p:tag name="ANNOTATION_BORDER_COLOR_22" val="16777215"/>
  <p:tag name="ANNOTATION_FILL_COLOR_22" val="683492"/>
  <p:tag name="ANNOTATION_FILL_ALPHA_22" val="100"/>
  <p:tag name="ANNOTATION_BORDER_WIDTH_22" val="2"/>
  <p:tag name="ANNOTATION_TYPE_23" val="0"/>
  <p:tag name="ANNOTATION_ANIMATION_23" val="3"/>
  <p:tag name="ANNOTATION_ROTATION_23" val="135"/>
  <p:tag name="ANNOTATION_SUB_TYPE_23" val="2"/>
  <p:tag name="ANNOTATION_LOOP_COUNT_23" val="1"/>
  <p:tag name="ANNOTATION_BOX_RADIUS_23" val="0"/>
  <p:tag name="ANNOTATION_BORDER_ALPHA_23" val="100"/>
  <p:tag name="ANNOTATION_BORDER_COLOR_23" val="16777215"/>
  <p:tag name="ANNOTATION_FILL_COLOR_23" val="683492"/>
  <p:tag name="ANNOTATION_FILL_ALPHA_23" val="100"/>
  <p:tag name="ANNOTATION_BORDER_WIDTH_23" val="2"/>
  <p:tag name="ANNOTATION_TYPE_24" val="0"/>
  <p:tag name="ANNOTATION_ANIMATION_24" val="3"/>
  <p:tag name="ANNOTATION_ROTATION_24" val="135"/>
  <p:tag name="ANNOTATION_SUB_TYPE_24" val="2"/>
  <p:tag name="ANNOTATION_LOOP_COUNT_24" val="1"/>
  <p:tag name="ANNOTATION_BOX_RADIUS_24" val="0"/>
  <p:tag name="ANNOTATION_BORDER_ALPHA_24" val="100"/>
  <p:tag name="ANNOTATION_BORDER_COLOR_24" val="16777215"/>
  <p:tag name="ANNOTATION_FILL_COLOR_24" val="683492"/>
  <p:tag name="ANNOTATION_FILL_ALPHA_24" val="100"/>
  <p:tag name="ANNOTATION_BORDER_WIDTH_24" val="2"/>
  <p:tag name="ANNOTATION_TYPE_25" val="0"/>
  <p:tag name="ANNOTATION_ANIMATION_25" val="3"/>
  <p:tag name="ANNOTATION_ROTATION_25" val="135"/>
  <p:tag name="ANNOTATION_SUB_TYPE_25" val="2"/>
  <p:tag name="ANNOTATION_LOOP_COUNT_25" val="1"/>
  <p:tag name="ANNOTATION_BOX_RADIUS_25" val="0"/>
  <p:tag name="ANNOTATION_BORDER_ALPHA_25" val="100"/>
  <p:tag name="ANNOTATION_BORDER_COLOR_25" val="16777215"/>
  <p:tag name="ANNOTATION_FILL_COLOR_25" val="683492"/>
  <p:tag name="ANNOTATION_FILL_ALPHA_25" val="100"/>
  <p:tag name="ANNOTATION_BORDER_WIDTH_25" val="2"/>
  <p:tag name="ANNOTATION_TYPE_26" val="2"/>
  <p:tag name="ANNOTATION_ANIMATION_26" val="4"/>
  <p:tag name="ANNOTATION_ROTATION_26" val="0"/>
  <p:tag name="ANNOTATION_SUB_TYPE_26" val="11"/>
  <p:tag name="ANNOTATION_LOOP_COUNT_26" val="1"/>
  <p:tag name="ANNOTATION_BOX_RADIUS_26" val="0"/>
  <p:tag name="ANNOTATION_SCALE_26" val="0"/>
  <p:tag name="ANNOTATION_BORDER_ALPHA_26" val="100"/>
  <p:tag name="ANNOTATION_BORDER_COLOR_26" val="16777215"/>
  <p:tag name="ANNOTATION_FILL_COLOR_26" val="855309"/>
  <p:tag name="ANNOTATION_FILL_ALPHA_26" val="50"/>
  <p:tag name="ANNOTATION_BORDER_WIDTH_26" val="2"/>
  <p:tag name="ANNOTATION_TYPE_27" val="2"/>
  <p:tag name="ANNOTATION_ANIMATION_27" val="4"/>
  <p:tag name="ANNOTATION_ROTATION_27" val="0"/>
  <p:tag name="ANNOTATION_SUB_TYPE_27" val="11"/>
  <p:tag name="ANNOTATION_LOOP_COUNT_27" val="1"/>
  <p:tag name="ANNOTATION_BOX_RADIUS_27" val="5"/>
  <p:tag name="ANNOTATION_SCALE_27" val="0"/>
  <p:tag name="ANNOTATION_BORDER_ALPHA_27" val="100"/>
  <p:tag name="ANNOTATION_BORDER_COLOR_27" val="16777215"/>
  <p:tag name="ANNOTATION_FILL_COLOR_27" val="855309"/>
  <p:tag name="ANNOTATION_FILL_ALPHA_27" val="50"/>
  <p:tag name="ANNOTATION_BORDER_WIDTH_27" val="2"/>
  <p:tag name="ARTICULATE_SLIDE_GUID" val="07853a9a-e148-48e0-8ba5-5b828c4e8e48"/>
  <p:tag name="ARTICULATE_PLAYLIST_ID" val="-1"/>
  <p:tag name="ARTICULATE_SLIDE_NAV" val="26"/>
  <p:tag name="ANNOTATION_TOP_18" val="516.8334"/>
  <p:tag name="ANNOTATION_LEFT_18" val="488"/>
  <p:tag name="ANNOTATION_HEIGHT_18" val="185.8333"/>
  <p:tag name="ANNOTATION_WIDTH_18" val="186.3333"/>
  <p:tag name="ANNOTATION_START_18" val="57.7"/>
  <p:tag name="ANNOTATION_END_18" val="59.6"/>
  <p:tag name="ANNOTATION_SLIDE_HEIGHT_18" val="720"/>
  <p:tag name="ANNOTATION_SLIDE_WIDTH_18" val="960"/>
  <p:tag name="ANNOTATION_SCALE_18" val="100"/>
  <p:tag name="ANNOTATION_TOP_19" val="694"/>
  <p:tag name="ANNOTATION_LEFT_19" val="128"/>
  <p:tag name="ANNOTATION_HEIGHT_19" val="185.8333"/>
  <p:tag name="ANNOTATION_WIDTH_19" val="186.3333"/>
  <p:tag name="ANNOTATION_START_19" val="59.6"/>
  <p:tag name="ANNOTATION_END_19" val="61.2"/>
  <p:tag name="ANNOTATION_SLIDE_HEIGHT_19" val="720"/>
  <p:tag name="ANNOTATION_SLIDE_WIDTH_19" val="960"/>
  <p:tag name="ANNOTATION_SCALE_19" val="100"/>
  <p:tag name="ANNOTATION_TOP_20" val="691.5"/>
  <p:tag name="ANNOTATION_LEFT_20" val="360.1667"/>
  <p:tag name="ANNOTATION_HEIGHT_20" val="185.8333"/>
  <p:tag name="ANNOTATION_WIDTH_20" val="186.3333"/>
  <p:tag name="ANNOTATION_START_20" val="61.2"/>
  <p:tag name="ANNOTATION_END_20" val="63.3"/>
  <p:tag name="ANNOTATION_SLIDE_HEIGHT_20" val="720"/>
  <p:tag name="ANNOTATION_SLIDE_WIDTH_20" val="960"/>
  <p:tag name="ANNOTATION_SCALE_20" val="100"/>
  <p:tag name="ANNOTATION_TOP_21" val="521.6667"/>
  <p:tag name="ANNOTATION_LEFT_21" val="159"/>
  <p:tag name="ANNOTATION_HEIGHT_21" val="185.8333"/>
  <p:tag name="ANNOTATION_WIDTH_21" val="186.3333"/>
  <p:tag name="ANNOTATION_START_21" val="63.3"/>
  <p:tag name="ANNOTATION_END_21" val="66.9"/>
  <p:tag name="ANNOTATION_SLIDE_HEIGHT_21" val="720"/>
  <p:tag name="ANNOTATION_SLIDE_WIDTH_21" val="960"/>
  <p:tag name="ANNOTATION_SCALE_21" val="100"/>
  <p:tag name="ANNOTATION_TOP_22" val="596"/>
  <p:tag name="ANNOTATION_LEFT_22" val="147.8333"/>
  <p:tag name="ANNOTATION_HEIGHT_22" val="185.8333"/>
  <p:tag name="ANNOTATION_WIDTH_22" val="186.3333"/>
  <p:tag name="ANNOTATION_START_22" val="66.9"/>
  <p:tag name="ANNOTATION_END_22" val="68.5"/>
  <p:tag name="ANNOTATION_SLIDE_HEIGHT_22" val="720"/>
  <p:tag name="ANNOTATION_SLIDE_WIDTH_22" val="960"/>
  <p:tag name="ANNOTATION_SCALE_22" val="100"/>
  <p:tag name="ANNOTATION_TOP_23" val="654.3334"/>
  <p:tag name="ANNOTATION_LEFT_23" val="150.3333"/>
  <p:tag name="ANNOTATION_HEIGHT_23" val="185.8333"/>
  <p:tag name="ANNOTATION_WIDTH_23" val="186.3333"/>
  <p:tag name="ANNOTATION_START_23" val="68.5"/>
  <p:tag name="ANNOTATION_END_23" val="69.1"/>
  <p:tag name="ANNOTATION_SLIDE_HEIGHT_23" val="720"/>
  <p:tag name="ANNOTATION_SLIDE_WIDTH_23" val="960"/>
  <p:tag name="ANNOTATION_SCALE_23" val="100"/>
  <p:tag name="ANNOTATION_TOP_24" val="654.3334"/>
  <p:tag name="ANNOTATION_LEFT_24" val="150.3333"/>
  <p:tag name="ANNOTATION_HEIGHT_24" val="185.8333"/>
  <p:tag name="ANNOTATION_WIDTH_24" val="186.3333"/>
  <p:tag name="ANNOTATION_START_24" val="69.1"/>
  <p:tag name="ANNOTATION_END_24" val="70.4"/>
  <p:tag name="ANNOTATION_SLIDE_HEIGHT_24" val="720"/>
  <p:tag name="ANNOTATION_SLIDE_WIDTH_24" val="960"/>
  <p:tag name="ANNOTATION_SCALE_24" val="100"/>
  <p:tag name="ANNOTATION_TOP_25" val="659.3334"/>
  <p:tag name="ANNOTATION_LEFT_25" val="150.3333"/>
  <p:tag name="ANNOTATION_HEIGHT_25" val="185.8333"/>
  <p:tag name="ANNOTATION_WIDTH_25" val="186.3333"/>
  <p:tag name="ANNOTATION_START_25" val="70.4"/>
  <p:tag name="ANNOTATION_END_25" val="76.7"/>
  <p:tag name="ANNOTATION_SLIDE_HEIGHT_25" val="720"/>
  <p:tag name="ANNOTATION_SLIDE_WIDTH_25" val="960"/>
  <p:tag name="ANNOTATION_SCALE_25" val="100"/>
  <p:tag name="ANNOTATION_TOP_26" val="-62"/>
  <p:tag name="ANNOTATION_LEFT_26" val="-62.16666"/>
  <p:tag name="ANNOTATION_HEIGHT_26" val="844"/>
  <p:tag name="ANNOTATION_WIDTH_26" val="1084.167"/>
  <p:tag name="ANNOTATION_START_26" val="76.7"/>
  <p:tag name="ANNOTATION_END_26" val="76.7"/>
  <p:tag name="ANNOTATION_SLIDE_HEIGHT_26" val="720"/>
  <p:tag name="ANNOTATION_SLIDE_WIDTH_26" val="960"/>
  <p:tag name="ANNOTATION_TOP_27" val="603.5"/>
  <p:tag name="ANNOTATION_LEFT_27" val="546.5"/>
  <p:tag name="ANNOTATION_HEIGHT_27" val="104.1667"/>
  <p:tag name="ANNOTATION_WIDTH_27" val="319.1667"/>
  <p:tag name="ANNOTATION_START_27" val="76.7"/>
  <p:tag name="ANNOTATION_END_27" val="-1"/>
  <p:tag name="ANNOTATION_SLIDE_HEIGHT_27" val="720"/>
  <p:tag name="ANNOTATION_SLIDE_WIDTH_27" val="960"/>
  <p:tag name="ANNOTATION_TYPE_12" val="0"/>
  <p:tag name="ANNOTATION_START_12" val="72.7"/>
  <p:tag name="ANNOTATION_END_12" val="74.0"/>
  <p:tag name="ANNOTATION_TOP_12" val="482"/>
  <p:tag name="ANNOTATION_LEFT_12" val="331"/>
  <p:tag name="ANNOTATION_WIDTH_12" val="186"/>
  <p:tag name="ANNOTATION_HEIGHT_12" val="186"/>
  <p:tag name="ANNOTATION_ANIMATION_12" val="3"/>
  <p:tag name="ANNOTATION_ROTATION_12" val="135"/>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74.0"/>
  <p:tag name="ANNOTATION_END_13" val="75.7"/>
  <p:tag name="ANNOTATION_TOP_13" val="510"/>
  <p:tag name="ANNOTATION_LEFT_13" val="329"/>
  <p:tag name="ANNOTATION_WIDTH_13" val="186"/>
  <p:tag name="ANNOTATION_HEIGHT_13" val="186"/>
  <p:tag name="ANNOTATION_ANIMATION_13" val="3"/>
  <p:tag name="ANNOTATION_ROTATION_13" val="135"/>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75.7"/>
  <p:tag name="ANNOTATION_END_14" val="79.1"/>
  <p:tag name="ANNOTATION_TOP_14" val="478"/>
  <p:tag name="ANNOTATION_LEFT_14" val="338"/>
  <p:tag name="ANNOTATION_WIDTH_14" val="186"/>
  <p:tag name="ANNOTATION_HEIGHT_14" val="186"/>
  <p:tag name="ANNOTATION_ANIMATION_14" val="3"/>
  <p:tag name="ANNOTATION_ROTATION_14" val="135"/>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79.1"/>
  <p:tag name="ANNOTATION_END_15" val="82.0"/>
  <p:tag name="ANNOTATION_TOP_15" val="564"/>
  <p:tag name="ANNOTATION_LEFT_15" val="151"/>
  <p:tag name="ANNOTATION_WIDTH_15" val="186"/>
  <p:tag name="ANNOTATION_HEIGHT_15" val="186"/>
  <p:tag name="ANNOTATION_ANIMATION_15" val="3"/>
  <p:tag name="ANNOTATION_ROTATION_15" val="135"/>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6" val="2"/>
  <p:tag name="ANNOTATION_START_16" val="90.5"/>
  <p:tag name="ANNOTATION_END_16" val="90.5"/>
  <p:tag name="ANNOTATION_TOP_16" val="-62"/>
  <p:tag name="ANNOTATION_LEFT_16" val="-62"/>
  <p:tag name="ANNOTATION_WIDTH_16" val="1085"/>
  <p:tag name="ANNOTATION_HEIGHT_16" val="845"/>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255"/>
  <p:tag name="ANNOTATION_FILL_COLOR_16" val="5921370"/>
  <p:tag name="ANNOTATION_FILL_ALPHA_16" val="50"/>
  <p:tag name="ANNOTATION_BORDER_WIDTH_16" val="2"/>
  <p:tag name="ANNOTATION_SLIDE_WIDTH_16" val="960"/>
  <p:tag name="ANNOTATION_SLIDE_HEIGHT_16" val="720"/>
  <p:tag name="ANNOTATION_TYPE_17" val="2"/>
  <p:tag name="ANNOTATION_START_17" val="90.5"/>
  <p:tag name="ANNOTATION_TOP_17" val="603"/>
  <p:tag name="ANNOTATION_LEFT_17" val="549"/>
  <p:tag name="ANNOTATION_WIDTH_17" val="317"/>
  <p:tag name="ANNOTATION_HEIGHT_17" val="116"/>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255"/>
  <p:tag name="ANNOTATION_FILL_COLOR_17" val="5921370"/>
  <p:tag name="ANNOTATION_FILL_ALPHA_17" val="50"/>
  <p:tag name="ANNOTATION_BORDER_WIDTH_17" val="2"/>
  <p:tag name="ANNOTATION_SLIDE_WIDTH_17" val="960"/>
  <p:tag name="ANNOTATION_SLIDE_HEIGHT_17" val="720"/>
  <p:tag name="AUDIO_ID" val="289"/>
  <p:tag name="ARTICULATE_AUDIO_RECORDED" val="1"/>
  <p:tag name="ELAPSEDTIME" val="83.7"/>
  <p:tag name="ANNOTATION_TYPE_1" val="2"/>
  <p:tag name="ANNOTATION_START_1" val="20.0"/>
  <p:tag name="ANNOTATION_END_1" val="20.0"/>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20.0"/>
  <p:tag name="ANNOTATION_END_2" val="36.4"/>
  <p:tag name="ANNOTATION_TOP_2" val="113"/>
  <p:tag name="ANNOTATION_LEFT_2" val="612"/>
  <p:tag name="ANNOTATION_WIDTH_2" val="323"/>
  <p:tag name="ANNOTATION_HEIGHT_2" val="11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49.4"/>
  <p:tag name="ANNOTATION_END_3" val="54.4"/>
  <p:tag name="ANNOTATION_TOP_3" val="667"/>
  <p:tag name="ANNOTATION_LEFT_3" val="437"/>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54.4"/>
  <p:tag name="ANNOTATION_END_4" val="56.2"/>
  <p:tag name="ANNOTATION_TOP_4" val="335"/>
  <p:tag name="ANNOTATION_LEFT_4" val="378"/>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56.2"/>
  <p:tag name="ANNOTATION_END_5" val="59.3"/>
  <p:tag name="ANNOTATION_TOP_5" val="432"/>
  <p:tag name="ANNOTATION_LEFT_5" val="623"/>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59.3"/>
  <p:tag name="ANNOTATION_END_6" val="60.4"/>
  <p:tag name="ANNOTATION_TOP_6" val="534"/>
  <p:tag name="ANNOTATION_LEFT_6" val="917"/>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60.4"/>
  <p:tag name="ANNOTATION_END_7" val="62.8"/>
  <p:tag name="ANNOTATION_TOP_7" val="492"/>
  <p:tag name="ANNOTATION_LEFT_7" val="857"/>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67.8"/>
  <p:tag name="ANNOTATION_END_8" val="70.5"/>
  <p:tag name="ANNOTATION_TOP_8" val="369"/>
  <p:tag name="ANNOTATION_LEFT_8" val="757"/>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70.5"/>
  <p:tag name="ANNOTATION_END_9" val="78.8"/>
  <p:tag name="ANNOTATION_TOP_9" val="483"/>
  <p:tag name="ANNOTATION_LEFT_9" val="635"/>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2"/>
  <p:tag name="ANNOTATION_START_10" val="78.8"/>
  <p:tag name="ANNOTATION_END_10" val="78.8"/>
  <p:tag name="ANNOTATION_TOP_10" val="-62"/>
  <p:tag name="ANNOTATION_LEFT_10" val="-62"/>
  <p:tag name="ANNOTATION_WIDTH_10" val="1085"/>
  <p:tag name="ANNOTATION_HEIGHT_10" val="845"/>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255"/>
  <p:tag name="ANNOTATION_FILL_COLOR_10" val="5921370"/>
  <p:tag name="ANNOTATION_FILL_ALPHA_10" val="50"/>
  <p:tag name="ANNOTATION_BORDER_WIDTH_10" val="3"/>
  <p:tag name="ANNOTATION_SLIDE_WIDTH_10" val="960"/>
  <p:tag name="ANNOTATION_SLIDE_HEIGHT_10" val="720"/>
  <p:tag name="ANNOTATION_TYPE_11" val="2"/>
  <p:tag name="ANNOTATION_START_11" val="78.8"/>
  <p:tag name="ANNOTATION_TOP_11" val="224"/>
  <p:tag name="ANNOTATION_LEFT_11" val="614"/>
  <p:tag name="ANNOTATION_WIDTH_11" val="318"/>
  <p:tag name="ANNOTATION_HEIGHT_11" val="10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255"/>
  <p:tag name="ANNOTATION_FILL_COLOR_11" val="5921370"/>
  <p:tag name="ANNOTATION_FILL_ALPHA_11" val="50"/>
  <p:tag name="ANNOTATION_BORDER_WIDTH_11" val="3"/>
  <p:tag name="ANNOTATION_SLIDE_WIDTH_11" val="960"/>
  <p:tag name="ANNOTATION_SLIDE_HEIGHT_11" val="720"/>
  <p:tag name="ANNOTATION_COUNT" val="11"/>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FwpfLfln_files\slide0001_image001.png"/>
</p:tagLst>
</file>

<file path=ppt/tags/tag59.xml><?xml version="1.0" encoding="utf-8"?>
<p:tagLst xmlns:a="http://schemas.openxmlformats.org/drawingml/2006/main" xmlns:r="http://schemas.openxmlformats.org/officeDocument/2006/relationships" xmlns:p="http://schemas.openxmlformats.org/presentationml/2006/main">
  <p:tag name="BULLET_5" val="8226"/>
  <p:tag name="BULLET_6" val="8226"/>
  <p:tag name="BULLET_1" val="8226"/>
  <p:tag name="BULLET_2" val="8226"/>
  <p:tag name="BULLET_3" val="8226"/>
  <p:tag name="BULLET_4" val="8226"/>
  <p:tag name="MARGIN_1" val="0"/>
  <p:tag name="MARGIN_2" val="36"/>
  <p:tag name="MARGIN_3" val="72"/>
  <p:tag name="MARGIN_4" val="108"/>
  <p:tag name="MARGIN_5" val="144"/>
  <p:tag name="FONT_SIZE" val="11"/>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0.xml><?xml version="1.0" encoding="utf-8"?>
<p:tagLst xmlns:a="http://schemas.openxmlformats.org/drawingml/2006/main" xmlns:r="http://schemas.openxmlformats.org/officeDocument/2006/relationships" xmlns:p="http://schemas.openxmlformats.org/presentationml/2006/main">
  <p:tag name="ANNOTATION_TYPE_9" val="0"/>
  <p:tag name="ANNOTATION_ANIMATION_9" val="3"/>
  <p:tag name="ANNOTATION_ROTATION_9" val="0"/>
  <p:tag name="ANNOTATION_SUB_TYPE_9" val="1"/>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1"/>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1"/>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1"/>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RTICULATE_SLIDE_GUID" val="60fc9e1a-c3f8-4959-8651-9f3441db1c84"/>
  <p:tag name="ARTICULATE_PLAYLIST_ID" val="-1"/>
  <p:tag name="ARTICULATE_SLIDE_NAV" val="27"/>
  <p:tag name="ANNOTATION_TOP_9" val="178.5"/>
  <p:tag name="ANNOTATION_LEFT_9" val="508"/>
  <p:tag name="ANNOTATION_HEIGHT_9" val="185.8333"/>
  <p:tag name="ANNOTATION_WIDTH_9" val="186.3333"/>
  <p:tag name="ANNOTATION_START_9" val="61.8"/>
  <p:tag name="ANNOTATION_END_9" val="62.6"/>
  <p:tag name="ANNOTATION_SLIDE_HEIGHT_9" val="720"/>
  <p:tag name="ANNOTATION_SLIDE_WIDTH_9" val="960"/>
  <p:tag name="ANNOTATION_SCALE_9" val="100"/>
  <p:tag name="ANNOTATION_TOP_10" val="178.5"/>
  <p:tag name="ANNOTATION_LEFT_10" val="508"/>
  <p:tag name="ANNOTATION_HEIGHT_10" val="185.8333"/>
  <p:tag name="ANNOTATION_WIDTH_10" val="186.3333"/>
  <p:tag name="ANNOTATION_START_10" val="62.6"/>
  <p:tag name="ANNOTATION_END_10" val="63.3"/>
  <p:tag name="ANNOTATION_SLIDE_HEIGHT_10" val="720"/>
  <p:tag name="ANNOTATION_SLIDE_WIDTH_10" val="960"/>
  <p:tag name="ANNOTATION_SCALE_10" val="100"/>
  <p:tag name="ANNOTATION_TOP_11" val="178.5"/>
  <p:tag name="ANNOTATION_LEFT_11" val="508"/>
  <p:tag name="ANNOTATION_HEIGHT_11" val="185.8333"/>
  <p:tag name="ANNOTATION_WIDTH_11" val="186.3333"/>
  <p:tag name="ANNOTATION_START_11" val="63.3"/>
  <p:tag name="ANNOTATION_END_11" val="64.1"/>
  <p:tag name="ANNOTATION_SLIDE_HEIGHT_11" val="720"/>
  <p:tag name="ANNOTATION_SLIDE_WIDTH_11" val="960"/>
  <p:tag name="ANNOTATION_SCALE_11" val="100"/>
  <p:tag name="ANNOTATION_TOP_12" val="178.5"/>
  <p:tag name="ANNOTATION_LEFT_12" val="508"/>
  <p:tag name="ANNOTATION_HEIGHT_12" val="185.8333"/>
  <p:tag name="ANNOTATION_WIDTH_12" val="186.3333"/>
  <p:tag name="ANNOTATION_START_12" val="64.1"/>
  <p:tag name="ANNOTATION_END_12" val="-1"/>
  <p:tag name="ANNOTATION_SLIDE_HEIGHT_12" val="720"/>
  <p:tag name="ANNOTATION_SLIDE_WIDTH_12" val="960"/>
  <p:tag name="ANNOTATION_SCALE_12" val="100"/>
  <p:tag name="ANNOTATION_TYPE_1" val="2"/>
  <p:tag name="ANNOTATION_START_1" val="20.2"/>
  <p:tag name="ANNOTATION_END_1" val="20.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20.2"/>
  <p:tag name="ANNOTATION_END_2" val="26.9"/>
  <p:tag name="ANNOTATION_TOP_2" val="213"/>
  <p:tag name="ANNOTATION_LEFT_2" val="88"/>
  <p:tag name="ANNOTATION_WIDTH_2" val="362"/>
  <p:tag name="ANNOTATION_HEIGHT_2" val="17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40.6"/>
  <p:tag name="ANNOTATION_END_3" val="42.7"/>
  <p:tag name="ANNOTATION_TOP_3" val="301"/>
  <p:tag name="ANNOTATION_LEFT_3" val="28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42.7"/>
  <p:tag name="ANNOTATION_END_4" val="44.2"/>
  <p:tag name="ANNOTATION_TOP_4" val="373"/>
  <p:tag name="ANNOTATION_LEFT_4" val="516"/>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44.2"/>
  <p:tag name="ANNOTATION_END_5" val="48.7"/>
  <p:tag name="ANNOTATION_TOP_5" val="422"/>
  <p:tag name="ANNOTATION_LEFT_5" val="53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60.0"/>
  <p:tag name="ANNOTATION_END_6" val="66.3"/>
  <p:tag name="ANNOTATION_TOP_6" val="577"/>
  <p:tag name="ANNOTATION_LEFT_6" val="730"/>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2"/>
  <p:tag name="ANNOTATION_START_7" val="66.3"/>
  <p:tag name="ANNOTATION_END_7" val="66.3"/>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5921370"/>
  <p:tag name="ANNOTATION_FILL_ALPHA_7" val="50"/>
  <p:tag name="ANNOTATION_BORDER_WIDTH_7" val="3"/>
  <p:tag name="ANNOTATION_SLIDE_WIDTH_7" val="960"/>
  <p:tag name="ANNOTATION_SLIDE_HEIGHT_7" val="720"/>
  <p:tag name="ANNOTATION_TYPE_8" val="2"/>
  <p:tag name="ANNOTATION_START_8" val="66.3"/>
  <p:tag name="ANNOTATION_END_8" val="71.9"/>
  <p:tag name="ANNOTATION_TOP_8" val="430"/>
  <p:tag name="ANNOTATION_LEFT_8" val="596"/>
  <p:tag name="ANNOTATION_WIDTH_8" val="367"/>
  <p:tag name="ANNOTATION_HEIGHT_8" val="197"/>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5921370"/>
  <p:tag name="ANNOTATION_FILL_ALPHA_8" val="50"/>
  <p:tag name="ANNOTATION_BORDER_WIDTH_8" val="3"/>
  <p:tag name="ANNOTATION_SLIDE_WIDTH_8" val="960"/>
  <p:tag name="ANNOTATION_SLIDE_HEIGHT_8" val="720"/>
  <p:tag name="AUDIO_ID" val="291"/>
  <p:tag name="ARTICULATE_AUDIO_RECORDED" val="1"/>
  <p:tag name="ELAPSEDTIME" val="73.4"/>
  <p:tag name="ANNOTATION_COUNT" val="0"/>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1"/>
</p:tagLst>
</file>

<file path=ppt/tags/tag62.xml><?xml version="1.0" encoding="utf-8"?>
<p:tagLst xmlns:a="http://schemas.openxmlformats.org/drawingml/2006/main" xmlns:r="http://schemas.openxmlformats.org/officeDocument/2006/relationships" xmlns:p="http://schemas.openxmlformats.org/presentationml/2006/main">
  <p:tag name="ARTICULATE_SLIDE_GUID" val="007dd413-8dca-4cd5-8174-eb918e9fb93e"/>
  <p:tag name="ARTICULATE_PLAYLIST_ID" val="-1"/>
  <p:tag name="ARTICULATE_SLIDE_NAV" val="28"/>
  <p:tag name="AUDIO_ID" val="290"/>
  <p:tag name="ARTICULATE_AUDIO_RECORDED" val="1"/>
  <p:tag name="ELAPSEDTIME" val="23.1"/>
  <p:tag name="ANNOTATION_TYPE_1" val="0"/>
  <p:tag name="ANNOTATION_START_1" val="6.8"/>
  <p:tag name="ANNOTATION_END_1" val="7.4"/>
  <p:tag name="ANNOTATION_TOP_1" val="596"/>
  <p:tag name="ANNOTATION_LEFT_1" val="16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4"/>
  <p:tag name="ANNOTATION_END_2" val="8.2"/>
  <p:tag name="ANNOTATION_TOP_2" val="596"/>
  <p:tag name="ANNOTATION_LEFT_2" val="162"/>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8.2"/>
  <p:tag name="ANNOTATION_END_3" val="10.4"/>
  <p:tag name="ANNOTATION_TOP_3" val="596"/>
  <p:tag name="ANNOTATION_LEFT_3" val="16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0.4"/>
  <p:tag name="ANNOTATION_END_4" val="13.5"/>
  <p:tag name="ANNOTATION_TOP_4" val="596"/>
  <p:tag name="ANNOTATION_LEFT_4" val="16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False"/>
  <p:tag name="ARTICULATE_PLAYER_CONTROL_NOTES" val="True"/>
  <p:tag name="ARTICULATE_USED_LAYOUT" val="2"/>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1"/>
</p:tagLst>
</file>

<file path=ppt/tags/tag7.xml><?xml version="1.0" encoding="utf-8"?>
<p:tagLst xmlns:a="http://schemas.openxmlformats.org/drawingml/2006/main" xmlns:r="http://schemas.openxmlformats.org/officeDocument/2006/relationships" xmlns:p="http://schemas.openxmlformats.org/presentationml/2006/main">
  <p:tag name="BULLET_2" val="8226"/>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c057998d-a87f-4412-a68f-023d07b6541b"/>
  <p:tag name="ARTICULATE_PLAYLIST_ID" val="-1"/>
  <p:tag name="ARTICULATE_SLIDE_NAV" val="3"/>
  <p:tag name="AUDIO_ID" val="283"/>
  <p:tag name="ARTICULATE_AUDIO_RECORDED" val="1"/>
  <p:tag name="ELAPSEDTIME" val="21.5"/>
  <p:tag name="ANNOTATION_TYPE_1" val="2"/>
  <p:tag name="ANNOTATION_START_1" val="3.1"/>
  <p:tag name="ANNOTATION_END_1" val="3.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1"/>
  <p:tag name="ANNOTATION_END_2" val="13.7"/>
  <p:tag name="ANNOTATION_TOP_2" val="159"/>
  <p:tag name="ANNOTATION_LEFT_2" val="125"/>
  <p:tag name="ANNOTATION_WIDTH_2" val="398"/>
  <p:tag name="ANNOTATION_HEIGHT_2" val="49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3.7"/>
  <p:tag name="ANNOTATION_END_3" val="13.7"/>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3.7"/>
  <p:tag name="ANNOTATION_TOP_4" val="160"/>
  <p:tag name="ANNOTATION_LEFT_4" val="523"/>
  <p:tag name="ANNOTATION_WIDTH_4" val="394"/>
  <p:tag name="ANNOTATION_HEIGHT_4" val="4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NAV_LEVEL" val="1"/>
  <p:tag name="ARTICULATE_SLIDE_PRESENTER_GUID" val="c8d813a2-66c6-4bd0-9e0a-61b95523b586"/>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heme/theme1.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36180</TotalTime>
  <Words>4025</Words>
  <Application>Microsoft Office PowerPoint</Application>
  <PresentationFormat>On-screen Show (4:3)</PresentationFormat>
  <Paragraphs>401</Paragraphs>
  <Slides>25</Slides>
  <Notes>25</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GOES-R Introduction Theme</vt:lpstr>
      <vt:lpstr>GOES-R Generic Theme</vt:lpstr>
      <vt:lpstr>GOES-R Cloud and Microphysical Products, Fog and Low Stratus</vt:lpstr>
      <vt:lpstr>PowerPoint Presentation</vt:lpstr>
      <vt:lpstr>Learning Objectives       Baseline Products</vt:lpstr>
      <vt:lpstr>PowerPoint Presentation</vt:lpstr>
      <vt:lpstr>Cloud Product Production Order</vt:lpstr>
      <vt:lpstr>The first thing created in the product stream : Clear Sky Mask</vt:lpstr>
      <vt:lpstr>Clear Sky Mask</vt:lpstr>
      <vt:lpstr>PowerPoint Presentation</vt:lpstr>
      <vt:lpstr>Cloud Mask Computed for Satellite Zenith Angle up to 70o</vt:lpstr>
      <vt:lpstr>Cloud Type </vt:lpstr>
      <vt:lpstr>Cloud Phase is defined after Cloud Type</vt:lpstr>
      <vt:lpstr>Cloud Phase:  Baseline</vt:lpstr>
      <vt:lpstr>ABI Cloud Height</vt:lpstr>
      <vt:lpstr>Cloud-top Pressure:  derived with Cloud Height</vt:lpstr>
      <vt:lpstr>Cloud-top Temperature  </vt:lpstr>
      <vt:lpstr>Cloud-top Temperature  </vt:lpstr>
      <vt:lpstr>Why not just use Brightness Temperature for the Cloud Top Temperature?</vt:lpstr>
      <vt:lpstr>ABI Infrared Window Bands</vt:lpstr>
      <vt:lpstr>Here are Four IR ABI Window Channels (8.4mm, 10.3mm, 11.2mm, 12.3mm) at 1555 UTC</vt:lpstr>
      <vt:lpstr>Here are Four IR ABI Window Channels  (8.4mm, 10.3mm, 11.2mm, 12.3mm) at 1556 UTC</vt:lpstr>
      <vt:lpstr>Cloud Optical Depth (Daytime only!)</vt:lpstr>
      <vt:lpstr>Cloud Particle Size (Day)</vt:lpstr>
      <vt:lpstr>Fog and Low Stratus</vt:lpstr>
      <vt:lpstr>Solution:  Fuse Model information about low-level saturation with satellite data</vt:lpstr>
      <vt:lpstr>Internet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Reference Images for Cloud Product Descriptions</dc:title>
  <dc:creator>Scott Lindstrom</dc:creator>
  <cp:lastModifiedBy>Scott Lindstrom</cp:lastModifiedBy>
  <cp:revision>262</cp:revision>
  <dcterms:modified xsi:type="dcterms:W3CDTF">2018-10-11T16:37:07Z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GOES_R_CloudProducts</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08D27B95-D414-41F1-889F-A5F8F6B355C5</vt:lpwstr>
  </property>
  <property fmtid="{D5CDD505-2E9C-101B-9397-08002B2CF9AE}" pid="6" name="ArticulateProjectFull">
    <vt:lpwstr>C:\Users\scottl\VISIT\SatFoundationCourse\HeidingerCloud\GOES_R_CloudProducts_v2.ppta</vt:lpwstr>
  </property>
</Properties>
</file>