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3.xml" ContentType="application/vnd.openxmlformats-officedocument.presentationml.notesSlide+xml"/>
  <Override PartName="/ppt/tags/tag87.xml" ContentType="application/vnd.openxmlformats-officedocument.presentationml.tags+xml"/>
  <Override PartName="/ppt/notesSlides/notesSlide4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49.xml" ContentType="application/vnd.openxmlformats-officedocument.presentationml.notesSlide+xml"/>
  <Override PartName="/ppt/tags/tag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3965" r:id="rId2"/>
    <p:sldMasterId id="2147483978" r:id="rId3"/>
  </p:sldMasterIdLst>
  <p:notesMasterIdLst>
    <p:notesMasterId r:id="rId53"/>
  </p:notesMasterIdLst>
  <p:sldIdLst>
    <p:sldId id="324" r:id="rId4"/>
    <p:sldId id="378" r:id="rId5"/>
    <p:sldId id="404" r:id="rId6"/>
    <p:sldId id="304" r:id="rId7"/>
    <p:sldId id="366" r:id="rId8"/>
    <p:sldId id="465" r:id="rId9"/>
    <p:sldId id="466" r:id="rId10"/>
    <p:sldId id="303" r:id="rId11"/>
    <p:sldId id="451" r:id="rId12"/>
    <p:sldId id="326" r:id="rId13"/>
    <p:sldId id="405" r:id="rId14"/>
    <p:sldId id="367" r:id="rId15"/>
    <p:sldId id="467" r:id="rId16"/>
    <p:sldId id="435" r:id="rId17"/>
    <p:sldId id="355" r:id="rId18"/>
    <p:sldId id="374" r:id="rId19"/>
    <p:sldId id="375" r:id="rId20"/>
    <p:sldId id="376" r:id="rId21"/>
    <p:sldId id="300" r:id="rId22"/>
    <p:sldId id="437" r:id="rId23"/>
    <p:sldId id="305" r:id="rId24"/>
    <p:sldId id="439" r:id="rId25"/>
    <p:sldId id="312" r:id="rId26"/>
    <p:sldId id="440" r:id="rId27"/>
    <p:sldId id="299" r:id="rId28"/>
    <p:sldId id="310" r:id="rId29"/>
    <p:sldId id="311" r:id="rId30"/>
    <p:sldId id="452" r:id="rId31"/>
    <p:sldId id="400" r:id="rId32"/>
    <p:sldId id="315" r:id="rId33"/>
    <p:sldId id="358" r:id="rId34"/>
    <p:sldId id="459" r:id="rId35"/>
    <p:sldId id="460" r:id="rId36"/>
    <p:sldId id="442" r:id="rId37"/>
    <p:sldId id="453" r:id="rId38"/>
    <p:sldId id="454" r:id="rId39"/>
    <p:sldId id="455" r:id="rId40"/>
    <p:sldId id="456" r:id="rId41"/>
    <p:sldId id="457" r:id="rId42"/>
    <p:sldId id="458" r:id="rId43"/>
    <p:sldId id="461" r:id="rId44"/>
    <p:sldId id="462" r:id="rId45"/>
    <p:sldId id="464" r:id="rId46"/>
    <p:sldId id="463" r:id="rId47"/>
    <p:sldId id="449" r:id="rId48"/>
    <p:sldId id="450" r:id="rId49"/>
    <p:sldId id="392" r:id="rId50"/>
    <p:sldId id="403" r:id="rId51"/>
    <p:sldId id="468" r:id="rId52"/>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FF"/>
    <a:srgbClr val="0000FF"/>
    <a:srgbClr val="008000"/>
    <a:srgbClr val="FF00FF"/>
    <a:srgbClr val="00FF00"/>
    <a:srgbClr val="F98C81"/>
    <a:srgbClr val="FFFF00"/>
    <a:srgbClr val="D27EC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6705" autoAdjust="0"/>
  </p:normalViewPr>
  <p:slideViewPr>
    <p:cSldViewPr>
      <p:cViewPr>
        <p:scale>
          <a:sx n="60" d="100"/>
          <a:sy n="60" d="100"/>
        </p:scale>
        <p:origin x="-1140" y="-10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notesViewPr>
    <p:cSldViewPr>
      <p:cViewPr>
        <p:scale>
          <a:sx n="80" d="100"/>
          <a:sy n="80" d="100"/>
        </p:scale>
        <p:origin x="-105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1FFEA-9FBA-4F7D-B091-231FA5E29CA8}" type="datetimeFigureOut">
              <a:rPr lang="en-US" smtClean="0"/>
              <a:t>9/25/2018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0FFC9-21B0-4A89-A59E-76BA31565B50}" type="slidenum">
              <a:rPr lang="en-US" smtClean="0"/>
              <a:t>‹#›</a:t>
            </a:fld>
            <a:endParaRPr lang="en-US"/>
          </a:p>
        </p:txBody>
      </p:sp>
    </p:spTree>
    <p:extLst>
      <p:ext uri="{BB962C8B-B14F-4D97-AF65-F5344CB8AC3E}">
        <p14:creationId xmlns:p14="http://schemas.microsoft.com/office/powerpoint/2010/main" val="3073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is the Satellite Foundational Course for GOES-R on Multi Channel Interpretation Approaches for use with ABI.  It includes information on band differences - why they work, and what information they show, which band differences are in AWIPS - and on RGBs, (Red-Green-Blue composites) including the baseline RGB products in AWIPS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a:t>
            </a:fld>
            <a:endParaRPr lang="en-US"/>
          </a:p>
        </p:txBody>
      </p:sp>
    </p:spTree>
    <p:extLst>
      <p:ext uri="{BB962C8B-B14F-4D97-AF65-F5344CB8AC3E}">
        <p14:creationId xmlns:p14="http://schemas.microsoft.com/office/powerpoint/2010/main" val="2605472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a:solidFill>
                  <a:srgbClr val="000000"/>
                </a:solidFill>
                <a:ea typeface="Times New Roman"/>
                <a:cs typeface="Calibri"/>
              </a:rPr>
              <a:t>The color-shaded field here depicts the difference between brightness temperatures at 11.2 and 12.3 microns -- the split window difference --  from Himawari-8.   The contours are dewpoint temperature at 925 mb from the GFS, showing a dry region over the central Pacific Ocean;  the SWD has a very strong signal in that same dry region.</a:t>
            </a:r>
            <a:r>
              <a:rPr lang="en-US">
                <a:solidFill>
                  <a:srgbClr val="000000"/>
                </a:solidFill>
                <a:latin typeface="Times New Roman"/>
                <a:ea typeface="Times New Roman"/>
                <a:cs typeface="Times New Roman"/>
              </a:rPr>
              <a:t> </a:t>
            </a:r>
            <a:r>
              <a:rPr lang="en-US">
                <a:solidFill>
                  <a:srgbClr val="000000"/>
                </a:solidFill>
                <a:ea typeface="Times New Roman"/>
                <a:cs typeface="Calibri"/>
              </a:rPr>
              <a:t>The values neatly corresponds to dry air.  </a:t>
            </a:r>
            <a:r>
              <a:rPr lang="en-US">
                <a:solidFill>
                  <a:prstClr val="black"/>
                </a:solidFill>
                <a:latin typeface="Times New Roman"/>
                <a:ea typeface="Times New Roman"/>
                <a:cs typeface="Times New Roman"/>
              </a:rPr>
              <a:t>  A corresponding 3.9 micron image is inset (it's night-time over the scene) and arrows highlight similar features.  The SWD dryness is apparent in the 3.9 micron image as well:  there are no clouds</a:t>
            </a:r>
            <a:r>
              <a:rPr lang="en-US" smtClean="0">
                <a:solidFill>
                  <a:prstClr val="black"/>
                </a:solidFill>
                <a:latin typeface="Times New Roman"/>
                <a:ea typeface="Times New Roman"/>
                <a:cs typeface="Times New Roman"/>
              </a:rPr>
              <a:t>.</a:t>
            </a:r>
            <a:endParaRPr lang="en-US">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322833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a:solidFill>
                  <a:srgbClr val="000000"/>
                </a:solidFill>
                <a:ea typeface="Times New Roman"/>
                <a:cs typeface="Calibri"/>
              </a:rPr>
              <a:t>The SWD also detects dust.  When energy radiates upwards from the surface through a dust layer, the amount of absorption (and subsequent re-emission) varies with wavelength.  In particular, dust is a good absorber of 10.3 micron radiation, but a not-so-good absorber of 12-micron radiation.  10.3 micron energy leaves the warm surface and is absorbed by dust higher in the atmosphere, and then re-emitted from that higher level where the temperature is cooler.  12 micron energy leaves the warm surface passes through the dust without being absorbed as much, so there is less re-emission from the colder higher levels.  Thus the 11 micron brightness temperature will be cooler than the brightness temperature at 12 microns.  It's common for Dust RGBs to include the SWD as one of the colors.   Now, it is true that water vapor in the atmosphere will more readily absorb the 12 micron energy (the reason why the SWD can detect moisture distributions), but this is a dust storm;  it's occurring in a region without a lot of water vapor present.  </a:t>
            </a:r>
            <a:endParaRPr lang="en-US" dirty="0">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11</a:t>
            </a:fld>
            <a:endParaRPr lang="en-US"/>
          </a:p>
        </p:txBody>
      </p:sp>
    </p:spTree>
    <p:extLst>
      <p:ext uri="{BB962C8B-B14F-4D97-AF65-F5344CB8AC3E}">
        <p14:creationId xmlns:p14="http://schemas.microsoft.com/office/powerpoint/2010/main" val="327400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r>
              <a:rPr lang="en-US">
                <a:solidFill>
                  <a:prstClr val="black"/>
                </a:solidFill>
              </a:rPr>
              <a:t>The dust absorptive differences for the 11/12 micron channels are mirrored in the ice absorptive differences in 11.2 and 8.4 microns.  Again, why does greater absorption lead to cooler brightness temperatures?  Much of the 11-micron energy upwelling through (in this case) the ice cloud will be absorbed, and then re-emitted from the colder temperature.  Proportionally not as much energy at 8.4 microns is absorbed. If there isn’t absorption, or there is less absorption, the emitting surface is farther down, closer to the surface, in the warmer atmosphere</a:t>
            </a:r>
            <a:r>
              <a:rPr lang="en-US" smtClean="0">
                <a:solidFill>
                  <a:prstClr val="black"/>
                </a:solidFill>
              </a:rPr>
              <a:t>.</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397372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In this example of convection off the South Carolina coast, thin cirrus (as inferred also, perhaps, by the inset 1.38 micrometer imagery) shows as magenta and white whereas thicker cirrus is blue.  This is because more low-level  8.4-micrometer energy is upwelling through the thin cirrus.  11.2 micrometer energy is more likely to be </a:t>
            </a:r>
            <a:r>
              <a:rPr lang="en-US" smtClean="0">
                <a:solidFill>
                  <a:srgbClr val="000000"/>
                </a:solidFill>
                <a:ea typeface="Times New Roman"/>
                <a:cs typeface="Calibri"/>
              </a:rPr>
              <a:t>absorbed</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13</a:t>
            </a:fld>
            <a:endParaRPr lang="en-US"/>
          </a:p>
        </p:txBody>
      </p:sp>
    </p:spTree>
    <p:extLst>
      <p:ext uri="{BB962C8B-B14F-4D97-AF65-F5344CB8AC3E}">
        <p14:creationId xmlns:p14="http://schemas.microsoft.com/office/powerpoint/2010/main" val="243292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There are also sub-pixel effects that must be considered in any brightness temperature difference field.  There isn't really a sub-pixel effectin clear fields of view, or in completely cloudy fields of view - but there is a big impact on partially clear fields of view.</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When a cloud does not completely fill a pixel, parts of the pixel will be filled with colder regions, parts filled with warmer regions.  Shorter Wavelength detectors are more sensitive to these warm regions, and longer wavelength detectors are more sensitive to colder regions, and this subpixel effect leads to differences in computed brightness temperatures in the ABI bands that are independent of gas absorption</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14</a:t>
            </a:fld>
            <a:endParaRPr lang="en-US"/>
          </a:p>
        </p:txBody>
      </p:sp>
    </p:spTree>
    <p:extLst>
      <p:ext uri="{BB962C8B-B14F-4D97-AF65-F5344CB8AC3E}">
        <p14:creationId xmlns:p14="http://schemas.microsoft.com/office/powerpoint/2010/main" val="266287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Several plots on this page document sub-pixel effects.  Four window channels are in the upper left - and you can see that detected temperatures cool for this thin cirrus as the wavelength of the observation increases.  Longer wavelength detectors are more sensitive (than shorter wavelength detectors) to the colder parts of a pixel. </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The figure in the bottom left shows a shaded region from which points are extracted for the figures on the right.  The bar graph shows the number of pixels showing the given temperatures (colder to the left, warmer to the right) - note how shorter wavelengths show more points that are relatively warmer, and  longer wavelengths show more points that are colder, as expected given the sub-pixel effect.  The bottom right figure shows a density diagram of band 11 (8.6 microns) on Himawair vs. Bands 13, 14, 15.</a:t>
            </a:r>
            <a:r>
              <a:rPr lang="en-US">
                <a:solidFill>
                  <a:srgbClr val="000000"/>
                </a:solidFill>
                <a:latin typeface="Times New Roman"/>
                <a:ea typeface="Times New Roman"/>
                <a:cs typeface="Times New Roman"/>
              </a:rPr>
              <a:t>  The dashed line shows x=y, and you can see that temperatures observed shorter wavelengths are generally warmer than longer</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15</a:t>
            </a:fld>
            <a:endParaRPr lang="en-US"/>
          </a:p>
        </p:txBody>
      </p:sp>
    </p:spTree>
    <p:extLst>
      <p:ext uri="{BB962C8B-B14F-4D97-AF65-F5344CB8AC3E}">
        <p14:creationId xmlns:p14="http://schemas.microsoft.com/office/powerpoint/2010/main" val="2435038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Another well-known difference field is used to identify regions of low stratus and fog.  Clouds made up of water droplets are not black-body emitters of all wavelength radiation.  Satellite detectors of radiation simply collect a number of photons.  The conversion of those radiance counts to brightness temperature assumes blackbody emission, however, so if a surface hasn't emitted as a blackbody (meaning less photons than a theoretical maximum have been emitted), then the inferred temperature will be cooler.   This occurs for 3.9 micrometer  radiation, but not for radiation around 11 micrometer.  For water based clouds, the 3.9 micrometer brightness temperature is cooler than the 10.3 micrometer brightness temperature or the 10.7 micrometer brightness temperature on GOES 13/14 &amp; 15</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16</a:t>
            </a:fld>
            <a:endParaRPr lang="en-US"/>
          </a:p>
        </p:txBody>
      </p:sp>
    </p:spTree>
    <p:extLst>
      <p:ext uri="{BB962C8B-B14F-4D97-AF65-F5344CB8AC3E}">
        <p14:creationId xmlns:p14="http://schemas.microsoft.com/office/powerpoint/2010/main" val="173604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In this cross-section from a fog bank to a cirrus deck, you see differences in the brightness temperatures that are related to emissivity differences in the low stratus (so that the 3.9 micrometer temperature is cooler than 10.7) and you see transmissivity differences in cirrus and subpixel effects so that 3.9 micrometer brightness temperatures are warmer than 10.7 micrometer brightness temperatures.  In clear regions, at night, the 10.7 and 3.9 temperatures are similar</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17</a:t>
            </a:fld>
            <a:endParaRPr lang="en-US"/>
          </a:p>
        </p:txBody>
      </p:sp>
    </p:spTree>
    <p:extLst>
      <p:ext uri="{BB962C8B-B14F-4D97-AF65-F5344CB8AC3E}">
        <p14:creationId xmlns:p14="http://schemas.microsoft.com/office/powerpoint/2010/main" val="2700892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It's not only clouds that can affect 3.9 micrometer temperatures.  This graph shows emissivity over water (pretty close to 1), dry sand, red clay, and tree leaf.</a:t>
            </a:r>
            <a:r>
              <a:rPr lang="en-US">
                <a:solidFill>
                  <a:srgbClr val="000000"/>
                </a:solidFill>
                <a:latin typeface="Times New Roman"/>
                <a:ea typeface="Times New Roman"/>
                <a:cs typeface="Times New Roman"/>
              </a:rPr>
              <a:t>  Dry sand and red clay who emissivities much less than 1.  Black body temperatures over this, then, will be cooler than black body temperature computed at other wavelengths where emissivities are close to 1 (like 11 micrometers).</a:t>
            </a:r>
            <a:r>
              <a:rPr lang="en-US">
                <a:latin typeface="Times New Roman"/>
                <a:ea typeface="Times New Roman"/>
                <a:cs typeface="Times New Roman"/>
              </a:rPr>
              <a:t>  </a:t>
            </a:r>
            <a:r>
              <a:rPr lang="en-US">
                <a:solidFill>
                  <a:srgbClr val="000000"/>
                </a:solidFill>
                <a:ea typeface="Times New Roman"/>
                <a:cs typeface="Calibri"/>
              </a:rPr>
              <a:t>Keep this in mind when you're looking at brightness temperature differences that key off emissivity differences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18</a:t>
            </a:fld>
            <a:endParaRPr lang="en-US"/>
          </a:p>
        </p:txBody>
      </p:sp>
    </p:spTree>
    <p:extLst>
      <p:ext uri="{BB962C8B-B14F-4D97-AF65-F5344CB8AC3E}">
        <p14:creationId xmlns:p14="http://schemas.microsoft.com/office/powerpoint/2010/main" val="652091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Reflectance differences are what's important for visible and near-infrared channels, as shown on this chart showing the 2 visible and 4 near-IR channels on ABI.  Note, for example, how much more reflective grass is in the .86 micrometer band 3 (“the veggie band”) than in the .64 micrometer visible.  Note how much more reflective snow/ice are in the visible than in the 1.6 micrometer channel.  These differences can be played off one another to highlight features in either  difference fields, or in RGBs, or in simple comparisons (that is visual inspection) of two bands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19</a:t>
            </a:fld>
            <a:endParaRPr lang="en-US"/>
          </a:p>
        </p:txBody>
      </p:sp>
    </p:spTree>
    <p:extLst>
      <p:ext uri="{BB962C8B-B14F-4D97-AF65-F5344CB8AC3E}">
        <p14:creationId xmlns:p14="http://schemas.microsoft.com/office/powerpoint/2010/main" val="89736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topics of this training are related. There are different ways of looking at channel differences from the GOES-S Advanced Baseline Imager, or ABI:  you can look at difference fields (brightness temperature differences for IR, or reflectance difference for visible/near IR), you can toggle between fields, and you can look at RGBs or  Red-Green-Blue images .  These are created by assigning an individual band or a band difference to the three color components (red, green and blue) used to create an image.   All of the ways of looking at channel differences highlight the sensitivities of the individual channels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384633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In Band 3 - the veggie band on ABI, 0.86 micrometer - green vegetation is far more reflective than in the visible channel.  Thus, this band excels in distinguishing between land and water.  Bodies of water surrounded by land will really pop out, so it's great for examining changes due to excessive rainfall (that is, flooding).    Because green land is so reflective, clouds are sometimes hard to distinguish over land in the 0.86 micrometer - there's more contrast in the visible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20</a:t>
            </a:fld>
            <a:endParaRPr lang="en-US"/>
          </a:p>
        </p:txBody>
      </p:sp>
    </p:spTree>
    <p:extLst>
      <p:ext uri="{BB962C8B-B14F-4D97-AF65-F5344CB8AC3E}">
        <p14:creationId xmlns:p14="http://schemas.microsoft.com/office/powerpoint/2010/main" val="1605903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Snow/Ice clouds are highly reflective in the 0.64 micrometer visible band on ABI.  Snow absorbs energy at 1.6 micrometers.  Thus, snow/ice and clouds made up of water droplets that look similar in the visible 0.64 micrometer imagery will look much different in 1.6 micrometer imagery</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21</a:t>
            </a:fld>
            <a:endParaRPr lang="en-US"/>
          </a:p>
        </p:txBody>
      </p:sp>
    </p:spTree>
    <p:extLst>
      <p:ext uri="{BB962C8B-B14F-4D97-AF65-F5344CB8AC3E}">
        <p14:creationId xmlns:p14="http://schemas.microsoft.com/office/powerpoint/2010/main" val="216123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figure of a  wave cyclone in the western </a:t>
            </a:r>
            <a:r>
              <a:rPr lang="en-US" dirty="0" err="1" smtClean="0">
                <a:solidFill>
                  <a:srgbClr val="000000"/>
                </a:solidFill>
                <a:ea typeface="Times New Roman"/>
                <a:cs typeface="Calibri"/>
              </a:rPr>
              <a:t>Altantic</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shows </a:t>
            </a:r>
            <a:r>
              <a:rPr lang="en-US" dirty="0">
                <a:solidFill>
                  <a:srgbClr val="000000"/>
                </a:solidFill>
                <a:ea typeface="Times New Roman"/>
                <a:cs typeface="Calibri"/>
              </a:rPr>
              <a:t>a cirrus shield that is much less bright than the lower water clouds.  That's because ice is absorbing a lot of energy and reflecting not as much compared to water based clouds</a:t>
            </a:r>
            <a:r>
              <a:rPr lang="en-US" dirty="0" smtClean="0">
                <a:solidFill>
                  <a:srgbClr val="000000"/>
                </a:solidFill>
                <a:ea typeface="Times New Roman"/>
                <a:cs typeface="Calibri"/>
              </a:rPr>
              <a:t>.  There’s also a band of snow on the ground over the mid-Atlantic states that shows up as dark.</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22</a:t>
            </a:fld>
            <a:endParaRPr lang="en-US"/>
          </a:p>
        </p:txBody>
      </p:sp>
    </p:spTree>
    <p:extLst>
      <p:ext uri="{BB962C8B-B14F-4D97-AF65-F5344CB8AC3E}">
        <p14:creationId xmlns:p14="http://schemas.microsoft.com/office/powerpoint/2010/main" val="3371254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Let's now consider RGBs.  To interpret RGBs, you must understand how colors are constructed in modern computer imagery.  In the color cube, the primary colors (Red, Green, Blue) are at 3 corners of the cube,  White (All Colors) and Black (no colors) are at 2 corners, and the other 3 corners are color combinations:  Yellow (Red+Green with no blue), Cyan (Green+Blue with no red) and Magenta (Red+Blue with no green).  All colors can be found in the color cube based on the 3-color combination.  For example, orange is a lot of red plus some green and no blue.  Knowing how different colors are created will help your interpretation of RGB imagery</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23</a:t>
            </a:fld>
            <a:endParaRPr lang="en-US"/>
          </a:p>
        </p:txBody>
      </p:sp>
    </p:spTree>
    <p:extLst>
      <p:ext uri="{BB962C8B-B14F-4D97-AF65-F5344CB8AC3E}">
        <p14:creationId xmlns:p14="http://schemas.microsoft.com/office/powerpoint/2010/main" val="1847892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how changing one of the three inputs will affect the RGB image.  The columns show the red, green and blue component and a derived RGB.  The top line shows the red, green and blue bands from Terra MODIS, and the True-Color RGB.  The control, if you will.  In the 2</a:t>
            </a:r>
            <a:r>
              <a:rPr lang="en-US" baseline="30000">
                <a:solidFill>
                  <a:srgbClr val="000000"/>
                </a:solidFill>
                <a:ea typeface="Times New Roman"/>
                <a:cs typeface="Calibri"/>
              </a:rPr>
              <a:t>nd</a:t>
            </a:r>
            <a:r>
              <a:rPr lang="en-US">
                <a:solidFill>
                  <a:srgbClr val="000000"/>
                </a:solidFill>
                <a:ea typeface="Times New Roman"/>
                <a:cs typeface="Calibri"/>
              </a:rPr>
              <a:t> line, the red component is only half as bright - the green and blue are full intensity - in the 3</a:t>
            </a:r>
            <a:r>
              <a:rPr lang="en-US" baseline="30000">
                <a:solidFill>
                  <a:srgbClr val="000000"/>
                </a:solidFill>
                <a:ea typeface="Times New Roman"/>
                <a:cs typeface="Calibri"/>
              </a:rPr>
              <a:t>rd</a:t>
            </a:r>
            <a:r>
              <a:rPr lang="en-US">
                <a:solidFill>
                  <a:srgbClr val="000000"/>
                </a:solidFill>
                <a:ea typeface="Times New Roman"/>
                <a:cs typeface="Calibri"/>
              </a:rPr>
              <a:t> line the green component is half as bright - the red an blue are full intensity and in the 4</a:t>
            </a:r>
            <a:r>
              <a:rPr lang="en-US" baseline="30000">
                <a:solidFill>
                  <a:srgbClr val="000000"/>
                </a:solidFill>
                <a:ea typeface="Times New Roman"/>
                <a:cs typeface="Calibri"/>
              </a:rPr>
              <a:t>th</a:t>
            </a:r>
            <a:r>
              <a:rPr lang="en-US">
                <a:solidFill>
                  <a:srgbClr val="000000"/>
                </a:solidFill>
                <a:ea typeface="Times New Roman"/>
                <a:cs typeface="Calibri"/>
              </a:rPr>
              <a:t> line the blue component is half as bright - the red and green remain at full intensity.  The RGBs from the 4 combinations are the rightmost column.  With less red, the RGB acquires a cyan-ish hue:  blue + green is cyan.  With less green, the RGB acquires a purple hue because red and blue make magenta, and with less blue the RGB acquires a yellowish hue because red+green makes yellow.  In this example, my opinion is that the RGB with halved green is the most un-natural looking, perhaps indicating the importance of green wavelengths over a vegetated surface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24</a:t>
            </a:fld>
            <a:endParaRPr lang="en-US"/>
          </a:p>
        </p:txBody>
      </p:sp>
    </p:spTree>
    <p:extLst>
      <p:ext uri="{BB962C8B-B14F-4D97-AF65-F5344CB8AC3E}">
        <p14:creationId xmlns:p14="http://schemas.microsoft.com/office/powerpoint/2010/main" val="2973445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You can create single-banded combinations of RGBs using an online tool at the url on this screen.  (Click on it!).  This webapp uses current ABI data, allows you to choose single bands for the red, green an blue components, and creates the RGB combination.</a:t>
            </a:r>
            <a:r>
              <a:rPr lang="en-US">
                <a:solidFill>
                  <a:srgbClr val="000000"/>
                </a:solidFill>
                <a:latin typeface="Times New Roman"/>
                <a:ea typeface="Times New Roman"/>
                <a:cs typeface="Times New Roman"/>
              </a:rPr>
              <a:t>  In this way you can explore the different possibilities combining single ABI channels</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25</a:t>
            </a:fld>
            <a:endParaRPr lang="en-US"/>
          </a:p>
        </p:txBody>
      </p:sp>
    </p:spTree>
    <p:extLst>
      <p:ext uri="{BB962C8B-B14F-4D97-AF65-F5344CB8AC3E}">
        <p14:creationId xmlns:p14="http://schemas.microsoft.com/office/powerpoint/2010/main" val="2434513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a Daytime image that combines 10.3 micrometers in the red, visible 0.64 micrometers in the green, and snow/ice 1.6 micrometers in the blue.  Do you have a guess what you'll see?  What color will the hurricane in the pacific be, for example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26</a:t>
            </a:fld>
            <a:endParaRPr lang="en-US"/>
          </a:p>
        </p:txBody>
      </p:sp>
    </p:spTree>
    <p:extLst>
      <p:ext uri="{BB962C8B-B14F-4D97-AF65-F5344CB8AC3E}">
        <p14:creationId xmlns:p14="http://schemas.microsoft.com/office/powerpoint/2010/main" val="2649944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were your guesses correct?  Water clouds will be cyan, without a lot of red (10.3 micrometers) because they are warm.  High ice clouds -- like over the hurricane are yellow because they don't contain a lot of 'blue' from the snow/ice channel</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27</a:t>
            </a:fld>
            <a:endParaRPr lang="en-US"/>
          </a:p>
        </p:txBody>
      </p:sp>
    </p:spTree>
    <p:extLst>
      <p:ext uri="{BB962C8B-B14F-4D97-AF65-F5344CB8AC3E}">
        <p14:creationId xmlns:p14="http://schemas.microsoft.com/office/powerpoint/2010/main" val="191462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the same RGB as produced in </a:t>
            </a:r>
            <a:r>
              <a:rPr lang="en-US" smtClean="0">
                <a:solidFill>
                  <a:srgbClr val="000000"/>
                </a:solidFill>
                <a:ea typeface="Times New Roman"/>
                <a:cs typeface="Calibri"/>
              </a:rPr>
              <a:t>AWIPS</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28</a:t>
            </a:fld>
            <a:endParaRPr lang="en-US"/>
          </a:p>
        </p:txBody>
      </p:sp>
    </p:spTree>
    <p:extLst>
      <p:ext uri="{BB962C8B-B14F-4D97-AF65-F5344CB8AC3E}">
        <p14:creationId xmlns:p14="http://schemas.microsoft.com/office/powerpoint/2010/main" val="191462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RGBs that are present in AWIPS have been changing at times in the past 18 months (as of mid-summer 2018), but they are now relatively stable.  They are listed here.  You can also find additional information on RGBs at the link to a COMET module on RGBs, and at the link to EUMETSAT</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29</a:t>
            </a:fld>
            <a:endParaRPr lang="en-US"/>
          </a:p>
        </p:txBody>
      </p:sp>
    </p:spTree>
    <p:extLst>
      <p:ext uri="{BB962C8B-B14F-4D97-AF65-F5344CB8AC3E}">
        <p14:creationId xmlns:p14="http://schemas.microsoft.com/office/powerpoint/2010/main" val="53406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Based on Schmit et al, 2017.   This chart lists out the bands that are available on the GOES-R Advanced Baseline Imager, or ABI.  The chart shows 16 bands, the central wavelength, the wavelength range, the resolution and the band nickname.  The nickname gives you and idea, sometimes, of what the band can be use for;  there are lots of other possibilities that extend beyond the nickname.  Band placement is typically related to absorption by a particular gas, be it water vapor, sulfur dioxide, ozone or carbon dioxide, or bands placed in a region where this is little absorption by atmospheric gases.   There are Satellite Foundation Course trainings on the individual bands - check them out!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49916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There are seven RGB images that you'll see next.  Given the bands, maybe you can guess what you'll see, and why you are seeing that color - but for some of the RGBs, that's far more difficult because (1) a band difference is used and (2) only certain ranges of that band difference are included in the RGB</a:t>
            </a:r>
            <a:r>
              <a:rPr lang="en-US">
                <a:latin typeface="Times New Roman"/>
                <a:ea typeface="Times New Roman"/>
                <a:cs typeface="Times New Roman"/>
              </a:rPr>
              <a:t>.</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Note that if reflective channels are used, the product is generally not useful at night</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30</a:t>
            </a:fld>
            <a:endParaRPr lang="en-US"/>
          </a:p>
        </p:txBody>
      </p:sp>
    </p:spTree>
    <p:extLst>
      <p:ext uri="{BB962C8B-B14F-4D97-AF65-F5344CB8AC3E}">
        <p14:creationId xmlns:p14="http://schemas.microsoft.com/office/powerpoint/2010/main" val="1334392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In this first RGB example, the Fire Temperature, 3.9 </a:t>
            </a:r>
            <a:r>
              <a:rPr lang="en-US">
                <a:solidFill>
                  <a:srgbClr val="000000"/>
                </a:solidFill>
                <a:latin typeface="Symbol"/>
                <a:ea typeface="Times New Roman"/>
                <a:cs typeface="Symbol"/>
              </a:rPr>
              <a:t>m</a:t>
            </a:r>
            <a:r>
              <a:rPr lang="en-US">
                <a:solidFill>
                  <a:srgbClr val="000000"/>
                </a:solidFill>
                <a:ea typeface="Times New Roman"/>
                <a:cs typeface="Calibri"/>
              </a:rPr>
              <a:t>m data are used for the 'Red' Component, 2.24 </a:t>
            </a:r>
            <a:r>
              <a:rPr lang="en-US">
                <a:solidFill>
                  <a:srgbClr val="000000"/>
                </a:solidFill>
                <a:latin typeface="Symbol"/>
                <a:ea typeface="Times New Roman"/>
                <a:cs typeface="Symbol"/>
              </a:rPr>
              <a:t>m</a:t>
            </a:r>
            <a:r>
              <a:rPr lang="en-US">
                <a:solidFill>
                  <a:srgbClr val="000000"/>
                </a:solidFill>
                <a:ea typeface="Times New Roman"/>
                <a:cs typeface="Calibri"/>
              </a:rPr>
              <a:t>m is used for the green, and 1.61 </a:t>
            </a:r>
            <a:r>
              <a:rPr lang="en-US">
                <a:solidFill>
                  <a:srgbClr val="000000"/>
                </a:solidFill>
                <a:latin typeface="Symbol"/>
                <a:ea typeface="Times New Roman"/>
                <a:cs typeface="Symbol"/>
              </a:rPr>
              <a:t>m</a:t>
            </a:r>
            <a:r>
              <a:rPr lang="en-US">
                <a:solidFill>
                  <a:srgbClr val="000000"/>
                </a:solidFill>
                <a:ea typeface="Times New Roman"/>
                <a:cs typeface="Calibri"/>
              </a:rPr>
              <a:t>m is used for the blue.  As a fire gets hotter and hotter, red data (which is almost always there) is augmented by first green (Red + green) makes yellow, and then blue.  So as a fire develops and increases in intensity, its color will change from red to yellow to white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31</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Not all of the dynamic range in the channels is used in the RGB.  That's shown here. for the Red Channel only temperatures between  0 - 60 C are considered; for the Green, reflectances of  0-100 considered; Blue, reflectances of  0-75 are used.  In addition, a gamma of 2.5 is applied to the red.  Gamma is a way to tweak how the component is presented.  If gamma is &gt;1, then the high end of the distribution is highlighted (so in this image, the hottest pixels are emphazied).  If gamma is &lt;1, then the low end of the distribution is highlighted (in this case, for the red, the cooler pixels would be highlighted</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32</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the same RGB but with gamma =1.  Features outside the fire become more apparent in the RGB when the red gamma is reduced.  If gamma was made very small, then the fire would be hard to see in this RGB because all the contrast in the red would be focused at the cold end of the scale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33</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Air Mass RGB has a long history.  It uses the split Water Vapor channel as its red component, the split ozone as green, and the upper level water vapor as the blue.</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Channel differences used in this RGB -- and in others -- are in AWIPS.  For information on why the channel difference is part of the RGB, consult the Quick Guides for those channel differences</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34</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Split water vapor values used for the red component range from  0.6 to -26.2  ; Split Ozone values for the   Green range from  6.7 to -43.2 ; and water vapor values range from    -64.7 to -29.3</a:t>
            </a:r>
            <a:r>
              <a:rPr lang="en-US">
                <a:latin typeface="Times New Roman"/>
                <a:ea typeface="Times New Roman"/>
                <a:cs typeface="Times New Roman"/>
              </a:rPr>
              <a:t> for the blue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35</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Nighttime Microphysics is another RGB with a long history of use.  It uses the Split Window Difference as its red component, the night fog brightness temperature difference as its green component, and the clean window channel, 10.3 micrometers, Band 13, as its blue component.</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Note that Quick Guides for RGBs in AWIPS have been developed and are available in the AWIPS Interactive Resource and in VLab</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36</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Ranges for the components are 2.6 to -6.7 for Red;  5.2 to -3.1 for Green ; and 19.5 to -29.5</a:t>
            </a:r>
            <a:r>
              <a:rPr lang="en-US">
                <a:latin typeface="Times New Roman"/>
                <a:ea typeface="Times New Roman"/>
                <a:cs typeface="Times New Roman"/>
              </a:rPr>
              <a:t> for Blue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37</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Day Snow Fog combines the Veggie Band, 0.87 micrometers, the Snow/Ice Channel at 1.61 micrometers, and the Day Fog Brightness Temperature Difference (3.9 micrometers - 10.3 micrometers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38</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Reflectances values for the 0.87 micrometer and 1.61 micrometer bands are  0 -100 ;  Brightness temperature difference values between 30 to 0 are used.</a:t>
            </a:r>
            <a:r>
              <a:rPr lang="en-US">
                <a:latin typeface="Times New Roman"/>
                <a:ea typeface="Times New Roman"/>
                <a:cs typeface="Times New Roman"/>
              </a:rPr>
              <a:t>  Additionally, a gamma of 0.59 is applied to all 3 components.  This emphasizes the low ends of the scales</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39</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When you are looking at band</a:t>
            </a:r>
            <a:r>
              <a:rPr lang="en-US" baseline="0" dirty="0" smtClean="0"/>
              <a:t> differences, or RGBs, or even just comparing one band with another, it’s important that you understand the physics of the bands in question:  Why is that particular band included on GOES-R?  There are training modules on individual bands to which you can refer.  When band differences are considered, what differences between the bands exist, and why?  Some of those are listed on this slide, and will be considered more in depth in this training.</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2740385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what the RGB looks like with gamma equal to 1, rather than 0.59</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40</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Day Land Cloud is another daytime only RGB, using the 1.61 micrometers band in the Red, the Veggie 0.87 micrometer band in the green, and the red visible 0.64 micrometer in the blue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41</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RGB is similar to one that is called 'Natural Color'.  It uses reflectance values between  0-97.5 in the red, between 0 and 108.6 in the Green and 0-100 in the Blue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42</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a:solidFill>
                  <a:srgbClr val="000000"/>
                </a:solidFill>
                <a:ea typeface="Times New Roman"/>
                <a:cs typeface="Calibri"/>
              </a:rPr>
              <a:t>CIMSS Natural Color simulates true color imagery from ABI even though a green visible channel is not present.  It uses reflectance information in the Veggie Band as a proxy for Green.  It is similar to a product like GeoColor -- which is available via an LDM request -- but has a simpler construct and less processing</a:t>
            </a:r>
            <a:r>
              <a:rPr lang="en-US" smtClean="0">
                <a:solidFill>
                  <a:srgbClr val="000000"/>
                </a:solidFill>
                <a:ea typeface="Times New Roman"/>
                <a:cs typeface="Calibri"/>
              </a:rPr>
              <a:t>.</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43</a:t>
            </a:fld>
            <a:endParaRPr lang="en-US"/>
          </a:p>
        </p:txBody>
      </p:sp>
    </p:spTree>
    <p:extLst>
      <p:ext uri="{BB962C8B-B14F-4D97-AF65-F5344CB8AC3E}">
        <p14:creationId xmlns:p14="http://schemas.microsoft.com/office/powerpoint/2010/main" val="1819571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Red is the ‘Red Visible’;  Green is derived from the veggie</a:t>
            </a:r>
            <a:r>
              <a:rPr lang="en-US" baseline="0" dirty="0" smtClean="0">
                <a:solidFill>
                  <a:srgbClr val="000000"/>
                </a:solidFill>
                <a:ea typeface="Times New Roman"/>
                <a:cs typeface="Calibri"/>
              </a:rPr>
              <a:t> band ; blue is the ‘blue visible’</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44</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I've mentioned gamma a couple times with the RGBs.   AWIPS includes gamma control to manipulate the look of RGBs under the 'Composite Options' menu item in AWIPS (To access the control, right-click on the annotation label in the RGB image, and then click on 'Composite Options'.)  Gamma controls where the most contrast exists in the RGB - for smaller values, the darker part of a greyscaled image from dark (Warm) to light (cold) shows more contrast, and for larger values the brighter part of the image shows more contrast.    In addition to gamma, the Min/max values for each input can also be adjusted</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45</a:t>
            </a:fld>
            <a:endParaRPr lang="en-US"/>
          </a:p>
        </p:txBody>
      </p:sp>
    </p:spTree>
    <p:extLst>
      <p:ext uri="{BB962C8B-B14F-4D97-AF65-F5344CB8AC3E}">
        <p14:creationId xmlns:p14="http://schemas.microsoft.com/office/powerpoint/2010/main" val="360686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the same image as the last slide but with the gamma changed from .6 ot .2 for the green part of the RGB.</a:t>
            </a:r>
            <a:r>
              <a:rPr lang="en-US">
                <a:latin typeface="Times New Roman"/>
                <a:ea typeface="Times New Roman"/>
                <a:cs typeface="Times New Roman"/>
              </a:rPr>
              <a:t>  The warmer part of the Green -- the low-level water vapor -- is  emphasized now and those features become more apparent (and greener) in the </a:t>
            </a:r>
            <a:r>
              <a:rPr lang="en-US" smtClean="0">
                <a:latin typeface="Times New Roman"/>
                <a:ea typeface="Times New Roman"/>
                <a:cs typeface="Times New Roman"/>
              </a:rPr>
              <a:t>RGB</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46</a:t>
            </a:fld>
            <a:endParaRPr lang="en-US"/>
          </a:p>
        </p:txBody>
      </p:sp>
    </p:spTree>
    <p:extLst>
      <p:ext uri="{BB962C8B-B14F-4D97-AF65-F5344CB8AC3E}">
        <p14:creationId xmlns:p14="http://schemas.microsoft.com/office/powerpoint/2010/main" val="4265209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16 bands on ABI offer</a:t>
            </a:r>
            <a:r>
              <a:rPr lang="en-US" baseline="0" dirty="0" smtClean="0"/>
              <a:t> unprecedented geostationary observing capabilities.  Each individual band can be used to observe phenomena, and band combinations (or differences) can highlight features or levels in the atmosphere.  Furthermore, RGB imagery can further bring out information that is present in component bands.  A good practice when interpreting difference fields or RGBs is to have the component pieces at hand – fields in one can be better interpreted if you the ability to interrogate fields in the originals.</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47</a:t>
            </a:fld>
            <a:endParaRPr lang="en-US"/>
          </a:p>
        </p:txBody>
      </p:sp>
    </p:spTree>
    <p:extLst>
      <p:ext uri="{BB962C8B-B14F-4D97-AF65-F5344CB8AC3E}">
        <p14:creationId xmlns:p14="http://schemas.microsoft.com/office/powerpoint/2010/main" val="2689176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Here are some internet resources to browse.  This includes Quantitative Products that are available -- they nicely complement channel differences or RGB products that are more qualitative.   </a:t>
            </a:r>
            <a:r>
              <a:rPr lang="en-US" dirty="0" smtClean="0">
                <a:solidFill>
                  <a:srgbClr val="000000"/>
                </a:solidFill>
                <a:ea typeface="Times New Roman"/>
                <a:cs typeface="Calibri"/>
              </a:rPr>
              <a:t>Quick Guides on Channels, Channel</a:t>
            </a:r>
            <a:r>
              <a:rPr lang="en-US" baseline="0" dirty="0" smtClean="0">
                <a:solidFill>
                  <a:srgbClr val="000000"/>
                </a:solidFill>
                <a:ea typeface="Times New Roman"/>
                <a:cs typeface="Calibri"/>
              </a:rPr>
              <a:t> Differences, RGBs and Baseline Products are also available at the links.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48</a:t>
            </a:fld>
            <a:endParaRPr lang="en-US"/>
          </a:p>
        </p:txBody>
      </p:sp>
    </p:spTree>
    <p:extLst>
      <p:ext uri="{BB962C8B-B14F-4D97-AF65-F5344CB8AC3E}">
        <p14:creationId xmlns:p14="http://schemas.microsoft.com/office/powerpoint/2010/main" val="2578682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ea typeface="Times New Roman"/>
                <a:cs typeface="Calibri"/>
              </a:rPr>
              <a:t>This concludes the Multi-Channel Interpretation part of the Satellite FOundational Course for GOES-R.  Thanks for listening</a:t>
            </a:r>
            <a:r>
              <a:rPr lang="en-US" smtClean="0">
                <a:ea typeface="Times New Roman"/>
                <a:cs typeface="Calibri"/>
              </a:rPr>
              <a:t>.</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49</a:t>
            </a:fld>
            <a:endParaRPr lang="en-US"/>
          </a:p>
        </p:txBody>
      </p:sp>
    </p:spTree>
    <p:extLst>
      <p:ext uri="{BB962C8B-B14F-4D97-AF65-F5344CB8AC3E}">
        <p14:creationId xmlns:p14="http://schemas.microsoft.com/office/powerpoint/2010/main" val="231950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Some brightness temperature</a:t>
            </a:r>
            <a:r>
              <a:rPr lang="en-US" baseline="0" dirty="0" smtClean="0"/>
              <a:t> difference fields are very well known.  Those are listed there.  That they are well known in part underscores why the channels are included on ABI.</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5</a:t>
            </a:fld>
            <a:endParaRPr lang="en-US"/>
          </a:p>
        </p:txBody>
      </p:sp>
    </p:spTree>
    <p:extLst>
      <p:ext uri="{BB962C8B-B14F-4D97-AF65-F5344CB8AC3E}">
        <p14:creationId xmlns:p14="http://schemas.microsoft.com/office/powerpoint/2010/main" val="332062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a:solidFill>
                  <a:srgbClr val="000000"/>
                </a:solidFill>
              </a:rPr>
              <a:t>Split Snow highlights reflectivity between the visible channel and the ice channel; </a:t>
            </a:r>
            <a:endParaRPr lang="en-US">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a:t>
            </a:fld>
            <a:endParaRPr lang="en-US"/>
          </a:p>
        </p:txBody>
      </p:sp>
    </p:spTree>
    <p:extLst>
      <p:ext uri="{BB962C8B-B14F-4D97-AF65-F5344CB8AC3E}">
        <p14:creationId xmlns:p14="http://schemas.microsoft.com/office/powerpoint/2010/main" val="4000156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a:solidFill>
                  <a:srgbClr val="000000"/>
                </a:solidFill>
                <a:ea typeface="Times New Roman"/>
                <a:cs typeface="Calibri"/>
              </a:rPr>
              <a:t>This toggle (data are from early June 2016, from Himawari) shows the Visible Imagery (0.64 microns), the Veggie Band (0.86 microns), and the difference field - where dark shading shows where 0.86 is more reflective than 0.64 (over vegetation, chiefly) and light shading shows where 0.64 is more reflective than 0.86.  This difference field can distinguish between actively growing vegetatiion over China, for example, from less productive lands over NW China</a:t>
            </a:r>
            <a:r>
              <a:rPr lang="en-US" smtClean="0">
                <a:solidFill>
                  <a:srgbClr val="000000"/>
                </a:solidFill>
                <a:ea typeface="Times New Roman"/>
                <a:cs typeface="Calibri"/>
              </a:rPr>
              <a:t>.</a:t>
            </a:r>
            <a:endParaRPr lang="en-US">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a:t>
            </a:fld>
            <a:endParaRPr lang="en-US"/>
          </a:p>
        </p:txBody>
      </p:sp>
    </p:spTree>
    <p:extLst>
      <p:ext uri="{BB962C8B-B14F-4D97-AF65-F5344CB8AC3E}">
        <p14:creationId xmlns:p14="http://schemas.microsoft.com/office/powerpoint/2010/main" val="6984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a:solidFill>
                  <a:srgbClr val="000000"/>
                </a:solidFill>
                <a:ea typeface="Times New Roman"/>
                <a:cs typeface="Calibri"/>
              </a:rPr>
              <a:t>This chart that you may have seen before shows the infrared channels on ABI.  The blue regions show where individual bands are detecting energy.  Some are narrow (Band 10) and some are relatively wide (Band 8).  The red line can be interpreted two ways:  Either the relative amount of absorption -- by any gas -- in the atmosphere, or the brightness temperature sensed by the satellite in clear skies.  Cooler brightness temperatures result when absorption by a gas occurs in the atmosphere.  Strong absorption by water vapor is apparent in bands 8 9 and 10;  ozone absorption is apparent in band 12;  CO2 absorption occurs in band 16.   These bands will all give cooler brightness temperatures in clear skies.   When the red line is near 0, at the bottom of the chart, little absorption is occurring;   this is the case for the 10.3 micron band 13.   Many of the 'heritage' difference products use 10.7 microns on GOES -13/-14/-15 - how does that particular channel compare to the closest channels on ABI, channels 13 (10.3) and 14 (11.2).  The 10.3 micron channel on ABI is 'cleaner' - that is, there is less water vapor absorption - and narrower than the 10.7 micron channel on GOES-13/-14/-15.  The 11.2 micron channel is also narrower than the 10.7 micron channel - but has similar amounts of water vapor absorption.  So if you want to highlight water vapor differences between channels with a split window difference that includes 12.3 microns, maybe 10.3 is the channel to use, but 11.2 will give similar </a:t>
            </a:r>
            <a:r>
              <a:rPr lang="en-US" smtClean="0">
                <a:solidFill>
                  <a:srgbClr val="000000"/>
                </a:solidFill>
                <a:ea typeface="Times New Roman"/>
                <a:cs typeface="Calibri"/>
              </a:rPr>
              <a:t>results</a:t>
            </a:r>
            <a:endParaRPr lang="en-US">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8</a:t>
            </a:fld>
            <a:endParaRPr lang="en-US"/>
          </a:p>
        </p:txBody>
      </p:sp>
    </p:spTree>
    <p:extLst>
      <p:ext uri="{BB962C8B-B14F-4D97-AF65-F5344CB8AC3E}">
        <p14:creationId xmlns:p14="http://schemas.microsoft.com/office/powerpoint/2010/main" val="40692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solidFill>
                  <a:srgbClr val="000000"/>
                </a:solidFill>
              </a:rPr>
              <a:t>Be careful when interpreting the Split Window Difference field especially with regard to temporal changes.  It is very sensitive to changes in the skin temperature</a:t>
            </a:r>
            <a:r>
              <a:rPr lang="en-US" smtClean="0">
                <a:solidFill>
                  <a:srgbClr val="000000"/>
                </a:solidFill>
              </a:rPr>
              <a:t>.</a:t>
            </a:r>
            <a:endParaRPr lang="en-US">
              <a:solidFill>
                <a:srgbClr val="000000"/>
              </a:solidFill>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9</a:t>
            </a:fld>
            <a:endParaRPr lang="en-US"/>
          </a:p>
        </p:txBody>
      </p:sp>
    </p:spTree>
    <p:extLst>
      <p:ext uri="{BB962C8B-B14F-4D97-AF65-F5344CB8AC3E}">
        <p14:creationId xmlns:p14="http://schemas.microsoft.com/office/powerpoint/2010/main" val="3228337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6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0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0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8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4619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rPr>
              <a:pPr/>
              <a:t>9/25/2018</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50262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18877704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5876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9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6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97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0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775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9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55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2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6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17752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528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5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65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86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313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2798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78635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556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847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576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5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7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02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1316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1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9/25/2018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7251281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2" r:id="rId12"/>
    <p:sldLayoutId id="2147483963" r:id="rId13"/>
    <p:sldLayoutId id="2147483964" r:id="rId14"/>
    <p:sldLayoutId id="2147483977"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9/25/2018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277532961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9/25/2018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18451522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notesSlide" Target="../notesSlides/notesSlide15.xml"/><Relationship Id="rId7" Type="http://schemas.openxmlformats.org/officeDocument/2006/relationships/image" Target="../media/image19.gi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jpeg"/><Relationship Id="rId3" Type="http://schemas.openxmlformats.org/officeDocument/2006/relationships/notesSlide" Target="../notesSlides/notesSlide24.xml"/><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32.GIF"/><Relationship Id="rId11" Type="http://schemas.openxmlformats.org/officeDocument/2006/relationships/image" Target="../media/image37.jpeg"/><Relationship Id="rId5" Type="http://schemas.openxmlformats.org/officeDocument/2006/relationships/image" Target="../media/image31.GIF"/><Relationship Id="rId10" Type="http://schemas.openxmlformats.org/officeDocument/2006/relationships/image" Target="../media/image36.GIF"/><Relationship Id="rId4" Type="http://schemas.openxmlformats.org/officeDocument/2006/relationships/image" Target="../media/image30.GIF"/><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2.gif"/><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image" Target="../media/image41.gif"/><Relationship Id="rId5" Type="http://schemas.openxmlformats.org/officeDocument/2006/relationships/hyperlink" Target="http://cimss.ssec.wisc.edu/goes/webapps/satrgb/satrgb_ABI_conus_realtime.html" TargetMode="External"/><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46.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48.png"/><Relationship Id="rId5" Type="http://schemas.openxmlformats.org/officeDocument/2006/relationships/hyperlink" Target="http://oiswww.eumetsat.int/~idds/html/doc/best_practices.pdf" TargetMode="External"/><Relationship Id="rId4" Type="http://schemas.openxmlformats.org/officeDocument/2006/relationships/hyperlink" Target="https://www.meted.ucar.edu/satmet/multispectral_topics/rgb/"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6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64.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65.g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48.xml.rels><?xml version="1.0" encoding="UTF-8" standalone="yes"?>
<Relationships xmlns="http://schemas.openxmlformats.org/package/2006/relationships"><Relationship Id="rId8" Type="http://schemas.openxmlformats.org/officeDocument/2006/relationships/hyperlink" Target="http://www.goes-r.gov/users/comet/npoess/multispectral_topics/rgb/index.htm" TargetMode="External"/><Relationship Id="rId13" Type="http://schemas.openxmlformats.org/officeDocument/2006/relationships/hyperlink" Target="http://rammb.cira.colostate.edu/training/visit/quick_guides/" TargetMode="External"/><Relationship Id="rId3" Type="http://schemas.openxmlformats.org/officeDocument/2006/relationships/notesSlide" Target="../notesSlides/notesSlide48.xml"/><Relationship Id="rId7" Type="http://schemas.openxmlformats.org/officeDocument/2006/relationships/hyperlink" Target="https://vlab.ncep.noaa.gov/web/stor/goes2" TargetMode="External"/><Relationship Id="rId12" Type="http://schemas.openxmlformats.org/officeDocument/2006/relationships/hyperlink" Target="http://www.wmo.int/pages/prog/sat/documents/RGB-WS-2012_FinalReport.pdf" TargetMode="Externa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hyperlink" Target="https://www.researchgate.net/publication/252848767_Dust_Detection_by_using_Infrared_Channels_from_MODIS_over_Land_and_Ocean" TargetMode="External"/><Relationship Id="rId11" Type="http://schemas.openxmlformats.org/officeDocument/2006/relationships/hyperlink" Target="http://oiswww.eumetsat.int/~idds/html/doc/best_practices.pdf" TargetMode="External"/><Relationship Id="rId5" Type="http://schemas.openxmlformats.org/officeDocument/2006/relationships/hyperlink" Target="https://journals.ametsoc.org/doi/10.1175/BAMS-D-17-0141.1" TargetMode="External"/><Relationship Id="rId15" Type="http://schemas.openxmlformats.org/officeDocument/2006/relationships/hyperlink" Target="http://www.goes-r.gov/products/baseline.html" TargetMode="External"/><Relationship Id="rId10" Type="http://schemas.openxmlformats.org/officeDocument/2006/relationships/hyperlink" Target="http://www.data.jma.go.jp/mscweb/en/VRL/VLab_RGB/RGBimage.html" TargetMode="External"/><Relationship Id="rId4" Type="http://schemas.openxmlformats.org/officeDocument/2006/relationships/hyperlink" Target="http://journals.ametsoc.org/doi/full/10.1175/JAMC-D-14-0010.1" TargetMode="External"/><Relationship Id="rId9" Type="http://schemas.openxmlformats.org/officeDocument/2006/relationships/hyperlink" Target="http://www.goes-r.gov/" TargetMode="External"/><Relationship Id="rId14" Type="http://schemas.openxmlformats.org/officeDocument/2006/relationships/hyperlink" Target="http://cimss.ssec.wisc.edu/goes/GOESR_QuickGuides.html"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Multi-Channel Interpretation Approaches</a:t>
            </a:r>
            <a:r>
              <a:rPr lang="en-US" dirty="0">
                <a:solidFill>
                  <a:srgbClr val="FF00FF"/>
                </a:solidFill>
              </a:rPr>
              <a:t/>
            </a:r>
            <a:br>
              <a:rPr lang="en-US" dirty="0">
                <a:solidFill>
                  <a:srgbClr val="FF00FF"/>
                </a:solidFill>
              </a:rPr>
            </a:br>
            <a:r>
              <a:rPr lang="en-US" sz="1400" dirty="0" smtClean="0"/>
              <a:t>(ABI, Band Differences and RGBs)</a:t>
            </a:r>
            <a:endParaRPr lang="en-US" sz="1400" dirty="0"/>
          </a:p>
        </p:txBody>
      </p:sp>
      <p:sp>
        <p:nvSpPr>
          <p:cNvPr id="3" name="Subtitle 2"/>
          <p:cNvSpPr>
            <a:spLocks noGrp="1"/>
          </p:cNvSpPr>
          <p:nvPr>
            <p:ph type="subTitle" idx="1"/>
          </p:nvPr>
        </p:nvSpPr>
        <p:spPr>
          <a:xfrm>
            <a:off x="1599390" y="3886200"/>
            <a:ext cx="6400800" cy="1676400"/>
          </a:xfrm>
        </p:spPr>
        <p:txBody>
          <a:bodyPr>
            <a:normAutofit/>
          </a:bodyPr>
          <a:lstStyle/>
          <a:p>
            <a:r>
              <a:rPr lang="en-US" altLang="zh-CN" sz="3200" b="1" kern="0" dirty="0">
                <a:solidFill>
                  <a:schemeClr val="tx1"/>
                </a:solidFill>
              </a:rPr>
              <a:t>Scott </a:t>
            </a:r>
            <a:r>
              <a:rPr lang="en-US" altLang="zh-CN" sz="3200" b="1" kern="0" dirty="0" smtClean="0">
                <a:solidFill>
                  <a:schemeClr val="tx1"/>
                </a:solidFill>
              </a:rPr>
              <a:t>Lindstrom</a:t>
            </a:r>
          </a:p>
          <a:p>
            <a:endParaRPr lang="en-US" altLang="zh-CN" b="1" kern="0" dirty="0">
              <a:solidFill>
                <a:schemeClr val="tx1"/>
              </a:solidFill>
            </a:endParaRPr>
          </a:p>
          <a:p>
            <a:r>
              <a:rPr lang="en-US" sz="1400" b="1" kern="0" dirty="0">
                <a:solidFill>
                  <a:schemeClr val="tx1"/>
                </a:solidFill>
              </a:rPr>
              <a:t>University of Wisconsin-Madison CIMSS</a:t>
            </a:r>
          </a:p>
          <a:p>
            <a:r>
              <a:rPr lang="en-US" sz="1400" b="1" kern="0" dirty="0">
                <a:solidFill>
                  <a:schemeClr val="tx1"/>
                </a:solidFill>
              </a:rPr>
              <a:t>(Cooperative Institute for Meteorological Satellite Studies</a:t>
            </a:r>
            <a:r>
              <a:rPr lang="en-US" sz="1400" b="1" kern="0" dirty="0" smtClean="0">
                <a:solidFill>
                  <a:schemeClr val="tx1"/>
                </a:solidFill>
              </a:rPr>
              <a:t>)</a:t>
            </a:r>
          </a:p>
          <a:p>
            <a:endParaRPr lang="en-US" sz="1400" b="1" kern="0" dirty="0">
              <a:solidFill>
                <a:schemeClr val="tx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2023166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3200400" y="512064"/>
            <a:ext cx="5907024" cy="5285232"/>
          </a:xfrm>
          <a:prstGeom prst="rect">
            <a:avLst/>
          </a:prstGeom>
        </p:spPr>
      </p:pic>
      <p:sp>
        <p:nvSpPr>
          <p:cNvPr id="3" name="TextBox 2"/>
          <p:cNvSpPr txBox="1"/>
          <p:nvPr/>
        </p:nvSpPr>
        <p:spPr>
          <a:xfrm>
            <a:off x="1108841" y="5853814"/>
            <a:ext cx="7856483" cy="584775"/>
          </a:xfrm>
          <a:prstGeom prst="rect">
            <a:avLst/>
          </a:prstGeom>
          <a:noFill/>
        </p:spPr>
        <p:txBody>
          <a:bodyPr wrap="square" rtlCol="0">
            <a:spAutoFit/>
          </a:bodyPr>
          <a:lstStyle/>
          <a:p>
            <a:r>
              <a:rPr lang="en-US" sz="1600" b="1" dirty="0" smtClean="0"/>
              <a:t>Three hours later (1847 UTC), strong convection has initiated along the SWD 10.3 – 12.3 </a:t>
            </a:r>
            <a:r>
              <a:rPr lang="en-US" sz="1600" b="1" dirty="0" smtClean="0">
                <a:latin typeface="Symbol" panose="05050102010706020507" pitchFamily="18" charset="2"/>
              </a:rPr>
              <a:t>m</a:t>
            </a:r>
            <a:r>
              <a:rPr lang="en-US" sz="1600" b="1" dirty="0" smtClean="0"/>
              <a:t>m axis over Kansas on 15 June 2017.  Inset:  SWD at 1847 UTC.</a:t>
            </a:r>
            <a:endParaRPr lang="en-US" sz="1600" b="1" dirty="0"/>
          </a:p>
        </p:txBody>
      </p:sp>
      <p:cxnSp>
        <p:nvCxnSpPr>
          <p:cNvPr id="6" name="Straight Connector 5"/>
          <p:cNvCxnSpPr/>
          <p:nvPr/>
        </p:nvCxnSpPr>
        <p:spPr>
          <a:xfrm flipH="1" flipV="1">
            <a:off x="1752600" y="1371600"/>
            <a:ext cx="2362200" cy="381000"/>
          </a:xfrm>
          <a:prstGeom prst="line">
            <a:avLst/>
          </a:prstGeom>
          <a:ln>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 y="310896"/>
            <a:ext cx="3657600" cy="3273272"/>
          </a:xfrm>
          <a:prstGeom prst="rect">
            <a:avLst/>
          </a:prstGeom>
        </p:spPr>
      </p:pic>
      <p:sp>
        <p:nvSpPr>
          <p:cNvPr id="12" name="TextBox 11"/>
          <p:cNvSpPr txBox="1"/>
          <p:nvPr/>
        </p:nvSpPr>
        <p:spPr>
          <a:xfrm>
            <a:off x="3236976" y="5417348"/>
            <a:ext cx="1023037" cy="369332"/>
          </a:xfrm>
          <a:prstGeom prst="rect">
            <a:avLst/>
          </a:prstGeom>
          <a:solidFill>
            <a:srgbClr val="FFFF00"/>
          </a:solidFill>
        </p:spPr>
        <p:txBody>
          <a:bodyPr wrap="none" rtlCol="0">
            <a:spAutoFit/>
          </a:bodyPr>
          <a:lstStyle/>
          <a:p>
            <a:r>
              <a:rPr lang="en-US" dirty="0" smtClean="0"/>
              <a:t>0.47 </a:t>
            </a:r>
            <a:r>
              <a:rPr lang="en-US" b="1" dirty="0" smtClean="0">
                <a:latin typeface="Symbol" panose="05050102010706020507" pitchFamily="18" charset="2"/>
              </a:rPr>
              <a:t>m</a:t>
            </a:r>
            <a:r>
              <a:rPr lang="en-US" dirty="0" smtClean="0"/>
              <a:t>m</a:t>
            </a:r>
            <a:endParaRPr lang="en-US" dirty="0"/>
          </a:p>
        </p:txBody>
      </p:sp>
      <p:sp>
        <p:nvSpPr>
          <p:cNvPr id="13" name="TextBox 12"/>
          <p:cNvSpPr txBox="1"/>
          <p:nvPr/>
        </p:nvSpPr>
        <p:spPr>
          <a:xfrm>
            <a:off x="790321" y="3187264"/>
            <a:ext cx="2182008" cy="369332"/>
          </a:xfrm>
          <a:prstGeom prst="rect">
            <a:avLst/>
          </a:prstGeom>
          <a:solidFill>
            <a:srgbClr val="FFFF00"/>
          </a:solidFill>
        </p:spPr>
        <p:txBody>
          <a:bodyPr wrap="none" rtlCol="0">
            <a:spAutoFit/>
          </a:bodyPr>
          <a:lstStyle/>
          <a:p>
            <a:r>
              <a:rPr lang="en-US" dirty="0" smtClean="0"/>
              <a:t>10.3 </a:t>
            </a:r>
            <a:r>
              <a:rPr lang="en-US" b="1" dirty="0" smtClean="0">
                <a:latin typeface="Symbol" panose="05050102010706020507" pitchFamily="18" charset="2"/>
              </a:rPr>
              <a:t>m</a:t>
            </a:r>
            <a:r>
              <a:rPr lang="en-US" dirty="0" smtClean="0"/>
              <a:t>m – 12.3 </a:t>
            </a:r>
            <a:r>
              <a:rPr lang="en-US" b="1"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56443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1649310"/>
            <a:ext cx="4663440" cy="4173421"/>
          </a:xfrm>
          <a:prstGeom prst="rect">
            <a:avLst/>
          </a:prstGeom>
        </p:spPr>
      </p:pic>
      <p:sp>
        <p:nvSpPr>
          <p:cNvPr id="2" name="Title 1"/>
          <p:cNvSpPr>
            <a:spLocks noGrp="1"/>
          </p:cNvSpPr>
          <p:nvPr>
            <p:ph type="title"/>
          </p:nvPr>
        </p:nvSpPr>
        <p:spPr>
          <a:xfrm>
            <a:off x="913590" y="274638"/>
            <a:ext cx="7773210" cy="487362"/>
          </a:xfrm>
        </p:spPr>
        <p:txBody>
          <a:bodyPr/>
          <a:lstStyle/>
          <a:p>
            <a:r>
              <a:rPr lang="en-US" dirty="0" smtClean="0"/>
              <a:t>SWD detects dust</a:t>
            </a:r>
            <a:endParaRPr lang="en-US" dirty="0"/>
          </a:p>
        </p:txBody>
      </p:sp>
      <p:sp>
        <p:nvSpPr>
          <p:cNvPr id="3" name="Content Placeholder 2"/>
          <p:cNvSpPr>
            <a:spLocks noGrp="1"/>
          </p:cNvSpPr>
          <p:nvPr>
            <p:ph idx="1"/>
          </p:nvPr>
        </p:nvSpPr>
        <p:spPr>
          <a:xfrm>
            <a:off x="882868" y="698936"/>
            <a:ext cx="8077200" cy="1981200"/>
          </a:xfrm>
          <a:solidFill>
            <a:schemeClr val="bg1"/>
          </a:solidFill>
        </p:spPr>
        <p:txBody>
          <a:bodyPr>
            <a:normAutofit/>
          </a:bodyPr>
          <a:lstStyle/>
          <a:p>
            <a:r>
              <a:rPr lang="en-US" sz="1600" b="1" dirty="0" smtClean="0"/>
              <a:t>Upwelling energy from the Earth passes through a dusty layer.  Dust is a  more effective absorber of this energy at 10.3 </a:t>
            </a:r>
            <a:r>
              <a:rPr lang="en-US" sz="1600" b="1" dirty="0" smtClean="0">
                <a:latin typeface="Symbol" panose="05050102010706020507" pitchFamily="18" charset="2"/>
              </a:rPr>
              <a:t>m</a:t>
            </a:r>
            <a:r>
              <a:rPr lang="en-US" sz="1600" b="1" dirty="0" smtClean="0"/>
              <a:t>m than at 12.3 </a:t>
            </a:r>
            <a:r>
              <a:rPr lang="en-US" sz="1600" b="1" dirty="0">
                <a:latin typeface="Symbol" panose="05050102010706020507" pitchFamily="18" charset="2"/>
              </a:rPr>
              <a:t>m</a:t>
            </a:r>
            <a:r>
              <a:rPr lang="en-US" sz="1600" b="1" dirty="0" smtClean="0"/>
              <a:t>m – thus the 10.3 </a:t>
            </a:r>
            <a:r>
              <a:rPr lang="en-US" sz="1600" b="1" dirty="0">
                <a:latin typeface="Symbol" panose="05050102010706020507" pitchFamily="18" charset="2"/>
              </a:rPr>
              <a:t>m</a:t>
            </a:r>
            <a:r>
              <a:rPr lang="en-US" sz="1600" b="1" dirty="0" smtClean="0"/>
              <a:t>m temperature value is colder than the 12.3 </a:t>
            </a:r>
            <a:r>
              <a:rPr lang="en-US" sz="1600" b="1" dirty="0">
                <a:latin typeface="Symbol" panose="05050102010706020507" pitchFamily="18" charset="2"/>
              </a:rPr>
              <a:t>m</a:t>
            </a:r>
            <a:r>
              <a:rPr lang="en-US" sz="1600" b="1" dirty="0" smtClean="0"/>
              <a:t>m in regions of airborne dust.</a:t>
            </a:r>
          </a:p>
          <a:p>
            <a:r>
              <a:rPr lang="en-US" sz="1600" b="1" dirty="0" smtClean="0"/>
              <a:t>11.2 </a:t>
            </a:r>
            <a:r>
              <a:rPr lang="en-US" sz="1600" b="1" dirty="0">
                <a:latin typeface="Symbol" panose="05050102010706020507" pitchFamily="18" charset="2"/>
              </a:rPr>
              <a:t>m</a:t>
            </a:r>
            <a:r>
              <a:rPr lang="en-US" sz="1600" b="1" dirty="0"/>
              <a:t>m</a:t>
            </a:r>
            <a:r>
              <a:rPr lang="en-US" sz="1600" b="1" dirty="0" smtClean="0"/>
              <a:t> – 8.4 </a:t>
            </a:r>
            <a:r>
              <a:rPr lang="en-US" sz="1600" b="1" dirty="0">
                <a:latin typeface="Symbol" panose="05050102010706020507" pitchFamily="18" charset="2"/>
              </a:rPr>
              <a:t>m</a:t>
            </a:r>
            <a:r>
              <a:rPr lang="en-US" sz="1600" b="1" dirty="0"/>
              <a:t>m</a:t>
            </a:r>
            <a:r>
              <a:rPr lang="en-US" sz="1600" b="1" dirty="0" smtClean="0"/>
              <a:t> gives a similar result (ABI Bands 14 and 11)</a:t>
            </a:r>
          </a:p>
          <a:p>
            <a:r>
              <a:rPr lang="en-US" sz="1600" b="1" dirty="0"/>
              <a:t>A</a:t>
            </a:r>
            <a:r>
              <a:rPr lang="en-US" sz="1600" b="1" dirty="0" smtClean="0"/>
              <a:t> dust-detection RGB will use these channel differences</a:t>
            </a:r>
          </a:p>
          <a:p>
            <a:endParaRPr lang="en-US" sz="1800" b="1" dirty="0"/>
          </a:p>
          <a:p>
            <a:endParaRPr lang="en-US" sz="1800" b="1" dirty="0"/>
          </a:p>
        </p:txBody>
      </p:sp>
      <p:sp>
        <p:nvSpPr>
          <p:cNvPr id="6" name="Oval 5"/>
          <p:cNvSpPr/>
          <p:nvPr/>
        </p:nvSpPr>
        <p:spPr>
          <a:xfrm rot="18722019">
            <a:off x="2248403" y="2966780"/>
            <a:ext cx="2303098" cy="916782"/>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21192585">
            <a:off x="4995320" y="3562349"/>
            <a:ext cx="2800135" cy="1485900"/>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774" y="2412045"/>
            <a:ext cx="4663440" cy="4173421"/>
          </a:xfrm>
          <a:prstGeom prst="rect">
            <a:avLst/>
          </a:prstGeom>
        </p:spPr>
      </p:pic>
      <p:sp>
        <p:nvSpPr>
          <p:cNvPr id="13" name="Oval 12"/>
          <p:cNvSpPr/>
          <p:nvPr/>
        </p:nvSpPr>
        <p:spPr>
          <a:xfrm rot="18758513">
            <a:off x="5847763" y="3732660"/>
            <a:ext cx="2303098" cy="916782"/>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45476" y="5915854"/>
            <a:ext cx="2557110" cy="369332"/>
          </a:xfrm>
          <a:prstGeom prst="rect">
            <a:avLst/>
          </a:prstGeom>
          <a:noFill/>
        </p:spPr>
        <p:txBody>
          <a:bodyPr wrap="none" rtlCol="0">
            <a:spAutoFit/>
          </a:bodyPr>
          <a:lstStyle/>
          <a:p>
            <a:r>
              <a:rPr lang="en-US" dirty="0" smtClean="0"/>
              <a:t>Dust plume in 0.64 </a:t>
            </a:r>
            <a:r>
              <a:rPr lang="en-US" dirty="0" smtClean="0">
                <a:latin typeface="Symbol" panose="05050102010706020507" pitchFamily="18" charset="2"/>
              </a:rPr>
              <a:t>m</a:t>
            </a:r>
            <a:r>
              <a:rPr lang="en-US" dirty="0" smtClean="0"/>
              <a:t>m</a:t>
            </a:r>
            <a:endParaRPr lang="en-US" dirty="0"/>
          </a:p>
        </p:txBody>
      </p:sp>
      <p:sp>
        <p:nvSpPr>
          <p:cNvPr id="17" name="TextBox 16"/>
          <p:cNvSpPr txBox="1"/>
          <p:nvPr/>
        </p:nvSpPr>
        <p:spPr>
          <a:xfrm>
            <a:off x="3961039" y="6400800"/>
            <a:ext cx="3203121" cy="369332"/>
          </a:xfrm>
          <a:prstGeom prst="rect">
            <a:avLst/>
          </a:prstGeom>
          <a:solidFill>
            <a:schemeClr val="bg1"/>
          </a:solidFill>
        </p:spPr>
        <p:txBody>
          <a:bodyPr wrap="none" rtlCol="0">
            <a:spAutoFit/>
          </a:bodyPr>
          <a:lstStyle/>
          <a:p>
            <a:r>
              <a:rPr lang="en-US" dirty="0" smtClean="0"/>
              <a:t>Dust plume in 10.3 – 12.3 </a:t>
            </a:r>
            <a:r>
              <a:rPr lang="en-US" dirty="0" smtClean="0">
                <a:latin typeface="Symbol" panose="05050102010706020507" pitchFamily="18" charset="2"/>
              </a:rPr>
              <a:t>m</a:t>
            </a:r>
            <a:r>
              <a:rPr lang="en-US" dirty="0" smtClean="0"/>
              <a:t>m</a:t>
            </a:r>
            <a:endParaRPr lang="en-US" dirty="0"/>
          </a:p>
        </p:txBody>
      </p:sp>
      <p:cxnSp>
        <p:nvCxnSpPr>
          <p:cNvPr id="14" name="Straight Arrow Connector 13"/>
          <p:cNvCxnSpPr/>
          <p:nvPr/>
        </p:nvCxnSpPr>
        <p:spPr>
          <a:xfrm flipV="1">
            <a:off x="2743200" y="3736020"/>
            <a:ext cx="487680" cy="208671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425867" y="4293443"/>
            <a:ext cx="487680" cy="208671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192441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964487" cy="815440"/>
          </a:xfrm>
        </p:spPr>
        <p:txBody>
          <a:bodyPr>
            <a:noAutofit/>
          </a:bodyPr>
          <a:lstStyle/>
          <a:p>
            <a:r>
              <a:rPr lang="en-US" sz="2800" dirty="0" smtClean="0"/>
              <a:t>Compare Channels if absorptive qualities differ</a:t>
            </a:r>
            <a:endParaRPr lang="en-US" sz="2800" dirty="0"/>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12</a:t>
            </a:fld>
            <a:endParaRPr lang="en-US">
              <a:solidFill>
                <a:prstClr val="black">
                  <a:lumMod val="85000"/>
                  <a:lumOff val="15000"/>
                </a:prstClr>
              </a:solidFill>
            </a:endParaRPr>
          </a:p>
        </p:txBody>
      </p:sp>
      <p:pic>
        <p:nvPicPr>
          <p:cNvPr id="8" name="Content Placeholder 7" descr="Screen Shot 2016-04-13 at 8.31.13 PM.png"/>
          <p:cNvPicPr>
            <a:picLocks noGrp="1" noChangeAspect="1"/>
          </p:cNvPicPr>
          <p:nvPr>
            <p:ph idx="1"/>
          </p:nvPr>
        </p:nvPicPr>
        <p:blipFill>
          <a:blip r:embed="rId4">
            <a:extLst>
              <a:ext uri="{28A0092B-C50C-407E-A947-70E740481C1C}">
                <a14:useLocalDpi xmlns:a14="http://schemas.microsoft.com/office/drawing/2010/main" val="0"/>
              </a:ext>
            </a:extLst>
          </a:blip>
          <a:srcRect l="-20337" r="-20337"/>
          <a:stretch>
            <a:fillRect/>
          </a:stretch>
        </p:blipFill>
        <p:spPr>
          <a:xfrm>
            <a:off x="129443" y="1230868"/>
            <a:ext cx="8785957" cy="5257800"/>
          </a:xfrm>
        </p:spPr>
      </p:pic>
      <p:sp>
        <p:nvSpPr>
          <p:cNvPr id="7" name="Rectangle 6"/>
          <p:cNvSpPr/>
          <p:nvPr/>
        </p:nvSpPr>
        <p:spPr>
          <a:xfrm>
            <a:off x="3720660" y="5979762"/>
            <a:ext cx="2286000" cy="369332"/>
          </a:xfrm>
          <a:prstGeom prst="rect">
            <a:avLst/>
          </a:prstGeom>
          <a:solidFill>
            <a:schemeClr val="tx1">
              <a:lumMod val="65000"/>
              <a:lumOff val="35000"/>
            </a:schemeClr>
          </a:solidFill>
        </p:spPr>
        <p:txBody>
          <a:bodyPr wrap="square">
            <a:spAutoFit/>
          </a:bodyPr>
          <a:lstStyle/>
          <a:p>
            <a:r>
              <a:rPr lang="en-US" b="1" dirty="0" smtClean="0"/>
              <a:t>Wavelength (</a:t>
            </a:r>
            <a:r>
              <a:rPr lang="en-US" b="1" dirty="0" smtClean="0">
                <a:latin typeface="Symbol" panose="05050102010706020507" pitchFamily="18" charset="2"/>
              </a:rPr>
              <a:t>m</a:t>
            </a:r>
            <a:r>
              <a:rPr lang="en-US" b="1" dirty="0" smtClean="0"/>
              <a:t>m) </a:t>
            </a:r>
            <a:endParaRPr lang="en-US" b="1" dirty="0"/>
          </a:p>
        </p:txBody>
      </p:sp>
      <p:sp>
        <p:nvSpPr>
          <p:cNvPr id="3" name="TextBox 2"/>
          <p:cNvSpPr txBox="1"/>
          <p:nvPr/>
        </p:nvSpPr>
        <p:spPr>
          <a:xfrm>
            <a:off x="6781800" y="762000"/>
            <a:ext cx="2259724" cy="5909310"/>
          </a:xfrm>
          <a:prstGeom prst="rect">
            <a:avLst/>
          </a:prstGeom>
          <a:solidFill>
            <a:schemeClr val="tx1">
              <a:lumMod val="50000"/>
              <a:lumOff val="50000"/>
            </a:schemeClr>
          </a:solidFill>
        </p:spPr>
        <p:txBody>
          <a:bodyPr wrap="square" rtlCol="0">
            <a:spAutoFit/>
          </a:bodyPr>
          <a:lstStyle/>
          <a:p>
            <a:r>
              <a:rPr lang="en-US" dirty="0"/>
              <a:t>Ice absorbs more strongly at 11 </a:t>
            </a:r>
            <a:r>
              <a:rPr lang="en-US" dirty="0">
                <a:latin typeface="Symbol" panose="05050102010706020507" pitchFamily="18" charset="2"/>
              </a:rPr>
              <a:t>m</a:t>
            </a:r>
            <a:r>
              <a:rPr lang="en-US" dirty="0"/>
              <a:t>m than it does at </a:t>
            </a:r>
            <a:r>
              <a:rPr lang="en-US" dirty="0" smtClean="0"/>
              <a:t>8.4 </a:t>
            </a:r>
            <a:r>
              <a:rPr lang="en-US" dirty="0" smtClean="0">
                <a:latin typeface="Symbol" panose="05050102010706020507" pitchFamily="18" charset="2"/>
              </a:rPr>
              <a:t>m</a:t>
            </a:r>
            <a:r>
              <a:rPr lang="en-US" dirty="0" smtClean="0"/>
              <a:t>m</a:t>
            </a:r>
          </a:p>
          <a:p>
            <a:endParaRPr lang="en-US" dirty="0"/>
          </a:p>
          <a:p>
            <a:r>
              <a:rPr lang="en-US" dirty="0" smtClean="0"/>
              <a:t>There’s a difference with water too, but not as great</a:t>
            </a:r>
          </a:p>
          <a:p>
            <a:endParaRPr lang="en-US" dirty="0"/>
          </a:p>
          <a:p>
            <a:r>
              <a:rPr lang="en-US" dirty="0" smtClean="0"/>
              <a:t>Result:  Ice clouds show colder temperatures at 11 </a:t>
            </a:r>
            <a:r>
              <a:rPr lang="en-US" dirty="0">
                <a:latin typeface="Symbol" panose="05050102010706020507" pitchFamily="18" charset="2"/>
              </a:rPr>
              <a:t>m</a:t>
            </a:r>
            <a:r>
              <a:rPr lang="en-US" dirty="0"/>
              <a:t>m compared </a:t>
            </a:r>
            <a:r>
              <a:rPr lang="en-US" dirty="0" smtClean="0"/>
              <a:t>to 8.4</a:t>
            </a:r>
            <a:r>
              <a:rPr lang="en-US" dirty="0" smtClean="0">
                <a:latin typeface="Symbol" panose="05050102010706020507" pitchFamily="18" charset="2"/>
              </a:rPr>
              <a:t> m</a:t>
            </a:r>
            <a:r>
              <a:rPr lang="en-US" dirty="0" smtClean="0"/>
              <a:t>m – upwelling energy at 11</a:t>
            </a:r>
            <a:r>
              <a:rPr lang="en-US" dirty="0">
                <a:latin typeface="Symbol" panose="05050102010706020507" pitchFamily="18" charset="2"/>
              </a:rPr>
              <a:t> m</a:t>
            </a:r>
            <a:r>
              <a:rPr lang="en-US" dirty="0"/>
              <a:t>m </a:t>
            </a:r>
            <a:r>
              <a:rPr lang="en-US" dirty="0" smtClean="0"/>
              <a:t>is absorbed.  More energy at 8.4 </a:t>
            </a:r>
            <a:r>
              <a:rPr lang="en-US" dirty="0">
                <a:latin typeface="Symbol" panose="05050102010706020507" pitchFamily="18" charset="2"/>
              </a:rPr>
              <a:t>m</a:t>
            </a:r>
            <a:r>
              <a:rPr lang="en-US" dirty="0"/>
              <a:t>m </a:t>
            </a:r>
            <a:r>
              <a:rPr lang="en-US" dirty="0" smtClean="0"/>
              <a:t>passes through the ice unaffected.  This is most pronounced for thin cirrus.</a:t>
            </a:r>
            <a:endParaRPr lang="en-US" dirty="0"/>
          </a:p>
        </p:txBody>
      </p:sp>
      <p:sp>
        <p:nvSpPr>
          <p:cNvPr id="9" name="TextBox 8"/>
          <p:cNvSpPr txBox="1"/>
          <p:nvPr/>
        </p:nvSpPr>
        <p:spPr>
          <a:xfrm rot="16200000">
            <a:off x="-33427" y="3701534"/>
            <a:ext cx="3657599" cy="369332"/>
          </a:xfrm>
          <a:prstGeom prst="rect">
            <a:avLst/>
          </a:prstGeom>
          <a:solidFill>
            <a:schemeClr val="tx1">
              <a:lumMod val="50000"/>
              <a:lumOff val="50000"/>
            </a:schemeClr>
          </a:solidFill>
        </p:spPr>
        <p:txBody>
          <a:bodyPr wrap="square" rtlCol="0">
            <a:spAutoFit/>
          </a:bodyPr>
          <a:lstStyle/>
          <a:p>
            <a:r>
              <a:rPr lang="en-US" b="1" dirty="0" smtClean="0"/>
              <a:t>Relative amounts of absorption</a:t>
            </a:r>
            <a:endParaRPr lang="en-US" b="1" dirty="0"/>
          </a:p>
        </p:txBody>
      </p:sp>
    </p:spTree>
    <p:custDataLst>
      <p:tags r:id="rId1"/>
    </p:custDataLst>
    <p:extLst>
      <p:ext uri="{BB962C8B-B14F-4D97-AF65-F5344CB8AC3E}">
        <p14:creationId xmlns:p14="http://schemas.microsoft.com/office/powerpoint/2010/main" val="665796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Cloud Top Phase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71600" y="1371600"/>
            <a:ext cx="6176770" cy="45259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954" y="3962400"/>
            <a:ext cx="3844046" cy="2816684"/>
          </a:xfrm>
          <a:prstGeom prst="rect">
            <a:avLst/>
          </a:prstGeom>
        </p:spPr>
      </p:pic>
    </p:spTree>
    <p:custDataLst>
      <p:tags r:id="rId1"/>
    </p:custDataLst>
    <p:extLst>
      <p:ext uri="{BB962C8B-B14F-4D97-AF65-F5344CB8AC3E}">
        <p14:creationId xmlns:p14="http://schemas.microsoft.com/office/powerpoint/2010/main" val="2887326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Sub-Pixel Effects</a:t>
            </a:r>
            <a:endParaRPr lang="en-US" sz="3200" dirty="0"/>
          </a:p>
        </p:txBody>
      </p:sp>
      <p:sp>
        <p:nvSpPr>
          <p:cNvPr id="3" name="Content Placeholder 2"/>
          <p:cNvSpPr>
            <a:spLocks noGrp="1"/>
          </p:cNvSpPr>
          <p:nvPr>
            <p:ph idx="1"/>
          </p:nvPr>
        </p:nvSpPr>
        <p:spPr/>
        <p:txBody>
          <a:bodyPr>
            <a:normAutofit/>
          </a:bodyPr>
          <a:lstStyle/>
          <a:p>
            <a:r>
              <a:rPr lang="en-US" dirty="0" smtClean="0"/>
              <a:t>In general:  Longer wavelength detectors are </a:t>
            </a:r>
            <a:r>
              <a:rPr lang="en-US" dirty="0"/>
              <a:t>m</a:t>
            </a:r>
            <a:r>
              <a:rPr lang="en-US" dirty="0" smtClean="0"/>
              <a:t>ore sensitive to colder temperatures and will show colder values in thin cirrus</a:t>
            </a:r>
          </a:p>
          <a:p>
            <a:r>
              <a:rPr lang="en-US" dirty="0" smtClean="0"/>
              <a:t>In general:  Shorter wavelength detectors are more sensitive to warmer temperatures and will show warmer values in thin cirrus</a:t>
            </a:r>
          </a:p>
          <a:p>
            <a:pPr lvl="1"/>
            <a:r>
              <a:rPr lang="en-US" dirty="0" smtClean="0"/>
              <a:t>This is in part why Fire Detection uses the shortwave infrared band</a:t>
            </a:r>
          </a:p>
          <a:p>
            <a:r>
              <a:rPr lang="en-US" b="1" dirty="0" smtClean="0"/>
              <a:t>This is generally called The Sub-Pixel Effect and it must be considered when interpreting difference fields</a:t>
            </a:r>
            <a:endParaRPr lang="en-US" b="1" dirty="0"/>
          </a:p>
        </p:txBody>
      </p:sp>
    </p:spTree>
    <p:custDataLst>
      <p:tags r:id="rId1"/>
    </p:custDataLst>
    <p:extLst>
      <p:ext uri="{BB962C8B-B14F-4D97-AF65-F5344CB8AC3E}">
        <p14:creationId xmlns:p14="http://schemas.microsoft.com/office/powerpoint/2010/main" val="3954336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Comparison of Bands within one region of cirrus</a:t>
            </a:r>
            <a:endParaRPr lang="en-US" sz="3200" dirty="0"/>
          </a:p>
        </p:txBody>
      </p:sp>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201615" y="4239768"/>
            <a:ext cx="3127248" cy="23408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1371600"/>
            <a:ext cx="3275266" cy="24564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433" y="3828049"/>
            <a:ext cx="3860800" cy="2895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1653247"/>
            <a:ext cx="3124200" cy="2343150"/>
          </a:xfrm>
          <a:prstGeom prst="rect">
            <a:avLst/>
          </a:prstGeom>
        </p:spPr>
      </p:pic>
      <p:pic>
        <p:nvPicPr>
          <p:cNvPr id="8" name="Picture 7"/>
          <p:cNvPicPr>
            <a:picLocks/>
          </p:cNvPicPr>
          <p:nvPr/>
        </p:nvPicPr>
        <p:blipFill>
          <a:blip r:embed="rId8">
            <a:extLst>
              <a:ext uri="{28A0092B-C50C-407E-A947-70E740481C1C}">
                <a14:useLocalDpi xmlns:a14="http://schemas.microsoft.com/office/drawing/2010/main" val="0"/>
              </a:ext>
            </a:extLst>
          </a:blip>
          <a:stretch>
            <a:fillRect/>
          </a:stretch>
        </p:blipFill>
        <p:spPr>
          <a:xfrm>
            <a:off x="1256479" y="1415122"/>
            <a:ext cx="3017520" cy="238125"/>
          </a:xfrm>
          <a:prstGeom prst="rect">
            <a:avLst/>
          </a:prstGeom>
        </p:spPr>
      </p:pic>
    </p:spTree>
    <p:custDataLst>
      <p:tags r:id="rId1"/>
    </p:custDataLst>
    <p:extLst>
      <p:ext uri="{BB962C8B-B14F-4D97-AF65-F5344CB8AC3E}">
        <p14:creationId xmlns:p14="http://schemas.microsoft.com/office/powerpoint/2010/main" val="1465329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sz="2800" dirty="0" smtClean="0"/>
              <a:t>Brightness Temperature Difference Fields for Fog/Stratus Detection </a:t>
            </a:r>
            <a:r>
              <a:rPr lang="en-US" sz="2800" dirty="0" smtClean="0">
                <a:solidFill>
                  <a:srgbClr val="00FFFF"/>
                </a:solidFill>
              </a:rPr>
              <a:t>at Night</a:t>
            </a:r>
            <a:endParaRPr lang="en-US" sz="2800" dirty="0">
              <a:solidFill>
                <a:srgbClr val="00FFFF"/>
              </a:solidFill>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5000" y="1341437"/>
            <a:ext cx="6197087" cy="4525963"/>
          </a:xfrm>
        </p:spPr>
      </p:pic>
      <p:sp>
        <p:nvSpPr>
          <p:cNvPr id="5" name="TextBox 4"/>
          <p:cNvSpPr txBox="1"/>
          <p:nvPr/>
        </p:nvSpPr>
        <p:spPr>
          <a:xfrm>
            <a:off x="3581400" y="1219200"/>
            <a:ext cx="5562600" cy="4031873"/>
          </a:xfrm>
          <a:prstGeom prst="rect">
            <a:avLst/>
          </a:prstGeom>
          <a:solidFill>
            <a:schemeClr val="bg1">
              <a:alpha val="66000"/>
            </a:schemeClr>
          </a:solidFill>
        </p:spPr>
        <p:txBody>
          <a:bodyPr wrap="square" rtlCol="0">
            <a:spAutoFit/>
          </a:bodyPr>
          <a:lstStyle/>
          <a:p>
            <a:r>
              <a:rPr lang="en-US" sz="1600" b="1" dirty="0" smtClean="0"/>
              <a:t>Water based clouds (stratus)</a:t>
            </a:r>
          </a:p>
          <a:p>
            <a:pPr marL="342900" indent="-342900">
              <a:buAutoNum type="arabicPeriod"/>
            </a:pPr>
            <a:r>
              <a:rPr lang="en-US" sz="1600" b="1" dirty="0" smtClean="0"/>
              <a:t>Emit Longwave IR radiation as a blackbody</a:t>
            </a:r>
          </a:p>
          <a:p>
            <a:pPr marL="342900" indent="-342900">
              <a:buAutoNum type="arabicPeriod"/>
            </a:pPr>
            <a:r>
              <a:rPr lang="en-US" sz="1600" b="1" dirty="0" smtClean="0"/>
              <a:t>Do not emit Shortwave IR (3.9 </a:t>
            </a:r>
            <a:r>
              <a:rPr lang="en-US" sz="1600" b="1" dirty="0" smtClean="0">
                <a:latin typeface="Symbol" panose="05050102010706020507" pitchFamily="18" charset="2"/>
              </a:rPr>
              <a:t>m</a:t>
            </a:r>
            <a:r>
              <a:rPr lang="en-US" sz="1600" b="1" dirty="0" smtClean="0"/>
              <a:t>m) radiation as a blackbody</a:t>
            </a:r>
          </a:p>
          <a:p>
            <a:pPr marL="342900" indent="-342900">
              <a:buAutoNum type="arabicPeriod"/>
            </a:pPr>
            <a:r>
              <a:rPr lang="en-US" sz="1600" b="1" dirty="0" smtClean="0"/>
              <a:t>Brightness Temperature Computation assumes blackbody emissions</a:t>
            </a:r>
          </a:p>
          <a:p>
            <a:pPr marL="342900" indent="-342900">
              <a:buAutoNum type="arabicPeriod"/>
            </a:pPr>
            <a:r>
              <a:rPr lang="en-US" sz="1600" b="1" dirty="0" smtClean="0"/>
              <a:t>Computed 3.9 </a:t>
            </a:r>
            <a:r>
              <a:rPr lang="en-US" sz="1600" b="1" dirty="0" smtClean="0">
                <a:latin typeface="Symbol" panose="05050102010706020507" pitchFamily="18" charset="2"/>
              </a:rPr>
              <a:t>m</a:t>
            </a:r>
            <a:r>
              <a:rPr lang="en-US" sz="1600" b="1" dirty="0" smtClean="0"/>
              <a:t>m temperature is relatively cold </a:t>
            </a:r>
          </a:p>
          <a:p>
            <a:pPr marL="342900" indent="-342900">
              <a:buAutoNum type="arabicPeriod"/>
            </a:pPr>
            <a:r>
              <a:rPr lang="en-US" sz="1600" b="1" dirty="0" smtClean="0"/>
              <a:t>Brightness Temperature Difference larger over water-based clouds</a:t>
            </a:r>
          </a:p>
          <a:p>
            <a:pPr marL="342900" indent="-342900">
              <a:buAutoNum type="arabicPeriod"/>
            </a:pPr>
            <a:r>
              <a:rPr lang="en-US" sz="1600" b="1" dirty="0" smtClean="0"/>
              <a:t>During the day, reflected solar radiation at 3.9 </a:t>
            </a:r>
            <a:r>
              <a:rPr lang="en-US" sz="1600" b="1" dirty="0">
                <a:latin typeface="Symbol" panose="05050102010706020507" pitchFamily="18" charset="2"/>
              </a:rPr>
              <a:t>m</a:t>
            </a:r>
            <a:r>
              <a:rPr lang="en-US" sz="1600" b="1" dirty="0"/>
              <a:t>m </a:t>
            </a:r>
            <a:r>
              <a:rPr lang="en-US" sz="1600" b="1" dirty="0" smtClean="0"/>
              <a:t>overwhelms this affect</a:t>
            </a:r>
          </a:p>
          <a:p>
            <a:pPr marL="342900" indent="-342900">
              <a:buAutoNum type="arabicPeriod"/>
            </a:pPr>
            <a:r>
              <a:rPr lang="en-US" sz="1600" b="1" dirty="0" smtClean="0"/>
              <a:t>Emissivity differences over dry land can also cause a signal.  Check the </a:t>
            </a:r>
            <a:r>
              <a:rPr lang="en-US" sz="1600" b="1" dirty="0" err="1" smtClean="0"/>
              <a:t>obs</a:t>
            </a:r>
            <a:r>
              <a:rPr lang="en-US" sz="1600" b="1" dirty="0" smtClean="0"/>
              <a:t> and model data too to make sure.</a:t>
            </a:r>
          </a:p>
          <a:p>
            <a:pPr marL="342900" indent="-342900">
              <a:buFontTx/>
              <a:buAutoNum type="arabicPeriod"/>
            </a:pPr>
            <a:r>
              <a:rPr lang="en-US" sz="1600" b="1" dirty="0"/>
              <a:t>If a band includes 3.9 </a:t>
            </a:r>
            <a:r>
              <a:rPr lang="en-US" sz="1600" b="1" dirty="0">
                <a:latin typeface="Symbol" panose="05050102010706020507" pitchFamily="18" charset="2"/>
              </a:rPr>
              <a:t>m</a:t>
            </a:r>
            <a:r>
              <a:rPr lang="en-US" sz="1600" b="1" dirty="0"/>
              <a:t>m or near-infrared data, beware solar contamination and </a:t>
            </a:r>
            <a:r>
              <a:rPr lang="en-US" sz="1600" b="1" dirty="0" err="1"/>
              <a:t>sunglint</a:t>
            </a:r>
            <a:r>
              <a:rPr lang="en-US" sz="1600" b="1" dirty="0" smtClean="0"/>
              <a:t>.</a:t>
            </a:r>
            <a:endParaRPr lang="en-US" sz="1600" b="1" dirty="0"/>
          </a:p>
        </p:txBody>
      </p:sp>
    </p:spTree>
    <p:custDataLst>
      <p:tags r:id="rId1"/>
    </p:custDataLst>
    <p:extLst>
      <p:ext uri="{BB962C8B-B14F-4D97-AF65-F5344CB8AC3E}">
        <p14:creationId xmlns:p14="http://schemas.microsoft.com/office/powerpoint/2010/main" val="3940267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016" y="606494"/>
            <a:ext cx="7433441" cy="4872899"/>
          </a:xfrm>
          <a:prstGeom prst="rect">
            <a:avLst/>
          </a:prstGeom>
        </p:spPr>
      </p:pic>
      <p:sp>
        <p:nvSpPr>
          <p:cNvPr id="4" name="TextBox 3"/>
          <p:cNvSpPr txBox="1"/>
          <p:nvPr/>
        </p:nvSpPr>
        <p:spPr>
          <a:xfrm>
            <a:off x="1512097" y="5618638"/>
            <a:ext cx="6917278" cy="1200329"/>
          </a:xfrm>
          <a:prstGeom prst="rect">
            <a:avLst/>
          </a:prstGeom>
          <a:noFill/>
        </p:spPr>
        <p:txBody>
          <a:bodyPr wrap="none" rtlCol="0">
            <a:spAutoFit/>
          </a:bodyPr>
          <a:lstStyle/>
          <a:p>
            <a:pPr algn="ctr"/>
            <a:r>
              <a:rPr lang="en-US" b="1" dirty="0" smtClean="0"/>
              <a:t>Band differences can be related to surface- (or cloud-) based </a:t>
            </a:r>
          </a:p>
          <a:p>
            <a:pPr algn="ctr"/>
            <a:r>
              <a:rPr lang="en-US" b="1" dirty="0" smtClean="0"/>
              <a:t>emissivity differences or to sub-pixel effects</a:t>
            </a:r>
          </a:p>
          <a:p>
            <a:pPr algn="ctr"/>
            <a:endParaRPr lang="en-US" b="1" dirty="0" smtClean="0"/>
          </a:p>
          <a:p>
            <a:pPr algn="ctr"/>
            <a:r>
              <a:rPr lang="en-US" b="1" dirty="0" smtClean="0"/>
              <a:t>Regardless of cause, the differences can be exploited</a:t>
            </a:r>
            <a:endParaRPr lang="en-US" b="1" dirty="0"/>
          </a:p>
        </p:txBody>
      </p:sp>
      <p:sp>
        <p:nvSpPr>
          <p:cNvPr id="5" name="Oval 4"/>
          <p:cNvSpPr/>
          <p:nvPr/>
        </p:nvSpPr>
        <p:spPr>
          <a:xfrm>
            <a:off x="4800600" y="838200"/>
            <a:ext cx="1447800" cy="16002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840921" y="4617107"/>
            <a:ext cx="825515" cy="86228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76400" y="3042942"/>
            <a:ext cx="1447800" cy="2005307"/>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81800" y="3907221"/>
            <a:ext cx="825515" cy="862286"/>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31832" y="5925234"/>
            <a:ext cx="2570436" cy="32316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56032" y="5916051"/>
            <a:ext cx="1943100" cy="332349"/>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080749" y="3545293"/>
            <a:ext cx="889987"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Legacy</a:t>
            </a:r>
            <a:endParaRPr lang="en-US"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77085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775138"/>
            <a:ext cx="4267200" cy="5353396"/>
          </a:xfrm>
          <a:prstGeom prst="rect">
            <a:avLst/>
          </a:prstGeom>
        </p:spPr>
      </p:pic>
      <p:sp>
        <p:nvSpPr>
          <p:cNvPr id="4" name="Rounded Rectangle 3"/>
          <p:cNvSpPr/>
          <p:nvPr/>
        </p:nvSpPr>
        <p:spPr>
          <a:xfrm>
            <a:off x="2133600" y="1295400"/>
            <a:ext cx="377851" cy="236220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3657600" y="1295400"/>
            <a:ext cx="377851" cy="236220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322525" y="3657600"/>
            <a:ext cx="0" cy="1295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846525" y="3657600"/>
            <a:ext cx="0" cy="1295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81200" y="4874329"/>
            <a:ext cx="6629400" cy="584775"/>
          </a:xfrm>
          <a:prstGeom prst="rect">
            <a:avLst/>
          </a:prstGeom>
          <a:solidFill>
            <a:schemeClr val="bg1">
              <a:lumMod val="95000"/>
            </a:schemeClr>
          </a:solidFill>
          <a:ln w="57150">
            <a:solidFill>
              <a:srgbClr val="C00000"/>
            </a:solidFill>
          </a:ln>
        </p:spPr>
        <p:txBody>
          <a:bodyPr wrap="square" rtlCol="0">
            <a:spAutoFit/>
          </a:bodyPr>
          <a:lstStyle/>
          <a:p>
            <a:r>
              <a:rPr lang="en-US" sz="1400" b="1" dirty="0" smtClean="0">
                <a:solidFill>
                  <a:srgbClr val="FF0000"/>
                </a:solidFill>
              </a:rPr>
              <a:t>There are big differences in emissivity at 3.9 </a:t>
            </a:r>
            <a:r>
              <a:rPr lang="en-US" sz="1600" b="1" dirty="0" smtClean="0">
                <a:solidFill>
                  <a:srgbClr val="FF0000"/>
                </a:solidFill>
                <a:latin typeface="Symbol" panose="05050102010706020507" pitchFamily="18" charset="2"/>
              </a:rPr>
              <a:t>m</a:t>
            </a:r>
            <a:r>
              <a:rPr lang="en-US" sz="1400" b="1" dirty="0" smtClean="0">
                <a:solidFill>
                  <a:srgbClr val="FF0000"/>
                </a:solidFill>
              </a:rPr>
              <a:t>m for different surfaces.</a:t>
            </a:r>
          </a:p>
          <a:p>
            <a:r>
              <a:rPr lang="en-US" sz="1400" b="1" dirty="0" smtClean="0">
                <a:solidFill>
                  <a:srgbClr val="FF0000"/>
                </a:solidFill>
              </a:rPr>
              <a:t>There are not big differences in emissivity at 10.7 </a:t>
            </a:r>
            <a:r>
              <a:rPr lang="en-US" sz="1600" b="1" dirty="0">
                <a:solidFill>
                  <a:srgbClr val="FF0000"/>
                </a:solidFill>
                <a:latin typeface="Symbol" panose="05050102010706020507" pitchFamily="18" charset="2"/>
              </a:rPr>
              <a:t>m</a:t>
            </a:r>
            <a:r>
              <a:rPr lang="en-US" sz="1400" b="1" dirty="0">
                <a:solidFill>
                  <a:srgbClr val="FF0000"/>
                </a:solidFill>
              </a:rPr>
              <a:t>m for </a:t>
            </a:r>
            <a:r>
              <a:rPr lang="en-US" sz="1400" b="1" dirty="0" smtClean="0">
                <a:solidFill>
                  <a:srgbClr val="FF0000"/>
                </a:solidFill>
              </a:rPr>
              <a:t>different surfaces.</a:t>
            </a:r>
          </a:p>
        </p:txBody>
      </p:sp>
      <p:sp>
        <p:nvSpPr>
          <p:cNvPr id="3" name="TextBox 2"/>
          <p:cNvSpPr txBox="1"/>
          <p:nvPr/>
        </p:nvSpPr>
        <p:spPr>
          <a:xfrm>
            <a:off x="5657193" y="2476500"/>
            <a:ext cx="3276600" cy="646331"/>
          </a:xfrm>
          <a:prstGeom prst="rect">
            <a:avLst/>
          </a:prstGeom>
          <a:noFill/>
          <a:ln w="12700">
            <a:solidFill>
              <a:srgbClr val="FF0000"/>
            </a:solidFill>
          </a:ln>
        </p:spPr>
        <p:txBody>
          <a:bodyPr wrap="square" rtlCol="0">
            <a:spAutoFit/>
          </a:bodyPr>
          <a:lstStyle/>
          <a:p>
            <a:r>
              <a:rPr lang="en-US" dirty="0" smtClean="0"/>
              <a:t>Emissivity differences are not limited to water-based clouds</a:t>
            </a:r>
            <a:endParaRPr lang="en-US" dirty="0"/>
          </a:p>
        </p:txBody>
      </p:sp>
      <p:cxnSp>
        <p:nvCxnSpPr>
          <p:cNvPr id="8" name="Straight Arrow Connector 7"/>
          <p:cNvCxnSpPr>
            <a:stCxn id="3" idx="2"/>
          </p:cNvCxnSpPr>
          <p:nvPr/>
        </p:nvCxnSpPr>
        <p:spPr>
          <a:xfrm flipH="1">
            <a:off x="5867401" y="3122831"/>
            <a:ext cx="1428092" cy="1737134"/>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81200" y="5943600"/>
            <a:ext cx="6629400" cy="584775"/>
          </a:xfrm>
          <a:prstGeom prst="rect">
            <a:avLst/>
          </a:prstGeom>
          <a:solidFill>
            <a:schemeClr val="bg1">
              <a:lumMod val="95000"/>
            </a:schemeClr>
          </a:solidFill>
          <a:ln w="57150">
            <a:solidFill>
              <a:srgbClr val="C00000"/>
            </a:solidFill>
          </a:ln>
        </p:spPr>
        <p:txBody>
          <a:bodyPr wrap="square" rtlCol="0">
            <a:spAutoFit/>
          </a:bodyPr>
          <a:lstStyle/>
          <a:p>
            <a:r>
              <a:rPr lang="en-US" sz="1400" b="1" dirty="0" smtClean="0">
                <a:solidFill>
                  <a:srgbClr val="FF0000"/>
                </a:solidFill>
              </a:rPr>
              <a:t>Reminder:  Reflectivity differences occur as well….there’s a lot of 3.9 </a:t>
            </a:r>
            <a:r>
              <a:rPr lang="en-US" sz="1600" b="1" dirty="0" smtClean="0">
                <a:solidFill>
                  <a:srgbClr val="FF0000"/>
                </a:solidFill>
                <a:latin typeface="Symbol" panose="05050102010706020507" pitchFamily="18" charset="2"/>
              </a:rPr>
              <a:t>m</a:t>
            </a:r>
            <a:r>
              <a:rPr lang="en-US" sz="1400" b="1" dirty="0" smtClean="0">
                <a:solidFill>
                  <a:srgbClr val="FF0000"/>
                </a:solidFill>
              </a:rPr>
              <a:t>m solar reflectivity and not as much 10.7 solar reflectivity</a:t>
            </a:r>
            <a:r>
              <a:rPr lang="en-US" sz="1600" b="1" dirty="0" smtClean="0">
                <a:solidFill>
                  <a:srgbClr val="FF0000"/>
                </a:solidFill>
              </a:rPr>
              <a:t> (during the day)</a:t>
            </a:r>
          </a:p>
        </p:txBody>
      </p:sp>
    </p:spTree>
    <p:custDataLst>
      <p:tags r:id="rId1"/>
    </p:custDataLst>
    <p:extLst>
      <p:ext uri="{BB962C8B-B14F-4D97-AF65-F5344CB8AC3E}">
        <p14:creationId xmlns:p14="http://schemas.microsoft.com/office/powerpoint/2010/main" val="3456051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19</a:t>
            </a:fld>
            <a:endParaRPr lang="en-US">
              <a:solidFill>
                <a:srgbClr val="000000"/>
              </a:solidFill>
            </a:endParaRPr>
          </a:p>
        </p:txBody>
      </p:sp>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1330779" y="533400"/>
            <a:ext cx="7662672" cy="6076950"/>
          </a:xfrm>
          <a:prstGeom prst="rect">
            <a:avLst/>
          </a:prstGeom>
        </p:spPr>
      </p:pic>
    </p:spTree>
    <p:custDataLst>
      <p:tags r:id="rId1"/>
    </p:custDataLst>
    <p:extLst>
      <p:ext uri="{BB962C8B-B14F-4D97-AF65-F5344CB8AC3E}">
        <p14:creationId xmlns:p14="http://schemas.microsoft.com/office/powerpoint/2010/main" val="2392579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1143000" y="1371600"/>
            <a:ext cx="7541775" cy="5334000"/>
          </a:xfrm>
        </p:spPr>
        <p:txBody>
          <a:bodyPr>
            <a:normAutofit/>
          </a:bodyPr>
          <a:lstStyle/>
          <a:p>
            <a:r>
              <a:rPr lang="en-US" dirty="0" smtClean="0"/>
              <a:t>Bands on ABI, and what they are useful for</a:t>
            </a:r>
          </a:p>
          <a:p>
            <a:endParaRPr lang="en-US" dirty="0" smtClean="0"/>
          </a:p>
          <a:p>
            <a:r>
              <a:rPr lang="en-US" dirty="0" smtClean="0"/>
              <a:t>How can you use multiple bands to reveal atmospheric phenomena</a:t>
            </a:r>
          </a:p>
          <a:p>
            <a:pPr lvl="1"/>
            <a:r>
              <a:rPr lang="en-US" dirty="0" smtClean="0"/>
              <a:t>Band Differences</a:t>
            </a:r>
          </a:p>
          <a:p>
            <a:pPr lvl="1"/>
            <a:r>
              <a:rPr lang="en-US" dirty="0" smtClean="0"/>
              <a:t>Band Comparisons</a:t>
            </a:r>
          </a:p>
          <a:p>
            <a:endParaRPr lang="en-US" dirty="0" smtClean="0"/>
          </a:p>
          <a:p>
            <a:r>
              <a:rPr lang="en-US" dirty="0" smtClean="0"/>
              <a:t>AWIPS channel combinations</a:t>
            </a:r>
          </a:p>
          <a:p>
            <a:endParaRPr lang="en-US" dirty="0" smtClean="0"/>
          </a:p>
          <a:p>
            <a:r>
              <a:rPr lang="en-US" dirty="0" smtClean="0"/>
              <a:t>RGBs</a:t>
            </a:r>
            <a:r>
              <a:rPr lang="en-US" dirty="0"/>
              <a:t>: </a:t>
            </a:r>
            <a:endParaRPr lang="en-US" dirty="0" smtClean="0"/>
          </a:p>
          <a:p>
            <a:pPr lvl="1"/>
            <a:r>
              <a:rPr lang="en-US" dirty="0" smtClean="0"/>
              <a:t>What are they?</a:t>
            </a:r>
          </a:p>
          <a:p>
            <a:pPr lvl="1"/>
            <a:r>
              <a:rPr lang="en-US" dirty="0" smtClean="0"/>
              <a:t>How are they created?</a:t>
            </a:r>
          </a:p>
          <a:p>
            <a:pPr lvl="1"/>
            <a:r>
              <a:rPr lang="en-US" dirty="0" smtClean="0"/>
              <a:t>What are some </a:t>
            </a:r>
            <a:r>
              <a:rPr lang="en-US" dirty="0"/>
              <a:t>simple </a:t>
            </a:r>
            <a:r>
              <a:rPr lang="en-US" dirty="0" smtClean="0"/>
              <a:t>examples?</a:t>
            </a:r>
          </a:p>
        </p:txBody>
      </p:sp>
    </p:spTree>
    <p:custDataLst>
      <p:tags r:id="rId1"/>
    </p:custDataLst>
    <p:extLst>
      <p:ext uri="{BB962C8B-B14F-4D97-AF65-F5344CB8AC3E}">
        <p14:creationId xmlns:p14="http://schemas.microsoft.com/office/powerpoint/2010/main" val="720060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561" y="1186139"/>
            <a:ext cx="4197096" cy="3065295"/>
          </a:xfrm>
          <a:prstGeom prst="rect">
            <a:avLst/>
          </a:prstGeom>
        </p:spPr>
      </p:pic>
      <p:sp>
        <p:nvSpPr>
          <p:cNvPr id="2" name="Title 1"/>
          <p:cNvSpPr>
            <a:spLocks noGrp="1"/>
          </p:cNvSpPr>
          <p:nvPr>
            <p:ph type="title" idx="4294967295"/>
          </p:nvPr>
        </p:nvSpPr>
        <p:spPr>
          <a:xfrm>
            <a:off x="835561" y="274638"/>
            <a:ext cx="8308439" cy="927267"/>
          </a:xfrm>
        </p:spPr>
        <p:txBody>
          <a:bodyPr/>
          <a:lstStyle/>
          <a:p>
            <a:r>
              <a:rPr lang="en-US" sz="2400" dirty="0" smtClean="0"/>
              <a:t>ABI Band 2 (</a:t>
            </a:r>
            <a:r>
              <a:rPr lang="en-US" sz="2400" dirty="0"/>
              <a:t>0.64 </a:t>
            </a:r>
            <a:r>
              <a:rPr lang="en-US" sz="2400" dirty="0" err="1"/>
              <a:t>μm</a:t>
            </a:r>
            <a:r>
              <a:rPr lang="en-US" sz="2400" dirty="0"/>
              <a:t>) </a:t>
            </a:r>
            <a:r>
              <a:rPr lang="en-US" sz="2400" dirty="0" smtClean="0"/>
              <a:t>Versus Band 3 (</a:t>
            </a:r>
            <a:r>
              <a:rPr lang="en-US" sz="2400" dirty="0"/>
              <a:t>0.86 </a:t>
            </a:r>
            <a:r>
              <a:rPr lang="en-US" sz="2400" dirty="0" err="1"/>
              <a:t>μm</a:t>
            </a:r>
            <a:r>
              <a:rPr lang="en-US" sz="2400" dirty="0"/>
              <a:t>) </a:t>
            </a:r>
          </a:p>
        </p:txBody>
      </p:sp>
      <p:sp>
        <p:nvSpPr>
          <p:cNvPr id="4" name="Slide Number Placeholder 3"/>
          <p:cNvSpPr>
            <a:spLocks noGrp="1"/>
          </p:cNvSpPr>
          <p:nvPr>
            <p:ph type="sldNum" sz="quarter" idx="4294967295"/>
          </p:nvPr>
        </p:nvSpPr>
        <p:spPr>
          <a:xfrm>
            <a:off x="7010400" y="6356350"/>
            <a:ext cx="2133600" cy="365125"/>
          </a:xfrm>
        </p:spPr>
        <p:txBody>
          <a:bodyPr/>
          <a:lstStyle/>
          <a:p>
            <a:fld id="{C553D389-B9B2-DB4A-9B20-510566431196}" type="slidenum">
              <a:rPr lang="en-US" smtClean="0">
                <a:solidFill>
                  <a:prstClr val="black">
                    <a:lumMod val="85000"/>
                    <a:lumOff val="15000"/>
                  </a:prstClr>
                </a:solidFill>
                <a:latin typeface="Calibri"/>
              </a:rPr>
              <a:pPr/>
              <a:t>20</a:t>
            </a:fld>
            <a:endParaRPr lang="en-US">
              <a:solidFill>
                <a:prstClr val="black">
                  <a:lumMod val="85000"/>
                  <a:lumOff val="15000"/>
                </a:prstClr>
              </a:solidFill>
              <a:latin typeface="Calibri"/>
            </a:endParaRPr>
          </a:p>
        </p:txBody>
      </p:sp>
      <p:sp>
        <p:nvSpPr>
          <p:cNvPr id="7" name="TextBox 6"/>
          <p:cNvSpPr txBox="1"/>
          <p:nvPr/>
        </p:nvSpPr>
        <p:spPr>
          <a:xfrm>
            <a:off x="848710" y="3840480"/>
            <a:ext cx="2656490" cy="369332"/>
          </a:xfrm>
          <a:prstGeom prst="rect">
            <a:avLst/>
          </a:prstGeom>
          <a:solidFill>
            <a:schemeClr val="bg1">
              <a:lumMod val="85000"/>
            </a:schemeClr>
          </a:solidFill>
        </p:spPr>
        <p:txBody>
          <a:bodyPr wrap="square" rtlCol="0">
            <a:spAutoFit/>
          </a:bodyPr>
          <a:lstStyle/>
          <a:p>
            <a:r>
              <a:rPr lang="en-US" dirty="0" smtClean="0"/>
              <a:t>ABI  Band 2  (0.64 </a:t>
            </a:r>
            <a:r>
              <a:rPr lang="en-US" dirty="0" err="1" smtClean="0"/>
              <a:t>μm</a:t>
            </a:r>
            <a:r>
              <a:rPr lang="en-US" dirty="0" smtClean="0"/>
              <a:t>)</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4633540"/>
            <a:ext cx="3296650" cy="2132082"/>
          </a:xfrm>
          <a:prstGeom prst="rect">
            <a:avLst/>
          </a:prstGeom>
        </p:spPr>
      </p:pic>
      <p:sp>
        <p:nvSpPr>
          <p:cNvPr id="3" name="TextBox 2"/>
          <p:cNvSpPr txBox="1"/>
          <p:nvPr/>
        </p:nvSpPr>
        <p:spPr>
          <a:xfrm>
            <a:off x="1158829" y="4272677"/>
            <a:ext cx="1967999" cy="2585323"/>
          </a:xfrm>
          <a:prstGeom prst="rect">
            <a:avLst/>
          </a:prstGeom>
          <a:noFill/>
        </p:spPr>
        <p:txBody>
          <a:bodyPr wrap="square" rtlCol="0">
            <a:spAutoFit/>
          </a:bodyPr>
          <a:lstStyle/>
          <a:p>
            <a:r>
              <a:rPr lang="en-US" dirty="0" smtClean="0"/>
              <a:t>Vegetation is more reflective </a:t>
            </a:r>
            <a:r>
              <a:rPr lang="en-US" dirty="0"/>
              <a:t>at 0.86 </a:t>
            </a:r>
            <a:r>
              <a:rPr lang="en-US" dirty="0" smtClean="0">
                <a:latin typeface="Symbol" panose="05050102010706020507" pitchFamily="18" charset="2"/>
              </a:rPr>
              <a:t>m</a:t>
            </a:r>
            <a:r>
              <a:rPr lang="en-US" dirty="0" smtClean="0"/>
              <a:t>m </a:t>
            </a:r>
            <a:r>
              <a:rPr lang="en-US" dirty="0"/>
              <a:t>than at 0.64 </a:t>
            </a:r>
            <a:r>
              <a:rPr lang="en-US" dirty="0">
                <a:latin typeface="Symbol" panose="05050102010706020507" pitchFamily="18" charset="2"/>
              </a:rPr>
              <a:t>m</a:t>
            </a:r>
            <a:r>
              <a:rPr lang="en-US" dirty="0"/>
              <a:t>m</a:t>
            </a:r>
            <a:endParaRPr lang="en-US" dirty="0" smtClean="0"/>
          </a:p>
          <a:p>
            <a:endParaRPr lang="en-US" dirty="0" smtClean="0"/>
          </a:p>
          <a:p>
            <a:r>
              <a:rPr lang="en-US" dirty="0" smtClean="0"/>
              <a:t>Water and clouds have similar reflectance at 0.86 &amp; 0.64 </a:t>
            </a:r>
            <a:r>
              <a:rPr lang="en-US" dirty="0">
                <a:latin typeface="Symbol" panose="05050102010706020507" pitchFamily="18" charset="2"/>
              </a:rPr>
              <a:t>m</a:t>
            </a:r>
            <a:r>
              <a:rPr lang="en-US" dirty="0"/>
              <a:t>m</a:t>
            </a:r>
            <a:endParaRPr lang="en-US" dirty="0" smtClean="0"/>
          </a:p>
        </p:txBody>
      </p:sp>
      <p:sp>
        <p:nvSpPr>
          <p:cNvPr id="11" name="TextBox 10"/>
          <p:cNvSpPr txBox="1"/>
          <p:nvPr/>
        </p:nvSpPr>
        <p:spPr>
          <a:xfrm>
            <a:off x="6738355" y="4683919"/>
            <a:ext cx="1967999" cy="2031325"/>
          </a:xfrm>
          <a:prstGeom prst="rect">
            <a:avLst/>
          </a:prstGeom>
          <a:noFill/>
        </p:spPr>
        <p:txBody>
          <a:bodyPr wrap="square" rtlCol="0">
            <a:spAutoFit/>
          </a:bodyPr>
          <a:lstStyle/>
          <a:p>
            <a:r>
              <a:rPr lang="en-US" dirty="0" smtClean="0"/>
              <a:t>Land/Water contrast greatest at 0.86 </a:t>
            </a:r>
            <a:r>
              <a:rPr lang="en-US" dirty="0" smtClean="0">
                <a:latin typeface="Symbol" panose="05050102010706020507" pitchFamily="18" charset="2"/>
              </a:rPr>
              <a:t>m</a:t>
            </a:r>
            <a:r>
              <a:rPr lang="en-US" dirty="0" smtClean="0"/>
              <a:t>m</a:t>
            </a:r>
          </a:p>
          <a:p>
            <a:endParaRPr lang="en-US" dirty="0" smtClean="0"/>
          </a:p>
          <a:p>
            <a:r>
              <a:rPr lang="en-US" dirty="0" smtClean="0"/>
              <a:t>Land/Cloud contrast greatest at 0.64 </a:t>
            </a:r>
            <a:r>
              <a:rPr lang="en-US" dirty="0" smtClean="0">
                <a:latin typeface="Symbol" panose="05050102010706020507" pitchFamily="18" charset="2"/>
              </a:rPr>
              <a:t>m</a:t>
            </a:r>
            <a:r>
              <a:rPr lang="en-US" dirty="0" smtClean="0"/>
              <a:t>m</a:t>
            </a:r>
            <a:endParaRPr lang="en-US" dirty="0"/>
          </a:p>
        </p:txBody>
      </p:sp>
      <p:sp>
        <p:nvSpPr>
          <p:cNvPr id="12" name="Oval 11"/>
          <p:cNvSpPr/>
          <p:nvPr/>
        </p:nvSpPr>
        <p:spPr>
          <a:xfrm>
            <a:off x="5334000" y="5410200"/>
            <a:ext cx="609600" cy="6096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91000" y="6137629"/>
            <a:ext cx="609600" cy="6096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0704" y="1188720"/>
            <a:ext cx="4197096" cy="3065295"/>
          </a:xfrm>
          <a:prstGeom prst="rect">
            <a:avLst/>
          </a:prstGeom>
        </p:spPr>
      </p:pic>
      <p:sp>
        <p:nvSpPr>
          <p:cNvPr id="8" name="TextBox 7"/>
          <p:cNvSpPr txBox="1"/>
          <p:nvPr/>
        </p:nvSpPr>
        <p:spPr>
          <a:xfrm>
            <a:off x="4937760" y="3840480"/>
            <a:ext cx="2432351" cy="369332"/>
          </a:xfrm>
          <a:prstGeom prst="rect">
            <a:avLst/>
          </a:prstGeom>
          <a:solidFill>
            <a:schemeClr val="bg1">
              <a:lumMod val="85000"/>
            </a:schemeClr>
          </a:solidFill>
        </p:spPr>
        <p:txBody>
          <a:bodyPr wrap="square" rtlCol="0">
            <a:spAutoFit/>
          </a:bodyPr>
          <a:lstStyle/>
          <a:p>
            <a:r>
              <a:rPr lang="en-US" dirty="0" smtClean="0"/>
              <a:t>ABI Band 3 (0.86 </a:t>
            </a:r>
            <a:r>
              <a:rPr lang="en-US" dirty="0" err="1" smtClean="0"/>
              <a:t>μm</a:t>
            </a:r>
            <a:r>
              <a:rPr lang="en-US" dirty="0" smtClean="0"/>
              <a:t>)</a:t>
            </a:r>
            <a:endParaRPr lang="en-US" dirty="0"/>
          </a:p>
        </p:txBody>
      </p:sp>
    </p:spTree>
    <p:custDataLst>
      <p:tags r:id="rId1"/>
    </p:custDataLst>
    <p:extLst>
      <p:ext uri="{BB962C8B-B14F-4D97-AF65-F5344CB8AC3E}">
        <p14:creationId xmlns:p14="http://schemas.microsoft.com/office/powerpoint/2010/main" val="711334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779" y="533400"/>
            <a:ext cx="7660821" cy="6076950"/>
          </a:xfrm>
          <a:prstGeom prst="rect">
            <a:avLst/>
          </a:prstGeom>
        </p:spPr>
      </p:pic>
      <p:sp>
        <p:nvSpPr>
          <p:cNvPr id="10" name="Right Arrow 9"/>
          <p:cNvSpPr/>
          <p:nvPr/>
        </p:nvSpPr>
        <p:spPr>
          <a:xfrm rot="16140000">
            <a:off x="7358601" y="6132151"/>
            <a:ext cx="609600" cy="228600"/>
          </a:xfrm>
          <a:prstGeom prst="rightArrow">
            <a:avLst/>
          </a:prstGeom>
          <a:gradFill>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21</a:t>
            </a:fld>
            <a:endParaRPr lang="en-US">
              <a:solidFill>
                <a:srgbClr val="000000"/>
              </a:solidFill>
            </a:endParaRPr>
          </a:p>
        </p:txBody>
      </p:sp>
      <p:sp>
        <p:nvSpPr>
          <p:cNvPr id="3" name="Right Arrow 2"/>
          <p:cNvSpPr/>
          <p:nvPr/>
        </p:nvSpPr>
        <p:spPr>
          <a:xfrm rot="10800000">
            <a:off x="6400800" y="46863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140000">
            <a:off x="5943600" y="1644888"/>
            <a:ext cx="609600" cy="228600"/>
          </a:xfrm>
          <a:prstGeom prst="rightArrow">
            <a:avLst/>
          </a:prstGeom>
          <a:gradFill>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6140000">
            <a:off x="4937760" y="6172200"/>
            <a:ext cx="609600" cy="228600"/>
          </a:xfrm>
          <a:prstGeom prst="rightArrow">
            <a:avLst/>
          </a:prstGeom>
          <a:gradFill>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94399" y="1831468"/>
            <a:ext cx="2839239" cy="369332"/>
          </a:xfrm>
          <a:prstGeom prst="rect">
            <a:avLst/>
          </a:prstGeom>
          <a:solidFill>
            <a:schemeClr val="accent1">
              <a:lumMod val="60000"/>
              <a:lumOff val="40000"/>
            </a:schemeClr>
          </a:solidFill>
        </p:spPr>
        <p:txBody>
          <a:bodyPr wrap="none" rtlCol="0">
            <a:spAutoFit/>
          </a:bodyPr>
          <a:lstStyle/>
          <a:p>
            <a:r>
              <a:rPr lang="en-US" dirty="0" smtClean="0"/>
              <a:t>Snow is Highly Reflective!</a:t>
            </a:r>
            <a:endParaRPr lang="en-US" dirty="0"/>
          </a:p>
        </p:txBody>
      </p:sp>
      <p:sp>
        <p:nvSpPr>
          <p:cNvPr id="8" name="TextBox 7"/>
          <p:cNvSpPr txBox="1"/>
          <p:nvPr/>
        </p:nvSpPr>
        <p:spPr>
          <a:xfrm>
            <a:off x="5190005" y="6286500"/>
            <a:ext cx="2557110" cy="369332"/>
          </a:xfrm>
          <a:prstGeom prst="rect">
            <a:avLst/>
          </a:prstGeom>
          <a:solidFill>
            <a:schemeClr val="accent1">
              <a:lumMod val="60000"/>
              <a:lumOff val="40000"/>
            </a:schemeClr>
          </a:solidFill>
        </p:spPr>
        <p:txBody>
          <a:bodyPr wrap="none" rtlCol="0">
            <a:spAutoFit/>
          </a:bodyPr>
          <a:lstStyle/>
          <a:p>
            <a:r>
              <a:rPr lang="en-US" dirty="0" smtClean="0"/>
              <a:t>Snow is Not Reflective!</a:t>
            </a:r>
            <a:endParaRPr lang="en-US" dirty="0"/>
          </a:p>
        </p:txBody>
      </p:sp>
      <p:sp>
        <p:nvSpPr>
          <p:cNvPr id="9" name="TextBox 8"/>
          <p:cNvSpPr txBox="1"/>
          <p:nvPr/>
        </p:nvSpPr>
        <p:spPr>
          <a:xfrm>
            <a:off x="1219200" y="6039697"/>
            <a:ext cx="2694007" cy="646331"/>
          </a:xfrm>
          <a:prstGeom prst="rect">
            <a:avLst/>
          </a:prstGeom>
          <a:noFill/>
        </p:spPr>
        <p:txBody>
          <a:bodyPr wrap="none" rtlCol="0">
            <a:spAutoFit/>
          </a:bodyPr>
          <a:lstStyle/>
          <a:p>
            <a:r>
              <a:rPr lang="en-US" dirty="0" smtClean="0"/>
              <a:t>Snow/Ice looks different </a:t>
            </a:r>
          </a:p>
          <a:p>
            <a:r>
              <a:rPr lang="en-US" dirty="0" smtClean="0"/>
              <a:t>in visible vs. 1.6/2.2</a:t>
            </a:r>
            <a:endParaRPr lang="en-US" dirty="0"/>
          </a:p>
        </p:txBody>
      </p:sp>
    </p:spTree>
    <p:custDataLst>
      <p:tags r:id="rId1"/>
    </p:custDataLst>
    <p:extLst>
      <p:ext uri="{BB962C8B-B14F-4D97-AF65-F5344CB8AC3E}">
        <p14:creationId xmlns:p14="http://schemas.microsoft.com/office/powerpoint/2010/main" val="3785012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2685" y="1600200"/>
            <a:ext cx="6034617" cy="4525963"/>
          </a:xfrm>
        </p:spPr>
      </p:pic>
      <p:sp>
        <p:nvSpPr>
          <p:cNvPr id="2" name="Title 1"/>
          <p:cNvSpPr>
            <a:spLocks noGrp="1"/>
          </p:cNvSpPr>
          <p:nvPr>
            <p:ph type="title"/>
          </p:nvPr>
        </p:nvSpPr>
        <p:spPr>
          <a:xfrm>
            <a:off x="1280429" y="381000"/>
            <a:ext cx="7021512" cy="1000125"/>
          </a:xfrm>
          <a:noFill/>
        </p:spPr>
        <p:txBody>
          <a:bodyPr>
            <a:normAutofit/>
          </a:bodyPr>
          <a:lstStyle/>
          <a:p>
            <a:r>
              <a:rPr lang="en-US" dirty="0" smtClean="0"/>
              <a:t>ABI Band 5 (1.6 </a:t>
            </a:r>
            <a:r>
              <a:rPr lang="en-US" dirty="0" err="1"/>
              <a:t>μ</a:t>
            </a:r>
            <a:r>
              <a:rPr lang="en-US" dirty="0" err="1" smtClean="0"/>
              <a:t>m</a:t>
            </a:r>
            <a:r>
              <a:rPr lang="en-US" dirty="0" smtClean="0"/>
              <a:t>)</a:t>
            </a:r>
            <a:endParaRPr lang="en-US" dirty="0"/>
          </a:p>
        </p:txBody>
      </p:sp>
      <p:sp>
        <p:nvSpPr>
          <p:cNvPr id="3" name="TextBox 2"/>
          <p:cNvSpPr txBox="1"/>
          <p:nvPr/>
        </p:nvSpPr>
        <p:spPr>
          <a:xfrm>
            <a:off x="322025" y="3048000"/>
            <a:ext cx="143057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defTabSz="457200"/>
            <a:r>
              <a:rPr lang="en-US" dirty="0">
                <a:solidFill>
                  <a:prstClr val="white"/>
                </a:solidFill>
              </a:rPr>
              <a:t>Water clouds</a:t>
            </a:r>
          </a:p>
        </p:txBody>
      </p:sp>
      <p:sp>
        <p:nvSpPr>
          <p:cNvPr id="5" name="TextBox 4"/>
          <p:cNvSpPr txBox="1"/>
          <p:nvPr/>
        </p:nvSpPr>
        <p:spPr>
          <a:xfrm>
            <a:off x="7745633" y="4706239"/>
            <a:ext cx="1112617"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algn="ctr" defTabSz="457200"/>
            <a:r>
              <a:rPr lang="en-US" dirty="0">
                <a:solidFill>
                  <a:prstClr val="white"/>
                </a:solidFill>
              </a:rPr>
              <a:t>Ice clouds</a:t>
            </a:r>
          </a:p>
        </p:txBody>
      </p:sp>
      <p:cxnSp>
        <p:nvCxnSpPr>
          <p:cNvPr id="7" name="Straight Arrow Connector 6"/>
          <p:cNvCxnSpPr/>
          <p:nvPr/>
        </p:nvCxnSpPr>
        <p:spPr>
          <a:xfrm>
            <a:off x="1752600" y="3232666"/>
            <a:ext cx="1242016"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a:stCxn id="5" idx="0"/>
          </p:cNvCxnSpPr>
          <p:nvPr/>
        </p:nvCxnSpPr>
        <p:spPr>
          <a:xfrm flipH="1" flipV="1">
            <a:off x="6477000" y="2245030"/>
            <a:ext cx="1824942" cy="2461209"/>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22</a:t>
            </a:fld>
            <a:endParaRPr lang="en-US">
              <a:solidFill>
                <a:prstClr val="black">
                  <a:lumMod val="85000"/>
                  <a:lumOff val="15000"/>
                </a:prstClr>
              </a:solidFill>
            </a:endParaRPr>
          </a:p>
        </p:txBody>
      </p:sp>
      <p:cxnSp>
        <p:nvCxnSpPr>
          <p:cNvPr id="13" name="Straight Arrow Connector 12"/>
          <p:cNvCxnSpPr/>
          <p:nvPr/>
        </p:nvCxnSpPr>
        <p:spPr>
          <a:xfrm>
            <a:off x="1088550" y="3417332"/>
            <a:ext cx="1121250" cy="191666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custDataLst>
      <p:tags r:id="rId1"/>
    </p:custDataLst>
    <p:extLst>
      <p:ext uri="{BB962C8B-B14F-4D97-AF65-F5344CB8AC3E}">
        <p14:creationId xmlns:p14="http://schemas.microsoft.com/office/powerpoint/2010/main" val="409558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Knowledge for interpreting RGBs</a:t>
            </a:r>
            <a:endParaRPr lang="en-US" dirty="0"/>
          </a:p>
        </p:txBody>
      </p:sp>
      <p:sp>
        <p:nvSpPr>
          <p:cNvPr id="3" name="Content Placeholder 2"/>
          <p:cNvSpPr>
            <a:spLocks noGrp="1"/>
          </p:cNvSpPr>
          <p:nvPr>
            <p:ph idx="1"/>
          </p:nvPr>
        </p:nvSpPr>
        <p:spPr>
          <a:xfrm>
            <a:off x="1373624" y="1600201"/>
            <a:ext cx="7313175" cy="1828800"/>
          </a:xfrm>
          <a:solidFill>
            <a:schemeClr val="tx1"/>
          </a:solidFill>
          <a:ln>
            <a:solidFill>
              <a:srgbClr val="FF0000"/>
            </a:solidFill>
          </a:ln>
        </p:spPr>
        <p:txBody>
          <a:bodyPr/>
          <a:lstStyle/>
          <a:p>
            <a:r>
              <a:rPr lang="en-US" dirty="0" smtClean="0">
                <a:solidFill>
                  <a:schemeClr val="bg1">
                    <a:lumMod val="85000"/>
                  </a:schemeClr>
                </a:solidFill>
              </a:rPr>
              <a:t>What color combinations create which color?</a:t>
            </a:r>
          </a:p>
          <a:p>
            <a:pPr lvl="1"/>
            <a:r>
              <a:rPr lang="en-US" b="1" dirty="0" smtClean="0">
                <a:solidFill>
                  <a:srgbClr val="FF0000"/>
                </a:solidFill>
              </a:rPr>
              <a:t>Red</a:t>
            </a:r>
            <a:r>
              <a:rPr lang="en-US" dirty="0" smtClean="0">
                <a:solidFill>
                  <a:srgbClr val="FF0000"/>
                </a:solidFill>
              </a:rPr>
              <a:t> </a:t>
            </a:r>
            <a:r>
              <a:rPr lang="en-US" dirty="0" smtClean="0">
                <a:solidFill>
                  <a:schemeClr val="bg1">
                    <a:lumMod val="85000"/>
                  </a:schemeClr>
                </a:solidFill>
              </a:rPr>
              <a:t>+</a:t>
            </a:r>
            <a:r>
              <a:rPr lang="en-US" dirty="0" smtClean="0"/>
              <a:t> </a:t>
            </a:r>
            <a:r>
              <a:rPr lang="en-US" b="1" dirty="0" smtClean="0">
                <a:solidFill>
                  <a:srgbClr val="00FF00"/>
                </a:solidFill>
              </a:rPr>
              <a:t>Green</a:t>
            </a:r>
            <a:r>
              <a:rPr lang="en-US" dirty="0" smtClean="0"/>
              <a:t> </a:t>
            </a:r>
            <a:r>
              <a:rPr lang="en-US" dirty="0" smtClean="0">
                <a:solidFill>
                  <a:schemeClr val="bg1">
                    <a:lumMod val="85000"/>
                  </a:schemeClr>
                </a:solidFill>
              </a:rPr>
              <a:t>=</a:t>
            </a:r>
            <a:r>
              <a:rPr lang="en-US" dirty="0" smtClean="0"/>
              <a:t> </a:t>
            </a:r>
            <a:r>
              <a:rPr lang="en-US" b="1" dirty="0" smtClean="0">
                <a:solidFill>
                  <a:srgbClr val="FFFF00"/>
                </a:solidFill>
              </a:rPr>
              <a:t>Yellow</a:t>
            </a:r>
          </a:p>
          <a:p>
            <a:pPr lvl="1"/>
            <a:r>
              <a:rPr lang="en-US" b="1" dirty="0" smtClean="0">
                <a:solidFill>
                  <a:srgbClr val="FF0000"/>
                </a:solidFill>
              </a:rPr>
              <a:t>Red</a:t>
            </a:r>
            <a:r>
              <a:rPr lang="en-US" dirty="0" smtClean="0">
                <a:solidFill>
                  <a:srgbClr val="FF0000"/>
                </a:solidFill>
              </a:rPr>
              <a:t> </a:t>
            </a:r>
            <a:r>
              <a:rPr lang="en-US" dirty="0" smtClean="0">
                <a:solidFill>
                  <a:schemeClr val="bg1">
                    <a:lumMod val="85000"/>
                  </a:schemeClr>
                </a:solidFill>
              </a:rPr>
              <a:t>+</a:t>
            </a:r>
            <a:r>
              <a:rPr lang="en-US" dirty="0" smtClean="0"/>
              <a:t> </a:t>
            </a:r>
            <a:r>
              <a:rPr lang="en-US" b="1" dirty="0" smtClean="0">
                <a:solidFill>
                  <a:srgbClr val="0000FF"/>
                </a:solidFill>
              </a:rPr>
              <a:t>Blue</a:t>
            </a:r>
            <a:r>
              <a:rPr lang="en-US" dirty="0" smtClean="0">
                <a:solidFill>
                  <a:srgbClr val="0000FF"/>
                </a:solidFill>
              </a:rPr>
              <a:t> </a:t>
            </a:r>
            <a:r>
              <a:rPr lang="en-US" dirty="0" smtClean="0">
                <a:solidFill>
                  <a:schemeClr val="bg1">
                    <a:lumMod val="85000"/>
                  </a:schemeClr>
                </a:solidFill>
              </a:rPr>
              <a:t>=</a:t>
            </a:r>
            <a:r>
              <a:rPr lang="en-US" dirty="0" smtClean="0"/>
              <a:t> </a:t>
            </a:r>
            <a:r>
              <a:rPr lang="en-US" b="1" dirty="0" smtClean="0">
                <a:solidFill>
                  <a:srgbClr val="FF00FF"/>
                </a:solidFill>
              </a:rPr>
              <a:t>Magenta</a:t>
            </a:r>
          </a:p>
          <a:p>
            <a:pPr lvl="1"/>
            <a:r>
              <a:rPr lang="en-US" b="1" dirty="0" smtClean="0">
                <a:solidFill>
                  <a:srgbClr val="00FF00"/>
                </a:solidFill>
              </a:rPr>
              <a:t>Green</a:t>
            </a:r>
            <a:r>
              <a:rPr lang="en-US" dirty="0" smtClean="0"/>
              <a:t> </a:t>
            </a:r>
            <a:r>
              <a:rPr lang="en-US" dirty="0" smtClean="0">
                <a:solidFill>
                  <a:schemeClr val="bg1">
                    <a:lumMod val="85000"/>
                  </a:schemeClr>
                </a:solidFill>
              </a:rPr>
              <a:t>+</a:t>
            </a:r>
            <a:r>
              <a:rPr lang="en-US" dirty="0" smtClean="0"/>
              <a:t> </a:t>
            </a:r>
            <a:r>
              <a:rPr lang="en-US" b="1" dirty="0" smtClean="0">
                <a:solidFill>
                  <a:srgbClr val="0000FF"/>
                </a:solidFill>
              </a:rPr>
              <a:t>Blue</a:t>
            </a:r>
            <a:r>
              <a:rPr lang="en-US" dirty="0" smtClean="0">
                <a:solidFill>
                  <a:srgbClr val="0000FF"/>
                </a:solidFill>
              </a:rPr>
              <a:t> </a:t>
            </a:r>
            <a:r>
              <a:rPr lang="en-US" dirty="0" smtClean="0">
                <a:solidFill>
                  <a:schemeClr val="bg1">
                    <a:lumMod val="85000"/>
                  </a:schemeClr>
                </a:solidFill>
              </a:rPr>
              <a:t>=</a:t>
            </a:r>
            <a:r>
              <a:rPr lang="en-US" dirty="0" smtClean="0"/>
              <a:t> </a:t>
            </a:r>
            <a:r>
              <a:rPr lang="en-US" b="1" dirty="0" smtClean="0">
                <a:solidFill>
                  <a:srgbClr val="00FFFF"/>
                </a:solidFill>
              </a:rPr>
              <a:t>Cyan</a:t>
            </a:r>
            <a:endParaRPr lang="en-US" b="1" dirty="0">
              <a:solidFill>
                <a:srgbClr val="00FF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984612"/>
            <a:ext cx="3660019" cy="3708176"/>
          </a:xfrm>
          <a:prstGeom prst="rect">
            <a:avLst/>
          </a:prstGeom>
        </p:spPr>
      </p:pic>
      <p:cxnSp>
        <p:nvCxnSpPr>
          <p:cNvPr id="6" name="Straight Arrow Connector 5"/>
          <p:cNvCxnSpPr/>
          <p:nvPr/>
        </p:nvCxnSpPr>
        <p:spPr>
          <a:xfrm flipH="1">
            <a:off x="1981200" y="4876800"/>
            <a:ext cx="1447800" cy="838200"/>
          </a:xfrm>
          <a:prstGeom prst="straightConnector1">
            <a:avLst/>
          </a:prstGeom>
          <a:ln>
            <a:gradFill>
              <a:gsLst>
                <a:gs pos="0">
                  <a:schemeClr val="tx1"/>
                </a:gs>
                <a:gs pos="100000">
                  <a:srgbClr val="FF00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429000" y="3276601"/>
            <a:ext cx="0" cy="1600200"/>
          </a:xfrm>
          <a:prstGeom prst="straightConnector1">
            <a:avLst/>
          </a:prstGeom>
          <a:ln>
            <a:gradFill>
              <a:gsLst>
                <a:gs pos="0">
                  <a:schemeClr val="tx1"/>
                </a:gs>
                <a:gs pos="100000">
                  <a:srgbClr val="00FF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429000" y="4876801"/>
            <a:ext cx="1295400" cy="1142999"/>
          </a:xfrm>
          <a:prstGeom prst="straightConnector1">
            <a:avLst/>
          </a:prstGeom>
          <a:ln>
            <a:gradFill>
              <a:gsLst>
                <a:gs pos="0">
                  <a:schemeClr val="tx1"/>
                </a:gs>
                <a:gs pos="100000">
                  <a:srgbClr val="0000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81200" y="4076700"/>
            <a:ext cx="0" cy="1600200"/>
          </a:xfrm>
          <a:prstGeom prst="straightConnector1">
            <a:avLst/>
          </a:prstGeom>
          <a:ln>
            <a:gradFill>
              <a:gsLst>
                <a:gs pos="0">
                  <a:srgbClr val="FF0000"/>
                </a:gs>
                <a:gs pos="100000">
                  <a:srgbClr val="FFFF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981200" y="3276601"/>
            <a:ext cx="1447800" cy="838200"/>
          </a:xfrm>
          <a:prstGeom prst="straightConnector1">
            <a:avLst/>
          </a:prstGeom>
          <a:ln>
            <a:gradFill>
              <a:gsLst>
                <a:gs pos="0">
                  <a:srgbClr val="00FF00"/>
                </a:gs>
                <a:gs pos="100000">
                  <a:srgbClr val="FFFF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429000" y="3276601"/>
            <a:ext cx="1295400" cy="1142999"/>
          </a:xfrm>
          <a:prstGeom prst="straightConnector1">
            <a:avLst/>
          </a:prstGeom>
          <a:ln>
            <a:gradFill>
              <a:gsLst>
                <a:gs pos="0">
                  <a:srgbClr val="00FF00"/>
                </a:gs>
                <a:gs pos="100000">
                  <a:srgbClr val="00FF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724400" y="4419600"/>
            <a:ext cx="0" cy="1600200"/>
          </a:xfrm>
          <a:prstGeom prst="straightConnector1">
            <a:avLst/>
          </a:prstGeom>
          <a:ln>
            <a:gradFill>
              <a:gsLst>
                <a:gs pos="0">
                  <a:srgbClr val="0000FF"/>
                </a:gs>
                <a:gs pos="100000">
                  <a:srgbClr val="00FF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3238500" y="6019800"/>
            <a:ext cx="1447800" cy="838200"/>
          </a:xfrm>
          <a:prstGeom prst="straightConnector1">
            <a:avLst/>
          </a:prstGeom>
          <a:ln>
            <a:gradFill>
              <a:gsLst>
                <a:gs pos="0">
                  <a:srgbClr val="0000FF"/>
                </a:gs>
                <a:gs pos="100000">
                  <a:srgbClr val="FF00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017986" y="5713686"/>
            <a:ext cx="1295400" cy="1142999"/>
          </a:xfrm>
          <a:prstGeom prst="straightConnector1">
            <a:avLst/>
          </a:prstGeom>
          <a:ln>
            <a:gradFill>
              <a:gsLst>
                <a:gs pos="0">
                  <a:srgbClr val="FF0000"/>
                </a:gs>
                <a:gs pos="100000">
                  <a:srgbClr val="FF00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270031" y="4419600"/>
            <a:ext cx="1447800" cy="838200"/>
          </a:xfrm>
          <a:prstGeom prst="straightConnector1">
            <a:avLst/>
          </a:prstGeom>
          <a:ln>
            <a:gradFill>
              <a:gsLst>
                <a:gs pos="0">
                  <a:srgbClr val="00FFFF"/>
                </a:gs>
                <a:gs pos="100000">
                  <a:schemeClr val="bg1"/>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017986" y="4114801"/>
            <a:ext cx="1295400" cy="1142999"/>
          </a:xfrm>
          <a:prstGeom prst="straightConnector1">
            <a:avLst/>
          </a:prstGeom>
          <a:ln>
            <a:gradFill>
              <a:gsLst>
                <a:gs pos="0">
                  <a:srgbClr val="FFFF00"/>
                </a:gs>
                <a:gs pos="100000">
                  <a:schemeClr val="bg1"/>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291052" y="5219700"/>
            <a:ext cx="0" cy="1600200"/>
          </a:xfrm>
          <a:prstGeom prst="straightConnector1">
            <a:avLst/>
          </a:prstGeom>
          <a:ln>
            <a:gradFill>
              <a:gsLst>
                <a:gs pos="0">
                  <a:srgbClr val="FF00FF"/>
                </a:gs>
                <a:gs pos="100000">
                  <a:schemeClr val="bg1"/>
                </a:gs>
              </a:gsLst>
              <a:lin ang="5400000" scaled="0"/>
            </a:gra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190100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7760" y="310896"/>
            <a:ext cx="2072640" cy="1554480"/>
          </a:xfrm>
          <a:prstGeom prst="rect">
            <a:avLst/>
          </a:prstGeom>
          <a:ln w="25400">
            <a:solidFill>
              <a:srgbClr val="0000FF"/>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208" y="310896"/>
            <a:ext cx="2072640" cy="1554480"/>
          </a:xfrm>
          <a:prstGeom prst="rect">
            <a:avLst/>
          </a:prstGeom>
          <a:ln w="25400">
            <a:solidFill>
              <a:srgbClr val="00FF00"/>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310896"/>
            <a:ext cx="2072640" cy="1554480"/>
          </a:xfrm>
          <a:prstGeom prst="rect">
            <a:avLst/>
          </a:prstGeom>
          <a:ln w="25400">
            <a:solidFill>
              <a:srgbClr val="FF0000"/>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4729" y="312053"/>
            <a:ext cx="2072640" cy="1554480"/>
          </a:xfrm>
          <a:prstGeom prst="rect">
            <a:avLst/>
          </a:prstGeom>
          <a:ln w="25400">
            <a:solidFill>
              <a:srgbClr val="FFFFFF"/>
            </a:solidFill>
          </a:ln>
        </p:spPr>
      </p:pic>
      <p:sp>
        <p:nvSpPr>
          <p:cNvPr id="8" name="TextBox 7"/>
          <p:cNvSpPr txBox="1"/>
          <p:nvPr/>
        </p:nvSpPr>
        <p:spPr>
          <a:xfrm>
            <a:off x="1707339" y="324433"/>
            <a:ext cx="1035861" cy="369332"/>
          </a:xfrm>
          <a:prstGeom prst="rect">
            <a:avLst/>
          </a:prstGeom>
          <a:noFill/>
        </p:spPr>
        <p:txBody>
          <a:bodyPr wrap="none" rtlCol="0">
            <a:spAutoFit/>
          </a:bodyPr>
          <a:lstStyle/>
          <a:p>
            <a:r>
              <a:rPr lang="en-US" b="1" dirty="0" smtClean="0">
                <a:solidFill>
                  <a:srgbClr val="F98C81"/>
                </a:solidFill>
              </a:rPr>
              <a:t>0.65 </a:t>
            </a:r>
            <a:r>
              <a:rPr lang="en-US" b="1" dirty="0" smtClean="0">
                <a:solidFill>
                  <a:srgbClr val="F98C81"/>
                </a:solidFill>
                <a:latin typeface="Symbol" panose="05050102010706020507" pitchFamily="18" charset="2"/>
              </a:rPr>
              <a:t>m</a:t>
            </a:r>
            <a:r>
              <a:rPr lang="en-US" b="1" dirty="0" smtClean="0">
                <a:solidFill>
                  <a:srgbClr val="F98C81"/>
                </a:solidFill>
              </a:rPr>
              <a:t>m</a:t>
            </a:r>
            <a:endParaRPr lang="en-US" b="1" dirty="0">
              <a:solidFill>
                <a:srgbClr val="F98C81"/>
              </a:solidFill>
            </a:endParaRPr>
          </a:p>
        </p:txBody>
      </p:sp>
      <p:sp>
        <p:nvSpPr>
          <p:cNvPr id="9" name="TextBox 8"/>
          <p:cNvSpPr txBox="1"/>
          <p:nvPr/>
        </p:nvSpPr>
        <p:spPr>
          <a:xfrm>
            <a:off x="5898339" y="324433"/>
            <a:ext cx="1035861" cy="369332"/>
          </a:xfrm>
          <a:prstGeom prst="rect">
            <a:avLst/>
          </a:prstGeom>
          <a:noFill/>
        </p:spPr>
        <p:txBody>
          <a:bodyPr wrap="none" rtlCol="0">
            <a:spAutoFit/>
          </a:bodyPr>
          <a:lstStyle/>
          <a:p>
            <a:r>
              <a:rPr lang="en-US" b="1" dirty="0" smtClean="0">
                <a:solidFill>
                  <a:schemeClr val="accent1">
                    <a:lumMod val="60000"/>
                    <a:lumOff val="40000"/>
                  </a:schemeClr>
                </a:solidFill>
              </a:rPr>
              <a:t>0.47 </a:t>
            </a:r>
            <a:r>
              <a:rPr lang="en-US" b="1" dirty="0" smtClean="0">
                <a:solidFill>
                  <a:schemeClr val="accent1">
                    <a:lumMod val="60000"/>
                    <a:lumOff val="40000"/>
                  </a:schemeClr>
                </a:solidFill>
                <a:latin typeface="Symbol" panose="05050102010706020507" pitchFamily="18" charset="2"/>
              </a:rPr>
              <a:t>m</a:t>
            </a:r>
            <a:r>
              <a:rPr lang="en-US" b="1" dirty="0" smtClean="0">
                <a:solidFill>
                  <a:schemeClr val="accent1">
                    <a:lumMod val="60000"/>
                    <a:lumOff val="40000"/>
                  </a:schemeClr>
                </a:solidFill>
              </a:rPr>
              <a:t>m</a:t>
            </a:r>
            <a:endParaRPr lang="en-US" b="1" dirty="0">
              <a:solidFill>
                <a:schemeClr val="accent1">
                  <a:lumMod val="60000"/>
                  <a:lumOff val="40000"/>
                </a:schemeClr>
              </a:solidFill>
            </a:endParaRPr>
          </a:p>
        </p:txBody>
      </p:sp>
      <p:sp>
        <p:nvSpPr>
          <p:cNvPr id="10" name="TextBox 9"/>
          <p:cNvSpPr txBox="1"/>
          <p:nvPr/>
        </p:nvSpPr>
        <p:spPr>
          <a:xfrm>
            <a:off x="3840939" y="324433"/>
            <a:ext cx="1035861" cy="369332"/>
          </a:xfrm>
          <a:prstGeom prst="rect">
            <a:avLst/>
          </a:prstGeom>
          <a:noFill/>
        </p:spPr>
        <p:txBody>
          <a:bodyPr wrap="none" rtlCol="0">
            <a:spAutoFit/>
          </a:bodyPr>
          <a:lstStyle/>
          <a:p>
            <a:r>
              <a:rPr lang="en-US" b="1" dirty="0" smtClean="0">
                <a:solidFill>
                  <a:srgbClr val="92D050"/>
                </a:solidFill>
              </a:rPr>
              <a:t>0.55 </a:t>
            </a:r>
            <a:r>
              <a:rPr lang="en-US" b="1" dirty="0" smtClean="0">
                <a:solidFill>
                  <a:srgbClr val="92D050"/>
                </a:solidFill>
                <a:latin typeface="Symbol" panose="05050102010706020507" pitchFamily="18" charset="2"/>
              </a:rPr>
              <a:t>m</a:t>
            </a:r>
            <a:r>
              <a:rPr lang="en-US" b="1" dirty="0" smtClean="0">
                <a:solidFill>
                  <a:srgbClr val="92D050"/>
                </a:solidFill>
              </a:rPr>
              <a:t>m</a:t>
            </a:r>
            <a:endParaRPr lang="en-US" b="1" dirty="0">
              <a:solidFill>
                <a:srgbClr val="92D05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 y="1892808"/>
            <a:ext cx="2072640" cy="1554480"/>
          </a:xfrm>
          <a:prstGeom prst="rect">
            <a:avLst/>
          </a:prstGeom>
          <a:ln w="25400">
            <a:solidFill>
              <a:srgbClr val="FF0000"/>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9132" y="1894135"/>
            <a:ext cx="2072640" cy="1554480"/>
          </a:xfrm>
          <a:prstGeom prst="rect">
            <a:avLst/>
          </a:prstGeom>
          <a:ln w="25400">
            <a:solidFill>
              <a:srgbClr val="FFFFFF"/>
            </a:solidFill>
          </a:ln>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7208" y="3474720"/>
            <a:ext cx="2072640" cy="1554480"/>
          </a:xfrm>
          <a:prstGeom prst="rect">
            <a:avLst/>
          </a:prstGeom>
          <a:ln w="25400">
            <a:solidFill>
              <a:srgbClr val="00FF00"/>
            </a:solidFill>
          </a:ln>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5852" y="3473385"/>
            <a:ext cx="2072640" cy="1554480"/>
          </a:xfrm>
          <a:prstGeom prst="rect">
            <a:avLst/>
          </a:prstGeom>
          <a:ln w="25400">
            <a:solidFill>
              <a:srgbClr val="FFFFFF"/>
            </a:solidFill>
          </a:ln>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7760" y="5056632"/>
            <a:ext cx="2072640" cy="1554480"/>
          </a:xfrm>
          <a:prstGeom prst="rect">
            <a:avLst/>
          </a:prstGeom>
          <a:ln w="25400">
            <a:solidFill>
              <a:srgbClr val="0000FF"/>
            </a:solidFill>
          </a:ln>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1770" y="5055097"/>
            <a:ext cx="2072640" cy="1554480"/>
          </a:xfrm>
          <a:prstGeom prst="rect">
            <a:avLst/>
          </a:prstGeom>
          <a:ln w="25400">
            <a:solidFill>
              <a:srgbClr val="FFFFFF"/>
            </a:solidFill>
          </a:ln>
        </p:spPr>
      </p:pic>
      <p:sp>
        <p:nvSpPr>
          <p:cNvPr id="17" name="TextBox 16"/>
          <p:cNvSpPr txBox="1"/>
          <p:nvPr/>
        </p:nvSpPr>
        <p:spPr>
          <a:xfrm>
            <a:off x="839361" y="5798403"/>
            <a:ext cx="3935693" cy="830997"/>
          </a:xfrm>
          <a:prstGeom prst="rect">
            <a:avLst/>
          </a:prstGeom>
          <a:solidFill>
            <a:schemeClr val="bg1">
              <a:lumMod val="65000"/>
            </a:schemeClr>
          </a:solidFill>
        </p:spPr>
        <p:txBody>
          <a:bodyPr wrap="none" rtlCol="0">
            <a:spAutoFit/>
          </a:bodyPr>
          <a:lstStyle/>
          <a:p>
            <a:r>
              <a:rPr lang="en-US" sz="1200" dirty="0" smtClean="0"/>
              <a:t>Line 1:  Regular RGB Composite</a:t>
            </a:r>
          </a:p>
          <a:p>
            <a:r>
              <a:rPr lang="en-US" sz="1200" dirty="0" smtClean="0"/>
              <a:t>Line 2:  Half the amount of Red, cyan tint to RGB</a:t>
            </a:r>
          </a:p>
          <a:p>
            <a:r>
              <a:rPr lang="en-US" sz="1200" dirty="0" smtClean="0"/>
              <a:t>Line 3:  Half the amount of Green, magenta tint to RGB</a:t>
            </a:r>
          </a:p>
          <a:p>
            <a:r>
              <a:rPr lang="en-US" sz="1200" dirty="0" smtClean="0"/>
              <a:t>Line 4:  Half the amount of Blue, yellow tint to RGB</a:t>
            </a:r>
            <a:endParaRPr lang="en-US" sz="1200" dirty="0"/>
          </a:p>
        </p:txBody>
      </p:sp>
    </p:spTree>
    <p:custDataLst>
      <p:tags r:id="rId1"/>
    </p:custDataLst>
    <p:extLst>
      <p:ext uri="{BB962C8B-B14F-4D97-AF65-F5344CB8AC3E}">
        <p14:creationId xmlns:p14="http://schemas.microsoft.com/office/powerpoint/2010/main" val="1523218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640" y="3305540"/>
            <a:ext cx="4389120" cy="3569387"/>
          </a:xfrm>
          <a:prstGeom prst="rect">
            <a:avLst/>
          </a:prstGeom>
        </p:spPr>
      </p:pic>
      <p:sp>
        <p:nvSpPr>
          <p:cNvPr id="4" name="Title 3"/>
          <p:cNvSpPr>
            <a:spLocks noGrp="1"/>
          </p:cNvSpPr>
          <p:nvPr>
            <p:ph type="title"/>
          </p:nvPr>
        </p:nvSpPr>
        <p:spPr>
          <a:xfrm>
            <a:off x="747122" y="152400"/>
            <a:ext cx="8229600" cy="1600200"/>
          </a:xfrm>
        </p:spPr>
        <p:txBody>
          <a:bodyPr/>
          <a:lstStyle/>
          <a:p>
            <a:r>
              <a:rPr lang="en-US" sz="3200" dirty="0" smtClean="0"/>
              <a:t>RGB Computation can be done on-line with real-time data!</a:t>
            </a:r>
            <a:r>
              <a:rPr lang="en-US" sz="3200" dirty="0">
                <a:solidFill>
                  <a:srgbClr val="FF00FF"/>
                </a:solidFill>
              </a:rPr>
              <a:t/>
            </a:r>
            <a:br>
              <a:rPr lang="en-US" sz="3200" dirty="0">
                <a:solidFill>
                  <a:srgbClr val="FF00FF"/>
                </a:solidFill>
              </a:rPr>
            </a:br>
            <a:r>
              <a:rPr lang="en-US" sz="1400" dirty="0">
                <a:hlinkClick r:id="rId5"/>
              </a:rPr>
              <a:t>http://cimss.ssec.wisc.edu/goes/webapps/satrgb/satrgb_ABI_conus_realtime.html</a:t>
            </a:r>
            <a:endParaRPr lang="en-US" sz="14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3440" y="1638489"/>
            <a:ext cx="4389120" cy="356938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 y="1803659"/>
            <a:ext cx="4389120" cy="3569387"/>
          </a:xfrm>
          <a:prstGeom prst="rect">
            <a:avLst/>
          </a:prstGeom>
        </p:spPr>
      </p:pic>
      <p:sp>
        <p:nvSpPr>
          <p:cNvPr id="9" name="TextBox 8"/>
          <p:cNvSpPr txBox="1"/>
          <p:nvPr/>
        </p:nvSpPr>
        <p:spPr>
          <a:xfrm>
            <a:off x="1371600" y="5606534"/>
            <a:ext cx="4698722" cy="369332"/>
          </a:xfrm>
          <a:prstGeom prst="rect">
            <a:avLst/>
          </a:prstGeom>
          <a:solidFill>
            <a:schemeClr val="bg1">
              <a:lumMod val="75000"/>
            </a:schemeClr>
          </a:solidFill>
        </p:spPr>
        <p:txBody>
          <a:bodyPr wrap="none" rtlCol="0">
            <a:spAutoFit/>
          </a:bodyPr>
          <a:lstStyle/>
          <a:p>
            <a:r>
              <a:rPr lang="en-US" dirty="0" smtClean="0"/>
              <a:t>Choose Channels for </a:t>
            </a:r>
            <a:r>
              <a:rPr lang="en-US" b="1" dirty="0" smtClean="0">
                <a:solidFill>
                  <a:srgbClr val="FF0000"/>
                </a:solidFill>
              </a:rPr>
              <a:t>Red</a:t>
            </a:r>
            <a:r>
              <a:rPr lang="en-US" dirty="0" smtClean="0"/>
              <a:t>, </a:t>
            </a:r>
            <a:r>
              <a:rPr lang="en-US" b="1" dirty="0" smtClean="0">
                <a:solidFill>
                  <a:srgbClr val="00B050"/>
                </a:solidFill>
              </a:rPr>
              <a:t>Green</a:t>
            </a:r>
            <a:r>
              <a:rPr lang="en-US" dirty="0" smtClean="0"/>
              <a:t> and </a:t>
            </a:r>
            <a:r>
              <a:rPr lang="en-US" b="1" dirty="0" smtClean="0">
                <a:solidFill>
                  <a:srgbClr val="0000CC"/>
                </a:solidFill>
              </a:rPr>
              <a:t>Blue</a:t>
            </a:r>
            <a:endParaRPr lang="en-US" b="1" dirty="0">
              <a:solidFill>
                <a:srgbClr val="0000CC"/>
              </a:solidFill>
            </a:endParaRPr>
          </a:p>
        </p:txBody>
      </p:sp>
      <p:cxnSp>
        <p:nvCxnSpPr>
          <p:cNvPr id="14" name="Straight Arrow Connector 13"/>
          <p:cNvCxnSpPr>
            <a:stCxn id="9" idx="3"/>
          </p:cNvCxnSpPr>
          <p:nvPr/>
        </p:nvCxnSpPr>
        <p:spPr>
          <a:xfrm flipV="1">
            <a:off x="6070322" y="4800600"/>
            <a:ext cx="2235478" cy="99060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276600" y="5975866"/>
            <a:ext cx="4419600" cy="72973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209800" y="4800600"/>
            <a:ext cx="1676400" cy="8059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02661" y="5943389"/>
            <a:ext cx="518522" cy="501134"/>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042625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 y="1071251"/>
            <a:ext cx="4206240" cy="342454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760" y="271569"/>
            <a:ext cx="4206240" cy="342454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1112" y="3487609"/>
            <a:ext cx="4206240" cy="3424549"/>
          </a:xfrm>
          <a:prstGeom prst="rect">
            <a:avLst/>
          </a:prstGeom>
        </p:spPr>
      </p:pic>
      <p:sp>
        <p:nvSpPr>
          <p:cNvPr id="9" name="TextBox 8"/>
          <p:cNvSpPr txBox="1"/>
          <p:nvPr/>
        </p:nvSpPr>
        <p:spPr>
          <a:xfrm>
            <a:off x="1322264" y="4724400"/>
            <a:ext cx="3402136" cy="2062103"/>
          </a:xfrm>
          <a:prstGeom prst="rect">
            <a:avLst/>
          </a:prstGeom>
          <a:noFill/>
        </p:spPr>
        <p:txBody>
          <a:bodyPr wrap="square" rtlCol="0">
            <a:spAutoFit/>
          </a:bodyPr>
          <a:lstStyle/>
          <a:p>
            <a:r>
              <a:rPr lang="en-US" sz="1600" b="1" dirty="0" smtClean="0"/>
              <a:t>Red:  10.3 </a:t>
            </a:r>
            <a:r>
              <a:rPr lang="en-US" sz="1600" b="1" dirty="0" smtClean="0">
                <a:latin typeface="Symbol" panose="05050102010706020507" pitchFamily="18" charset="2"/>
              </a:rPr>
              <a:t>m</a:t>
            </a:r>
            <a:r>
              <a:rPr lang="en-US" sz="1600" b="1" dirty="0" smtClean="0"/>
              <a:t>m</a:t>
            </a:r>
          </a:p>
          <a:p>
            <a:r>
              <a:rPr lang="en-US" sz="1600" b="1" dirty="0" smtClean="0"/>
              <a:t>Green:  0.64 </a:t>
            </a:r>
            <a:r>
              <a:rPr lang="en-US" sz="1600" b="1" dirty="0" smtClean="0">
                <a:latin typeface="Symbol" panose="05050102010706020507" pitchFamily="18" charset="2"/>
              </a:rPr>
              <a:t>m</a:t>
            </a:r>
            <a:r>
              <a:rPr lang="en-US" sz="1600" b="1" dirty="0" smtClean="0"/>
              <a:t>m</a:t>
            </a:r>
          </a:p>
          <a:p>
            <a:r>
              <a:rPr lang="en-US" sz="1600" b="1" dirty="0" smtClean="0"/>
              <a:t>Blue:  1.61 </a:t>
            </a:r>
            <a:r>
              <a:rPr lang="en-US" sz="1600" b="1" dirty="0" smtClean="0">
                <a:latin typeface="Symbol" panose="05050102010706020507" pitchFamily="18" charset="2"/>
              </a:rPr>
              <a:t>m</a:t>
            </a:r>
            <a:r>
              <a:rPr lang="en-US" sz="1600" b="1" dirty="0" smtClean="0"/>
              <a:t>m</a:t>
            </a:r>
          </a:p>
          <a:p>
            <a:endParaRPr lang="en-US" sz="1600" b="1" dirty="0" smtClean="0"/>
          </a:p>
          <a:p>
            <a:r>
              <a:rPr lang="en-US" sz="1600" b="1" dirty="0" smtClean="0"/>
              <a:t>RGB Combination:   Any guesses?</a:t>
            </a:r>
          </a:p>
          <a:p>
            <a:r>
              <a:rPr lang="en-US" sz="1600" b="1" dirty="0" smtClean="0"/>
              <a:t>This is ‘Day Cloud Phase Distinction’ in AWIPS</a:t>
            </a:r>
            <a:endParaRPr lang="en-US" sz="1600" b="1" dirty="0"/>
          </a:p>
        </p:txBody>
      </p:sp>
      <p:sp>
        <p:nvSpPr>
          <p:cNvPr id="6" name="TextBox 5"/>
          <p:cNvSpPr txBox="1"/>
          <p:nvPr/>
        </p:nvSpPr>
        <p:spPr>
          <a:xfrm>
            <a:off x="804334" y="4110750"/>
            <a:ext cx="1035861" cy="369332"/>
          </a:xfrm>
          <a:prstGeom prst="rect">
            <a:avLst/>
          </a:prstGeom>
          <a:solidFill>
            <a:srgbClr val="FF0000"/>
          </a:solid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10" name="TextBox 9"/>
          <p:cNvSpPr txBox="1"/>
          <p:nvPr/>
        </p:nvSpPr>
        <p:spPr>
          <a:xfrm>
            <a:off x="4907739" y="6472902"/>
            <a:ext cx="1035861" cy="369332"/>
          </a:xfrm>
          <a:prstGeom prst="rect">
            <a:avLst/>
          </a:prstGeom>
          <a:solidFill>
            <a:srgbClr val="008000"/>
          </a:solidFill>
        </p:spPr>
        <p:txBody>
          <a:bodyPr wrap="none" rtlCol="0">
            <a:spAutoFit/>
          </a:bodyPr>
          <a:lstStyle/>
          <a:p>
            <a:r>
              <a:rPr lang="en-US" b="1" dirty="0" smtClean="0"/>
              <a:t>0.64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4967213" y="3088570"/>
            <a:ext cx="1035861" cy="369332"/>
          </a:xfrm>
          <a:prstGeom prst="rect">
            <a:avLst/>
          </a:prstGeom>
          <a:solidFill>
            <a:srgbClr val="0000FF"/>
          </a:solidFill>
        </p:spPr>
        <p:txBody>
          <a:bodyPr wrap="none" rtlCol="0">
            <a:spAutoFit/>
          </a:bodyPr>
          <a:lstStyle/>
          <a:p>
            <a:r>
              <a:rPr lang="en-US" b="1" dirty="0" smtClean="0"/>
              <a:t>1.61 </a:t>
            </a:r>
            <a:r>
              <a:rPr lang="en-US" b="1" dirty="0" smtClean="0">
                <a:latin typeface="Symbol" panose="05050102010706020507" pitchFamily="18" charset="2"/>
              </a:rPr>
              <a:t>m</a:t>
            </a:r>
            <a:r>
              <a:rPr lang="en-US" b="1" dirty="0" smtClean="0"/>
              <a:t>m</a:t>
            </a:r>
            <a:endParaRPr lang="en-US" b="1" dirty="0"/>
          </a:p>
        </p:txBody>
      </p:sp>
    </p:spTree>
    <p:custDataLst>
      <p:tags r:id="rId1"/>
    </p:custDataLst>
    <p:extLst>
      <p:ext uri="{BB962C8B-B14F-4D97-AF65-F5344CB8AC3E}">
        <p14:creationId xmlns:p14="http://schemas.microsoft.com/office/powerpoint/2010/main" val="359643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41244" y="5796509"/>
            <a:ext cx="6267485" cy="923330"/>
          </a:xfrm>
          <a:prstGeom prst="rect">
            <a:avLst/>
          </a:prstGeom>
          <a:solidFill>
            <a:schemeClr val="bg1">
              <a:lumMod val="85000"/>
            </a:schemeClr>
          </a:solidFill>
        </p:spPr>
        <p:txBody>
          <a:bodyPr wrap="none" rtlCol="0">
            <a:spAutoFit/>
          </a:bodyPr>
          <a:lstStyle/>
          <a:p>
            <a:r>
              <a:rPr lang="en-US" dirty="0" smtClean="0"/>
              <a:t>Blue regions:  Blue is dark, and Red is warm</a:t>
            </a:r>
          </a:p>
          <a:p>
            <a:r>
              <a:rPr lang="en-US" dirty="0" smtClean="0"/>
              <a:t>Yellow:  Red is cold, Green is bright (High Ice Clouds)</a:t>
            </a:r>
          </a:p>
          <a:p>
            <a:r>
              <a:rPr lang="en-US" dirty="0" smtClean="0"/>
              <a:t>Cyan:  Red is warm, Green, Blue both bright (Water clouds)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244" y="310109"/>
            <a:ext cx="6738731" cy="5486400"/>
          </a:xfrm>
          <a:prstGeom prst="rect">
            <a:avLst/>
          </a:prstGeom>
        </p:spPr>
      </p:pic>
    </p:spTree>
    <p:custDataLst>
      <p:tags r:id="rId1"/>
    </p:custDataLst>
    <p:extLst>
      <p:ext uri="{BB962C8B-B14F-4D97-AF65-F5344CB8AC3E}">
        <p14:creationId xmlns:p14="http://schemas.microsoft.com/office/powerpoint/2010/main" val="3152074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41244" y="5796509"/>
            <a:ext cx="6267485" cy="923330"/>
          </a:xfrm>
          <a:prstGeom prst="rect">
            <a:avLst/>
          </a:prstGeom>
          <a:solidFill>
            <a:schemeClr val="bg1">
              <a:lumMod val="85000"/>
            </a:schemeClr>
          </a:solidFill>
        </p:spPr>
        <p:txBody>
          <a:bodyPr wrap="none" rtlCol="0">
            <a:spAutoFit/>
          </a:bodyPr>
          <a:lstStyle/>
          <a:p>
            <a:r>
              <a:rPr lang="en-US" dirty="0" smtClean="0"/>
              <a:t>Blue regions:  Blue is dark, and Red is warm</a:t>
            </a:r>
          </a:p>
          <a:p>
            <a:r>
              <a:rPr lang="en-US" dirty="0" smtClean="0"/>
              <a:t>Yellow:  Red is cold, Green is bright (High Ice Clouds)</a:t>
            </a:r>
          </a:p>
          <a:p>
            <a:r>
              <a:rPr lang="en-US" dirty="0" smtClean="0"/>
              <a:t>Cyan:  Red is warm, Green, Blue both bright (Water clouds)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93074"/>
            <a:ext cx="7382838" cy="5391960"/>
          </a:xfrm>
          <a:prstGeom prst="rect">
            <a:avLst/>
          </a:prstGeom>
        </p:spPr>
      </p:pic>
      <p:sp>
        <p:nvSpPr>
          <p:cNvPr id="3" name="24-Point Star 2"/>
          <p:cNvSpPr/>
          <p:nvPr/>
        </p:nvSpPr>
        <p:spPr>
          <a:xfrm>
            <a:off x="6553200" y="3352800"/>
            <a:ext cx="2209800" cy="2332234"/>
          </a:xfrm>
          <a:prstGeom prst="star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 same RGB in AWIPS</a:t>
            </a:r>
            <a:endParaRPr lang="en-US" dirty="0"/>
          </a:p>
        </p:txBody>
      </p:sp>
    </p:spTree>
    <p:custDataLst>
      <p:tags r:id="rId1"/>
    </p:custDataLst>
    <p:extLst>
      <p:ext uri="{BB962C8B-B14F-4D97-AF65-F5344CB8AC3E}">
        <p14:creationId xmlns:p14="http://schemas.microsoft.com/office/powerpoint/2010/main" val="280469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190" y="304800"/>
            <a:ext cx="7773210" cy="960438"/>
          </a:xfrm>
        </p:spPr>
        <p:txBody>
          <a:bodyPr/>
          <a:lstStyle/>
          <a:p>
            <a:r>
              <a:rPr lang="en-US" dirty="0" smtClean="0"/>
              <a:t>RGBs that are in AWIPS (</a:t>
            </a:r>
            <a:r>
              <a:rPr lang="en-US" sz="1600" dirty="0" smtClean="0"/>
              <a:t>June 2018</a:t>
            </a:r>
            <a:r>
              <a:rPr lang="en-US" dirty="0" smtClean="0"/>
              <a:t>)</a:t>
            </a:r>
            <a:endParaRPr lang="en-US" sz="1200" dirty="0"/>
          </a:p>
        </p:txBody>
      </p:sp>
      <p:sp>
        <p:nvSpPr>
          <p:cNvPr id="3" name="TextBox 2"/>
          <p:cNvSpPr txBox="1"/>
          <p:nvPr/>
        </p:nvSpPr>
        <p:spPr>
          <a:xfrm>
            <a:off x="1278240" y="6434077"/>
            <a:ext cx="2988960" cy="369332"/>
          </a:xfrm>
          <a:prstGeom prst="rect">
            <a:avLst/>
          </a:prstGeom>
          <a:noFill/>
        </p:spPr>
        <p:txBody>
          <a:bodyPr wrap="none" rtlCol="0">
            <a:spAutoFit/>
          </a:bodyPr>
          <a:lstStyle/>
          <a:p>
            <a:r>
              <a:rPr lang="en-US" dirty="0" smtClean="0">
                <a:hlinkClick r:id="rId4"/>
              </a:rPr>
              <a:t>(COMET Module on RGBs)</a:t>
            </a:r>
            <a:endParaRPr lang="en-US" dirty="0"/>
          </a:p>
        </p:txBody>
      </p:sp>
      <p:sp>
        <p:nvSpPr>
          <p:cNvPr id="5" name="TextBox 4"/>
          <p:cNvSpPr txBox="1"/>
          <p:nvPr/>
        </p:nvSpPr>
        <p:spPr>
          <a:xfrm>
            <a:off x="5446296" y="6434077"/>
            <a:ext cx="3621504" cy="369332"/>
          </a:xfrm>
          <a:prstGeom prst="rect">
            <a:avLst/>
          </a:prstGeom>
          <a:noFill/>
        </p:spPr>
        <p:txBody>
          <a:bodyPr wrap="none" rtlCol="0">
            <a:spAutoFit/>
          </a:bodyPr>
          <a:lstStyle/>
          <a:p>
            <a:r>
              <a:rPr lang="en-US" dirty="0" smtClean="0">
                <a:hlinkClick r:id="rId5"/>
              </a:rPr>
              <a:t>(RGB Information from </a:t>
            </a:r>
            <a:r>
              <a:rPr lang="en-US" dirty="0" err="1" smtClean="0">
                <a:hlinkClick r:id="rId5"/>
              </a:rPr>
              <a:t>Eumetsat</a:t>
            </a:r>
            <a:r>
              <a:rPr lang="en-US" dirty="0" smtClean="0">
                <a:hlinkClick r:id="rId5"/>
              </a:rPr>
              <a:t>)</a:t>
            </a:r>
            <a:endParaRPr lang="en-US" dirty="0"/>
          </a:p>
        </p:txBody>
      </p:sp>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743200" y="1299945"/>
            <a:ext cx="4648200" cy="5045483"/>
          </a:xfrm>
        </p:spPr>
      </p:pic>
    </p:spTree>
    <p:custDataLst>
      <p:tags r:id="rId1"/>
    </p:custDataLst>
    <p:extLst>
      <p:ext uri="{BB962C8B-B14F-4D97-AF65-F5344CB8AC3E}">
        <p14:creationId xmlns:p14="http://schemas.microsoft.com/office/powerpoint/2010/main" val="2726315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04800"/>
            <a:ext cx="7772400" cy="584775"/>
          </a:xfrm>
          <a:prstGeom prst="rect">
            <a:avLst/>
          </a:prstGeom>
          <a:solidFill>
            <a:schemeClr val="bg1">
              <a:lumMod val="95000"/>
            </a:schemeClr>
          </a:solidFill>
        </p:spPr>
        <p:txBody>
          <a:bodyPr wrap="square" rtlCol="0">
            <a:spAutoFit/>
          </a:bodyPr>
          <a:lstStyle/>
          <a:p>
            <a:pPr algn="ctr"/>
            <a:r>
              <a:rPr lang="en-US" sz="3200" b="1" dirty="0" smtClean="0">
                <a:solidFill>
                  <a:prstClr val="black">
                    <a:lumMod val="95000"/>
                    <a:lumOff val="5000"/>
                  </a:prstClr>
                </a:solidFill>
              </a:rPr>
              <a:t>ABI: Bands 1-16 (Visible /Near-IR/ IR)</a:t>
            </a:r>
            <a:r>
              <a:rPr lang="en-US" sz="3200" dirty="0" smtClean="0">
                <a:solidFill>
                  <a:prstClr val="black">
                    <a:lumMod val="95000"/>
                    <a:lumOff val="5000"/>
                  </a:prstClr>
                </a:solidFill>
              </a:rPr>
              <a:t> </a:t>
            </a:r>
            <a:endParaRPr lang="en-US" sz="3200" dirty="0">
              <a:solidFill>
                <a:prstClr val="black">
                  <a:lumMod val="95000"/>
                  <a:lumOff val="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1" y="1066800"/>
            <a:ext cx="6877248" cy="5372797"/>
          </a:xfrm>
          <a:prstGeom prst="rect">
            <a:avLst/>
          </a:prstGeom>
          <a:ln w="31750">
            <a:solidFill>
              <a:srgbClr val="0000CC"/>
            </a:solidFill>
          </a:ln>
        </p:spPr>
      </p:pic>
    </p:spTree>
    <p:custDataLst>
      <p:tags r:id="rId1"/>
    </p:custDataLst>
    <p:extLst>
      <p:ext uri="{BB962C8B-B14F-4D97-AF65-F5344CB8AC3E}">
        <p14:creationId xmlns:p14="http://schemas.microsoft.com/office/powerpoint/2010/main" val="2254015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924800" cy="715962"/>
          </a:xfrm>
        </p:spPr>
        <p:txBody>
          <a:bodyPr/>
          <a:lstStyle/>
          <a:p>
            <a:r>
              <a:rPr lang="en-US" sz="2800" dirty="0" smtClean="0">
                <a:solidFill>
                  <a:srgbClr val="FF0000"/>
                </a:solidFill>
              </a:rPr>
              <a:t>RGB Products in this module</a:t>
            </a:r>
            <a:endParaRPr lang="en-US" sz="2800" dirty="0">
              <a:solidFill>
                <a:srgbClr val="FF0000"/>
              </a:solidFill>
            </a:endParaRPr>
          </a:p>
        </p:txBody>
      </p:sp>
      <p:sp>
        <p:nvSpPr>
          <p:cNvPr id="3" name="Content Placeholder 2"/>
          <p:cNvSpPr>
            <a:spLocks noGrp="1"/>
          </p:cNvSpPr>
          <p:nvPr>
            <p:ph idx="1"/>
          </p:nvPr>
        </p:nvSpPr>
        <p:spPr>
          <a:xfrm>
            <a:off x="1373624" y="1143000"/>
            <a:ext cx="7313175" cy="5486400"/>
          </a:xfrm>
        </p:spPr>
        <p:txBody>
          <a:bodyPr>
            <a:normAutofit/>
          </a:bodyPr>
          <a:lstStyle/>
          <a:p>
            <a:r>
              <a:rPr lang="en-US" dirty="0" smtClean="0"/>
              <a:t>Fire Temperature</a:t>
            </a:r>
          </a:p>
          <a:p>
            <a:pPr lvl="1"/>
            <a:r>
              <a:rPr lang="en-US" dirty="0" smtClean="0"/>
              <a:t>3.9 </a:t>
            </a:r>
            <a:r>
              <a:rPr lang="en-US" sz="2200" dirty="0" smtClean="0">
                <a:latin typeface="Symbol" panose="05050102010706020507" pitchFamily="18" charset="2"/>
              </a:rPr>
              <a:t>m</a:t>
            </a:r>
            <a:r>
              <a:rPr lang="en-US" dirty="0" smtClean="0"/>
              <a:t>m ; 2.24 </a:t>
            </a:r>
            <a:r>
              <a:rPr lang="en-US" sz="2200" dirty="0" smtClean="0">
                <a:latin typeface="Symbol" panose="05050102010706020507" pitchFamily="18" charset="2"/>
              </a:rPr>
              <a:t>m</a:t>
            </a:r>
            <a:r>
              <a:rPr lang="en-US" dirty="0" smtClean="0"/>
              <a:t>m;  1.61 </a:t>
            </a:r>
            <a:r>
              <a:rPr lang="en-US" sz="2200" dirty="0" smtClean="0">
                <a:latin typeface="Symbol" panose="05050102010706020507" pitchFamily="18" charset="2"/>
              </a:rPr>
              <a:t>m</a:t>
            </a:r>
            <a:r>
              <a:rPr lang="en-US" dirty="0" smtClean="0"/>
              <a:t>m </a:t>
            </a:r>
          </a:p>
          <a:p>
            <a:r>
              <a:rPr lang="en-US" dirty="0" smtClean="0"/>
              <a:t>Air Mass</a:t>
            </a:r>
          </a:p>
          <a:p>
            <a:pPr lvl="1"/>
            <a:r>
              <a:rPr lang="en-US" dirty="0" smtClean="0"/>
              <a:t>6.19 – 7.34 </a:t>
            </a:r>
            <a:r>
              <a:rPr lang="en-US" sz="2200" dirty="0" smtClean="0">
                <a:latin typeface="Symbol" panose="05050102010706020507" pitchFamily="18" charset="2"/>
              </a:rPr>
              <a:t>m</a:t>
            </a:r>
            <a:r>
              <a:rPr lang="en-US" dirty="0" smtClean="0"/>
              <a:t>m ; 9.6 – 10.3 </a:t>
            </a:r>
            <a:r>
              <a:rPr lang="en-US" sz="2200" dirty="0" smtClean="0">
                <a:latin typeface="Symbol" panose="05050102010706020507" pitchFamily="18" charset="2"/>
              </a:rPr>
              <a:t>m</a:t>
            </a:r>
            <a:r>
              <a:rPr lang="en-US" dirty="0" smtClean="0"/>
              <a:t>m ; 6.19 </a:t>
            </a:r>
            <a:r>
              <a:rPr lang="en-US" sz="2200" dirty="0" smtClean="0">
                <a:latin typeface="Symbol" panose="05050102010706020507" pitchFamily="18" charset="2"/>
              </a:rPr>
              <a:t>m</a:t>
            </a:r>
            <a:r>
              <a:rPr lang="en-US" dirty="0" smtClean="0"/>
              <a:t>m</a:t>
            </a:r>
          </a:p>
          <a:p>
            <a:r>
              <a:rPr lang="en-US" dirty="0" smtClean="0"/>
              <a:t>Nighttime Microphysics</a:t>
            </a:r>
          </a:p>
          <a:p>
            <a:pPr lvl="1"/>
            <a:r>
              <a:rPr lang="en-US" dirty="0" smtClean="0"/>
              <a:t>12.3 – 10.3 </a:t>
            </a:r>
            <a:r>
              <a:rPr lang="en-US" sz="2200" dirty="0" smtClean="0">
                <a:latin typeface="Symbol" panose="05050102010706020507" pitchFamily="18" charset="2"/>
              </a:rPr>
              <a:t>m</a:t>
            </a:r>
            <a:r>
              <a:rPr lang="en-US" dirty="0" smtClean="0"/>
              <a:t>m ; 10.3 – 3.9</a:t>
            </a:r>
            <a:r>
              <a:rPr lang="en-US" dirty="0" smtClean="0">
                <a:latin typeface="Symbol" panose="05050102010706020507" pitchFamily="18" charset="2"/>
              </a:rPr>
              <a:t> </a:t>
            </a:r>
            <a:r>
              <a:rPr lang="en-US" sz="2200" dirty="0" smtClean="0">
                <a:latin typeface="Symbol" panose="05050102010706020507" pitchFamily="18" charset="2"/>
              </a:rPr>
              <a:t>m</a:t>
            </a:r>
            <a:r>
              <a:rPr lang="en-US" dirty="0" smtClean="0"/>
              <a:t>m ; 10.3 </a:t>
            </a:r>
            <a:r>
              <a:rPr lang="en-US" sz="2200" dirty="0" smtClean="0">
                <a:latin typeface="Symbol" panose="05050102010706020507" pitchFamily="18" charset="2"/>
              </a:rPr>
              <a:t>m</a:t>
            </a:r>
            <a:r>
              <a:rPr lang="en-US" dirty="0" smtClean="0"/>
              <a:t>m </a:t>
            </a:r>
          </a:p>
          <a:p>
            <a:r>
              <a:rPr lang="en-US" dirty="0" smtClean="0"/>
              <a:t>Day Snow Fog</a:t>
            </a:r>
          </a:p>
          <a:p>
            <a:pPr lvl="1"/>
            <a:r>
              <a:rPr lang="en-US" dirty="0" smtClean="0"/>
              <a:t>0.87 </a:t>
            </a:r>
            <a:r>
              <a:rPr lang="en-US" sz="2200" dirty="0" smtClean="0">
                <a:latin typeface="Symbol" panose="05050102010706020507" pitchFamily="18" charset="2"/>
              </a:rPr>
              <a:t>m</a:t>
            </a:r>
            <a:r>
              <a:rPr lang="en-US" dirty="0" smtClean="0"/>
              <a:t>m ; 1.61</a:t>
            </a:r>
            <a:r>
              <a:rPr lang="en-US" dirty="0" smtClean="0">
                <a:latin typeface="Symbol" panose="05050102010706020507" pitchFamily="18" charset="2"/>
              </a:rPr>
              <a:t> </a:t>
            </a:r>
            <a:r>
              <a:rPr lang="en-US" sz="2200" dirty="0" smtClean="0">
                <a:latin typeface="Symbol" panose="05050102010706020507" pitchFamily="18" charset="2"/>
              </a:rPr>
              <a:t>m</a:t>
            </a:r>
            <a:r>
              <a:rPr lang="en-US" dirty="0" smtClean="0"/>
              <a:t>m ; 3.9 – 10.3</a:t>
            </a:r>
            <a:r>
              <a:rPr lang="en-US" dirty="0" smtClean="0">
                <a:latin typeface="Symbol" panose="05050102010706020507" pitchFamily="18" charset="2"/>
              </a:rPr>
              <a:t> </a:t>
            </a:r>
            <a:r>
              <a:rPr lang="en-US" sz="2200" dirty="0" smtClean="0">
                <a:latin typeface="Symbol" panose="05050102010706020507" pitchFamily="18" charset="2"/>
              </a:rPr>
              <a:t>m</a:t>
            </a:r>
            <a:r>
              <a:rPr lang="en-US" dirty="0" smtClean="0"/>
              <a:t>m</a:t>
            </a:r>
          </a:p>
          <a:p>
            <a:r>
              <a:rPr lang="en-US" dirty="0" smtClean="0"/>
              <a:t>Day Land Cloud</a:t>
            </a:r>
          </a:p>
          <a:p>
            <a:pPr lvl="1"/>
            <a:r>
              <a:rPr lang="en-US" dirty="0" smtClean="0"/>
              <a:t>1.61 </a:t>
            </a:r>
            <a:r>
              <a:rPr lang="en-US" sz="2200" dirty="0" smtClean="0">
                <a:latin typeface="Symbol" panose="05050102010706020507" pitchFamily="18" charset="2"/>
              </a:rPr>
              <a:t>m</a:t>
            </a:r>
            <a:r>
              <a:rPr lang="en-US" dirty="0" smtClean="0"/>
              <a:t>m ; 0.87 </a:t>
            </a:r>
            <a:r>
              <a:rPr lang="en-US" sz="2200" dirty="0" smtClean="0">
                <a:latin typeface="Symbol" panose="05050102010706020507" pitchFamily="18" charset="2"/>
              </a:rPr>
              <a:t>m</a:t>
            </a:r>
            <a:r>
              <a:rPr lang="en-US" dirty="0" smtClean="0"/>
              <a:t>m ; 0.64 </a:t>
            </a:r>
            <a:r>
              <a:rPr lang="en-US" sz="2200" dirty="0" smtClean="0">
                <a:latin typeface="Symbol" panose="05050102010706020507" pitchFamily="18" charset="2"/>
              </a:rPr>
              <a:t>m</a:t>
            </a:r>
            <a:r>
              <a:rPr lang="en-US" dirty="0" smtClean="0"/>
              <a:t>m </a:t>
            </a:r>
          </a:p>
          <a:p>
            <a:r>
              <a:rPr lang="en-US" dirty="0" smtClean="0"/>
              <a:t>CIMSS Natural Color  </a:t>
            </a:r>
          </a:p>
          <a:p>
            <a:pPr lvl="1"/>
            <a:r>
              <a:rPr lang="en-US" dirty="0" smtClean="0"/>
              <a:t>0.64 </a:t>
            </a:r>
            <a:r>
              <a:rPr lang="en-US" sz="1800" dirty="0" smtClean="0">
                <a:latin typeface="Symbol" panose="05050102010706020507" pitchFamily="18" charset="2"/>
              </a:rPr>
              <a:t>m</a:t>
            </a:r>
            <a:r>
              <a:rPr lang="en-US" dirty="0" smtClean="0"/>
              <a:t>m ; 0.86 </a:t>
            </a:r>
            <a:r>
              <a:rPr lang="en-US" sz="1800" dirty="0" smtClean="0">
                <a:latin typeface="Symbol" panose="05050102010706020507" pitchFamily="18" charset="2"/>
              </a:rPr>
              <a:t>m</a:t>
            </a:r>
            <a:r>
              <a:rPr lang="en-US" dirty="0" smtClean="0"/>
              <a:t>m ; 0.47 </a:t>
            </a:r>
            <a:r>
              <a:rPr lang="en-US" sz="1800" dirty="0" smtClean="0">
                <a:latin typeface="Symbol" panose="05050102010706020507" pitchFamily="18" charset="2"/>
              </a:rPr>
              <a:t>m</a:t>
            </a:r>
            <a:r>
              <a:rPr lang="en-US" dirty="0" smtClean="0"/>
              <a:t>m</a:t>
            </a:r>
          </a:p>
        </p:txBody>
      </p:sp>
    </p:spTree>
    <p:custDataLst>
      <p:tags r:id="rId1"/>
    </p:custDataLst>
    <p:extLst>
      <p:ext uri="{BB962C8B-B14F-4D97-AF65-F5344CB8AC3E}">
        <p14:creationId xmlns:p14="http://schemas.microsoft.com/office/powerpoint/2010/main" val="3102782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1"/>
          </a:xfrm>
          <a:prstGeom prst="rect">
            <a:avLst/>
          </a:prstGeom>
        </p:spPr>
      </p:pic>
      <p:sp>
        <p:nvSpPr>
          <p:cNvPr id="4" name="Title 3"/>
          <p:cNvSpPr>
            <a:spLocks noGrp="1"/>
          </p:cNvSpPr>
          <p:nvPr>
            <p:ph type="title"/>
          </p:nvPr>
        </p:nvSpPr>
        <p:spPr>
          <a:xfrm>
            <a:off x="913590" y="274638"/>
            <a:ext cx="7773210" cy="563562"/>
          </a:xfrm>
        </p:spPr>
        <p:txBody>
          <a:bodyPr/>
          <a:lstStyle/>
          <a:p>
            <a:r>
              <a:rPr lang="en-US" dirty="0" smtClean="0"/>
              <a:t>Fire Temperature</a:t>
            </a:r>
            <a:endParaRPr lang="en-US" dirty="0"/>
          </a:p>
        </p:txBody>
      </p:sp>
      <p:sp>
        <p:nvSpPr>
          <p:cNvPr id="14" name="TextBox 13"/>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5" name="TextBox 14"/>
          <p:cNvSpPr txBox="1"/>
          <p:nvPr/>
        </p:nvSpPr>
        <p:spPr>
          <a:xfrm>
            <a:off x="5099150" y="3296884"/>
            <a:ext cx="894797" cy="369332"/>
          </a:xfrm>
          <a:prstGeom prst="rect">
            <a:avLst/>
          </a:prstGeom>
          <a:solidFill>
            <a:schemeClr val="bg1"/>
          </a:solidFill>
          <a:ln>
            <a:solidFill>
              <a:srgbClr val="FF0000"/>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16" name="TextBox 15"/>
          <p:cNvSpPr txBox="1"/>
          <p:nvPr/>
        </p:nvSpPr>
        <p:spPr>
          <a:xfrm>
            <a:off x="1422688" y="6143298"/>
            <a:ext cx="894797" cy="369332"/>
          </a:xfrm>
          <a:prstGeom prst="rect">
            <a:avLst/>
          </a:prstGeom>
          <a:solidFill>
            <a:schemeClr val="bg1"/>
          </a:solidFill>
          <a:ln>
            <a:solidFill>
              <a:srgbClr val="008000"/>
            </a:solidFill>
          </a:ln>
        </p:spPr>
        <p:txBody>
          <a:bodyPr wrap="none" rtlCol="0">
            <a:spAutoFit/>
          </a:bodyPr>
          <a:lstStyle/>
          <a:p>
            <a:r>
              <a:rPr lang="en-US" dirty="0" smtClean="0"/>
              <a:t>2.2 </a:t>
            </a:r>
            <a:r>
              <a:rPr lang="en-US" dirty="0">
                <a:latin typeface="Symbol" panose="05050102010706020507" pitchFamily="18" charset="2"/>
              </a:rPr>
              <a:t>m</a:t>
            </a:r>
            <a:r>
              <a:rPr lang="en-US" dirty="0"/>
              <a:t>m</a:t>
            </a:r>
          </a:p>
        </p:txBody>
      </p:sp>
      <p:sp>
        <p:nvSpPr>
          <p:cNvPr id="19" name="TextBox 18"/>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1.61 </a:t>
            </a:r>
            <a:r>
              <a:rPr lang="en-US" dirty="0">
                <a:latin typeface="Symbol" panose="05050102010706020507" pitchFamily="18" charset="2"/>
              </a:rPr>
              <a:t>m</a:t>
            </a:r>
            <a:r>
              <a:rPr lang="en-US" dirty="0"/>
              <a:t>m</a:t>
            </a:r>
          </a:p>
        </p:txBody>
      </p:sp>
      <p:sp>
        <p:nvSpPr>
          <p:cNvPr id="6" name="Oval 5"/>
          <p:cNvSpPr/>
          <p:nvPr/>
        </p:nvSpPr>
        <p:spPr>
          <a:xfrm>
            <a:off x="265176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21792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651760" y="4784834"/>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17920" y="4782312"/>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2921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1"/>
          </a:xfrm>
          <a:prstGeom prst="rect">
            <a:avLst/>
          </a:prstGeom>
        </p:spPr>
      </p:pic>
      <p:sp>
        <p:nvSpPr>
          <p:cNvPr id="4" name="Title 3"/>
          <p:cNvSpPr>
            <a:spLocks noGrp="1"/>
          </p:cNvSpPr>
          <p:nvPr>
            <p:ph type="title"/>
          </p:nvPr>
        </p:nvSpPr>
        <p:spPr>
          <a:xfrm>
            <a:off x="913590" y="274638"/>
            <a:ext cx="7773210" cy="563562"/>
          </a:xfrm>
        </p:spPr>
        <p:txBody>
          <a:bodyPr/>
          <a:lstStyle/>
          <a:p>
            <a:r>
              <a:rPr lang="en-US" dirty="0" smtClean="0"/>
              <a:t>Fire Temperature</a:t>
            </a:r>
            <a:endParaRPr lang="en-US" dirty="0"/>
          </a:p>
        </p:txBody>
      </p:sp>
      <p:sp>
        <p:nvSpPr>
          <p:cNvPr id="14" name="TextBox 13"/>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5" name="TextBox 14"/>
          <p:cNvSpPr txBox="1"/>
          <p:nvPr/>
        </p:nvSpPr>
        <p:spPr>
          <a:xfrm>
            <a:off x="5099150" y="3296884"/>
            <a:ext cx="894797" cy="369332"/>
          </a:xfrm>
          <a:prstGeom prst="rect">
            <a:avLst/>
          </a:prstGeom>
          <a:solidFill>
            <a:schemeClr val="bg1"/>
          </a:solidFill>
          <a:ln>
            <a:solidFill>
              <a:srgbClr val="FF0000"/>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16" name="TextBox 15"/>
          <p:cNvSpPr txBox="1"/>
          <p:nvPr/>
        </p:nvSpPr>
        <p:spPr>
          <a:xfrm>
            <a:off x="1422688" y="6143298"/>
            <a:ext cx="894797" cy="369332"/>
          </a:xfrm>
          <a:prstGeom prst="rect">
            <a:avLst/>
          </a:prstGeom>
          <a:solidFill>
            <a:schemeClr val="bg1"/>
          </a:solidFill>
          <a:ln>
            <a:solidFill>
              <a:srgbClr val="008000"/>
            </a:solidFill>
          </a:ln>
        </p:spPr>
        <p:txBody>
          <a:bodyPr wrap="none" rtlCol="0">
            <a:spAutoFit/>
          </a:bodyPr>
          <a:lstStyle/>
          <a:p>
            <a:r>
              <a:rPr lang="en-US" dirty="0" smtClean="0"/>
              <a:t>2.2 </a:t>
            </a:r>
            <a:r>
              <a:rPr lang="en-US" dirty="0">
                <a:latin typeface="Symbol" panose="05050102010706020507" pitchFamily="18" charset="2"/>
              </a:rPr>
              <a:t>m</a:t>
            </a:r>
            <a:r>
              <a:rPr lang="en-US" dirty="0"/>
              <a:t>m</a:t>
            </a:r>
          </a:p>
        </p:txBody>
      </p:sp>
      <p:sp>
        <p:nvSpPr>
          <p:cNvPr id="19" name="TextBox 18"/>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1.61 </a:t>
            </a:r>
            <a:r>
              <a:rPr lang="en-US" dirty="0">
                <a:latin typeface="Symbol" panose="05050102010706020507" pitchFamily="18" charset="2"/>
              </a:rPr>
              <a:t>m</a:t>
            </a:r>
            <a:r>
              <a:rPr lang="en-US" dirty="0"/>
              <a:t>m</a:t>
            </a:r>
          </a:p>
        </p:txBody>
      </p:sp>
      <p:sp>
        <p:nvSpPr>
          <p:cNvPr id="6" name="Oval 5"/>
          <p:cNvSpPr/>
          <p:nvPr/>
        </p:nvSpPr>
        <p:spPr>
          <a:xfrm>
            <a:off x="265176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21792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651760" y="4784834"/>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17920" y="4782312"/>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76475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1"/>
          </a:xfrm>
          <a:prstGeom prst="rect">
            <a:avLst/>
          </a:prstGeom>
        </p:spPr>
      </p:pic>
      <p:sp>
        <p:nvSpPr>
          <p:cNvPr id="4" name="Title 3"/>
          <p:cNvSpPr>
            <a:spLocks noGrp="1"/>
          </p:cNvSpPr>
          <p:nvPr>
            <p:ph type="title"/>
          </p:nvPr>
        </p:nvSpPr>
        <p:spPr>
          <a:xfrm>
            <a:off x="913590" y="274638"/>
            <a:ext cx="7773210" cy="563562"/>
          </a:xfrm>
        </p:spPr>
        <p:txBody>
          <a:bodyPr/>
          <a:lstStyle/>
          <a:p>
            <a:r>
              <a:rPr lang="en-US" dirty="0" smtClean="0"/>
              <a:t>Fire Temperature</a:t>
            </a:r>
            <a:endParaRPr lang="en-US" dirty="0"/>
          </a:p>
        </p:txBody>
      </p:sp>
      <p:sp>
        <p:nvSpPr>
          <p:cNvPr id="14" name="TextBox 13"/>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5" name="TextBox 14"/>
          <p:cNvSpPr txBox="1"/>
          <p:nvPr/>
        </p:nvSpPr>
        <p:spPr>
          <a:xfrm>
            <a:off x="5099150" y="3296884"/>
            <a:ext cx="894797" cy="369332"/>
          </a:xfrm>
          <a:prstGeom prst="rect">
            <a:avLst/>
          </a:prstGeom>
          <a:solidFill>
            <a:schemeClr val="bg1"/>
          </a:solidFill>
          <a:ln>
            <a:solidFill>
              <a:srgbClr val="FF0000"/>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16" name="TextBox 15"/>
          <p:cNvSpPr txBox="1"/>
          <p:nvPr/>
        </p:nvSpPr>
        <p:spPr>
          <a:xfrm>
            <a:off x="1422688" y="6143298"/>
            <a:ext cx="894797" cy="369332"/>
          </a:xfrm>
          <a:prstGeom prst="rect">
            <a:avLst/>
          </a:prstGeom>
          <a:solidFill>
            <a:schemeClr val="bg1"/>
          </a:solidFill>
          <a:ln>
            <a:solidFill>
              <a:srgbClr val="008000"/>
            </a:solidFill>
          </a:ln>
        </p:spPr>
        <p:txBody>
          <a:bodyPr wrap="none" rtlCol="0">
            <a:spAutoFit/>
          </a:bodyPr>
          <a:lstStyle/>
          <a:p>
            <a:r>
              <a:rPr lang="en-US" dirty="0" smtClean="0"/>
              <a:t>2.2 </a:t>
            </a:r>
            <a:r>
              <a:rPr lang="en-US" dirty="0">
                <a:latin typeface="Symbol" panose="05050102010706020507" pitchFamily="18" charset="2"/>
              </a:rPr>
              <a:t>m</a:t>
            </a:r>
            <a:r>
              <a:rPr lang="en-US" dirty="0"/>
              <a:t>m</a:t>
            </a:r>
          </a:p>
        </p:txBody>
      </p:sp>
      <p:sp>
        <p:nvSpPr>
          <p:cNvPr id="19" name="TextBox 18"/>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1.61 </a:t>
            </a:r>
            <a:r>
              <a:rPr lang="en-US" dirty="0">
                <a:latin typeface="Symbol" panose="05050102010706020507" pitchFamily="18" charset="2"/>
              </a:rPr>
              <a:t>m</a:t>
            </a:r>
            <a:r>
              <a:rPr lang="en-US" dirty="0"/>
              <a:t>m</a:t>
            </a:r>
          </a:p>
        </p:txBody>
      </p:sp>
      <p:sp>
        <p:nvSpPr>
          <p:cNvPr id="6" name="Oval 5"/>
          <p:cNvSpPr/>
          <p:nvPr/>
        </p:nvSpPr>
        <p:spPr>
          <a:xfrm>
            <a:off x="265176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21792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651760" y="4784834"/>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17920" y="4782312"/>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6557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590" y="274638"/>
            <a:ext cx="7773210" cy="563562"/>
          </a:xfrm>
        </p:spPr>
        <p:txBody>
          <a:bodyPr/>
          <a:lstStyle/>
          <a:p>
            <a:r>
              <a:rPr lang="en-US" dirty="0" smtClean="0"/>
              <a:t>Air Mass</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3"/>
          </a:xfrm>
        </p:spPr>
      </p:pic>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6.19 </a:t>
            </a:r>
            <a:r>
              <a:rPr lang="en-US" dirty="0" smtClean="0">
                <a:latin typeface="Symbol" panose="05050102010706020507" pitchFamily="18" charset="2"/>
              </a:rPr>
              <a:t>m</a:t>
            </a:r>
            <a:r>
              <a:rPr lang="en-US" dirty="0" smtClean="0"/>
              <a:t>m – 7.34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9.6 </a:t>
            </a:r>
            <a:r>
              <a:rPr lang="en-US" dirty="0">
                <a:latin typeface="Symbol" panose="05050102010706020507" pitchFamily="18" charset="2"/>
              </a:rPr>
              <a:t>m</a:t>
            </a:r>
            <a:r>
              <a:rPr lang="en-US" dirty="0"/>
              <a:t>m – </a:t>
            </a:r>
            <a:r>
              <a:rPr lang="en-US" dirty="0" smtClean="0"/>
              <a:t>10.3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a:t>6.19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2633909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90231" y="1005840"/>
            <a:ext cx="7315200" cy="5696073"/>
          </a:xfrm>
        </p:spPr>
      </p:pic>
      <p:sp>
        <p:nvSpPr>
          <p:cNvPr id="4" name="Title 3"/>
          <p:cNvSpPr>
            <a:spLocks noGrp="1"/>
          </p:cNvSpPr>
          <p:nvPr>
            <p:ph type="title"/>
          </p:nvPr>
        </p:nvSpPr>
        <p:spPr>
          <a:xfrm>
            <a:off x="913590" y="274638"/>
            <a:ext cx="7773210" cy="563562"/>
          </a:xfrm>
        </p:spPr>
        <p:txBody>
          <a:bodyPr/>
          <a:lstStyle/>
          <a:p>
            <a:r>
              <a:rPr lang="en-US" dirty="0" smtClean="0"/>
              <a:t>Air Mass</a:t>
            </a:r>
            <a:endParaRPr lang="en-US" dirty="0"/>
          </a:p>
        </p:txBody>
      </p:sp>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6.19 </a:t>
            </a:r>
            <a:r>
              <a:rPr lang="en-US" dirty="0" smtClean="0">
                <a:latin typeface="Symbol" panose="05050102010706020507" pitchFamily="18" charset="2"/>
              </a:rPr>
              <a:t>m</a:t>
            </a:r>
            <a:r>
              <a:rPr lang="en-US" dirty="0" smtClean="0"/>
              <a:t>m – 7.34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9.6 </a:t>
            </a:r>
            <a:r>
              <a:rPr lang="en-US" dirty="0">
                <a:latin typeface="Symbol" panose="05050102010706020507" pitchFamily="18" charset="2"/>
              </a:rPr>
              <a:t>m</a:t>
            </a:r>
            <a:r>
              <a:rPr lang="en-US" dirty="0"/>
              <a:t>m – </a:t>
            </a:r>
            <a:r>
              <a:rPr lang="en-US" dirty="0" smtClean="0"/>
              <a:t>10.3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a:t>6.19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122655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Nighttime Microphysics</a:t>
            </a:r>
            <a:endParaRPr lang="en-US" dirty="0"/>
          </a:p>
        </p:txBody>
      </p:sp>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12.3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10.3 </a:t>
            </a:r>
            <a:r>
              <a:rPr lang="en-US" dirty="0">
                <a:latin typeface="Symbol" panose="05050102010706020507" pitchFamily="18" charset="2"/>
              </a:rPr>
              <a:t>m</a:t>
            </a:r>
            <a:r>
              <a:rPr lang="en-US" dirty="0"/>
              <a:t>m – </a:t>
            </a:r>
            <a:r>
              <a:rPr lang="en-US" dirty="0" smtClean="0"/>
              <a:t>3.9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10.3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841978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Nighttime Microphysics</a:t>
            </a:r>
            <a:endParaRPr lang="en-US" dirty="0"/>
          </a:p>
        </p:txBody>
      </p:sp>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12.3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10.3 </a:t>
            </a:r>
            <a:r>
              <a:rPr lang="en-US" dirty="0">
                <a:latin typeface="Symbol" panose="05050102010706020507" pitchFamily="18" charset="2"/>
              </a:rPr>
              <a:t>m</a:t>
            </a:r>
            <a:r>
              <a:rPr lang="en-US" dirty="0"/>
              <a:t>m – </a:t>
            </a:r>
            <a:r>
              <a:rPr lang="en-US" dirty="0" smtClean="0"/>
              <a:t>3.9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10.3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1253170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Snow Fog</a:t>
            </a:r>
            <a:endParaRPr lang="en-US" dirty="0"/>
          </a:p>
        </p:txBody>
      </p:sp>
      <p:sp>
        <p:nvSpPr>
          <p:cNvPr id="11" name="TextBox 10"/>
          <p:cNvSpPr txBox="1"/>
          <p:nvPr/>
        </p:nvSpPr>
        <p:spPr>
          <a:xfrm>
            <a:off x="5099150" y="3296884"/>
            <a:ext cx="958917" cy="369332"/>
          </a:xfrm>
          <a:prstGeom prst="rect">
            <a:avLst/>
          </a:prstGeom>
          <a:solidFill>
            <a:schemeClr val="bg1"/>
          </a:solidFill>
          <a:ln>
            <a:solidFill>
              <a:srgbClr val="FF0000"/>
            </a:solidFill>
          </a:ln>
        </p:spPr>
        <p:txBody>
          <a:bodyPr wrap="none" rtlCol="0">
            <a:spAutoFit/>
          </a:bodyPr>
          <a:lstStyle/>
          <a:p>
            <a:r>
              <a:rPr lang="en-US" dirty="0" smtClean="0"/>
              <a:t>0.87</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938351" cy="369332"/>
          </a:xfrm>
          <a:prstGeom prst="rect">
            <a:avLst/>
          </a:prstGeom>
          <a:solidFill>
            <a:schemeClr val="bg1"/>
          </a:solidFill>
          <a:ln>
            <a:solidFill>
              <a:srgbClr val="0000FF"/>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3001826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Snow Fog</a:t>
            </a:r>
            <a:endParaRPr lang="en-US" dirty="0"/>
          </a:p>
        </p:txBody>
      </p:sp>
      <p:sp>
        <p:nvSpPr>
          <p:cNvPr id="11" name="TextBox 10"/>
          <p:cNvSpPr txBox="1"/>
          <p:nvPr/>
        </p:nvSpPr>
        <p:spPr>
          <a:xfrm>
            <a:off x="5099150" y="3296884"/>
            <a:ext cx="958917" cy="369332"/>
          </a:xfrm>
          <a:prstGeom prst="rect">
            <a:avLst/>
          </a:prstGeom>
          <a:solidFill>
            <a:schemeClr val="bg1"/>
          </a:solidFill>
          <a:ln>
            <a:solidFill>
              <a:srgbClr val="FF0000"/>
            </a:solidFill>
          </a:ln>
        </p:spPr>
        <p:txBody>
          <a:bodyPr wrap="none" rtlCol="0">
            <a:spAutoFit/>
          </a:bodyPr>
          <a:lstStyle/>
          <a:p>
            <a:r>
              <a:rPr lang="en-US" dirty="0" smtClean="0"/>
              <a:t>0.87</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938351" cy="369332"/>
          </a:xfrm>
          <a:prstGeom prst="rect">
            <a:avLst/>
          </a:prstGeom>
          <a:solidFill>
            <a:schemeClr val="bg1"/>
          </a:solidFill>
          <a:ln>
            <a:solidFill>
              <a:srgbClr val="0000FF"/>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621639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Multi-Channel Approaches</a:t>
            </a:r>
            <a:endParaRPr lang="en-US" dirty="0"/>
          </a:p>
        </p:txBody>
      </p:sp>
      <p:sp>
        <p:nvSpPr>
          <p:cNvPr id="3" name="Content Placeholder 2"/>
          <p:cNvSpPr>
            <a:spLocks noGrp="1"/>
          </p:cNvSpPr>
          <p:nvPr>
            <p:ph idx="1"/>
          </p:nvPr>
        </p:nvSpPr>
        <p:spPr>
          <a:xfrm>
            <a:off x="872362" y="1295400"/>
            <a:ext cx="8271638" cy="5257800"/>
          </a:xfrm>
        </p:spPr>
        <p:txBody>
          <a:bodyPr lIns="0" rIns="0">
            <a:normAutofit fontScale="85000" lnSpcReduction="10000"/>
          </a:bodyPr>
          <a:lstStyle/>
          <a:p>
            <a:r>
              <a:rPr lang="en-US" b="1" i="1" dirty="0" smtClean="0"/>
              <a:t>Band Differences reveal something about the structure of the atmosphere</a:t>
            </a:r>
            <a:r>
              <a:rPr lang="en-US" dirty="0" smtClean="0"/>
              <a:t>.</a:t>
            </a:r>
          </a:p>
          <a:p>
            <a:pPr lvl="1"/>
            <a:endParaRPr lang="en-US" dirty="0" smtClean="0"/>
          </a:p>
          <a:p>
            <a:pPr marL="457200" lvl="1" indent="0">
              <a:buNone/>
            </a:pPr>
            <a:r>
              <a:rPr lang="en-US" b="1" dirty="0" smtClean="0"/>
              <a:t>ABI Band 13 (10.34 </a:t>
            </a:r>
            <a:r>
              <a:rPr lang="en-US" b="1" dirty="0" smtClean="0">
                <a:latin typeface="Symbol" panose="05050102010706020507" pitchFamily="18" charset="2"/>
              </a:rPr>
              <a:t>m</a:t>
            </a:r>
            <a:r>
              <a:rPr lang="en-US" b="1" dirty="0" smtClean="0"/>
              <a:t>m) is the cleanest window</a:t>
            </a:r>
          </a:p>
          <a:p>
            <a:pPr marL="457200" lvl="1" indent="0">
              <a:buNone/>
            </a:pPr>
            <a:r>
              <a:rPr lang="en-US" b="1" dirty="0" smtClean="0"/>
              <a:t>ABI Band 15 (12.3 </a:t>
            </a:r>
            <a:r>
              <a:rPr lang="en-US" b="1" dirty="0" smtClean="0">
                <a:latin typeface="Symbol" panose="05050102010706020507" pitchFamily="18" charset="2"/>
              </a:rPr>
              <a:t>m</a:t>
            </a:r>
            <a:r>
              <a:rPr lang="en-US" b="1" dirty="0" smtClean="0"/>
              <a:t>m)  is in a region of even more water vapor absorption</a:t>
            </a:r>
          </a:p>
          <a:p>
            <a:pPr marL="914400" lvl="2" indent="0">
              <a:buNone/>
            </a:pPr>
            <a:r>
              <a:rPr lang="en-US" b="1" dirty="0" smtClean="0"/>
              <a:t>The Difference in brightness temperature between two channels tells you about the water vapor distribution</a:t>
            </a:r>
          </a:p>
          <a:p>
            <a:pPr marL="457200" lvl="1" indent="0">
              <a:buNone/>
            </a:pPr>
            <a:r>
              <a:rPr lang="en-US" b="1" dirty="0" smtClean="0"/>
              <a:t>ABI Band 7 (3.9 </a:t>
            </a:r>
            <a:r>
              <a:rPr lang="en-US" b="1" dirty="0" smtClean="0">
                <a:latin typeface="Symbol" panose="05050102010706020507" pitchFamily="18" charset="2"/>
              </a:rPr>
              <a:t>m</a:t>
            </a:r>
            <a:r>
              <a:rPr lang="en-US" b="1" dirty="0" smtClean="0"/>
              <a:t>m) is in a region where water droplets do not emit as blackbodies</a:t>
            </a:r>
          </a:p>
          <a:p>
            <a:pPr marL="457200" lvl="1" indent="0">
              <a:buNone/>
            </a:pPr>
            <a:r>
              <a:rPr lang="en-US" b="1" dirty="0" smtClean="0"/>
              <a:t>ABI Band 13/14/15 (10.34 </a:t>
            </a:r>
            <a:r>
              <a:rPr lang="en-US" b="1" dirty="0" smtClean="0">
                <a:latin typeface="Symbol" panose="05050102010706020507" pitchFamily="18" charset="2"/>
              </a:rPr>
              <a:t>m</a:t>
            </a:r>
            <a:r>
              <a:rPr lang="en-US" b="1" dirty="0" smtClean="0"/>
              <a:t>m, 11.2 </a:t>
            </a:r>
            <a:r>
              <a:rPr lang="en-US" b="1" dirty="0" smtClean="0">
                <a:latin typeface="Symbol" panose="05050102010706020507" pitchFamily="18" charset="2"/>
              </a:rPr>
              <a:t>m</a:t>
            </a:r>
            <a:r>
              <a:rPr lang="en-US" b="1" dirty="0" smtClean="0"/>
              <a:t>m, 12.3 </a:t>
            </a:r>
            <a:r>
              <a:rPr lang="en-US" b="1" dirty="0" smtClean="0">
                <a:latin typeface="Symbol" panose="05050102010706020507" pitchFamily="18" charset="2"/>
              </a:rPr>
              <a:t>m</a:t>
            </a:r>
            <a:r>
              <a:rPr lang="en-US" b="1" dirty="0" smtClean="0"/>
              <a:t>m) is in a region where water droplets do emit as blackbodies</a:t>
            </a:r>
          </a:p>
          <a:p>
            <a:pPr marL="457200" lvl="1" indent="0">
              <a:buNone/>
            </a:pPr>
            <a:r>
              <a:rPr lang="en-US" b="1" dirty="0" smtClean="0"/>
              <a:t>ABI Band 11 (8.4 </a:t>
            </a:r>
            <a:r>
              <a:rPr lang="en-US" b="1" dirty="0" smtClean="0">
                <a:latin typeface="Symbol" panose="05050102010706020507" pitchFamily="18" charset="2"/>
              </a:rPr>
              <a:t>m</a:t>
            </a:r>
            <a:r>
              <a:rPr lang="en-US" b="1" dirty="0" smtClean="0"/>
              <a:t>m) is a region where ice absorbs differently than in window channels.</a:t>
            </a:r>
          </a:p>
          <a:p>
            <a:pPr marL="914400" lvl="2" indent="0">
              <a:buNone/>
            </a:pPr>
            <a:r>
              <a:rPr lang="en-US" b="1" dirty="0" smtClean="0"/>
              <a:t>The inferred brightness temperature difference tells you something about cloud composition.</a:t>
            </a:r>
          </a:p>
          <a:p>
            <a:pPr marL="457200" lvl="1" indent="0">
              <a:buNone/>
            </a:pPr>
            <a:r>
              <a:rPr lang="en-US" b="1" dirty="0" smtClean="0"/>
              <a:t>ABI Band 13 (10.3 </a:t>
            </a:r>
            <a:r>
              <a:rPr lang="en-US" b="1" dirty="0" smtClean="0">
                <a:latin typeface="Symbol" panose="05050102010706020507" pitchFamily="18" charset="2"/>
              </a:rPr>
              <a:t>m</a:t>
            </a:r>
            <a:r>
              <a:rPr lang="en-US" b="1" dirty="0" smtClean="0"/>
              <a:t>m ) is in a region where dust absorbs differently than in other window channels</a:t>
            </a:r>
          </a:p>
          <a:p>
            <a:pPr marL="457200" lvl="1" indent="0">
              <a:buNone/>
            </a:pPr>
            <a:r>
              <a:rPr lang="en-US" b="1" dirty="0" smtClean="0"/>
              <a:t>ABI Band 3 (0.86 </a:t>
            </a:r>
            <a:r>
              <a:rPr lang="en-US" b="1" dirty="0" smtClean="0">
                <a:latin typeface="Symbol" panose="05050102010706020507" pitchFamily="18" charset="2"/>
              </a:rPr>
              <a:t>m</a:t>
            </a:r>
            <a:r>
              <a:rPr lang="en-US" b="1" dirty="0" smtClean="0"/>
              <a:t>m) and Band 5 (1.61 </a:t>
            </a:r>
            <a:r>
              <a:rPr lang="en-US" b="1" dirty="0" smtClean="0">
                <a:latin typeface="Symbol" panose="05050102010706020507" pitchFamily="18" charset="2"/>
              </a:rPr>
              <a:t>m</a:t>
            </a:r>
            <a:r>
              <a:rPr lang="en-US" b="1" dirty="0" smtClean="0"/>
              <a:t>m) have different </a:t>
            </a:r>
            <a:r>
              <a:rPr lang="en-US" b="1" dirty="0" err="1" smtClean="0"/>
              <a:t>reflectances</a:t>
            </a:r>
            <a:r>
              <a:rPr lang="en-US" b="1" dirty="0" smtClean="0"/>
              <a:t> over different surfaces compared to Band 1 (0.47 </a:t>
            </a:r>
            <a:r>
              <a:rPr lang="en-US" b="1" dirty="0" smtClean="0">
                <a:latin typeface="Symbol" panose="05050102010706020507" pitchFamily="18" charset="2"/>
              </a:rPr>
              <a:t>m</a:t>
            </a:r>
            <a:r>
              <a:rPr lang="en-US" b="1" dirty="0" smtClean="0"/>
              <a:t>m) and Band 2 (0.64 </a:t>
            </a:r>
            <a:r>
              <a:rPr lang="en-US" b="1" dirty="0" smtClean="0">
                <a:latin typeface="Symbol" panose="05050102010706020507" pitchFamily="18" charset="2"/>
              </a:rPr>
              <a:t>m</a:t>
            </a:r>
            <a:r>
              <a:rPr lang="en-US" b="1" dirty="0" smtClean="0"/>
              <a:t>m)</a:t>
            </a:r>
            <a:endParaRPr lang="en-US" b="1" dirty="0"/>
          </a:p>
        </p:txBody>
      </p:sp>
    </p:spTree>
    <p:custDataLst>
      <p:tags r:id="rId1"/>
    </p:custDataLst>
    <p:extLst>
      <p:ext uri="{BB962C8B-B14F-4D97-AF65-F5344CB8AC3E}">
        <p14:creationId xmlns:p14="http://schemas.microsoft.com/office/powerpoint/2010/main" val="2353852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Snow Fog</a:t>
            </a:r>
            <a:endParaRPr lang="en-US" dirty="0"/>
          </a:p>
        </p:txBody>
      </p:sp>
      <p:sp>
        <p:nvSpPr>
          <p:cNvPr id="11" name="TextBox 10"/>
          <p:cNvSpPr txBox="1"/>
          <p:nvPr/>
        </p:nvSpPr>
        <p:spPr>
          <a:xfrm>
            <a:off x="5099150" y="3296884"/>
            <a:ext cx="958917" cy="369332"/>
          </a:xfrm>
          <a:prstGeom prst="rect">
            <a:avLst/>
          </a:prstGeom>
          <a:solidFill>
            <a:schemeClr val="bg1"/>
          </a:solidFill>
          <a:ln>
            <a:solidFill>
              <a:srgbClr val="FF0000"/>
            </a:solidFill>
          </a:ln>
        </p:spPr>
        <p:txBody>
          <a:bodyPr wrap="none" rtlCol="0">
            <a:spAutoFit/>
          </a:bodyPr>
          <a:lstStyle/>
          <a:p>
            <a:r>
              <a:rPr lang="en-US" dirty="0" smtClean="0"/>
              <a:t>0.87</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938351" cy="369332"/>
          </a:xfrm>
          <a:prstGeom prst="rect">
            <a:avLst/>
          </a:prstGeom>
          <a:solidFill>
            <a:schemeClr val="bg1"/>
          </a:solidFill>
          <a:ln>
            <a:solidFill>
              <a:srgbClr val="0000FF"/>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Tree>
    <p:custDataLst>
      <p:tags r:id="rId1"/>
    </p:custDataLst>
    <p:extLst>
      <p:ext uri="{BB962C8B-B14F-4D97-AF65-F5344CB8AC3E}">
        <p14:creationId xmlns:p14="http://schemas.microsoft.com/office/powerpoint/2010/main" val="34640055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Land Cloud</a:t>
            </a:r>
            <a:endParaRPr lang="en-US" dirty="0"/>
          </a:p>
        </p:txBody>
      </p:sp>
      <p:sp>
        <p:nvSpPr>
          <p:cNvPr id="11" name="TextBox 10"/>
          <p:cNvSpPr txBox="1"/>
          <p:nvPr/>
        </p:nvSpPr>
        <p:spPr>
          <a:xfrm>
            <a:off x="5099150" y="3296884"/>
            <a:ext cx="1023037" cy="369332"/>
          </a:xfrm>
          <a:prstGeom prst="rect">
            <a:avLst/>
          </a:prstGeom>
          <a:solidFill>
            <a:schemeClr val="bg1"/>
          </a:solidFill>
          <a:ln>
            <a:solidFill>
              <a:srgbClr val="FF0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0.87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0.64 </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4219696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Land Cloud</a:t>
            </a:r>
            <a:endParaRPr lang="en-US" dirty="0"/>
          </a:p>
        </p:txBody>
      </p:sp>
      <p:sp>
        <p:nvSpPr>
          <p:cNvPr id="11" name="TextBox 10"/>
          <p:cNvSpPr txBox="1"/>
          <p:nvPr/>
        </p:nvSpPr>
        <p:spPr>
          <a:xfrm>
            <a:off x="5099150" y="3296884"/>
            <a:ext cx="1023037" cy="369332"/>
          </a:xfrm>
          <a:prstGeom prst="rect">
            <a:avLst/>
          </a:prstGeom>
          <a:solidFill>
            <a:schemeClr val="bg1"/>
          </a:solidFill>
          <a:ln>
            <a:solidFill>
              <a:srgbClr val="FF0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0.87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0.64 </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30669432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CIMSS Natural Color</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76060" y="1066800"/>
            <a:ext cx="7334540" cy="571500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4421" y="2971800"/>
            <a:ext cx="3655738" cy="2971800"/>
          </a:xfrm>
          <a:prstGeom prst="rect">
            <a:avLst/>
          </a:prstGeom>
          <a:ln w="25400">
            <a:solidFill>
              <a:srgbClr val="FF0000"/>
            </a:solidFill>
          </a:ln>
        </p:spPr>
      </p:pic>
    </p:spTree>
    <p:custDataLst>
      <p:tags r:id="rId1"/>
    </p:custDataLst>
    <p:extLst>
      <p:ext uri="{BB962C8B-B14F-4D97-AF65-F5344CB8AC3E}">
        <p14:creationId xmlns:p14="http://schemas.microsoft.com/office/powerpoint/2010/main" val="2768714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CIMSS Natural Color</a:t>
            </a:r>
            <a:endParaRPr lang="en-US" dirty="0"/>
          </a:p>
        </p:txBody>
      </p:sp>
      <p:sp>
        <p:nvSpPr>
          <p:cNvPr id="11" name="TextBox 10"/>
          <p:cNvSpPr txBox="1"/>
          <p:nvPr/>
        </p:nvSpPr>
        <p:spPr>
          <a:xfrm>
            <a:off x="5099150" y="3296884"/>
            <a:ext cx="1023037" cy="369332"/>
          </a:xfrm>
          <a:prstGeom prst="rect">
            <a:avLst/>
          </a:prstGeom>
          <a:solidFill>
            <a:schemeClr val="bg1"/>
          </a:solidFill>
          <a:ln>
            <a:solidFill>
              <a:srgbClr val="FF0000"/>
            </a:solidFill>
          </a:ln>
        </p:spPr>
        <p:txBody>
          <a:bodyPr wrap="none" rtlCol="0">
            <a:spAutoFit/>
          </a:bodyPr>
          <a:lstStyle/>
          <a:p>
            <a:r>
              <a:rPr lang="en-US" dirty="0" smtClean="0"/>
              <a:t>0.64 </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0.87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0.47 </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29624150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487362"/>
          </a:xfrm>
        </p:spPr>
        <p:txBody>
          <a:bodyPr/>
          <a:lstStyle/>
          <a:p>
            <a:r>
              <a:rPr lang="en-US" sz="2800" dirty="0" smtClean="0"/>
              <a:t>“Gamma” function in AWIPS</a:t>
            </a:r>
            <a:endParaRPr lang="en-US" sz="2800" dirty="0"/>
          </a:p>
        </p:txBody>
      </p:sp>
      <p:pic>
        <p:nvPicPr>
          <p:cNvPr id="13" name="Content Placeholder 1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762000"/>
            <a:ext cx="7223760" cy="5852161"/>
          </a:xfrm>
        </p:spPr>
      </p:pic>
      <p:sp>
        <p:nvSpPr>
          <p:cNvPr id="14" name="TextBox 13"/>
          <p:cNvSpPr txBox="1"/>
          <p:nvPr/>
        </p:nvSpPr>
        <p:spPr>
          <a:xfrm>
            <a:off x="2895600" y="5867400"/>
            <a:ext cx="6070957" cy="369332"/>
          </a:xfrm>
          <a:prstGeom prst="rect">
            <a:avLst/>
          </a:prstGeom>
          <a:noFill/>
        </p:spPr>
        <p:txBody>
          <a:bodyPr wrap="none" rtlCol="0">
            <a:spAutoFit/>
          </a:bodyPr>
          <a:lstStyle/>
          <a:p>
            <a:r>
              <a:rPr lang="en-US" b="1" dirty="0" smtClean="0"/>
              <a:t>Right-click on ‘RGB’ and choose ‘Composite Options’</a:t>
            </a:r>
            <a:endParaRPr lang="en-US" b="1" dirty="0"/>
          </a:p>
        </p:txBody>
      </p:sp>
      <p:cxnSp>
        <p:nvCxnSpPr>
          <p:cNvPr id="16" name="Straight Arrow Connector 15"/>
          <p:cNvCxnSpPr/>
          <p:nvPr/>
        </p:nvCxnSpPr>
        <p:spPr>
          <a:xfrm flipH="1">
            <a:off x="4445303" y="6172200"/>
            <a:ext cx="431497" cy="2754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010814" y="3634218"/>
            <a:ext cx="365760" cy="1828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075206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484632"/>
          </a:xfrm>
        </p:spPr>
        <p:txBody>
          <a:bodyPr/>
          <a:lstStyle/>
          <a:p>
            <a:r>
              <a:rPr lang="en-US" sz="2800" dirty="0"/>
              <a:t>“Gamma” function in AWIPS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8448" y="758952"/>
            <a:ext cx="7223760" cy="5852161"/>
          </a:xfrm>
        </p:spPr>
      </p:pic>
      <p:sp>
        <p:nvSpPr>
          <p:cNvPr id="25" name="Rectangle 24"/>
          <p:cNvSpPr/>
          <p:nvPr/>
        </p:nvSpPr>
        <p:spPr>
          <a:xfrm>
            <a:off x="3010814" y="3634218"/>
            <a:ext cx="365760" cy="1828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02486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a:xfrm>
            <a:off x="1373624" y="1600200"/>
            <a:ext cx="7313175" cy="5105400"/>
          </a:xfrm>
        </p:spPr>
        <p:txBody>
          <a:bodyPr>
            <a:normAutofit fontScale="92500" lnSpcReduction="20000"/>
          </a:bodyPr>
          <a:lstStyle/>
          <a:p>
            <a:r>
              <a:rPr lang="en-US" dirty="0" smtClean="0"/>
              <a:t>RGB composites do not show you “more” than the individual bands – but they can enhance features that are present</a:t>
            </a:r>
          </a:p>
          <a:p>
            <a:r>
              <a:rPr lang="en-US" dirty="0" smtClean="0"/>
              <a:t>Interpretation of RGBs is almost always easier if the individual component bands are available for review</a:t>
            </a:r>
          </a:p>
          <a:p>
            <a:r>
              <a:rPr lang="en-US" dirty="0" smtClean="0"/>
              <a:t>For a three unique bands, there are six ways to combine them into an RGB composite</a:t>
            </a:r>
          </a:p>
          <a:p>
            <a:pPr lvl="1"/>
            <a:r>
              <a:rPr lang="en-US" dirty="0" smtClean="0"/>
              <a:t>Some may be more visually appealing than others, but one is not more scientifically valid than the others</a:t>
            </a:r>
          </a:p>
          <a:p>
            <a:pPr lvl="1"/>
            <a:r>
              <a:rPr lang="en-US" dirty="0" smtClean="0"/>
              <a:t>There are best practices websites available</a:t>
            </a:r>
          </a:p>
          <a:p>
            <a:r>
              <a:rPr lang="en-US" dirty="0" smtClean="0"/>
              <a:t>There are 16 bands on ABI – imagine the possibilities – when you start including band differences!  With band differences, you can also restrict the differences to a range.</a:t>
            </a:r>
          </a:p>
          <a:p>
            <a:r>
              <a:rPr lang="en-US" dirty="0" smtClean="0"/>
              <a:t>If a band includes 3.9 </a:t>
            </a:r>
            <a:r>
              <a:rPr lang="en-US" dirty="0" smtClean="0">
                <a:latin typeface="Symbol" panose="05050102010706020507" pitchFamily="18" charset="2"/>
              </a:rPr>
              <a:t>m</a:t>
            </a:r>
            <a:r>
              <a:rPr lang="en-US" dirty="0" smtClean="0"/>
              <a:t>m or near-infrared data, beware solar contamination and </a:t>
            </a:r>
            <a:r>
              <a:rPr lang="en-US" dirty="0" err="1" smtClean="0"/>
              <a:t>sunglint</a:t>
            </a:r>
            <a:r>
              <a:rPr lang="en-US" dirty="0" smtClean="0"/>
              <a:t>.</a:t>
            </a:r>
          </a:p>
        </p:txBody>
      </p:sp>
      <p:sp>
        <p:nvSpPr>
          <p:cNvPr id="4" name="Slide Number Placeholder 3"/>
          <p:cNvSpPr>
            <a:spLocks noGrp="1"/>
          </p:cNvSpPr>
          <p:nvPr>
            <p:ph type="sldNum" sz="quarter" idx="12"/>
          </p:nvPr>
        </p:nvSpPr>
        <p:spPr/>
        <p:txBody>
          <a:bodyPr/>
          <a:lstStyle/>
          <a:p>
            <a:fld id="{E2567CC5-2D73-3146-B6E4-2F96D7EA54EF}" type="slidenum">
              <a:rPr lang="en-US" smtClean="0"/>
              <a:t>47</a:t>
            </a:fld>
            <a:endParaRPr lang="en-US"/>
          </a:p>
        </p:txBody>
      </p:sp>
    </p:spTree>
    <p:custDataLst>
      <p:tags r:id="rId1"/>
    </p:custDataLst>
    <p:extLst>
      <p:ext uri="{BB962C8B-B14F-4D97-AF65-F5344CB8AC3E}">
        <p14:creationId xmlns:p14="http://schemas.microsoft.com/office/powerpoint/2010/main" val="4236166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a:xfrm>
            <a:off x="1373624" y="1143000"/>
            <a:ext cx="7313175" cy="5562600"/>
          </a:xfrm>
        </p:spPr>
        <p:txBody>
          <a:bodyPr>
            <a:normAutofit fontScale="92500"/>
          </a:bodyPr>
          <a:lstStyle/>
          <a:p>
            <a:r>
              <a:rPr lang="en-US" dirty="0" smtClean="0">
                <a:hlinkClick r:id="rId4"/>
              </a:rPr>
              <a:t>Journal article (Lindsey et al.) on Split Window Difference</a:t>
            </a:r>
            <a:r>
              <a:rPr lang="en-US" dirty="0" smtClean="0"/>
              <a:t>  (</a:t>
            </a:r>
            <a:r>
              <a:rPr lang="en-US" dirty="0" smtClean="0">
                <a:hlinkClick r:id="rId5"/>
              </a:rPr>
              <a:t>Second Article on GOES-16 use of SWD</a:t>
            </a:r>
            <a:r>
              <a:rPr lang="en-US" dirty="0" smtClean="0"/>
              <a:t>)</a:t>
            </a:r>
          </a:p>
          <a:p>
            <a:r>
              <a:rPr lang="en-US" dirty="0" smtClean="0">
                <a:hlinkClick r:id="rId6"/>
              </a:rPr>
              <a:t>Dust Detection using Split Window Difference</a:t>
            </a:r>
            <a:endParaRPr lang="en-US" dirty="0" smtClean="0"/>
          </a:p>
          <a:p>
            <a:r>
              <a:rPr lang="en-US" dirty="0" smtClean="0">
                <a:hlinkClick r:id="rId7"/>
              </a:rPr>
              <a:t>GOES-R ABI Fact Sheets in </a:t>
            </a:r>
            <a:r>
              <a:rPr lang="en-US" smtClean="0">
                <a:hlinkClick r:id="rId7"/>
              </a:rPr>
              <a:t>Vlab</a:t>
            </a:r>
            <a:endParaRPr lang="en-US" dirty="0" smtClean="0"/>
          </a:p>
          <a:p>
            <a:r>
              <a:rPr lang="en-US" dirty="0" smtClean="0">
                <a:hlinkClick r:id="rId8"/>
              </a:rPr>
              <a:t>COMET Training on RGB imagery</a:t>
            </a:r>
            <a:r>
              <a:rPr lang="en-US" dirty="0" smtClean="0"/>
              <a:t> at </a:t>
            </a:r>
            <a:r>
              <a:rPr lang="en-US" dirty="0" smtClean="0">
                <a:hlinkClick r:id="rId9"/>
              </a:rPr>
              <a:t>GOES-R Website</a:t>
            </a:r>
            <a:endParaRPr lang="en-US" dirty="0" smtClean="0"/>
          </a:p>
          <a:p>
            <a:r>
              <a:rPr lang="en-US" dirty="0" smtClean="0">
                <a:hlinkClick r:id="rId10"/>
              </a:rPr>
              <a:t>Japan Meteorological Agency (JMA) RGBs</a:t>
            </a:r>
            <a:endParaRPr lang="en-US" dirty="0" smtClean="0"/>
          </a:p>
          <a:p>
            <a:r>
              <a:rPr lang="en-US" dirty="0" smtClean="0"/>
              <a:t>Best Practices for RGBs from </a:t>
            </a:r>
            <a:r>
              <a:rPr lang="en-US" dirty="0" err="1" smtClean="0">
                <a:hlinkClick r:id="rId11"/>
              </a:rPr>
              <a:t>Eumetsat</a:t>
            </a:r>
            <a:r>
              <a:rPr lang="en-US" dirty="0" smtClean="0"/>
              <a:t>, </a:t>
            </a:r>
            <a:r>
              <a:rPr lang="en-US" dirty="0" smtClean="0">
                <a:hlinkClick r:id="rId12"/>
              </a:rPr>
              <a:t>WMO</a:t>
            </a:r>
            <a:endParaRPr lang="en-US" dirty="0" smtClean="0"/>
          </a:p>
          <a:p>
            <a:r>
              <a:rPr lang="en-US" dirty="0" smtClean="0">
                <a:hlinkClick r:id="rId13"/>
              </a:rPr>
              <a:t>Quick Guides on Individual Channels, Band Differences and RGBs</a:t>
            </a:r>
            <a:r>
              <a:rPr lang="en-US" dirty="0" smtClean="0"/>
              <a:t>  (</a:t>
            </a:r>
            <a:r>
              <a:rPr lang="en-US" dirty="0" smtClean="0">
                <a:hlinkClick r:id="rId14"/>
              </a:rPr>
              <a:t>Second Link</a:t>
            </a:r>
            <a:r>
              <a:rPr lang="en-US" dirty="0" smtClean="0"/>
              <a:t>)</a:t>
            </a:r>
          </a:p>
          <a:p>
            <a:r>
              <a:rPr lang="en-US" dirty="0" smtClean="0">
                <a:hlinkClick r:id="rId15"/>
              </a:rPr>
              <a:t>List of Quantitative Products available using GOES-R data to complement multi-channel approaches</a:t>
            </a:r>
            <a:endParaRPr lang="en-US" dirty="0" smtClean="0"/>
          </a:p>
          <a:p>
            <a:endParaRPr lang="en-US" dirty="0"/>
          </a:p>
          <a:p>
            <a:r>
              <a:rPr lang="en-US" sz="1800" dirty="0" smtClean="0"/>
              <a:t>Thanks to Tim </a:t>
            </a:r>
            <a:r>
              <a:rPr lang="en-US" sz="1800" dirty="0" err="1" smtClean="0"/>
              <a:t>Schmit</a:t>
            </a:r>
            <a:r>
              <a:rPr lang="en-US" sz="1800" dirty="0" smtClean="0"/>
              <a:t>, Jordan </a:t>
            </a:r>
            <a:r>
              <a:rPr lang="en-US" sz="1800" dirty="0" err="1" smtClean="0"/>
              <a:t>Gerth</a:t>
            </a:r>
            <a:r>
              <a:rPr lang="en-US" sz="1800" dirty="0" smtClean="0"/>
              <a:t> and Mat </a:t>
            </a:r>
            <a:r>
              <a:rPr lang="en-US" sz="1800" dirty="0" err="1" smtClean="0"/>
              <a:t>Gunshor</a:t>
            </a:r>
            <a:r>
              <a:rPr lang="en-US" sz="1800" dirty="0" smtClean="0"/>
              <a:t> at CIMSS, and Andrew </a:t>
            </a:r>
            <a:r>
              <a:rPr lang="en-US" sz="1800" dirty="0" err="1" smtClean="0"/>
              <a:t>Molthan</a:t>
            </a:r>
            <a:r>
              <a:rPr lang="en-US" sz="1800" dirty="0" smtClean="0"/>
              <a:t> at NASA/</a:t>
            </a:r>
            <a:r>
              <a:rPr lang="en-US" sz="1800" dirty="0" err="1" smtClean="0"/>
              <a:t>SPoRT</a:t>
            </a:r>
            <a:endParaRPr lang="en-US" sz="1800" dirty="0"/>
          </a:p>
        </p:txBody>
      </p:sp>
    </p:spTree>
    <p:custDataLst>
      <p:tags r:id="rId1"/>
    </p:custDataLst>
    <p:extLst>
      <p:ext uri="{BB962C8B-B14F-4D97-AF65-F5344CB8AC3E}">
        <p14:creationId xmlns:p14="http://schemas.microsoft.com/office/powerpoint/2010/main" val="329813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16 ABI Channels allow comparisons that exploit differences in absorption, reflectance, transmission and/or emissivity that reveal something about the atmosphere.</a:t>
            </a:r>
          </a:p>
          <a:p>
            <a:r>
              <a:rPr lang="en-US" dirty="0" smtClean="0"/>
              <a:t>There are Channel Differences available in AWIPS</a:t>
            </a:r>
          </a:p>
          <a:p>
            <a:r>
              <a:rPr lang="en-US" dirty="0" smtClean="0"/>
              <a:t>RGBs combine information from ABI is ways that can help highlight features.  If an AWIPS RGB exploits a Channel Difference, then that Channel Difference is likely available in AWIPS as well.</a:t>
            </a:r>
            <a:endParaRPr lang="en-US" dirty="0"/>
          </a:p>
        </p:txBody>
      </p:sp>
    </p:spTree>
    <p:custDataLst>
      <p:tags r:id="rId1"/>
    </p:custDataLst>
    <p:extLst>
      <p:ext uri="{BB962C8B-B14F-4D97-AF65-F5344CB8AC3E}">
        <p14:creationId xmlns:p14="http://schemas.microsoft.com/office/powerpoint/2010/main" val="3134206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1706562"/>
          </a:xfrm>
        </p:spPr>
        <p:txBody>
          <a:bodyPr/>
          <a:lstStyle/>
          <a:p>
            <a:r>
              <a:rPr lang="en-US" dirty="0" smtClean="0"/>
              <a:t>Several Well-known Brightness Temperature Difference Fields</a:t>
            </a:r>
            <a:endParaRPr lang="en-US" dirty="0"/>
          </a:p>
        </p:txBody>
      </p:sp>
      <p:sp>
        <p:nvSpPr>
          <p:cNvPr id="3" name="Content Placeholder 2"/>
          <p:cNvSpPr>
            <a:spLocks noGrp="1"/>
          </p:cNvSpPr>
          <p:nvPr>
            <p:ph idx="1"/>
          </p:nvPr>
        </p:nvSpPr>
        <p:spPr>
          <a:xfrm>
            <a:off x="1066800" y="2133600"/>
            <a:ext cx="7848600" cy="4572000"/>
          </a:xfrm>
        </p:spPr>
        <p:txBody>
          <a:bodyPr>
            <a:normAutofit fontScale="92500"/>
          </a:bodyPr>
          <a:lstStyle/>
          <a:p>
            <a:r>
              <a:rPr lang="en-US" dirty="0" smtClean="0"/>
              <a:t>10.3 </a:t>
            </a:r>
            <a:r>
              <a:rPr lang="en-US" dirty="0" smtClean="0">
                <a:latin typeface="Symbol" panose="05050102010706020507" pitchFamily="18" charset="2"/>
              </a:rPr>
              <a:t>m</a:t>
            </a:r>
            <a:r>
              <a:rPr lang="en-US" dirty="0" smtClean="0"/>
              <a:t>m – 12.3 </a:t>
            </a:r>
            <a:r>
              <a:rPr lang="en-US" dirty="0" smtClean="0">
                <a:latin typeface="Symbol" panose="05050102010706020507" pitchFamily="18" charset="2"/>
              </a:rPr>
              <a:t>m</a:t>
            </a:r>
            <a:r>
              <a:rPr lang="en-US" dirty="0" smtClean="0"/>
              <a:t>m Brightness Temperature Difference</a:t>
            </a:r>
          </a:p>
          <a:p>
            <a:pPr lvl="1"/>
            <a:r>
              <a:rPr lang="en-US" dirty="0" smtClean="0"/>
              <a:t>Split Window Difference (SWD)</a:t>
            </a:r>
          </a:p>
          <a:p>
            <a:pPr lvl="1"/>
            <a:r>
              <a:rPr lang="en-US" dirty="0" smtClean="0"/>
              <a:t>Keys on differences in water vapor absorption, highlights water vapor distribution</a:t>
            </a:r>
          </a:p>
          <a:p>
            <a:pPr lvl="1"/>
            <a:r>
              <a:rPr lang="en-US" dirty="0" smtClean="0"/>
              <a:t>Can also key on Absorption Differences in dust, to detect </a:t>
            </a:r>
            <a:r>
              <a:rPr lang="en-US" dirty="0" err="1" smtClean="0"/>
              <a:t>airborn</a:t>
            </a:r>
            <a:r>
              <a:rPr lang="en-US" dirty="0" smtClean="0"/>
              <a:t> dust.</a:t>
            </a:r>
          </a:p>
          <a:p>
            <a:pPr lvl="1"/>
            <a:r>
              <a:rPr lang="en-US" dirty="0" smtClean="0"/>
              <a:t>Sometimes the definition is flipped (i.e., 12.3 </a:t>
            </a:r>
            <a:r>
              <a:rPr lang="en-US" dirty="0">
                <a:latin typeface="Symbol" panose="05050102010706020507" pitchFamily="18" charset="2"/>
              </a:rPr>
              <a:t>m</a:t>
            </a:r>
            <a:r>
              <a:rPr lang="en-US" dirty="0"/>
              <a:t>m </a:t>
            </a:r>
            <a:r>
              <a:rPr lang="en-US" dirty="0" smtClean="0"/>
              <a:t>– 10.3 </a:t>
            </a:r>
            <a:r>
              <a:rPr lang="en-US" dirty="0">
                <a:latin typeface="Symbol" panose="05050102010706020507" pitchFamily="18" charset="2"/>
              </a:rPr>
              <a:t>m</a:t>
            </a:r>
            <a:r>
              <a:rPr lang="en-US" dirty="0"/>
              <a:t>m)</a:t>
            </a:r>
            <a:endParaRPr lang="en-US" dirty="0" smtClean="0"/>
          </a:p>
          <a:p>
            <a:r>
              <a:rPr lang="en-US" dirty="0" smtClean="0"/>
              <a:t>10.3 </a:t>
            </a:r>
            <a:r>
              <a:rPr lang="en-US" dirty="0" smtClean="0">
                <a:latin typeface="Symbol" panose="05050102010706020507" pitchFamily="18" charset="2"/>
              </a:rPr>
              <a:t>m</a:t>
            </a:r>
            <a:r>
              <a:rPr lang="en-US" dirty="0" smtClean="0"/>
              <a:t>m – 3.9 </a:t>
            </a:r>
            <a:r>
              <a:rPr lang="en-US" dirty="0" smtClean="0">
                <a:latin typeface="Symbol" panose="05050102010706020507" pitchFamily="18" charset="2"/>
              </a:rPr>
              <a:t>m</a:t>
            </a:r>
            <a:r>
              <a:rPr lang="en-US" dirty="0" smtClean="0"/>
              <a:t>m Brightness Temperature Difference</a:t>
            </a:r>
          </a:p>
          <a:p>
            <a:pPr lvl="1"/>
            <a:r>
              <a:rPr lang="en-US" dirty="0" smtClean="0"/>
              <a:t>Leverages Emissivity Differences in water clouds, used to detect water-based clouds at night</a:t>
            </a:r>
          </a:p>
          <a:p>
            <a:r>
              <a:rPr lang="en-US" dirty="0" smtClean="0"/>
              <a:t>8.4 </a:t>
            </a:r>
            <a:r>
              <a:rPr lang="en-US" dirty="0">
                <a:latin typeface="Symbol" panose="05050102010706020507" pitchFamily="18" charset="2"/>
              </a:rPr>
              <a:t>m</a:t>
            </a:r>
            <a:r>
              <a:rPr lang="en-US" dirty="0"/>
              <a:t>m – </a:t>
            </a:r>
            <a:r>
              <a:rPr lang="en-US" dirty="0" smtClean="0"/>
              <a:t>11.2 </a:t>
            </a:r>
            <a:r>
              <a:rPr lang="en-US" dirty="0">
                <a:latin typeface="Symbol" panose="05050102010706020507" pitchFamily="18" charset="2"/>
              </a:rPr>
              <a:t>m</a:t>
            </a:r>
            <a:r>
              <a:rPr lang="en-US" dirty="0"/>
              <a:t>m Brightness Temperature </a:t>
            </a:r>
            <a:r>
              <a:rPr lang="en-US" dirty="0" smtClean="0"/>
              <a:t>Difference</a:t>
            </a:r>
          </a:p>
          <a:p>
            <a:pPr lvl="1"/>
            <a:r>
              <a:rPr lang="en-US" dirty="0" smtClean="0"/>
              <a:t>Highlights absorption differences in ice clouds (best for thick ice)</a:t>
            </a:r>
          </a:p>
          <a:p>
            <a:pPr lvl="1"/>
            <a:r>
              <a:rPr lang="en-US" dirty="0" smtClean="0"/>
              <a:t>Also important for SO</a:t>
            </a:r>
            <a:r>
              <a:rPr lang="en-US" baseline="-25000" dirty="0" smtClean="0"/>
              <a:t>2</a:t>
            </a:r>
            <a:r>
              <a:rPr lang="en-US" dirty="0" smtClean="0"/>
              <a:t> detection.</a:t>
            </a:r>
          </a:p>
        </p:txBody>
      </p:sp>
    </p:spTree>
    <p:custDataLst>
      <p:tags r:id="rId1"/>
    </p:custDataLst>
    <p:extLst>
      <p:ext uri="{BB962C8B-B14F-4D97-AF65-F5344CB8AC3E}">
        <p14:creationId xmlns:p14="http://schemas.microsoft.com/office/powerpoint/2010/main" val="827625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Channel Differences in AWIPS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6948" y="1447800"/>
            <a:ext cx="7754816" cy="4800600"/>
          </a:xfrm>
        </p:spPr>
      </p:pic>
      <p:sp>
        <p:nvSpPr>
          <p:cNvPr id="7" name="Rectangle 6"/>
          <p:cNvSpPr/>
          <p:nvPr/>
        </p:nvSpPr>
        <p:spPr>
          <a:xfrm>
            <a:off x="6553200" y="3124200"/>
            <a:ext cx="2286000" cy="21336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71800" y="6379044"/>
            <a:ext cx="3762568" cy="369332"/>
          </a:xfrm>
          <a:prstGeom prst="rect">
            <a:avLst/>
          </a:prstGeom>
          <a:noFill/>
        </p:spPr>
        <p:txBody>
          <a:bodyPr wrap="none" rtlCol="0">
            <a:spAutoFit/>
          </a:bodyPr>
          <a:lstStyle/>
          <a:p>
            <a:r>
              <a:rPr lang="en-US" b="1" dirty="0" smtClean="0"/>
              <a:t>(Screenshot as of Summer 2018)</a:t>
            </a:r>
            <a:endParaRPr lang="en-US" b="1" dirty="0"/>
          </a:p>
        </p:txBody>
      </p:sp>
    </p:spTree>
    <p:custDataLst>
      <p:tags r:id="rId1"/>
    </p:custDataLst>
    <p:extLst>
      <p:ext uri="{BB962C8B-B14F-4D97-AF65-F5344CB8AC3E}">
        <p14:creationId xmlns:p14="http://schemas.microsoft.com/office/powerpoint/2010/main" val="600986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smtClean="0">
                <a:solidFill>
                  <a:srgbClr val="FF0000"/>
                </a:solidFill>
              </a:rPr>
              <a:t>Split Window  (10.3 </a:t>
            </a:r>
            <a:r>
              <a:rPr lang="en-US" b="1" dirty="0" smtClean="0">
                <a:solidFill>
                  <a:srgbClr val="FF0000"/>
                </a:solidFill>
                <a:latin typeface="Symbol" panose="05050102010706020507" pitchFamily="18" charset="2"/>
              </a:rPr>
              <a:t>m</a:t>
            </a:r>
            <a:r>
              <a:rPr lang="en-US" b="1" dirty="0" smtClean="0">
                <a:solidFill>
                  <a:srgbClr val="FF0000"/>
                </a:solidFill>
              </a:rPr>
              <a:t>m – 12.3 </a:t>
            </a:r>
            <a:r>
              <a:rPr lang="en-US" b="1" dirty="0">
                <a:solidFill>
                  <a:srgbClr val="FF0000"/>
                </a:solidFill>
                <a:latin typeface="Symbol" panose="05050102010706020507" pitchFamily="18" charset="2"/>
              </a:rPr>
              <a:t>m</a:t>
            </a:r>
            <a:r>
              <a:rPr lang="en-US" b="1" dirty="0" smtClean="0">
                <a:solidFill>
                  <a:srgbClr val="FF0000"/>
                </a:solidFill>
              </a:rPr>
              <a:t>m)</a:t>
            </a:r>
          </a:p>
          <a:p>
            <a:r>
              <a:rPr lang="en-US" b="1" dirty="0" smtClean="0">
                <a:solidFill>
                  <a:srgbClr val="FF00FF"/>
                </a:solidFill>
              </a:rPr>
              <a:t>Split </a:t>
            </a:r>
            <a:r>
              <a:rPr lang="en-US" b="1" dirty="0">
                <a:solidFill>
                  <a:srgbClr val="FF00FF"/>
                </a:solidFill>
              </a:rPr>
              <a:t>Cloud-Top Phase (</a:t>
            </a:r>
            <a:r>
              <a:rPr lang="en-US" b="1" dirty="0" smtClean="0">
                <a:solidFill>
                  <a:srgbClr val="FF00FF"/>
                </a:solidFill>
              </a:rPr>
              <a:t>11.2 </a:t>
            </a:r>
            <a:r>
              <a:rPr lang="en-US" b="1" dirty="0">
                <a:solidFill>
                  <a:srgbClr val="FF00FF"/>
                </a:solidFill>
                <a:latin typeface="Symbol" panose="05050102010706020507" pitchFamily="18" charset="2"/>
              </a:rPr>
              <a:t>m</a:t>
            </a:r>
            <a:r>
              <a:rPr lang="en-US" b="1" dirty="0">
                <a:solidFill>
                  <a:srgbClr val="FF00FF"/>
                </a:solidFill>
              </a:rPr>
              <a:t>m – </a:t>
            </a:r>
            <a:r>
              <a:rPr lang="en-US" b="1" dirty="0" smtClean="0">
                <a:solidFill>
                  <a:srgbClr val="FF00FF"/>
                </a:solidFill>
              </a:rPr>
              <a:t>8.4 </a:t>
            </a:r>
            <a:r>
              <a:rPr lang="en-US" b="1" dirty="0">
                <a:solidFill>
                  <a:srgbClr val="FF00FF"/>
                </a:solidFill>
                <a:latin typeface="Symbol" panose="05050102010706020507" pitchFamily="18" charset="2"/>
              </a:rPr>
              <a:t>m</a:t>
            </a:r>
            <a:r>
              <a:rPr lang="en-US" b="1" dirty="0">
                <a:solidFill>
                  <a:srgbClr val="FF00FF"/>
                </a:solidFill>
              </a:rPr>
              <a:t>m</a:t>
            </a:r>
            <a:r>
              <a:rPr lang="en-US" b="1" dirty="0" smtClean="0">
                <a:solidFill>
                  <a:srgbClr val="FF00FF"/>
                </a:solidFill>
              </a:rPr>
              <a:t>)</a:t>
            </a:r>
          </a:p>
          <a:p>
            <a:r>
              <a:rPr lang="en-US" b="1" dirty="0" smtClean="0">
                <a:solidFill>
                  <a:srgbClr val="0000FF"/>
                </a:solidFill>
              </a:rPr>
              <a:t>Night </a:t>
            </a:r>
            <a:r>
              <a:rPr lang="en-US" b="1" dirty="0">
                <a:solidFill>
                  <a:srgbClr val="0000FF"/>
                </a:solidFill>
              </a:rPr>
              <a:t>Fog (10.3 </a:t>
            </a:r>
            <a:r>
              <a:rPr lang="en-US" b="1" dirty="0">
                <a:solidFill>
                  <a:srgbClr val="0000FF"/>
                </a:solidFill>
                <a:latin typeface="Symbol" panose="05050102010706020507" pitchFamily="18" charset="2"/>
              </a:rPr>
              <a:t>m</a:t>
            </a:r>
            <a:r>
              <a:rPr lang="en-US" b="1" dirty="0">
                <a:solidFill>
                  <a:srgbClr val="0000FF"/>
                </a:solidFill>
              </a:rPr>
              <a:t>m – </a:t>
            </a:r>
            <a:r>
              <a:rPr lang="en-US" b="1" dirty="0" smtClean="0">
                <a:solidFill>
                  <a:srgbClr val="0000FF"/>
                </a:solidFill>
              </a:rPr>
              <a:t>3.9 </a:t>
            </a:r>
            <a:r>
              <a:rPr lang="en-US" b="1" dirty="0" smtClean="0">
                <a:solidFill>
                  <a:srgbClr val="0000FF"/>
                </a:solidFill>
                <a:latin typeface="Symbol" panose="05050102010706020507" pitchFamily="18" charset="2"/>
              </a:rPr>
              <a:t>m</a:t>
            </a:r>
            <a:r>
              <a:rPr lang="en-US" b="1" dirty="0" smtClean="0">
                <a:solidFill>
                  <a:srgbClr val="0000FF"/>
                </a:solidFill>
              </a:rPr>
              <a:t>m)</a:t>
            </a:r>
          </a:p>
          <a:p>
            <a:r>
              <a:rPr lang="en-US" b="1" dirty="0" smtClean="0">
                <a:solidFill>
                  <a:srgbClr val="008000"/>
                </a:solidFill>
              </a:rPr>
              <a:t>Day Fog (3.9 </a:t>
            </a:r>
            <a:r>
              <a:rPr lang="en-US" b="1" dirty="0">
                <a:solidFill>
                  <a:srgbClr val="008000"/>
                </a:solidFill>
                <a:latin typeface="Symbol" panose="05050102010706020507" pitchFamily="18" charset="2"/>
              </a:rPr>
              <a:t>m</a:t>
            </a:r>
            <a:r>
              <a:rPr lang="en-US" b="1" dirty="0">
                <a:solidFill>
                  <a:srgbClr val="008000"/>
                </a:solidFill>
              </a:rPr>
              <a:t>m – </a:t>
            </a:r>
            <a:r>
              <a:rPr lang="en-US" b="1" dirty="0" smtClean="0">
                <a:solidFill>
                  <a:srgbClr val="008000"/>
                </a:solidFill>
              </a:rPr>
              <a:t>10.3 </a:t>
            </a:r>
            <a:r>
              <a:rPr lang="en-US" b="1" dirty="0" smtClean="0">
                <a:solidFill>
                  <a:srgbClr val="008000"/>
                </a:solidFill>
                <a:latin typeface="Symbol" panose="05050102010706020507" pitchFamily="18" charset="2"/>
              </a:rPr>
              <a:t>m</a:t>
            </a:r>
            <a:r>
              <a:rPr lang="en-US" b="1" dirty="0" smtClean="0">
                <a:solidFill>
                  <a:srgbClr val="008000"/>
                </a:solidFill>
              </a:rPr>
              <a:t>m)</a:t>
            </a:r>
          </a:p>
          <a:p>
            <a:r>
              <a:rPr lang="en-US" b="1" dirty="0">
                <a:solidFill>
                  <a:srgbClr val="0000FF"/>
                </a:solidFill>
              </a:rPr>
              <a:t>Split Fire </a:t>
            </a:r>
            <a:r>
              <a:rPr lang="en-US" b="1" dirty="0" smtClean="0">
                <a:solidFill>
                  <a:srgbClr val="0000FF"/>
                </a:solidFill>
              </a:rPr>
              <a:t>(2.2 </a:t>
            </a:r>
            <a:r>
              <a:rPr lang="en-US" b="1" dirty="0">
                <a:solidFill>
                  <a:srgbClr val="0000FF"/>
                </a:solidFill>
                <a:latin typeface="Symbol" panose="05050102010706020507" pitchFamily="18" charset="2"/>
              </a:rPr>
              <a:t>m</a:t>
            </a:r>
            <a:r>
              <a:rPr lang="en-US" b="1" dirty="0">
                <a:solidFill>
                  <a:srgbClr val="0000FF"/>
                </a:solidFill>
              </a:rPr>
              <a:t>m – </a:t>
            </a:r>
            <a:r>
              <a:rPr lang="en-US" b="1" dirty="0" smtClean="0">
                <a:solidFill>
                  <a:srgbClr val="0000FF"/>
                </a:solidFill>
              </a:rPr>
              <a:t>1.6 </a:t>
            </a:r>
            <a:r>
              <a:rPr lang="en-US" b="1" dirty="0" smtClean="0">
                <a:solidFill>
                  <a:srgbClr val="0000FF"/>
                </a:solidFill>
                <a:latin typeface="Symbol" panose="05050102010706020507" pitchFamily="18" charset="2"/>
              </a:rPr>
              <a:t>m</a:t>
            </a:r>
            <a:r>
              <a:rPr lang="en-US" b="1" dirty="0" smtClean="0">
                <a:solidFill>
                  <a:srgbClr val="0000FF"/>
                </a:solidFill>
              </a:rPr>
              <a:t>m)</a:t>
            </a:r>
          </a:p>
          <a:p>
            <a:r>
              <a:rPr lang="en-US" b="1" dirty="0" smtClean="0">
                <a:solidFill>
                  <a:srgbClr val="FF0000"/>
                </a:solidFill>
              </a:rPr>
              <a:t>Split Ozone (9.6 </a:t>
            </a:r>
            <a:r>
              <a:rPr lang="en-US" b="1" dirty="0">
                <a:solidFill>
                  <a:srgbClr val="FF0000"/>
                </a:solidFill>
                <a:latin typeface="Symbol" panose="05050102010706020507" pitchFamily="18" charset="2"/>
              </a:rPr>
              <a:t>m</a:t>
            </a:r>
            <a:r>
              <a:rPr lang="en-US" b="1" dirty="0">
                <a:solidFill>
                  <a:srgbClr val="FF0000"/>
                </a:solidFill>
              </a:rPr>
              <a:t>m – </a:t>
            </a:r>
            <a:r>
              <a:rPr lang="en-US" b="1" dirty="0" smtClean="0">
                <a:solidFill>
                  <a:srgbClr val="FF0000"/>
                </a:solidFill>
              </a:rPr>
              <a:t>10.3 </a:t>
            </a:r>
            <a:r>
              <a:rPr lang="en-US" b="1" dirty="0" smtClean="0">
                <a:solidFill>
                  <a:srgbClr val="FF0000"/>
                </a:solidFill>
                <a:latin typeface="Symbol" panose="05050102010706020507" pitchFamily="18" charset="2"/>
              </a:rPr>
              <a:t>m</a:t>
            </a:r>
            <a:r>
              <a:rPr lang="en-US" b="1" dirty="0" smtClean="0">
                <a:solidFill>
                  <a:srgbClr val="FF0000"/>
                </a:solidFill>
              </a:rPr>
              <a:t>m)</a:t>
            </a:r>
          </a:p>
          <a:p>
            <a:r>
              <a:rPr lang="en-US" b="1" dirty="0" smtClean="0">
                <a:solidFill>
                  <a:srgbClr val="FF0000"/>
                </a:solidFill>
              </a:rPr>
              <a:t>Split </a:t>
            </a:r>
            <a:r>
              <a:rPr lang="en-US" b="1" dirty="0">
                <a:solidFill>
                  <a:srgbClr val="FF0000"/>
                </a:solidFill>
              </a:rPr>
              <a:t>Water Vapor </a:t>
            </a:r>
            <a:r>
              <a:rPr lang="en-US" b="1" dirty="0" smtClean="0">
                <a:solidFill>
                  <a:srgbClr val="FF0000"/>
                </a:solidFill>
              </a:rPr>
              <a:t>(6.19 </a:t>
            </a:r>
            <a:r>
              <a:rPr lang="en-US" b="1" dirty="0">
                <a:solidFill>
                  <a:srgbClr val="FF0000"/>
                </a:solidFill>
                <a:latin typeface="Symbol" panose="05050102010706020507" pitchFamily="18" charset="2"/>
              </a:rPr>
              <a:t>m</a:t>
            </a:r>
            <a:r>
              <a:rPr lang="en-US" b="1" dirty="0">
                <a:solidFill>
                  <a:srgbClr val="FF0000"/>
                </a:solidFill>
              </a:rPr>
              <a:t>m – </a:t>
            </a:r>
            <a:r>
              <a:rPr lang="en-US" b="1" dirty="0" smtClean="0">
                <a:solidFill>
                  <a:srgbClr val="FF0000"/>
                </a:solidFill>
              </a:rPr>
              <a:t>7.3 </a:t>
            </a:r>
            <a:r>
              <a:rPr lang="en-US" b="1" dirty="0" smtClean="0">
                <a:solidFill>
                  <a:srgbClr val="FF0000"/>
                </a:solidFill>
                <a:latin typeface="Symbol" panose="05050102010706020507" pitchFamily="18" charset="2"/>
              </a:rPr>
              <a:t>m</a:t>
            </a:r>
            <a:r>
              <a:rPr lang="en-US" b="1" dirty="0" smtClean="0">
                <a:solidFill>
                  <a:srgbClr val="FF0000"/>
                </a:solidFill>
              </a:rPr>
              <a:t>m)</a:t>
            </a:r>
          </a:p>
          <a:p>
            <a:r>
              <a:rPr lang="en-US" b="1" dirty="0" smtClean="0">
                <a:solidFill>
                  <a:srgbClr val="008000"/>
                </a:solidFill>
              </a:rPr>
              <a:t>Split Snow (1.6 </a:t>
            </a:r>
            <a:r>
              <a:rPr lang="en-US" b="1" dirty="0">
                <a:solidFill>
                  <a:srgbClr val="008000"/>
                </a:solidFill>
                <a:latin typeface="Symbol" panose="05050102010706020507" pitchFamily="18" charset="2"/>
              </a:rPr>
              <a:t>m</a:t>
            </a:r>
            <a:r>
              <a:rPr lang="en-US" b="1" dirty="0">
                <a:solidFill>
                  <a:srgbClr val="008000"/>
                </a:solidFill>
              </a:rPr>
              <a:t>m – </a:t>
            </a:r>
            <a:r>
              <a:rPr lang="en-US" b="1" dirty="0" smtClean="0">
                <a:solidFill>
                  <a:srgbClr val="008000"/>
                </a:solidFill>
              </a:rPr>
              <a:t>0.64 </a:t>
            </a:r>
            <a:r>
              <a:rPr lang="en-US" b="1" dirty="0" smtClean="0">
                <a:solidFill>
                  <a:srgbClr val="008000"/>
                </a:solidFill>
                <a:latin typeface="Symbol" panose="05050102010706020507" pitchFamily="18" charset="2"/>
              </a:rPr>
              <a:t>m</a:t>
            </a:r>
            <a:r>
              <a:rPr lang="en-US" b="1" dirty="0" smtClean="0">
                <a:solidFill>
                  <a:srgbClr val="008000"/>
                </a:solidFill>
              </a:rPr>
              <a:t>m)</a:t>
            </a:r>
          </a:p>
          <a:p>
            <a:r>
              <a:rPr lang="en-US" b="1" dirty="0" smtClean="0">
                <a:solidFill>
                  <a:srgbClr val="008000"/>
                </a:solidFill>
              </a:rPr>
              <a:t>Vegetation (0.64 </a:t>
            </a:r>
            <a:r>
              <a:rPr lang="en-US" b="1" dirty="0">
                <a:solidFill>
                  <a:srgbClr val="008000"/>
                </a:solidFill>
                <a:latin typeface="Symbol" panose="05050102010706020507" pitchFamily="18" charset="2"/>
              </a:rPr>
              <a:t>m</a:t>
            </a:r>
            <a:r>
              <a:rPr lang="en-US" b="1" dirty="0">
                <a:solidFill>
                  <a:srgbClr val="008000"/>
                </a:solidFill>
              </a:rPr>
              <a:t>m – </a:t>
            </a:r>
            <a:r>
              <a:rPr lang="en-US" b="1" dirty="0" smtClean="0">
                <a:solidFill>
                  <a:srgbClr val="008000"/>
                </a:solidFill>
              </a:rPr>
              <a:t>0.86 </a:t>
            </a:r>
            <a:r>
              <a:rPr lang="en-US" b="1" dirty="0" smtClean="0">
                <a:solidFill>
                  <a:srgbClr val="008000"/>
                </a:solidFill>
                <a:latin typeface="Symbol" panose="05050102010706020507" pitchFamily="18" charset="2"/>
              </a:rPr>
              <a:t>m</a:t>
            </a:r>
            <a:r>
              <a:rPr lang="en-US" b="1" dirty="0" smtClean="0">
                <a:solidFill>
                  <a:srgbClr val="008000"/>
                </a:solidFill>
              </a:rPr>
              <a:t>m)</a:t>
            </a:r>
          </a:p>
          <a:p>
            <a:r>
              <a:rPr lang="en-US" b="1" dirty="0" smtClean="0">
                <a:solidFill>
                  <a:srgbClr val="008000"/>
                </a:solidFill>
              </a:rPr>
              <a:t>NDVI</a:t>
            </a:r>
          </a:p>
        </p:txBody>
      </p:sp>
      <p:sp>
        <p:nvSpPr>
          <p:cNvPr id="4" name="Title 3"/>
          <p:cNvSpPr>
            <a:spLocks noGrp="1"/>
          </p:cNvSpPr>
          <p:nvPr>
            <p:ph type="title"/>
          </p:nvPr>
        </p:nvSpPr>
        <p:spPr/>
        <p:txBody>
          <a:bodyPr/>
          <a:lstStyle/>
          <a:p>
            <a:r>
              <a:rPr lang="en-US" dirty="0" smtClean="0"/>
              <a:t>Channel Differences</a:t>
            </a:r>
            <a:endParaRPr lang="en-US" dirty="0"/>
          </a:p>
        </p:txBody>
      </p:sp>
      <p:sp>
        <p:nvSpPr>
          <p:cNvPr id="6" name="TextBox 5"/>
          <p:cNvSpPr txBox="1"/>
          <p:nvPr/>
        </p:nvSpPr>
        <p:spPr>
          <a:xfrm>
            <a:off x="2674876" y="5546834"/>
            <a:ext cx="3212290" cy="461665"/>
          </a:xfrm>
          <a:prstGeom prst="rect">
            <a:avLst/>
          </a:prstGeom>
          <a:noFill/>
        </p:spPr>
        <p:txBody>
          <a:bodyPr wrap="none" rtlCol="0">
            <a:spAutoFit/>
          </a:bodyPr>
          <a:lstStyle/>
          <a:p>
            <a:r>
              <a:rPr lang="en-US" sz="1200" b="1" dirty="0" smtClean="0">
                <a:solidFill>
                  <a:srgbClr val="008000"/>
                </a:solidFill>
              </a:rPr>
              <a:t>Normalized Difference Vegetation Index:  </a:t>
            </a:r>
          </a:p>
          <a:p>
            <a:r>
              <a:rPr lang="en-US" sz="1200" b="1" dirty="0" smtClean="0">
                <a:solidFill>
                  <a:srgbClr val="008000"/>
                </a:solidFill>
              </a:rPr>
              <a:t>(0.86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 – 0.64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)/(0.86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 + 0.64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a:t>
            </a:r>
            <a:endParaRPr lang="en-US" sz="1200" b="1" dirty="0">
              <a:solidFill>
                <a:srgbClr val="008000"/>
              </a:solidFill>
            </a:endParaRPr>
          </a:p>
        </p:txBody>
      </p:sp>
      <p:sp>
        <p:nvSpPr>
          <p:cNvPr id="7" name="TextBox 6"/>
          <p:cNvSpPr txBox="1"/>
          <p:nvPr/>
        </p:nvSpPr>
        <p:spPr>
          <a:xfrm>
            <a:off x="6153122" y="2667000"/>
            <a:ext cx="2980368" cy="1200329"/>
          </a:xfrm>
          <a:prstGeom prst="rect">
            <a:avLst/>
          </a:prstGeom>
          <a:noFill/>
        </p:spPr>
        <p:txBody>
          <a:bodyPr wrap="none" rtlCol="0">
            <a:spAutoFit/>
          </a:bodyPr>
          <a:lstStyle/>
          <a:p>
            <a:r>
              <a:rPr lang="en-US" b="1" dirty="0" smtClean="0">
                <a:solidFill>
                  <a:srgbClr val="FF0000"/>
                </a:solidFill>
              </a:rPr>
              <a:t>Absorption Differences</a:t>
            </a:r>
          </a:p>
          <a:p>
            <a:r>
              <a:rPr lang="en-US" b="1" dirty="0" smtClean="0">
                <a:solidFill>
                  <a:srgbClr val="0000FF"/>
                </a:solidFill>
              </a:rPr>
              <a:t>Emissivity Differences</a:t>
            </a:r>
          </a:p>
          <a:p>
            <a:r>
              <a:rPr lang="en-US" b="1" dirty="0" smtClean="0">
                <a:solidFill>
                  <a:srgbClr val="008000"/>
                </a:solidFill>
              </a:rPr>
              <a:t>Reflectance Differences</a:t>
            </a:r>
          </a:p>
          <a:p>
            <a:r>
              <a:rPr lang="en-US" b="1" dirty="0" err="1" smtClean="0">
                <a:solidFill>
                  <a:srgbClr val="FF00FF"/>
                </a:solidFill>
              </a:rPr>
              <a:t>Tranmissivity</a:t>
            </a:r>
            <a:r>
              <a:rPr lang="en-US" b="1" dirty="0" smtClean="0">
                <a:solidFill>
                  <a:srgbClr val="FF00FF"/>
                </a:solidFill>
              </a:rPr>
              <a:t> Differences</a:t>
            </a:r>
            <a:endParaRPr lang="en-US" b="1" dirty="0">
              <a:solidFill>
                <a:srgbClr val="FF00FF"/>
              </a:solidFill>
            </a:endParaRPr>
          </a:p>
        </p:txBody>
      </p:sp>
      <p:sp>
        <p:nvSpPr>
          <p:cNvPr id="8" name="TextBox 7"/>
          <p:cNvSpPr txBox="1"/>
          <p:nvPr/>
        </p:nvSpPr>
        <p:spPr>
          <a:xfrm>
            <a:off x="1066800" y="6276945"/>
            <a:ext cx="7805342" cy="400110"/>
          </a:xfrm>
          <a:prstGeom prst="rect">
            <a:avLst/>
          </a:prstGeom>
          <a:noFill/>
        </p:spPr>
        <p:txBody>
          <a:bodyPr wrap="none" rtlCol="0">
            <a:spAutoFit/>
          </a:bodyPr>
          <a:lstStyle/>
          <a:p>
            <a:r>
              <a:rPr lang="en-US" sz="2000" b="1" dirty="0" smtClean="0"/>
              <a:t>If there is a Channel Difference in an RGB, it is likely in this list</a:t>
            </a:r>
            <a:endParaRPr lang="en-US" sz="2000" b="1" dirty="0"/>
          </a:p>
        </p:txBody>
      </p:sp>
    </p:spTree>
    <p:custDataLst>
      <p:tags r:id="rId1"/>
    </p:custDataLst>
    <p:extLst>
      <p:ext uri="{BB962C8B-B14F-4D97-AF65-F5344CB8AC3E}">
        <p14:creationId xmlns:p14="http://schemas.microsoft.com/office/powerpoint/2010/main" val="794156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SSTDATM_RTTOVv11p3_ABI_SRF_NW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 y="748595"/>
            <a:ext cx="9144000" cy="3657600"/>
          </a:xfrm>
          <a:prstGeom prst="rect">
            <a:avLst/>
          </a:prstGeom>
        </p:spPr>
      </p:pic>
      <p:sp>
        <p:nvSpPr>
          <p:cNvPr id="3" name="TextBox 2"/>
          <p:cNvSpPr txBox="1"/>
          <p:nvPr/>
        </p:nvSpPr>
        <p:spPr>
          <a:xfrm>
            <a:off x="1524000" y="304800"/>
            <a:ext cx="6690678" cy="369332"/>
          </a:xfrm>
          <a:prstGeom prst="rect">
            <a:avLst/>
          </a:prstGeom>
          <a:noFill/>
        </p:spPr>
        <p:txBody>
          <a:bodyPr wrap="none" rtlCol="0">
            <a:spAutoFit/>
          </a:bodyPr>
          <a:lstStyle/>
          <a:p>
            <a:r>
              <a:rPr lang="en-US" b="1" dirty="0" smtClean="0">
                <a:solidFill>
                  <a:prstClr val="black"/>
                </a:solidFill>
              </a:rPr>
              <a:t>GOES-R Advanced Baseline Imager (ABI) Infrared Spectrum</a:t>
            </a:r>
            <a:endParaRPr lang="en-US" b="1" dirty="0">
              <a:solidFill>
                <a:prstClr val="black"/>
              </a:solidFill>
            </a:endParaRPr>
          </a:p>
        </p:txBody>
      </p:sp>
      <p:sp>
        <p:nvSpPr>
          <p:cNvPr id="16" name="Footer Placeholder 15"/>
          <p:cNvSpPr>
            <a:spLocks noGrp="1"/>
          </p:cNvSpPr>
          <p:nvPr>
            <p:ph type="ftr" sz="quarter" idx="11"/>
          </p:nvPr>
        </p:nvSpPr>
        <p:spPr>
          <a:xfrm>
            <a:off x="3146534" y="6492875"/>
            <a:ext cx="2895600" cy="365125"/>
          </a:xfrm>
        </p:spPr>
        <p:txBody>
          <a:bodyPr/>
          <a:lstStyle/>
          <a:p>
            <a:r>
              <a:rPr lang="en-US" dirty="0" smtClean="0">
                <a:solidFill>
                  <a:prstClr val="black">
                    <a:tint val="75000"/>
                  </a:prstClr>
                </a:solidFill>
              </a:rPr>
              <a:t>Satellite Foundational Course - GOES-R</a:t>
            </a:r>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E7A5A54D-0CD5-4841-B422-0469FF62B8DE}" type="slidenum">
              <a:rPr lang="en-US" smtClean="0">
                <a:solidFill>
                  <a:prstClr val="black">
                    <a:tint val="75000"/>
                  </a:prstClr>
                </a:solidFill>
              </a:rPr>
              <a:pPr/>
              <a:t>8</a:t>
            </a:fld>
            <a:endParaRPr lang="en-US">
              <a:solidFill>
                <a:prstClr val="black">
                  <a:tint val="75000"/>
                </a:prstClr>
              </a:solidFill>
            </a:endParaRPr>
          </a:p>
        </p:txBody>
      </p:sp>
      <p:sp>
        <p:nvSpPr>
          <p:cNvPr id="18" name="Oval 17"/>
          <p:cNvSpPr/>
          <p:nvPr/>
        </p:nvSpPr>
        <p:spPr>
          <a:xfrm>
            <a:off x="6264006" y="1225907"/>
            <a:ext cx="734923" cy="3047913"/>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929602" y="1219200"/>
            <a:ext cx="732948" cy="3054620"/>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914400" y="5895697"/>
            <a:ext cx="8077200" cy="830997"/>
          </a:xfrm>
          <a:prstGeom prst="rect">
            <a:avLst/>
          </a:prstGeom>
          <a:noFill/>
          <a:ln>
            <a:solidFill>
              <a:srgbClr val="008000"/>
            </a:solidFill>
          </a:ln>
        </p:spPr>
        <p:txBody>
          <a:bodyPr wrap="square" rtlCol="0">
            <a:spAutoFit/>
          </a:bodyPr>
          <a:lstStyle/>
          <a:p>
            <a:r>
              <a:rPr lang="en-US" sz="1600" b="1" dirty="0" smtClean="0"/>
              <a:t>Two channels with different water vapor absorption as depicted by the red line.  Split Window Difference (SWD) is computed from the 10.3 </a:t>
            </a:r>
            <a:r>
              <a:rPr lang="en-US" sz="1600" b="1" dirty="0">
                <a:latin typeface="Symbol" panose="05050102010706020507" pitchFamily="18" charset="2"/>
              </a:rPr>
              <a:t>m</a:t>
            </a:r>
            <a:r>
              <a:rPr lang="en-US" sz="1600" b="1" dirty="0"/>
              <a:t>m</a:t>
            </a:r>
            <a:r>
              <a:rPr lang="en-US" sz="1600" b="1" dirty="0" smtClean="0"/>
              <a:t> on ABI “Clean Window” 12.3 </a:t>
            </a:r>
            <a:r>
              <a:rPr lang="en-US" sz="1600" b="1" dirty="0" smtClean="0">
                <a:latin typeface="Symbol" panose="05050102010706020507" pitchFamily="18" charset="2"/>
              </a:rPr>
              <a:t>m</a:t>
            </a:r>
            <a:r>
              <a:rPr lang="en-US" sz="1600" b="1" dirty="0" smtClean="0"/>
              <a:t>m</a:t>
            </a:r>
            <a:r>
              <a:rPr lang="en-US" sz="1600" dirty="0" smtClean="0"/>
              <a:t> </a:t>
            </a:r>
            <a:r>
              <a:rPr lang="en-US" sz="1600" b="1" dirty="0" smtClean="0"/>
              <a:t>“Dirty Window”</a:t>
            </a:r>
            <a:endParaRPr lang="en-US" sz="1600" b="1" dirty="0"/>
          </a:p>
        </p:txBody>
      </p:sp>
      <p:sp>
        <p:nvSpPr>
          <p:cNvPr id="20" name="TextBox 19"/>
          <p:cNvSpPr txBox="1"/>
          <p:nvPr/>
        </p:nvSpPr>
        <p:spPr>
          <a:xfrm rot="16200000">
            <a:off x="-1030507" y="2305241"/>
            <a:ext cx="3001847" cy="369332"/>
          </a:xfrm>
          <a:prstGeom prst="rect">
            <a:avLst/>
          </a:prstGeom>
          <a:solidFill>
            <a:schemeClr val="bg1">
              <a:lumMod val="95000"/>
            </a:schemeClr>
          </a:solidFill>
        </p:spPr>
        <p:txBody>
          <a:bodyPr wrap="none" rtlCol="0">
            <a:spAutoFit/>
          </a:bodyPr>
          <a:lstStyle/>
          <a:p>
            <a:r>
              <a:rPr lang="en-US" dirty="0" smtClean="0"/>
              <a:t>Brightness Temperature (K)</a:t>
            </a:r>
            <a:endParaRPr lang="en-US" dirty="0"/>
          </a:p>
        </p:txBody>
      </p:sp>
      <p:sp>
        <p:nvSpPr>
          <p:cNvPr id="23" name="TextBox 22"/>
          <p:cNvSpPr txBox="1"/>
          <p:nvPr/>
        </p:nvSpPr>
        <p:spPr>
          <a:xfrm rot="16200000">
            <a:off x="7841638" y="2316738"/>
            <a:ext cx="2121093" cy="369332"/>
          </a:xfrm>
          <a:prstGeom prst="rect">
            <a:avLst/>
          </a:prstGeom>
          <a:solidFill>
            <a:schemeClr val="bg1">
              <a:lumMod val="95000"/>
            </a:schemeClr>
          </a:solidFill>
        </p:spPr>
        <p:txBody>
          <a:bodyPr wrap="none" rtlCol="0">
            <a:spAutoFit/>
          </a:bodyPr>
          <a:lstStyle/>
          <a:p>
            <a:r>
              <a:rPr lang="en-US" dirty="0" smtClean="0"/>
              <a:t>Relative Response</a:t>
            </a:r>
            <a:endParaRPr lang="en-US" dirty="0"/>
          </a:p>
        </p:txBody>
      </p:sp>
      <p:sp>
        <p:nvSpPr>
          <p:cNvPr id="25" name="TextBox 24"/>
          <p:cNvSpPr txBox="1"/>
          <p:nvPr/>
        </p:nvSpPr>
        <p:spPr>
          <a:xfrm>
            <a:off x="1009650" y="3903513"/>
            <a:ext cx="312906" cy="369332"/>
          </a:xfrm>
          <a:prstGeom prst="rect">
            <a:avLst/>
          </a:prstGeom>
          <a:noFill/>
        </p:spPr>
        <p:txBody>
          <a:bodyPr wrap="none" rtlCol="0">
            <a:spAutoFit/>
          </a:bodyPr>
          <a:lstStyle/>
          <a:p>
            <a:r>
              <a:rPr lang="en-US" dirty="0" smtClean="0"/>
              <a:t>7</a:t>
            </a:r>
            <a:endParaRPr lang="en-US" dirty="0"/>
          </a:p>
        </p:txBody>
      </p:sp>
      <p:sp>
        <p:nvSpPr>
          <p:cNvPr id="29" name="TextBox 28"/>
          <p:cNvSpPr txBox="1"/>
          <p:nvPr/>
        </p:nvSpPr>
        <p:spPr>
          <a:xfrm>
            <a:off x="2393409" y="3901776"/>
            <a:ext cx="312906" cy="369332"/>
          </a:xfrm>
          <a:prstGeom prst="rect">
            <a:avLst/>
          </a:prstGeom>
          <a:noFill/>
        </p:spPr>
        <p:txBody>
          <a:bodyPr wrap="none" rtlCol="0">
            <a:spAutoFit/>
          </a:bodyPr>
          <a:lstStyle/>
          <a:p>
            <a:r>
              <a:rPr lang="en-US" dirty="0" smtClean="0"/>
              <a:t>8</a:t>
            </a:r>
            <a:endParaRPr lang="en-US" dirty="0"/>
          </a:p>
        </p:txBody>
      </p:sp>
      <p:sp>
        <p:nvSpPr>
          <p:cNvPr id="30" name="TextBox 29"/>
          <p:cNvSpPr txBox="1"/>
          <p:nvPr/>
        </p:nvSpPr>
        <p:spPr>
          <a:xfrm>
            <a:off x="2941806" y="3904488"/>
            <a:ext cx="312906" cy="369332"/>
          </a:xfrm>
          <a:prstGeom prst="rect">
            <a:avLst/>
          </a:prstGeom>
          <a:noFill/>
        </p:spPr>
        <p:txBody>
          <a:bodyPr wrap="none" rtlCol="0">
            <a:spAutoFit/>
          </a:bodyPr>
          <a:lstStyle/>
          <a:p>
            <a:r>
              <a:rPr lang="en-US" dirty="0" smtClean="0"/>
              <a:t>9</a:t>
            </a:r>
            <a:endParaRPr lang="en-US" dirty="0"/>
          </a:p>
        </p:txBody>
      </p:sp>
      <p:sp>
        <p:nvSpPr>
          <p:cNvPr id="31" name="TextBox 30"/>
          <p:cNvSpPr txBox="1"/>
          <p:nvPr/>
        </p:nvSpPr>
        <p:spPr>
          <a:xfrm>
            <a:off x="3206812" y="3901776"/>
            <a:ext cx="441146" cy="369332"/>
          </a:xfrm>
          <a:prstGeom prst="rect">
            <a:avLst/>
          </a:prstGeom>
          <a:noFill/>
        </p:spPr>
        <p:txBody>
          <a:bodyPr wrap="none" rtlCol="0">
            <a:spAutoFit/>
          </a:bodyPr>
          <a:lstStyle/>
          <a:p>
            <a:r>
              <a:rPr lang="en-US" dirty="0" smtClean="0"/>
              <a:t>10</a:t>
            </a:r>
            <a:endParaRPr lang="en-US" dirty="0"/>
          </a:p>
        </p:txBody>
      </p:sp>
      <p:sp>
        <p:nvSpPr>
          <p:cNvPr id="32" name="TextBox 31"/>
          <p:cNvSpPr txBox="1"/>
          <p:nvPr/>
        </p:nvSpPr>
        <p:spPr>
          <a:xfrm>
            <a:off x="3871662" y="3900039"/>
            <a:ext cx="424027" cy="369332"/>
          </a:xfrm>
          <a:prstGeom prst="rect">
            <a:avLst/>
          </a:prstGeom>
          <a:noFill/>
        </p:spPr>
        <p:txBody>
          <a:bodyPr wrap="none" rtlCol="0">
            <a:spAutoFit/>
          </a:bodyPr>
          <a:lstStyle/>
          <a:p>
            <a:r>
              <a:rPr lang="en-US" dirty="0" smtClean="0"/>
              <a:t>11</a:t>
            </a:r>
            <a:endParaRPr lang="en-US" dirty="0"/>
          </a:p>
        </p:txBody>
      </p:sp>
      <p:sp>
        <p:nvSpPr>
          <p:cNvPr id="33" name="TextBox 32"/>
          <p:cNvSpPr txBox="1"/>
          <p:nvPr/>
        </p:nvSpPr>
        <p:spPr>
          <a:xfrm>
            <a:off x="4648766" y="3903513"/>
            <a:ext cx="441146" cy="369332"/>
          </a:xfrm>
          <a:prstGeom prst="rect">
            <a:avLst/>
          </a:prstGeom>
          <a:noFill/>
        </p:spPr>
        <p:txBody>
          <a:bodyPr wrap="none" rtlCol="0">
            <a:spAutoFit/>
          </a:bodyPr>
          <a:lstStyle/>
          <a:p>
            <a:r>
              <a:rPr lang="en-US" dirty="0" smtClean="0"/>
              <a:t>12</a:t>
            </a:r>
            <a:endParaRPr lang="en-US" dirty="0"/>
          </a:p>
        </p:txBody>
      </p:sp>
      <p:sp>
        <p:nvSpPr>
          <p:cNvPr id="34" name="TextBox 33"/>
          <p:cNvSpPr txBox="1"/>
          <p:nvPr/>
        </p:nvSpPr>
        <p:spPr>
          <a:xfrm>
            <a:off x="5089912" y="3904488"/>
            <a:ext cx="441146" cy="369332"/>
          </a:xfrm>
          <a:prstGeom prst="rect">
            <a:avLst/>
          </a:prstGeom>
          <a:noFill/>
        </p:spPr>
        <p:txBody>
          <a:bodyPr wrap="none" rtlCol="0">
            <a:spAutoFit/>
          </a:bodyPr>
          <a:lstStyle/>
          <a:p>
            <a:r>
              <a:rPr lang="en-US" dirty="0" smtClean="0"/>
              <a:t>13</a:t>
            </a:r>
            <a:endParaRPr lang="en-US" dirty="0"/>
          </a:p>
        </p:txBody>
      </p:sp>
      <p:sp>
        <p:nvSpPr>
          <p:cNvPr id="35" name="TextBox 34"/>
          <p:cNvSpPr txBox="1"/>
          <p:nvPr/>
        </p:nvSpPr>
        <p:spPr>
          <a:xfrm>
            <a:off x="5562744" y="3903513"/>
            <a:ext cx="441146" cy="369332"/>
          </a:xfrm>
          <a:prstGeom prst="rect">
            <a:avLst/>
          </a:prstGeom>
          <a:noFill/>
        </p:spPr>
        <p:txBody>
          <a:bodyPr wrap="none" rtlCol="0">
            <a:spAutoFit/>
          </a:bodyPr>
          <a:lstStyle/>
          <a:p>
            <a:r>
              <a:rPr lang="en-US" dirty="0" smtClean="0"/>
              <a:t>14</a:t>
            </a:r>
            <a:endParaRPr lang="en-US" dirty="0"/>
          </a:p>
        </p:txBody>
      </p:sp>
      <p:sp>
        <p:nvSpPr>
          <p:cNvPr id="36" name="TextBox 35"/>
          <p:cNvSpPr txBox="1"/>
          <p:nvPr/>
        </p:nvSpPr>
        <p:spPr>
          <a:xfrm>
            <a:off x="6324600" y="3904488"/>
            <a:ext cx="441146" cy="369332"/>
          </a:xfrm>
          <a:prstGeom prst="rect">
            <a:avLst/>
          </a:prstGeom>
          <a:noFill/>
        </p:spPr>
        <p:txBody>
          <a:bodyPr wrap="none" rtlCol="0">
            <a:spAutoFit/>
          </a:bodyPr>
          <a:lstStyle/>
          <a:p>
            <a:r>
              <a:rPr lang="en-US" dirty="0" smtClean="0"/>
              <a:t>15</a:t>
            </a:r>
            <a:endParaRPr lang="en-US" dirty="0"/>
          </a:p>
        </p:txBody>
      </p:sp>
      <p:sp>
        <p:nvSpPr>
          <p:cNvPr id="37" name="TextBox 36"/>
          <p:cNvSpPr txBox="1"/>
          <p:nvPr/>
        </p:nvSpPr>
        <p:spPr>
          <a:xfrm>
            <a:off x="7040880" y="3904488"/>
            <a:ext cx="441146" cy="369332"/>
          </a:xfrm>
          <a:prstGeom prst="rect">
            <a:avLst/>
          </a:prstGeom>
          <a:noFill/>
        </p:spPr>
        <p:txBody>
          <a:bodyPr wrap="none" rtlCol="0">
            <a:spAutoFit/>
          </a:bodyPr>
          <a:lstStyle/>
          <a:p>
            <a:r>
              <a:rPr lang="en-US" dirty="0" smtClean="0"/>
              <a:t>16</a:t>
            </a:r>
            <a:endParaRPr lang="en-US" dirty="0"/>
          </a:p>
        </p:txBody>
      </p:sp>
      <p:cxnSp>
        <p:nvCxnSpPr>
          <p:cNvPr id="21" name="Straight Arrow Connector 20"/>
          <p:cNvCxnSpPr>
            <a:endCxn id="19" idx="4"/>
          </p:cNvCxnSpPr>
          <p:nvPr/>
        </p:nvCxnSpPr>
        <p:spPr>
          <a:xfrm flipH="1" flipV="1">
            <a:off x="5296076" y="4273820"/>
            <a:ext cx="106358" cy="162187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8" idx="4"/>
          </p:cNvCxnSpPr>
          <p:nvPr/>
        </p:nvCxnSpPr>
        <p:spPr>
          <a:xfrm flipV="1">
            <a:off x="6103409" y="4273820"/>
            <a:ext cx="528059" cy="162187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50764" y="4221529"/>
            <a:ext cx="830677" cy="369332"/>
          </a:xfrm>
          <a:prstGeom prst="rect">
            <a:avLst/>
          </a:prstGeom>
          <a:noFill/>
        </p:spPr>
        <p:txBody>
          <a:bodyPr wrap="none" rtlCol="0">
            <a:spAutoFit/>
          </a:bodyPr>
          <a:lstStyle/>
          <a:p>
            <a:r>
              <a:rPr lang="en-US" dirty="0" smtClean="0"/>
              <a:t>3.9</a:t>
            </a:r>
            <a:r>
              <a:rPr lang="en-US" dirty="0" smtClean="0">
                <a:latin typeface="Symbol" panose="05050102010706020507" pitchFamily="18" charset="2"/>
              </a:rPr>
              <a:t>m</a:t>
            </a:r>
            <a:r>
              <a:rPr lang="en-US" dirty="0" smtClean="0"/>
              <a:t>m</a:t>
            </a:r>
            <a:endParaRPr lang="en-US" dirty="0"/>
          </a:p>
        </p:txBody>
      </p:sp>
      <p:sp>
        <p:nvSpPr>
          <p:cNvPr id="44" name="TextBox 43"/>
          <p:cNvSpPr txBox="1"/>
          <p:nvPr/>
        </p:nvSpPr>
        <p:spPr>
          <a:xfrm>
            <a:off x="2093294" y="4221529"/>
            <a:ext cx="830677" cy="369332"/>
          </a:xfrm>
          <a:prstGeom prst="rect">
            <a:avLst/>
          </a:prstGeom>
          <a:noFill/>
        </p:spPr>
        <p:txBody>
          <a:bodyPr wrap="none" rtlCol="0">
            <a:spAutoFit/>
          </a:bodyPr>
          <a:lstStyle/>
          <a:p>
            <a:r>
              <a:rPr lang="en-US" dirty="0" smtClean="0"/>
              <a:t>6.2</a:t>
            </a:r>
            <a:r>
              <a:rPr lang="en-US" dirty="0" smtClean="0">
                <a:latin typeface="Symbol" panose="05050102010706020507" pitchFamily="18" charset="2"/>
              </a:rPr>
              <a:t>m</a:t>
            </a:r>
            <a:r>
              <a:rPr lang="en-US" dirty="0" smtClean="0"/>
              <a:t>m</a:t>
            </a:r>
            <a:endParaRPr lang="en-US" dirty="0"/>
          </a:p>
        </p:txBody>
      </p:sp>
      <p:sp>
        <p:nvSpPr>
          <p:cNvPr id="45" name="TextBox 44"/>
          <p:cNvSpPr txBox="1"/>
          <p:nvPr/>
        </p:nvSpPr>
        <p:spPr>
          <a:xfrm>
            <a:off x="3742761" y="4229100"/>
            <a:ext cx="830677" cy="369332"/>
          </a:xfrm>
          <a:prstGeom prst="rect">
            <a:avLst/>
          </a:prstGeom>
          <a:noFill/>
        </p:spPr>
        <p:txBody>
          <a:bodyPr wrap="none" rtlCol="0">
            <a:spAutoFit/>
          </a:bodyPr>
          <a:lstStyle/>
          <a:p>
            <a:r>
              <a:rPr lang="en-US" dirty="0" smtClean="0"/>
              <a:t>8.4</a:t>
            </a:r>
            <a:r>
              <a:rPr lang="en-US" dirty="0" smtClean="0">
                <a:latin typeface="Symbol" panose="05050102010706020507" pitchFamily="18" charset="2"/>
              </a:rPr>
              <a:t>m</a:t>
            </a:r>
            <a:r>
              <a:rPr lang="en-US" dirty="0" smtClean="0"/>
              <a:t>m</a:t>
            </a:r>
            <a:endParaRPr lang="en-US" dirty="0"/>
          </a:p>
        </p:txBody>
      </p:sp>
      <p:sp>
        <p:nvSpPr>
          <p:cNvPr id="46" name="TextBox 45"/>
          <p:cNvSpPr txBox="1"/>
          <p:nvPr/>
        </p:nvSpPr>
        <p:spPr>
          <a:xfrm>
            <a:off x="2661032" y="4598432"/>
            <a:ext cx="830677" cy="369332"/>
          </a:xfrm>
          <a:prstGeom prst="rect">
            <a:avLst/>
          </a:prstGeom>
          <a:noFill/>
        </p:spPr>
        <p:txBody>
          <a:bodyPr wrap="none" rtlCol="0">
            <a:spAutoFit/>
          </a:bodyPr>
          <a:lstStyle/>
          <a:p>
            <a:r>
              <a:rPr lang="en-US" dirty="0" smtClean="0"/>
              <a:t>6.9</a:t>
            </a:r>
            <a:r>
              <a:rPr lang="en-US" dirty="0" smtClean="0">
                <a:latin typeface="Symbol" panose="05050102010706020507" pitchFamily="18" charset="2"/>
              </a:rPr>
              <a:t>m</a:t>
            </a:r>
            <a:r>
              <a:rPr lang="en-US" dirty="0" smtClean="0"/>
              <a:t>m</a:t>
            </a:r>
            <a:endParaRPr lang="en-US" dirty="0"/>
          </a:p>
        </p:txBody>
      </p:sp>
      <p:sp>
        <p:nvSpPr>
          <p:cNvPr id="47" name="TextBox 46"/>
          <p:cNvSpPr txBox="1"/>
          <p:nvPr/>
        </p:nvSpPr>
        <p:spPr>
          <a:xfrm>
            <a:off x="3012046" y="4221529"/>
            <a:ext cx="830677" cy="369332"/>
          </a:xfrm>
          <a:prstGeom prst="rect">
            <a:avLst/>
          </a:prstGeom>
          <a:noFill/>
        </p:spPr>
        <p:txBody>
          <a:bodyPr wrap="none" rtlCol="0">
            <a:spAutoFit/>
          </a:bodyPr>
          <a:lstStyle/>
          <a:p>
            <a:r>
              <a:rPr lang="en-US" dirty="0" smtClean="0"/>
              <a:t>7.3</a:t>
            </a:r>
            <a:r>
              <a:rPr lang="en-US" dirty="0" smtClean="0">
                <a:latin typeface="Symbol" panose="05050102010706020507" pitchFamily="18" charset="2"/>
              </a:rPr>
              <a:t>m</a:t>
            </a:r>
            <a:r>
              <a:rPr lang="en-US" dirty="0" smtClean="0"/>
              <a:t>m</a:t>
            </a:r>
            <a:endParaRPr lang="en-US" dirty="0"/>
          </a:p>
        </p:txBody>
      </p:sp>
      <p:sp>
        <p:nvSpPr>
          <p:cNvPr id="48" name="TextBox 47"/>
          <p:cNvSpPr txBox="1"/>
          <p:nvPr/>
        </p:nvSpPr>
        <p:spPr>
          <a:xfrm>
            <a:off x="4492100" y="4229100"/>
            <a:ext cx="830677" cy="369332"/>
          </a:xfrm>
          <a:prstGeom prst="rect">
            <a:avLst/>
          </a:prstGeom>
          <a:noFill/>
        </p:spPr>
        <p:txBody>
          <a:bodyPr wrap="none" rtlCol="0">
            <a:spAutoFit/>
          </a:bodyPr>
          <a:lstStyle/>
          <a:p>
            <a:r>
              <a:rPr lang="en-US" dirty="0" smtClean="0"/>
              <a:t>9.6</a:t>
            </a:r>
            <a:r>
              <a:rPr lang="en-US" dirty="0" smtClean="0">
                <a:latin typeface="Symbol" panose="05050102010706020507" pitchFamily="18" charset="2"/>
              </a:rPr>
              <a:t>m</a:t>
            </a:r>
            <a:r>
              <a:rPr lang="en-US" dirty="0" smtClean="0"/>
              <a:t>m</a:t>
            </a:r>
            <a:endParaRPr lang="en-US" dirty="0"/>
          </a:p>
        </p:txBody>
      </p:sp>
      <p:sp>
        <p:nvSpPr>
          <p:cNvPr id="49" name="TextBox 48"/>
          <p:cNvSpPr txBox="1"/>
          <p:nvPr/>
        </p:nvSpPr>
        <p:spPr>
          <a:xfrm>
            <a:off x="4893947" y="4599432"/>
            <a:ext cx="958917" cy="369332"/>
          </a:xfrm>
          <a:prstGeom prst="rect">
            <a:avLst/>
          </a:prstGeom>
          <a:noFill/>
        </p:spPr>
        <p:txBody>
          <a:bodyPr wrap="none" rtlCol="0">
            <a:spAutoFit/>
          </a:bodyPr>
          <a:lstStyle/>
          <a:p>
            <a:r>
              <a:rPr lang="en-US" dirty="0" smtClean="0"/>
              <a:t>10.3</a:t>
            </a:r>
            <a:r>
              <a:rPr lang="en-US" dirty="0" smtClean="0">
                <a:latin typeface="Symbol" panose="05050102010706020507" pitchFamily="18" charset="2"/>
              </a:rPr>
              <a:t>m</a:t>
            </a:r>
            <a:r>
              <a:rPr lang="en-US" dirty="0" smtClean="0"/>
              <a:t>m</a:t>
            </a:r>
            <a:endParaRPr lang="en-US" dirty="0"/>
          </a:p>
        </p:txBody>
      </p:sp>
      <p:sp>
        <p:nvSpPr>
          <p:cNvPr id="50" name="TextBox 49"/>
          <p:cNvSpPr txBox="1"/>
          <p:nvPr/>
        </p:nvSpPr>
        <p:spPr>
          <a:xfrm>
            <a:off x="6192320" y="4599432"/>
            <a:ext cx="958917" cy="369332"/>
          </a:xfrm>
          <a:prstGeom prst="rect">
            <a:avLst/>
          </a:prstGeom>
          <a:noFill/>
        </p:spPr>
        <p:txBody>
          <a:bodyPr wrap="none" rtlCol="0">
            <a:spAutoFit/>
          </a:bodyPr>
          <a:lstStyle/>
          <a:p>
            <a:r>
              <a:rPr lang="en-US" dirty="0" smtClean="0"/>
              <a:t>12.3</a:t>
            </a:r>
            <a:r>
              <a:rPr lang="en-US" dirty="0" smtClean="0">
                <a:latin typeface="Symbol" panose="05050102010706020507" pitchFamily="18" charset="2"/>
              </a:rPr>
              <a:t>m</a:t>
            </a:r>
            <a:r>
              <a:rPr lang="en-US" dirty="0" smtClean="0"/>
              <a:t>m</a:t>
            </a:r>
            <a:endParaRPr lang="en-US" dirty="0"/>
          </a:p>
        </p:txBody>
      </p:sp>
      <p:sp>
        <p:nvSpPr>
          <p:cNvPr id="51" name="TextBox 50"/>
          <p:cNvSpPr txBox="1"/>
          <p:nvPr/>
        </p:nvSpPr>
        <p:spPr>
          <a:xfrm>
            <a:off x="6998929" y="4221529"/>
            <a:ext cx="958917" cy="369332"/>
          </a:xfrm>
          <a:prstGeom prst="rect">
            <a:avLst/>
          </a:prstGeom>
          <a:noFill/>
        </p:spPr>
        <p:txBody>
          <a:bodyPr wrap="none" rtlCol="0">
            <a:spAutoFit/>
          </a:bodyPr>
          <a:lstStyle/>
          <a:p>
            <a:r>
              <a:rPr lang="en-US" dirty="0" smtClean="0"/>
              <a:t>13.3</a:t>
            </a:r>
            <a:r>
              <a:rPr lang="en-US" dirty="0" smtClean="0">
                <a:latin typeface="Symbol" panose="05050102010706020507" pitchFamily="18" charset="2"/>
              </a:rPr>
              <a:t>m</a:t>
            </a:r>
            <a:r>
              <a:rPr lang="en-US" dirty="0" smtClean="0"/>
              <a:t>m</a:t>
            </a:r>
            <a:endParaRPr lang="en-US" dirty="0"/>
          </a:p>
        </p:txBody>
      </p:sp>
      <p:sp>
        <p:nvSpPr>
          <p:cNvPr id="52" name="TextBox 51"/>
          <p:cNvSpPr txBox="1"/>
          <p:nvPr/>
        </p:nvSpPr>
        <p:spPr>
          <a:xfrm>
            <a:off x="5479813" y="4229100"/>
            <a:ext cx="941796" cy="369332"/>
          </a:xfrm>
          <a:prstGeom prst="rect">
            <a:avLst/>
          </a:prstGeom>
          <a:noFill/>
        </p:spPr>
        <p:txBody>
          <a:bodyPr wrap="none" rtlCol="0">
            <a:spAutoFit/>
          </a:bodyPr>
          <a:lstStyle/>
          <a:p>
            <a:r>
              <a:rPr lang="en-US" dirty="0" smtClean="0"/>
              <a:t>11.2</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3361847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030" y="508148"/>
            <a:ext cx="5905794" cy="5285232"/>
          </a:xfrm>
          <a:prstGeom prst="rect">
            <a:avLst/>
          </a:prstGeom>
        </p:spPr>
      </p:pic>
      <p:sp>
        <p:nvSpPr>
          <p:cNvPr id="3" name="TextBox 2"/>
          <p:cNvSpPr txBox="1"/>
          <p:nvPr/>
        </p:nvSpPr>
        <p:spPr>
          <a:xfrm>
            <a:off x="1108841" y="5853814"/>
            <a:ext cx="7856483" cy="584775"/>
          </a:xfrm>
          <a:prstGeom prst="rect">
            <a:avLst/>
          </a:prstGeom>
          <a:noFill/>
        </p:spPr>
        <p:txBody>
          <a:bodyPr wrap="square" rtlCol="0">
            <a:spAutoFit/>
          </a:bodyPr>
          <a:lstStyle/>
          <a:p>
            <a:r>
              <a:rPr lang="en-US" sz="1600" b="1" dirty="0" smtClean="0"/>
              <a:t>The 10.3 – 12.3 </a:t>
            </a:r>
            <a:r>
              <a:rPr lang="en-US" sz="1600" b="1" dirty="0" smtClean="0">
                <a:latin typeface="Symbol" panose="05050102010706020507" pitchFamily="18" charset="2"/>
              </a:rPr>
              <a:t>m</a:t>
            </a:r>
            <a:r>
              <a:rPr lang="en-US" sz="1600" b="1" dirty="0" smtClean="0"/>
              <a:t>m SWD shows  a distinct moisture gradient over Kansas on 15 June 2017 at 1547 UTC.  Inset:  Clear Skies shown at the same time.</a:t>
            </a:r>
            <a:endParaRPr lang="en-US" sz="1600" b="1" dirty="0"/>
          </a:p>
        </p:txBody>
      </p:sp>
      <p:cxnSp>
        <p:nvCxnSpPr>
          <p:cNvPr id="6" name="Straight Connector 5"/>
          <p:cNvCxnSpPr/>
          <p:nvPr/>
        </p:nvCxnSpPr>
        <p:spPr>
          <a:xfrm flipV="1">
            <a:off x="5181361" y="1943099"/>
            <a:ext cx="399655" cy="1066800"/>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72" y="306464"/>
            <a:ext cx="3657600" cy="3273271"/>
          </a:xfrm>
          <a:prstGeom prst="rect">
            <a:avLst/>
          </a:prstGeom>
        </p:spPr>
      </p:pic>
      <p:sp>
        <p:nvSpPr>
          <p:cNvPr id="19" name="TextBox 18"/>
          <p:cNvSpPr txBox="1"/>
          <p:nvPr/>
        </p:nvSpPr>
        <p:spPr>
          <a:xfrm>
            <a:off x="786384" y="3191256"/>
            <a:ext cx="1023037" cy="369332"/>
          </a:xfrm>
          <a:prstGeom prst="rect">
            <a:avLst/>
          </a:prstGeom>
          <a:solidFill>
            <a:srgbClr val="FFFF00"/>
          </a:solidFill>
        </p:spPr>
        <p:txBody>
          <a:bodyPr wrap="none" rtlCol="0">
            <a:spAutoFit/>
          </a:bodyPr>
          <a:lstStyle/>
          <a:p>
            <a:r>
              <a:rPr lang="en-US" dirty="0" smtClean="0"/>
              <a:t>0.47 </a:t>
            </a:r>
            <a:r>
              <a:rPr lang="en-US" b="1" dirty="0" smtClean="0">
                <a:latin typeface="Symbol" panose="05050102010706020507" pitchFamily="18" charset="2"/>
              </a:rPr>
              <a:t>m</a:t>
            </a:r>
            <a:r>
              <a:rPr lang="en-US" dirty="0" smtClean="0"/>
              <a:t>m</a:t>
            </a:r>
            <a:endParaRPr lang="en-US" dirty="0"/>
          </a:p>
        </p:txBody>
      </p:sp>
      <p:sp>
        <p:nvSpPr>
          <p:cNvPr id="12" name="TextBox 11"/>
          <p:cNvSpPr txBox="1"/>
          <p:nvPr/>
        </p:nvSpPr>
        <p:spPr>
          <a:xfrm>
            <a:off x="3237617" y="5397064"/>
            <a:ext cx="2182008" cy="369332"/>
          </a:xfrm>
          <a:prstGeom prst="rect">
            <a:avLst/>
          </a:prstGeom>
          <a:solidFill>
            <a:srgbClr val="FFFF00"/>
          </a:solidFill>
        </p:spPr>
        <p:txBody>
          <a:bodyPr wrap="none" rtlCol="0">
            <a:spAutoFit/>
          </a:bodyPr>
          <a:lstStyle/>
          <a:p>
            <a:r>
              <a:rPr lang="en-US" dirty="0" smtClean="0"/>
              <a:t>10.3 </a:t>
            </a:r>
            <a:r>
              <a:rPr lang="en-US" b="1" dirty="0" smtClean="0">
                <a:latin typeface="Symbol" panose="05050102010706020507" pitchFamily="18" charset="2"/>
              </a:rPr>
              <a:t>m</a:t>
            </a:r>
            <a:r>
              <a:rPr lang="en-US" dirty="0" smtClean="0"/>
              <a:t>m – 12.3 </a:t>
            </a:r>
            <a:r>
              <a:rPr lang="en-US" b="1" dirty="0" smtClean="0">
                <a:latin typeface="Symbol" panose="05050102010706020507" pitchFamily="18" charset="2"/>
              </a:rPr>
              <a:t>m</a:t>
            </a:r>
            <a:r>
              <a:rPr lang="en-US" dirty="0" smtClean="0"/>
              <a:t>m</a:t>
            </a:r>
            <a:endParaRPr lang="en-US" dirty="0"/>
          </a:p>
        </p:txBody>
      </p:sp>
      <p:cxnSp>
        <p:nvCxnSpPr>
          <p:cNvPr id="14" name="Straight Connector 13"/>
          <p:cNvCxnSpPr/>
          <p:nvPr/>
        </p:nvCxnSpPr>
        <p:spPr>
          <a:xfrm flipV="1">
            <a:off x="5991275" y="2191405"/>
            <a:ext cx="399655" cy="1066800"/>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181361" y="3162299"/>
            <a:ext cx="152400" cy="723901"/>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333761" y="3579735"/>
            <a:ext cx="381239" cy="458865"/>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771066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adb0230b-a8b0-4258-802f-02dbb17fe369"/>
  <p:tag name="ARTICULATE_SLIDE_COUNT" val="49"/>
  <p:tag name="ARTICULATE_PROJECT_OPEN" val="1"/>
  <p:tag name="TAG_BACKING_FORM_KEY" val="329588-c:\users\scottl\visit\satfoundationcourse\multichannel\multi-channel interpretation approaches goes16_v2.pptx"/>
  <p:tag name="ARTICULATE_PRESENTER_VERSION" val="7"/>
  <p:tag name="ARTICULATE_USED_PAGE_ORIENTATION" val="1"/>
  <p:tag name="ARTICULATE_USED_PAGE_SIZE" val="1"/>
  <p:tag name="ARTICULATE_REFERENCE_TYPE_1" val="0"/>
  <p:tag name="ARTICULATE_REFERENCE_1" val="http://www.goes-r.gov/"/>
  <p:tag name="ARTICULATE_REFERENCE_TITLE_1" val="GOES-R Page"/>
  <p:tag name="ARTICULATE_REFERENCE_ID_1" val="44d82704-554b-405a-8aa4-c9ffb958b31b"/>
  <p:tag name="ARTICULATE_REFERENCE_TYPE_2" val="0"/>
  <p:tag name="ARTICULATE_REFERENCE_2" val="http://www.goes-r.gov/education/ABI-bands-quick-info.html"/>
  <p:tag name="ARTICULATE_REFERENCE_TITLE_2" val="GOES-R Fact Sheets (Quick Guides), One for Each Band"/>
  <p:tag name="ARTICULATE_REFERENCE_ID_2" val="1dbc4233-80fb-470f-9e0d-986683cfd498"/>
  <p:tag name="ARTICULATE_REFERENCE_TYPE_3" val="0"/>
  <p:tag name="ARTICULATE_REFERENCE_3" val="http://www.goes-r.gov/users/comet/npoess/multispectral_topics/rgb/print.htm"/>
  <p:tag name="ARTICULATE_REFERENCE_TITLE_3" val="COMET RGB Lesson at GOES-R Website"/>
  <p:tag name="ARTICULATE_REFERENCE_ID_3" val="ee23d45a-da58-4ddb-a9c9-50c76d96fa78"/>
  <p:tag name="ARTICULATE_REFERENCE_TYPE_4" val="0"/>
  <p:tag name="ARTICULATE_REFERENCE_4" val="http://cimss.ssec.wisc.edu/goes/webapps/satrgb/satrgb_AHI_realtime_fd.html"/>
  <p:tag name="ARTICULATE_REFERENCE_TITLE_4" val="RGB-creating Webapp using realtime AHI data"/>
  <p:tag name="ARTICULATE_REFERENCE_ID_4" val="bad0f4ba-a9d7-4e27-bc05-1063b1021c96"/>
  <p:tag name="ARTICULATE_REFERENCE_COUNT" val="4"/>
  <p:tag name="ARTICULATE_PLAYER_GLOSSARY_XML" val="&lt;?xml version=&quot;1.0&quot; encoding=&quot;utf-16&quot;?&gt;&lt;glossary xmlns:xsi=&quot;http://www.w3.org/2001/XMLSchema-instance&quot; xmlns:xsd=&quot;http://www.w3.org/2001/XMLSchema&quot;&gt;&lt;terms /&gt;&lt;/glossary&gt;"/>
</p:tagLst>
</file>

<file path=ppt/tags/tag10.xml><?xml version="1.0" encoding="utf-8"?>
<p:tagLst xmlns:a="http://schemas.openxmlformats.org/drawingml/2006/main" xmlns:r="http://schemas.openxmlformats.org/officeDocument/2006/relationships" xmlns:p="http://schemas.openxmlformats.org/presentationml/2006/main">
  <p:tag name="AUDIO_ID" val="366"/>
  <p:tag name="ARTICULATE_AUDIO_RECORDED" val="1"/>
  <p:tag name="ELAPSEDTIME" val="10.5"/>
  <p:tag name="ANNOTATION_TYPE_4" val="0"/>
  <p:tag name="ANNOTATION_START_4" val="4.5"/>
  <p:tag name="ANNOTATION_END_4" val="6.1"/>
  <p:tag name="ANNOTATION_TOP_4" val="473"/>
  <p:tag name="ANNOTATION_LEFT_4" val="11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1"/>
  <p:tag name="ANNOTATION_END_5" val="6.9"/>
  <p:tag name="ANNOTATION_TOP_5" val="586"/>
  <p:tag name="ANNOTATION_LEFT_5" val="11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6.9"/>
  <p:tag name="ANNOTATION_END_6" val="9.2"/>
  <p:tag name="ANNOTATION_TOP_6" val="586"/>
  <p:tag name="ANNOTATION_LEFT_6" val="110"/>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1" val="0"/>
  <p:tag name="ANNOTATION_START_1" val="1.9"/>
  <p:tag name="ANNOTATION_END_1" val="4.7"/>
  <p:tag name="ANNOTATION_TOP_1" val="249"/>
  <p:tag name="ANNOTATION_LEFT_1" val="13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7"/>
  <p:tag name="ANNOTATION_END_2" val="7.4"/>
  <p:tag name="ANNOTATION_TOP_2" val="497"/>
  <p:tag name="ANNOTATION_LEFT_2" val="132"/>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4"/>
  <p:tag name="ANNOTATION_END_3" val="9.7"/>
  <p:tag name="ANNOTATION_TOP_3" val="606"/>
  <p:tag name="ANNOTATION_LEFT_3" val="13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8" val="0"/>
  <p:tag name="ANNOTATION_START_8" val="31.1"/>
  <p:tag name="ANNOTATION_END_8" val="46.9"/>
  <p:tag name="ANNOTATION_TOP_8" val="456"/>
  <p:tag name="ANNOTATION_LEFT_8" val="59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46.9"/>
  <p:tag name="ANNOTATION_TOP_9" val="476"/>
  <p:tag name="ANNOTATION_LEFT_9" val="591"/>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UDIO_ID" val="465"/>
  <p:tag name="ARTICULATE_AUDIO_RECORDED" val="1"/>
  <p:tag name="ELAPSEDTIME" val="24.1"/>
  <p:tag name="ANNOTATION_TYPE_1" val="0"/>
  <p:tag name="ANNOTATION_START_1" val="1.4"/>
  <p:tag name="ANNOTATION_END_1" val="3.0"/>
  <p:tag name="ANNOTATION_TOP_1" val="229"/>
  <p:tag name="ANNOTATION_LEFT_1" val="13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8"/>
  <p:tag name="ANNOTATION_TOP_2" val="305"/>
  <p:tag name="ANNOTATION_LEFT_2" val="40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4.8"/>
  <p:tag name="ANNOTATION_END_3" val="8.3"/>
  <p:tag name="ANNOTATION_TOP_3" val="344"/>
  <p:tag name="ANNOTATION_LEFT_3" val="56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8.3"/>
  <p:tag name="ANNOTATION_END_4" val="11.5"/>
  <p:tag name="ANNOTATION_TOP_4" val="364"/>
  <p:tag name="ANNOTATION_LEFT_4" val="7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1.5"/>
  <p:tag name="ANNOTATION_END_5" val="15.9"/>
  <p:tag name="ANNOTATION_TOP_5" val="383"/>
  <p:tag name="ANNOTATION_LEFT_5" val="70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5.9"/>
  <p:tag name="ANNOTATION_END_6" val="17.0"/>
  <p:tag name="ANNOTATION_TOP_6" val="401"/>
  <p:tag name="ANNOTATION_LEFT_6" val="70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17.0"/>
  <p:tag name="ANNOTATION_END_7" val="21.2"/>
  <p:tag name="ANNOTATION_TOP_7" val="422"/>
  <p:tag name="ANNOTATION_LEFT_7" val="70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3.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1" val="8226"/>
</p:tagLst>
</file>

<file path=ppt/tags/tag14.xml><?xml version="1.0" encoding="utf-8"?>
<p:tagLst xmlns:a="http://schemas.openxmlformats.org/drawingml/2006/main" xmlns:r="http://schemas.openxmlformats.org/officeDocument/2006/relationships" xmlns:p="http://schemas.openxmlformats.org/presentationml/2006/main">
  <p:tag name="ANNOTATION_TYPE_8" val="0"/>
  <p:tag name="ANNOTATION_START_8" val="33.4"/>
  <p:tag name="ANNOTATION_TOP_8" val="248"/>
  <p:tag name="ANNOTATION_LEFT_8" val="194"/>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1" val="0"/>
  <p:tag name="ANNOTATION_START_1" val="2.2"/>
  <p:tag name="ANNOTATION_END_1" val="3.1"/>
  <p:tag name="ANNOTATION_TOP_1" val="647"/>
  <p:tag name="ANNOTATION_LEFT_1" val="80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3.1"/>
  <p:tag name="ANNOTATION_END_2" val="15.0"/>
  <p:tag name="ANNOTATION_TOP_2" val="647"/>
  <p:tag name="ANNOTATION_LEFT_2" val="80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5.0"/>
  <p:tag name="ANNOTATION_END_3" val="15.9"/>
  <p:tag name="ANNOTATION_TOP_3" val="455"/>
  <p:tag name="ANNOTATION_LEFT_3" val="33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5.9"/>
  <p:tag name="ANNOTATION_END_4" val="21.4"/>
  <p:tag name="ANNOTATION_TOP_4" val="455"/>
  <p:tag name="ANNOTATION_LEFT_4" val="337"/>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21.4"/>
  <p:tag name="ANNOTATION_END_5" val="27.8"/>
  <p:tag name="ANNOTATION_TOP_5" val="310"/>
  <p:tag name="ANNOTATION_LEFT_5" val="71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7.8"/>
  <p:tag name="ANNOTATION_END_6" val="31.6"/>
  <p:tag name="ANNOTATION_TOP_6" val="442"/>
  <p:tag name="ANNOTATION_LEFT_6" val="35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31.6"/>
  <p:tag name="ANNOTATION_TOP_7" val="245"/>
  <p:tag name="ANNOTATION_LEFT_7" val="172"/>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UDIO_ID" val="466"/>
  <p:tag name="ARTICULATE_AUDIO_RECORDED" val="1"/>
  <p:tag name="ELAPSEDTIME" val="5.3"/>
  <p:tag name="ANNOTATION_COUNT" val="0"/>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5.xml><?xml version="1.0" encoding="utf-8"?>
<p:tagLst xmlns:a="http://schemas.openxmlformats.org/drawingml/2006/main" xmlns:r="http://schemas.openxmlformats.org/officeDocument/2006/relationships" xmlns:p="http://schemas.openxmlformats.org/presentationml/2006/main">
  <p:tag name="BULLET_1" val="8226"/>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ABI SRF for IR Bands"/>
  <p:tag name="AUDIO_ID" val="303"/>
  <p:tag name="ARTICULATE_AUDIO_RECORDED" val="1"/>
  <p:tag name="ELAPSEDTIME" val="115.2"/>
  <p:tag name="ANNOTATION_TYPE_1" val="0"/>
  <p:tag name="ANNOTATION_START_1" val="8.0"/>
  <p:tag name="ANNOTATION_END_1" val="9.0"/>
  <p:tag name="ANNOTATION_TOP_1" val="378"/>
  <p:tag name="ANNOTATION_LEFT_1" val="43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0"/>
  <p:tag name="ANNOTATION_END_2" val="10.8"/>
  <p:tag name="ANNOTATION_TOP_2" val="383"/>
  <p:tag name="ANNOTATION_LEFT_2" val="280"/>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8"/>
  <p:tag name="ANNOTATION_END_3" val="13.0"/>
  <p:tag name="ANNOTATION_TOP_3" val="382"/>
  <p:tag name="ANNOTATION_LEFT_3" val="355"/>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3.0"/>
  <p:tag name="ANNOTATION_END_4" val="16.2"/>
  <p:tag name="ANNOTATION_TOP_4" val="392"/>
  <p:tag name="ANNOTATION_LEFT_4" val="272"/>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6.2"/>
  <p:tag name="ANNOTATION_END_5" val="24.2"/>
  <p:tag name="ANNOTATION_TOP_5" val="327"/>
  <p:tag name="ANNOTATION_LEFT_5" val="206"/>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4.2"/>
  <p:tag name="ANNOTATION_END_6" val="26.4"/>
  <p:tag name="ANNOTATION_TOP_6" val="413"/>
  <p:tag name="ANNOTATION_LEFT_6" val="46"/>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4"/>
  <p:tag name="ANNOTATION_END_7" val="34.0"/>
  <p:tag name="ANNOTATION_TOP_7" val="385"/>
  <p:tag name="ANNOTATION_LEFT_7" val="934"/>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4.0"/>
  <p:tag name="ANNOTATION_END_8" val="35.5"/>
  <p:tag name="ANNOTATION_TOP_8" val="295"/>
  <p:tag name="ANNOTATION_LEFT_8" val="280"/>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35.5"/>
  <p:tag name="ANNOTATION_END_9" val="36.3"/>
  <p:tag name="ANNOTATION_TOP_9" val="306"/>
  <p:tag name="ANNOTATION_LEFT_9" val="327"/>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36.3"/>
  <p:tag name="ANNOTATION_END_10" val="38.3"/>
  <p:tag name="ANNOTATION_TOP_10" val="316"/>
  <p:tag name="ANNOTATION_LEFT_10" val="353"/>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38.3"/>
  <p:tag name="ANNOTATION_END_11" val="40.9"/>
  <p:tag name="ANNOTATION_TOP_11" val="337"/>
  <p:tag name="ANNOTATION_LEFT_11" val="514"/>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TYPE_12" val="0"/>
  <p:tag name="ANNOTATION_START_12" val="40.9"/>
  <p:tag name="ANNOTATION_END_12" val="47.2"/>
  <p:tag name="ANNOTATION_TOP_12" val="307"/>
  <p:tag name="ANNOTATION_LEFT_12" val="762"/>
  <p:tag name="ANNOTATION_WIDTH_12" val="186"/>
  <p:tag name="ANNOTATION_HEIGHT_12" val="186"/>
  <p:tag name="ANNOTATION_ANIMATION_12" val="3"/>
  <p:tag name="ANNOTATION_ROTATION_12" val="27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13" val="0"/>
  <p:tag name="ANNOTATION_START_13" val="50.3"/>
  <p:tag name="ANNOTATION_END_13" val="54.3"/>
  <p:tag name="ANNOTATION_TOP_13" val="394"/>
  <p:tag name="ANNOTATION_LEFT_13" val="556"/>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3"/>
  <p:tag name="ANNOTATION_SLIDE_WIDTH_13" val="960"/>
  <p:tag name="ANNOTATION_SLIDE_HEIGHT_13" val="720"/>
  <p:tag name="ANNOTATION_TYPE_14" val="0"/>
  <p:tag name="ANNOTATION_START_14" val="54.3"/>
  <p:tag name="ANNOTATION_END_14" val="73.2"/>
  <p:tag name="ANNOTATION_TOP_14" val="364"/>
  <p:tag name="ANNOTATION_LEFT_14" val="562"/>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3"/>
  <p:tag name="ANNOTATION_SLIDE_WIDTH_14" val="960"/>
  <p:tag name="ANNOTATION_SLIDE_HEIGHT_14" val="720"/>
  <p:tag name="ANNOTATION_TYPE_15" val="0"/>
  <p:tag name="ANNOTATION_START_15" val="73.2"/>
  <p:tag name="ANNOTATION_END_15" val="76.2"/>
  <p:tag name="ANNOTATION_TOP_15" val="385"/>
  <p:tag name="ANNOTATION_LEFT_15" val="624"/>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3"/>
  <p:tag name="ANNOTATION_SLIDE_WIDTH_15" val="960"/>
  <p:tag name="ANNOTATION_SLIDE_HEIGHT_15" val="720"/>
  <p:tag name="ANNOTATION_TYPE_16" val="0"/>
  <p:tag name="ANNOTATION_START_16" val="76.2"/>
  <p:tag name="ANNOTATION_END_16" val="86.9"/>
  <p:tag name="ANNOTATION_TOP_16" val="478"/>
  <p:tag name="ANNOTATION_LEFT_16" val="629"/>
  <p:tag name="ANNOTATION_WIDTH_16" val="186"/>
  <p:tag name="ANNOTATION_HEIGHT_16" val="186"/>
  <p:tag name="ANNOTATION_ANIMATION_16" val="3"/>
  <p:tag name="ANNOTATION_ROTATION_16" val="27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3"/>
  <p:tag name="ANNOTATION_SLIDE_WIDTH_16" val="960"/>
  <p:tag name="ANNOTATION_SLIDE_HEIGHT_16" val="720"/>
  <p:tag name="ANNOTATION_TYPE_17" val="2"/>
  <p:tag name="ANNOTATION_START_17" val="86.9"/>
  <p:tag name="ANNOTATION_END_17" val="86.9"/>
  <p:tag name="ANNOTATION_TOP_17" val="-62"/>
  <p:tag name="ANNOTATION_LEFT_17" val="-62"/>
  <p:tag name="ANNOTATION_WIDTH_17" val="1085"/>
  <p:tag name="ANNOTATION_HEIGHT_17" val="845"/>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255"/>
  <p:tag name="ANNOTATION_FILL_COLOR_17" val="5921370"/>
  <p:tag name="ANNOTATION_FILL_ALPHA_17" val="50"/>
  <p:tag name="ANNOTATION_BORDER_WIDTH_17" val="3"/>
  <p:tag name="ANNOTATION_SLIDE_WIDTH_17" val="960"/>
  <p:tag name="ANNOTATION_SLIDE_HEIGHT_17" val="720"/>
  <p:tag name="ANNOTATION_TYPE_18" val="2"/>
  <p:tag name="ANNOTATION_START_18" val="86.9"/>
  <p:tag name="ANNOTATION_END_18" val="105.2"/>
  <p:tag name="ANNOTATION_TOP_18" val="121"/>
  <p:tag name="ANNOTATION_LEFT_18" val="521"/>
  <p:tag name="ANNOTATION_WIDTH_18" val="140"/>
  <p:tag name="ANNOTATION_HEIGHT_18" val="29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255"/>
  <p:tag name="ANNOTATION_FILL_COLOR_18" val="5921370"/>
  <p:tag name="ANNOTATION_FILL_ALPHA_18" val="50"/>
  <p:tag name="ANNOTATION_BORDER_WIDTH_18" val="3"/>
  <p:tag name="ANNOTATION_SLIDE_WIDTH_18" val="960"/>
  <p:tag name="ANNOTATION_SLIDE_HEIGHT_18" val="720"/>
  <p:tag name="ANNOTATION_TYPE_19" val="2"/>
  <p:tag name="ANNOTATION_START_19" val="105.2"/>
  <p:tag name="ANNOTATION_END_19" val="105.2"/>
  <p:tag name="ANNOTATION_TOP_19" val="-62"/>
  <p:tag name="ANNOTATION_LEFT_19" val="-62"/>
  <p:tag name="ANNOTATION_WIDTH_19" val="1085"/>
  <p:tag name="ANNOTATION_HEIGHT_19" val="845"/>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255"/>
  <p:tag name="ANNOTATION_FILL_COLOR_19" val="5921370"/>
  <p:tag name="ANNOTATION_FILL_ALPHA_19" val="50"/>
  <p:tag name="ANNOTATION_BORDER_WIDTH_19" val="3"/>
  <p:tag name="ANNOTATION_SLIDE_WIDTH_19" val="960"/>
  <p:tag name="ANNOTATION_SLIDE_HEIGHT_19" val="720"/>
  <p:tag name="ANNOTATION_TYPE_20" val="2"/>
  <p:tag name="ANNOTATION_START_20" val="105.2"/>
  <p:tag name="ANNOTATION_TOP_20" val="120"/>
  <p:tag name="ANNOTATION_LEFT_20" val="520"/>
  <p:tag name="ANNOTATION_WIDTH_20" val="220"/>
  <p:tag name="ANNOTATION_HEIGHT_20" val="302"/>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255"/>
  <p:tag name="ANNOTATION_FILL_COLOR_20" val="5921370"/>
  <p:tag name="ANNOTATION_FILL_ALPHA_20" val="50"/>
  <p:tag name="ANNOTATION_BORDER_WIDTH_20" val="3"/>
  <p:tag name="ANNOTATION_SLIDE_WIDTH_20" val="960"/>
  <p:tag name="ANNOTATION_SLIDE_HEIGHT_20" val="720"/>
  <p:tag name="ANNOTATION_COUNT" val="20"/>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7.xml><?xml version="1.0" encoding="utf-8"?>
<p:tagLst xmlns:a="http://schemas.openxmlformats.org/drawingml/2006/main" xmlns:r="http://schemas.openxmlformats.org/officeDocument/2006/relationships" xmlns:p="http://schemas.openxmlformats.org/presentationml/2006/main">
  <p:tag name="BULLET_1" val="8226"/>
</p:tagLst>
</file>

<file path=ppt/tags/tag18.xml><?xml version="1.0" encoding="utf-8"?>
<p:tagLst xmlns:a="http://schemas.openxmlformats.org/drawingml/2006/main" xmlns:r="http://schemas.openxmlformats.org/officeDocument/2006/relationships" xmlns:p="http://schemas.openxmlformats.org/presentationml/2006/main">
  <p:tag name="ANNOTATION_TYPE_6" val="0"/>
  <p:tag name="ANNOTATION_START_6" val="12.6"/>
  <p:tag name="ANNOTATION_END_6" val="15.0"/>
  <p:tag name="ANNOTATION_TOP_6" val="209"/>
  <p:tag name="ANNOTATION_LEFT_6" val="74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2"/>
  <p:tag name="ANNOTATION_START_7" val="20.7"/>
  <p:tag name="ANNOTATION_END_7" val="20.7"/>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65535"/>
  <p:tag name="ANNOTATION_FILL_ALPHA_7" val="50"/>
  <p:tag name="ANNOTATION_BORDER_WIDTH_7" val="2"/>
  <p:tag name="ANNOTATION_SLIDE_WIDTH_7" val="960"/>
  <p:tag name="ANNOTATION_SLIDE_HEIGHT_7" val="720"/>
  <p:tag name="ANNOTATION_TYPE_8" val="2"/>
  <p:tag name="ANNOTATION_START_8" val="20.7"/>
  <p:tag name="ANNOTATION_END_8" val="25.2"/>
  <p:tag name="ANNOTATION_TOP_8" val="68"/>
  <p:tag name="ANNOTATION_LEFT_8" val="432"/>
  <p:tag name="ANNOTATION_WIDTH_8" val="505"/>
  <p:tag name="ANNOTATION_HEIGHT_8" val="285"/>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65535"/>
  <p:tag name="ANNOTATION_FILL_ALPHA_8" val="50"/>
  <p:tag name="ANNOTATION_BORDER_WIDTH_8" val="2"/>
  <p:tag name="ANNOTATION_SLIDE_WIDTH_8" val="960"/>
  <p:tag name="ANNOTATION_SLIDE_HEIGHT_8" val="720"/>
  <p:tag name="ANNOTATION_TYPE_9" val="0"/>
  <p:tag name="ANNOTATION_START_9" val="38.2"/>
  <p:tag name="ANNOTATION_TOP_9" val="128"/>
  <p:tag name="ANNOTATION_LEFT_9" val="33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451"/>
  <p:tag name="ARTICULATE_AUDIO_RECORDED" val="1"/>
  <p:tag name="ELAPSEDTIME" val="25.6"/>
  <p:tag name="ANNOTATION_TYPE_1" val="2"/>
  <p:tag name="ANNOTATION_START_1" val="12.6"/>
  <p:tag name="ANNOTATION_END_1" val="12.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2.6"/>
  <p:tag name="ANNOTATION_END_2" val="17.7"/>
  <p:tag name="ANNOTATION_TOP_2" val="147"/>
  <p:tag name="ANNOTATION_LEFT_2" val="166"/>
  <p:tag name="ANNOTATION_WIDTH_2" val="180"/>
  <p:tag name="ANNOTATION_HEIGHT_2" val="1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7.7"/>
  <p:tag name="ANNOTATION_END_3" val="19.0"/>
  <p:tag name="ANNOTATION_TOP_3" val="349"/>
  <p:tag name="ANNOTATION_LEFT_3" val="580"/>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9.0"/>
  <p:tag name="ANNOTATION_END_4" val="20.1"/>
  <p:tag name="ANNOTATION_TOP_4" val="325"/>
  <p:tag name="ANNOTATION_LEFT_4" val="53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0.1"/>
  <p:tag name="ANNOTATION_END_5" val="23.0"/>
  <p:tag name="ANNOTATION_TOP_5" val="401"/>
  <p:tag name="ANNOTATION_LEFT_5" val="633"/>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TITLE_TAG" val="11-12 SWD field over Kansas"/>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9.xml><?xml version="1.0" encoding="utf-8"?>
<p:tagLst xmlns:a="http://schemas.openxmlformats.org/drawingml/2006/main" xmlns:r="http://schemas.openxmlformats.org/officeDocument/2006/relationships" xmlns:p="http://schemas.openxmlformats.org/presentationml/2006/main">
  <p:tag name="BULLET_1" val="8226"/>
</p:tagLst>
</file>

<file path=ppt/tags/tag2.xml><?xml version="1.0" encoding="utf-8"?>
<p:tagLst xmlns:a="http://schemas.openxmlformats.org/drawingml/2006/main" xmlns:r="http://schemas.openxmlformats.org/officeDocument/2006/relationships" xmlns:p="http://schemas.openxmlformats.org/presentationml/2006/main">
  <p:tag name="AUDIO_ID" val="324"/>
  <p:tag name="ARTICULATE_AUDIO_RECORDED" val="1"/>
  <p:tag name="ELAPSEDTIME" val="24"/>
  <p:tag name="ANNOTATION_TYPE_1" val="2"/>
  <p:tag name="ANNOTATION_START_1" val="3.7"/>
  <p:tag name="ANNOTATION_END_1" val="3.7"/>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855309"/>
  <p:tag name="ANNOTATION_FILL_ALPHA_1" val="50"/>
  <p:tag name="ANNOTATION_BORDER_WIDTH_1" val="2"/>
  <p:tag name="ANNOTATION_SLIDE_WIDTH_1" val="960"/>
  <p:tag name="ANNOTATION_SLIDE_HEIGHT_1" val="720"/>
  <p:tag name="ANNOTATION_TYPE_2" val="2"/>
  <p:tag name="ANNOTATION_START_2" val="3.7"/>
  <p:tag name="ANNOTATION_END_2" val="11.6"/>
  <p:tag name="ANNOTATION_TOP_2" val="240"/>
  <p:tag name="ANNOTATION_LEFT_2" val="121"/>
  <p:tag name="ANNOTATION_WIDTH_2" val="783"/>
  <p:tag name="ANNOTATION_HEIGHT_2" val="1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855309"/>
  <p:tag name="ANNOTATION_FILL_ALPHA_2" val="50"/>
  <p:tag name="ANNOTATION_BORDER_WIDTH_2" val="2"/>
  <p:tag name="ANNOTATION_SLIDE_WIDTH_2" val="960"/>
  <p:tag name="ANNOTATION_SLIDE_HEIGHT_2" val="720"/>
  <p:tag name="ANNOTATION_TYPE_3" val="0"/>
  <p:tag name="ANNOTATION_START_3" val="11.6"/>
  <p:tag name="ANNOTATION_END_3" val="12.4"/>
  <p:tag name="ANNOTATION_TOP_3" val="363"/>
  <p:tag name="ANNOTATION_LEFT_3" val="38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4"/>
  <p:tag name="ANNOTATION_END_4" val="17.6"/>
  <p:tag name="ANNOTATION_TOP_4" val="363"/>
  <p:tag name="ANNOTATION_LEFT_4" val="38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7.6"/>
  <p:tag name="ANNOTATION_END_5" val="18.2"/>
  <p:tag name="ANNOTATION_TOP_5" val="367"/>
  <p:tag name="ANNOTATION_LEFT_5" val="675"/>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8.2"/>
  <p:tag name="ANNOTATION_TOP_6" val="367"/>
  <p:tag name="ANNOTATION_LEFT_6" val="675"/>
  <p:tag name="ANNOTATION_WIDTH_6" val="186"/>
  <p:tag name="ANNOTATION_HEIGHT_6" val="186"/>
  <p:tag name="ANNOTATION_ANIMATION_6" val="3"/>
  <p:tag name="ANNOTATION_ROTATION_6" val="18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1"/>
  <p:tag name="ARTICULATE_NAV_LEVEL" val="1"/>
  <p:tag name="ARTICULATE_SLIDE_PRESENTER_GUID" val="62b3ad43-1909-41a2-9ca3-876e3db71cf2"/>
  <p:tag name="ARTICULATE_SLIDE_PAUSE" val="0"/>
  <p:tag name="ARTICULATE_LOCK_SLIDE" val="0"/>
  <p:tag name="ARTICULATE_HIDE_SLIDE" val="0"/>
  <p:tag name="ARTICULATE_PLAYER_CONTROL_PREVIOUS" val="False"/>
  <p:tag name="ARTICULATE_PLAYER_CONTROL_NEXT" val="True"/>
  <p:tag name="ARTICULATE_PLAYER_CONTROL_NOTES" val="True"/>
</p:tagLst>
</file>

<file path=ppt/tags/tag20.xml><?xml version="1.0" encoding="utf-8"?>
<p:tagLst xmlns:a="http://schemas.openxmlformats.org/drawingml/2006/main" xmlns:r="http://schemas.openxmlformats.org/officeDocument/2006/relationships" xmlns:p="http://schemas.openxmlformats.org/presentationml/2006/main">
  <p:tag name="ANNOTATION_TYPE_1" val="0"/>
  <p:tag name="ANNOTATION_START_1" val="1.3"/>
  <p:tag name="ANNOTATION_END_1" val="2.3"/>
  <p:tag name="ANNOTATION_TOP_1" val="524"/>
  <p:tag name="ANNOTATION_LEFT_1" val="23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2.3"/>
  <p:tag name="ANNOTATION_END_2" val="3.1"/>
  <p:tag name="ANNOTATION_TOP_2" val="475"/>
  <p:tag name="ANNOTATION_LEFT_2" val="57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3.1"/>
  <p:tag name="ANNOTATION_END_3" val="7.2"/>
  <p:tag name="ANNOTATION_TOP_3" val="437"/>
  <p:tag name="ANNOTATION_LEFT_3" val="69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7.2"/>
  <p:tag name="ANNOTATION_END_4" val="11.2"/>
  <p:tag name="ANNOTATION_TOP_4" val="634"/>
  <p:tag name="ANNOTATION_LEFT_4" val="17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1.2"/>
  <p:tag name="ANNOTATION_END_5" val="12.6"/>
  <p:tag name="ANNOTATION_TOP_5" val="198"/>
  <p:tag name="ANNOTATION_LEFT_5" val="69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2.6"/>
  <p:tag name="ANNOTATION_END_6" val="15.0"/>
  <p:tag name="ANNOTATION_TOP_6" val="209"/>
  <p:tag name="ANNOTATION_LEFT_6" val="74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2"/>
  <p:tag name="ANNOTATION_START_7" val="20.7"/>
  <p:tag name="ANNOTATION_END_7" val="20.7"/>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65535"/>
  <p:tag name="ANNOTATION_FILL_ALPHA_7" val="50"/>
  <p:tag name="ANNOTATION_BORDER_WIDTH_7" val="2"/>
  <p:tag name="ANNOTATION_SLIDE_WIDTH_7" val="960"/>
  <p:tag name="ANNOTATION_SLIDE_HEIGHT_7" val="720"/>
  <p:tag name="ANNOTATION_TYPE_8" val="2"/>
  <p:tag name="ANNOTATION_START_8" val="20.7"/>
  <p:tag name="ANNOTATION_END_8" val="25.2"/>
  <p:tag name="ANNOTATION_TOP_8" val="68"/>
  <p:tag name="ANNOTATION_LEFT_8" val="432"/>
  <p:tag name="ANNOTATION_WIDTH_8" val="505"/>
  <p:tag name="ANNOTATION_HEIGHT_8" val="285"/>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65535"/>
  <p:tag name="ANNOTATION_FILL_ALPHA_8" val="50"/>
  <p:tag name="ANNOTATION_BORDER_WIDTH_8" val="2"/>
  <p:tag name="ANNOTATION_SLIDE_WIDTH_8" val="960"/>
  <p:tag name="ANNOTATION_SLIDE_HEIGHT_8" val="720"/>
  <p:tag name="ANNOTATION_TYPE_9" val="0"/>
  <p:tag name="ANNOTATION_START_9" val="38.2"/>
  <p:tag name="ANNOTATION_TOP_9" val="128"/>
  <p:tag name="ANNOTATION_LEFT_9" val="33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326"/>
  <p:tag name="ARTICULATE_AUDIO_RECORDED" val="1"/>
  <p:tag name="ELAPSEDTIME" val="16.6"/>
  <p:tag name="ANNOTATION_COUNT" val="0"/>
  <p:tag name="ARTICULATE_TITLE_TAG" val="11-12 SWD field over Kansas"/>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21.xml><?xml version="1.0" encoding="utf-8"?>
<p:tagLst xmlns:a="http://schemas.openxmlformats.org/drawingml/2006/main" xmlns:r="http://schemas.openxmlformats.org/officeDocument/2006/relationships" xmlns:p="http://schemas.openxmlformats.org/presentationml/2006/main">
  <p:tag name="BULLET_1" val="8226"/>
</p:tagLst>
</file>

<file path=ppt/tags/tag22.xml><?xml version="1.0" encoding="utf-8"?>
<p:tagLst xmlns:a="http://schemas.openxmlformats.org/drawingml/2006/main" xmlns:r="http://schemas.openxmlformats.org/officeDocument/2006/relationships" xmlns:p="http://schemas.openxmlformats.org/presentationml/2006/main">
  <p:tag name="ANNOTATION_TYPE_5" val="2"/>
  <p:tag name="ANNOTATION_START_5" val="35.4"/>
  <p:tag name="ANNOTATION_END_5" val="35.4"/>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855309"/>
  <p:tag name="ANNOTATION_FILL_ALPHA_5" val="50"/>
  <p:tag name="ANNOTATION_BORDER_WIDTH_5" val="2"/>
  <p:tag name="ANNOTATION_SLIDE_WIDTH_5" val="960"/>
  <p:tag name="ANNOTATION_SLIDE_HEIGHT_5" val="720"/>
  <p:tag name="ANNOTATION_TYPE_6" val="2"/>
  <p:tag name="ANNOTATION_START_6" val="35.4"/>
  <p:tag name="ANNOTATION_END_6" val="39.0"/>
  <p:tag name="ANNOTATION_TOP_6" val="403"/>
  <p:tag name="ANNOTATION_LEFT_6" val="566"/>
  <p:tag name="ANNOTATION_WIDTH_6" val="233"/>
  <p:tag name="ANNOTATION_HEIGHT_6" val="1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0"/>
  <p:tag name="ANNOTATION_START_7" val="58.5"/>
  <p:tag name="ANNOTATION_TOP_7" val="234"/>
  <p:tag name="ANNOTATION_LEFT_7" val="163"/>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3" val="0"/>
  <p:tag name="ANNOTATION_START_3" val="6.3"/>
  <p:tag name="ANNOTATION_END_3" val="15.8"/>
  <p:tag name="ANNOTATION_TOP_3" val="102"/>
  <p:tag name="ANNOTATION_LEFT_3" val="16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47.6"/>
  <p:tag name="ANNOTATION_END_4" val="51.5"/>
  <p:tag name="ANNOTATION_TOP_4" val="235"/>
  <p:tag name="ANNOTATION_LEFT_4" val="15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UDIO_ID" val="405"/>
  <p:tag name="ARTICULATE_AUDIO_RECORDED" val="1"/>
  <p:tag name="ELAPSEDTIME" val="64.9"/>
  <p:tag name="ANNOTATION_TYPE_1" val="2"/>
  <p:tag name="ANNOTATION_START_1" val="12.1"/>
  <p:tag name="ANNOTATION_END_1" val="12.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2.1"/>
  <p:tag name="ANNOTATION_END_2" val="30.2"/>
  <p:tag name="ANNOTATION_TOP_2" val="82"/>
  <p:tag name="ANNOTATION_LEFT_2" val="132"/>
  <p:tag name="ANNOTATION_WIDTH_2" val="799"/>
  <p:tag name="ANNOTATION_HEIGHT_2" val="10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23.xml><?xml version="1.0" encoding="utf-8"?>
<p:tagLst xmlns:a="http://schemas.openxmlformats.org/drawingml/2006/main" xmlns:r="http://schemas.openxmlformats.org/officeDocument/2006/relationships" xmlns:p="http://schemas.openxmlformats.org/presentationml/2006/main">
  <p:tag name="BULLET_1" val="8226"/>
</p:tagLst>
</file>

<file path=ppt/tags/tag24.xml><?xml version="1.0" encoding="utf-8"?>
<p:tagLst xmlns:a="http://schemas.openxmlformats.org/drawingml/2006/main" xmlns:r="http://schemas.openxmlformats.org/officeDocument/2006/relationships" xmlns:p="http://schemas.openxmlformats.org/presentationml/2006/main">
  <p:tag name="ANNOTATION_TYPE_5" val="0"/>
  <p:tag name="ANNOTATION_START_5" val="30.6"/>
  <p:tag name="ANNOTATION_TOP_5" val="507"/>
  <p:tag name="ANNOTATION_LEFT_5" val="72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UDIO_ID" val="367"/>
  <p:tag name="ARTICULATE_AUDIO_RECORDED" val="1"/>
  <p:tag name="ELAPSEDTIME" val="36"/>
  <p:tag name="ANNOTATION_TYPE_1" val="0"/>
  <p:tag name="ANNOTATION_START_1" val="4.1"/>
  <p:tag name="ANNOTATION_END_1" val="18.6"/>
  <p:tag name="ANNOTATION_TOP_1" val="383"/>
  <p:tag name="ANNOTATION_LEFT_1" val="15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8.6"/>
  <p:tag name="ANNOTATION_END_2" val="19.9"/>
  <p:tag name="ANNOTATION_TOP_2" val="296"/>
  <p:tag name="ANNOTATION_LEFT_2" val="51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9.9"/>
  <p:tag name="ANNOTATION_END_3" val="25.7"/>
  <p:tag name="ANNOTATION_TOP_3" val="296"/>
  <p:tag name="ANNOTATION_LEFT_3" val="51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5.7"/>
  <p:tag name="ANNOTATION_END_4" val="29.4"/>
  <p:tag name="ANNOTATION_TOP_4" val="398"/>
  <p:tag name="ANNOTATION_LEFT_4" val="30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25.xml><?xml version="1.0" encoding="utf-8"?>
<p:tagLst xmlns:a="http://schemas.openxmlformats.org/drawingml/2006/main" xmlns:r="http://schemas.openxmlformats.org/officeDocument/2006/relationships" xmlns:p="http://schemas.openxmlformats.org/presentationml/2006/main">
  <p:tag name="BULLET_1" val="8226"/>
</p:tagLst>
</file>

<file path=ppt/tags/tag26.xml><?xml version="1.0" encoding="utf-8"?>
<p:tagLst xmlns:a="http://schemas.openxmlformats.org/drawingml/2006/main" xmlns:r="http://schemas.openxmlformats.org/officeDocument/2006/relationships" xmlns:p="http://schemas.openxmlformats.org/presentationml/2006/main">
  <p:tag name="AUDIO_ID" val="467"/>
  <p:tag name="ARTICULATE_AUDIO_RECORDED" val="1"/>
  <p:tag name="ELAPSEDTIME" val="23.4"/>
  <p:tag name="ANNOTATION_TYPE_1" val="0"/>
  <p:tag name="ANNOTATION_START_1" val="5.0"/>
  <p:tag name="ANNOTATION_END_1" val="9.9"/>
  <p:tag name="ANNOTATION_TOP_1" val="598"/>
  <p:tag name="ANNOTATION_LEFT_1" val="74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9"/>
  <p:tag name="ANNOTATION_END_2" val="11.2"/>
  <p:tag name="ANNOTATION_TOP_2" val="441"/>
  <p:tag name="ANNOTATION_LEFT_2" val="43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1.2"/>
  <p:tag name="ANNOTATION_END_3" val="12.4"/>
  <p:tag name="ANNOTATION_TOP_3" val="421"/>
  <p:tag name="ANNOTATION_LEFT_3" val="48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4"/>
  <p:tag name="ANNOTATION_END_4" val="14.5"/>
  <p:tag name="ANNOTATION_TOP_4" val="349"/>
  <p:tag name="ANNOTATION_LEFT_4" val="45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Lst>
</file>

<file path=ppt/tags/tag27.xml><?xml version="1.0" encoding="utf-8"?>
<p:tagLst xmlns:a="http://schemas.openxmlformats.org/drawingml/2006/main" xmlns:r="http://schemas.openxmlformats.org/officeDocument/2006/relationships" xmlns:p="http://schemas.openxmlformats.org/presentationml/2006/main">
  <p:tag name="BULLET_1" val="8226"/>
</p:tagLst>
</file>

<file path=ppt/tags/tag28.xml><?xml version="1.0" encoding="utf-8"?>
<p:tagLst xmlns:a="http://schemas.openxmlformats.org/drawingml/2006/main" xmlns:r="http://schemas.openxmlformats.org/officeDocument/2006/relationships" xmlns:p="http://schemas.openxmlformats.org/presentationml/2006/main">
  <p:tag name="ANNOTATION_TYPE_1" val="2"/>
  <p:tag name="ANNOTATION_START_1" val="14.8"/>
  <p:tag name="ANNOTATION_END_1" val="14.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65535"/>
  <p:tag name="ANNOTATION_FILL_ALPHA_1" val="50"/>
  <p:tag name="ANNOTATION_BORDER_WIDTH_1" val="2"/>
  <p:tag name="ANNOTATION_SLIDE_WIDTH_1" val="960"/>
  <p:tag name="ANNOTATION_SLIDE_HEIGHT_1" val="720"/>
  <p:tag name="ANNOTATION_TYPE_2" val="2"/>
  <p:tag name="ANNOTATION_START_2" val="14.8"/>
  <p:tag name="ANNOTATION_END_2" val="27.5"/>
  <p:tag name="ANNOTATION_TOP_2" val="296"/>
  <p:tag name="ANNOTATION_LEFT_2" val="144"/>
  <p:tag name="ANNOTATION_WIDTH_2" val="765"/>
  <p:tag name="ANNOTATION_HEIGHT_2" val="2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65535"/>
  <p:tag name="ANNOTATION_FILL_ALPHA_2" val="50"/>
  <p:tag name="ANNOTATION_BORDER_WIDTH_2" val="2"/>
  <p:tag name="ANNOTATION_SLIDE_WIDTH_2" val="960"/>
  <p:tag name="ANNOTATION_SLIDE_HEIGHT_2" val="720"/>
  <p:tag name="ANNOTATION_TYPE_3" val="0"/>
  <p:tag name="ANNOTATION_START_3" val="27.5"/>
  <p:tag name="ANNOTATION_TOP_3" val="528"/>
  <p:tag name="ANNOTATION_LEFT_3" val="15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UDIO_ID" val="435"/>
  <p:tag name="ARTICULATE_AUDIO_RECORDED" val="1"/>
  <p:tag name="ELAPSEDTIME" val="40.3"/>
  <p:tag name="ANNOTATION_COUNT" val="0"/>
  <p:tag name="ARTICULATE_USED_LAYOUT" val="2"/>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0.xml><?xml version="1.0" encoding="utf-8"?>
<p:tagLst xmlns:a="http://schemas.openxmlformats.org/drawingml/2006/main" xmlns:r="http://schemas.openxmlformats.org/officeDocument/2006/relationships" xmlns:p="http://schemas.openxmlformats.org/presentationml/2006/main">
  <p:tag name="AUDIO_ID" val="355"/>
  <p:tag name="ARTICULATE_AUDIO_RECORDED" val="1"/>
  <p:tag name="ELAPSEDTIME" val="61.8"/>
  <p:tag name="ANNOTATION_TYPE_1" val="2"/>
  <p:tag name="ANNOTATION_START_1" val="3.3"/>
  <p:tag name="ANNOTATION_END_1" val="3.3"/>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65535"/>
  <p:tag name="ANNOTATION_FILL_ALPHA_1" val="50"/>
  <p:tag name="ANNOTATION_BORDER_WIDTH_1" val="2"/>
  <p:tag name="ANNOTATION_SLIDE_WIDTH_1" val="960"/>
  <p:tag name="ANNOTATION_SLIDE_HEIGHT_1" val="720"/>
  <p:tag name="ANNOTATION_TYPE_2" val="2"/>
  <p:tag name="ANNOTATION_START_2" val="3.3"/>
  <p:tag name="ANNOTATION_END_2" val="20.7"/>
  <p:tag name="ANNOTATION_TOP_2" val="135"/>
  <p:tag name="ANNOTATION_LEFT_2" val="109"/>
  <p:tag name="ANNOTATION_WIDTH_2" val="358"/>
  <p:tag name="ANNOTATION_HEIGHT_2" val="29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65535"/>
  <p:tag name="ANNOTATION_FILL_ALPHA_2" val="50"/>
  <p:tag name="ANNOTATION_BORDER_WIDTH_2" val="2"/>
  <p:tag name="ANNOTATION_SLIDE_WIDTH_2" val="960"/>
  <p:tag name="ANNOTATION_SLIDE_HEIGHT_2" val="720"/>
  <p:tag name="ANNOTATION_TYPE_3" val="2"/>
  <p:tag name="ANNOTATION_START_3" val="20.7"/>
  <p:tag name="ANNOTATION_END_3" val="20.7"/>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65535"/>
  <p:tag name="ANNOTATION_FILL_ALPHA_3" val="50"/>
  <p:tag name="ANNOTATION_BORDER_WIDTH_3" val="2"/>
  <p:tag name="ANNOTATION_SLIDE_WIDTH_3" val="960"/>
  <p:tag name="ANNOTATION_SLIDE_HEIGHT_3" val="720"/>
  <p:tag name="ANNOTATION_TYPE_4" val="2"/>
  <p:tag name="ANNOTATION_START_4" val="20.7"/>
  <p:tag name="ANNOTATION_END_4" val="25.2"/>
  <p:tag name="ANNOTATION_TOP_4" val="436"/>
  <p:tag name="ANNOTATION_LEFT_4" val="116"/>
  <p:tag name="ANNOTATION_WIDTH_4" val="348"/>
  <p:tag name="ANNOTATION_HEIGHT_4" val="26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65535"/>
  <p:tag name="ANNOTATION_FILL_ALPHA_4" val="50"/>
  <p:tag name="ANNOTATION_BORDER_WIDTH_4" val="2"/>
  <p:tag name="ANNOTATION_SLIDE_WIDTH_4" val="960"/>
  <p:tag name="ANNOTATION_SLIDE_HEIGHT_4" val="720"/>
  <p:tag name="ANNOTATION_TYPE_5" val="0"/>
  <p:tag name="ANNOTATION_START_5" val="25.2"/>
  <p:tag name="ANNOTATION_END_5" val="26.4"/>
  <p:tag name="ANNOTATION_TOP_5" val="248"/>
  <p:tag name="ANNOTATION_LEFT_5" val="56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6.4"/>
  <p:tag name="ANNOTATION_END_6" val="28.7"/>
  <p:tag name="ANNOTATION_TOP_6" val="541"/>
  <p:tag name="ANNOTATION_LEFT_6" val="529"/>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8.7"/>
  <p:tag name="ANNOTATION_END_7" val="31.8"/>
  <p:tag name="ANNOTATION_TOP_7" val="297"/>
  <p:tag name="ANNOTATION_LEFT_7" val="566"/>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31.8"/>
  <p:tag name="ANNOTATION_END_8" val="32.9"/>
  <p:tag name="ANNOTATION_TOP_8" val="389"/>
  <p:tag name="ANNOTATION_LEFT_8" val="60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2.9"/>
  <p:tag name="ANNOTATION_END_9" val="35.3"/>
  <p:tag name="ANNOTATION_TOP_9" val="390"/>
  <p:tag name="ANNOTATION_LEFT_9" val="878"/>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5.3"/>
  <p:tag name="ANNOTATION_END_10" val="44.3"/>
  <p:tag name="ANNOTATION_TOP_10" val="172"/>
  <p:tag name="ANNOTATION_LEFT_10" val="85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4.3"/>
  <p:tag name="ANNOTATION_END_11" val="46.8"/>
  <p:tag name="ANNOTATION_TOP_11" val="572"/>
  <p:tag name="ANNOTATION_LEFT_11" val="524"/>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6.8"/>
  <p:tag name="ANNOTATION_END_12" val="50.1"/>
  <p:tag name="ANNOTATION_TOP_12" val="693"/>
  <p:tag name="ANNOTATION_LEFT_12" val="778"/>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50.1"/>
  <p:tag name="ANNOTATION_END_13" val="53.4"/>
  <p:tag name="ANNOTATION_TOP_13" val="482"/>
  <p:tag name="ANNOTATION_LEFT_13" val="546"/>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3.4"/>
  <p:tag name="ANNOTATION_END_14" val="54.5"/>
  <p:tag name="ANNOTATION_TOP_14" val="499"/>
  <p:tag name="ANNOTATION_LEFT_14" val="793"/>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54.5"/>
  <p:tag name="ANNOTATION_END_15" val="57.0"/>
  <p:tag name="ANNOTATION_TOP_15" val="499"/>
  <p:tag name="ANNOTATION_LEFT_15" val="793"/>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COUNT" val="15"/>
  <p:tag name="ARTICULATE_USED_LAYOU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NNOTATION_TYPE_1" val="0"/>
  <p:tag name="ANNOTATION_START_1" val="4.1"/>
  <p:tag name="ANNOTATION_END_1" val="4.9"/>
  <p:tag name="ANNOTATION_TOP_1" val="66"/>
  <p:tag name="ANNOTATION_LEFT_1" val="14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9"/>
  <p:tag name="ANNOTATION_END_2" val="11.5"/>
  <p:tag name="ANNOTATION_TOP_2" val="66"/>
  <p:tag name="ANNOTATION_LEFT_2" val="14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5"/>
  <p:tag name="ANNOTATION_END_3" val="12.9"/>
  <p:tag name="ANNOTATION_TOP_3" val="517"/>
  <p:tag name="ANNOTATION_LEFT_3" val="328"/>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9"/>
  <p:tag name="ANNOTATION_END_4" val="17.8"/>
  <p:tag name="ANNOTATION_TOP_4" val="551"/>
  <p:tag name="ANNOTATION_LEFT_4" val="323"/>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7.8"/>
  <p:tag name="ANNOTATION_END_5" val="29.2"/>
  <p:tag name="ANNOTATION_TOP_5" val="576"/>
  <p:tag name="ANNOTATION_LEFT_5" val="32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9.2"/>
  <p:tag name="ANNOTATION_END_6" val="38.4"/>
  <p:tag name="ANNOTATION_TOP_6" val="633"/>
  <p:tag name="ANNOTATION_LEFT_6" val="321"/>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UDIO_ID" val="374"/>
  <p:tag name="ARTICULATE_AUDIO_RECORDED" val="1"/>
  <p:tag name="ELAPSEDTIME" val="52.4"/>
  <p:tag name="ANNOTATION_COUNT" val="0"/>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33.xml><?xml version="1.0" encoding="utf-8"?>
<p:tagLst xmlns:a="http://schemas.openxmlformats.org/drawingml/2006/main" xmlns:r="http://schemas.openxmlformats.org/officeDocument/2006/relationships" xmlns:p="http://schemas.openxmlformats.org/presentationml/2006/main">
  <p:tag name="BULLET_1" val="8226"/>
</p:tagLst>
</file>

<file path=ppt/tags/tag34.xml><?xml version="1.0" encoding="utf-8"?>
<p:tagLst xmlns:a="http://schemas.openxmlformats.org/drawingml/2006/main" xmlns:r="http://schemas.openxmlformats.org/officeDocument/2006/relationships" xmlns:p="http://schemas.openxmlformats.org/presentationml/2006/main">
  <p:tag name="ARTICULATE_TITLE_TAG" val="Cross Section from Fog to Cirrus"/>
  <p:tag name="ANNOTATION_TYPE_15" val="0"/>
  <p:tag name="ANNOTATION_START_15" val="23.0"/>
  <p:tag name="ANNOTATION_END_15" val="23.9"/>
  <p:tag name="ANNOTATION_TOP_15" val="142"/>
  <p:tag name="ANNOTATION_LEFT_15" val="410"/>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16" val="0"/>
  <p:tag name="ANNOTATION_START_16" val="23.9"/>
  <p:tag name="ANNOTATION_TOP_16" val="139"/>
  <p:tag name="ANNOTATION_LEFT_16" val="458"/>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2"/>
  <p:tag name="ANNOTATION_SLIDE_WIDTH_16" val="960"/>
  <p:tag name="ANNOTATION_SLIDE_HEIGHT_16" val="720"/>
  <p:tag name="ANNOTATION_TYPE_10" val="0"/>
  <p:tag name="ANNOTATION_START_10" val="16.3"/>
  <p:tag name="ANNOTATION_END_10" val="17.7"/>
  <p:tag name="ANNOTATION_TOP_10" val="649"/>
  <p:tag name="ANNOTATION_LEFT_10" val="654"/>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7.7"/>
  <p:tag name="ANNOTATION_END_11" val="18.8"/>
  <p:tag name="ANNOTATION_TOP_11" val="410"/>
  <p:tag name="ANNOTATION_LEFT_11" val="245"/>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18.8"/>
  <p:tag name="ANNOTATION_END_12" val="23.0"/>
  <p:tag name="ANNOTATION_TOP_12" val="489"/>
  <p:tag name="ANNOTATION_LEFT_12" val="256"/>
  <p:tag name="ANNOTATION_WIDTH_12" val="186"/>
  <p:tag name="ANNOTATION_HEIGHT_12" val="186"/>
  <p:tag name="ANNOTATION_ANIMATION_12" val="3"/>
  <p:tag name="ANNOTATION_ROTATION_12" val="27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3.0"/>
  <p:tag name="ANNOTATION_END_13" val="25.0"/>
  <p:tag name="ANNOTATION_TOP_13" val="147"/>
  <p:tag name="ANNOTATION_LEFT_13" val="426"/>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5.0"/>
  <p:tag name="ANNOTATION_TOP_14" val="480"/>
  <p:tag name="ANNOTATION_LEFT_14" val="524"/>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UDIO_ID" val="375"/>
  <p:tag name="ARTICULATE_AUDIO_RECORDED" val="1"/>
  <p:tag name="ELAPSEDTIME" val="29.5"/>
  <p:tag name="ANNOTATION_TYPE_1" val="0"/>
  <p:tag name="ANNOTATION_START_1" val="1.6"/>
  <p:tag name="ANNOTATION_END_1" val="3.0"/>
  <p:tag name="ANNOTATION_TOP_1" val="556"/>
  <p:tag name="ANNOTATION_LEFT_1" val="87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2"/>
  <p:tag name="ANNOTATION_TOP_2" val="447"/>
  <p:tag name="ANNOTATION_LEFT_2" val="72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4.2"/>
  <p:tag name="ANNOTATION_END_3" val="5.6"/>
  <p:tag name="ANNOTATION_TOP_3" val="550"/>
  <p:tag name="ANNOTATION_LEFT_3" val="63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5.6"/>
  <p:tag name="ANNOTATION_END_4" val="10.6"/>
  <p:tag name="ANNOTATION_TOP_4" val="551"/>
  <p:tag name="ANNOTATION_LEFT_4" val="19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0.6"/>
  <p:tag name="ANNOTATION_END_5" val="12.3"/>
  <p:tag name="ANNOTATION_TOP_5" val="192"/>
  <p:tag name="ANNOTATION_LEFT_5" val="56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2.3"/>
  <p:tag name="ANNOTATION_END_6" val="19.4"/>
  <p:tag name="ANNOTATION_TOP_6" val="130"/>
  <p:tag name="ANNOTATION_LEFT_6" val="566"/>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19.4"/>
  <p:tag name="ANNOTATION_END_7" val="20.8"/>
  <p:tag name="ANNOTATION_TOP_7" val="384"/>
  <p:tag name="ANNOTATION_LEFT_7" val="244"/>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0.8"/>
  <p:tag name="ANNOTATION_END_8" val="24.7"/>
  <p:tag name="ANNOTATION_TOP_8" val="471"/>
  <p:tag name="ANNOTATION_LEFT_8" val="24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24.7"/>
  <p:tag name="ANNOTATION_END_9" val="27.1"/>
  <p:tag name="ANNOTATION_TOP_9" val="141"/>
  <p:tag name="ANNOTATION_LEFT_9" val="37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COUNT" val="9"/>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35.xml><?xml version="1.0" encoding="utf-8"?>
<p:tagLst xmlns:a="http://schemas.openxmlformats.org/drawingml/2006/main" xmlns:r="http://schemas.openxmlformats.org/officeDocument/2006/relationships" xmlns:p="http://schemas.openxmlformats.org/presentationml/2006/main">
  <p:tag name="BULLET_1" val="8226"/>
</p:tagLst>
</file>

<file path=ppt/tags/tag36.xml><?xml version="1.0" encoding="utf-8"?>
<p:tagLst xmlns:a="http://schemas.openxmlformats.org/drawingml/2006/main" xmlns:r="http://schemas.openxmlformats.org/officeDocument/2006/relationships" xmlns:p="http://schemas.openxmlformats.org/presentationml/2006/main">
  <p:tag name="ARTICULATE_TITLE_TAG" val="Emissivity differences for different surfaces"/>
  <p:tag name="ANNOTATION_TYPE_8" val="0"/>
  <p:tag name="ANNOTATION_START_8" val="32.8"/>
  <p:tag name="ANNOTATION_TOP_8" val="182"/>
  <p:tag name="ANNOTATION_LEFT_8" val="385"/>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UDIO_ID" val="376"/>
  <p:tag name="ARTICULATE_AUDIO_RECORDED" val="1"/>
  <p:tag name="ELAPSEDTIME" val="31.7"/>
  <p:tag name="ANNOTATION_TYPE_1" val="0"/>
  <p:tag name="ANNOTATION_START_1" val="6.6"/>
  <p:tag name="ANNOTATION_END_1" val="8.4"/>
  <p:tag name="ANNOTATION_TOP_1" val="435"/>
  <p:tag name="ANNOTATION_LEFT_1" val="46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4"/>
  <p:tag name="ANNOTATION_END_2" val="9.9"/>
  <p:tag name="ANNOTATION_TOP_2" val="406"/>
  <p:tag name="ANNOTATION_LEFT_2" val="46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9"/>
  <p:tag name="ANNOTATION_END_3" val="11.2"/>
  <p:tag name="ANNOTATION_TOP_3" val="375"/>
  <p:tag name="ANNOTATION_LEFT_3" val="46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2"/>
  <p:tag name="ANNOTATION_END_4" val="13.2"/>
  <p:tag name="ANNOTATION_TOP_4" val="336"/>
  <p:tag name="ANNOTATION_LEFT_4" val="46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3.2"/>
  <p:tag name="ANNOTATION_END_5" val="14.4"/>
  <p:tag name="ANNOTATION_TOP_5" val="248"/>
  <p:tag name="ANNOTATION_LEFT_5" val="224"/>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4.4"/>
  <p:tag name="ANNOTATION_END_6" val="21.9"/>
  <p:tag name="ANNOTATION_TOP_6" val="290"/>
  <p:tag name="ANNOTATION_LEFT_6" val="230"/>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1.9"/>
  <p:tag name="ANNOTATION_END_7" val="24.5"/>
  <p:tag name="ANNOTATION_TOP_7" val="185"/>
  <p:tag name="ANNOTATION_LEFT_7" val="391"/>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37.xml><?xml version="1.0" encoding="utf-8"?>
<p:tagLst xmlns:a="http://schemas.openxmlformats.org/drawingml/2006/main" xmlns:r="http://schemas.openxmlformats.org/officeDocument/2006/relationships" xmlns:p="http://schemas.openxmlformats.org/presentationml/2006/main">
  <p:tag name="BULLET_1" val="8226"/>
</p:tagLst>
</file>

<file path=ppt/tags/tag38.xml><?xml version="1.0" encoding="utf-8"?>
<p:tagLst xmlns:a="http://schemas.openxmlformats.org/drawingml/2006/main" xmlns:r="http://schemas.openxmlformats.org/officeDocument/2006/relationships" xmlns:p="http://schemas.openxmlformats.org/presentationml/2006/main">
  <p:tag name="ARTICULATE_TITLE_TAG" val="SRF for Visible/near IR ABI Channels"/>
  <p:tag name="ANNOTATION_TYPE_8" val="0"/>
  <p:tag name="ANNOTATION_START_8" val="24.0"/>
  <p:tag name="ANNOTATION_END_8" val="26.1"/>
  <p:tag name="ANNOTATION_TOP_8" val="150"/>
  <p:tag name="ANNOTATION_LEFT_8" val="653"/>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26.1"/>
  <p:tag name="ANNOTATION_END_9" val="26.8"/>
  <p:tag name="ANNOTATION_TOP_9" val="629"/>
  <p:tag name="ANNOTATION_LEFT_9" val="550"/>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26.8"/>
  <p:tag name="ANNOTATION_END_10" val="33.1"/>
  <p:tag name="ANNOTATION_TOP_10" val="629"/>
  <p:tag name="ANNOTATION_LEFT_10" val="550"/>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UDIO_ID" val="300"/>
  <p:tag name="ARTICULATE_AUDIO_RECORDED" val="1"/>
  <p:tag name="ELAPSEDTIME" val="37.4"/>
  <p:tag name="ANNOTATION_TYPE_1" val="0"/>
  <p:tag name="ANNOTATION_START_1" val="6.1"/>
  <p:tag name="ANNOTATION_END_1" val="7.3"/>
  <p:tag name="ANNOTATION_TOP_1" val="223"/>
  <p:tag name="ANNOTATION_LEFT_1" val="175"/>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3"/>
  <p:tag name="ANNOTATION_END_2" val="14.1"/>
  <p:tag name="ANNOTATION_TOP_2" val="506"/>
  <p:tag name="ANNOTATION_LEFT_2" val="158"/>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1"/>
  <p:tag name="ANNOTATION_END_3" val="16.3"/>
  <p:tag name="ANNOTATION_TOP_3" val="492"/>
  <p:tag name="ANNOTATION_LEFT_3" val="60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6.3"/>
  <p:tag name="ANNOTATION_END_4" val="19.2"/>
  <p:tag name="ANNOTATION_TOP_4" val="534"/>
  <p:tag name="ANNOTATION_LEFT_4" val="245"/>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9.2"/>
  <p:tag name="ANNOTATION_END_5" val="24.0"/>
  <p:tag name="ANNOTATION_TOP_5" val="333"/>
  <p:tag name="ANNOTATION_LEFT_5" val="645"/>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4.0"/>
  <p:tag name="ANNOTATION_END_6" val="26.4"/>
  <p:tag name="ANNOTATION_TOP_6" val="152"/>
  <p:tag name="ANNOTATION_LEFT_6" val="649"/>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4"/>
  <p:tag name="ANNOTATION_END_7" val="29.0"/>
  <p:tag name="ANNOTATION_TOP_7" val="631"/>
  <p:tag name="ANNOTATION_LEFT_7" val="547"/>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39.xml><?xml version="1.0" encoding="utf-8"?>
<p:tagLst xmlns:a="http://schemas.openxmlformats.org/drawingml/2006/main" xmlns:r="http://schemas.openxmlformats.org/officeDocument/2006/relationships" xmlns:p="http://schemas.openxmlformats.org/presentationml/2006/main">
  <p:tag name="BULLET_1" val="8226"/>
</p:tagLst>
</file>

<file path=ppt/tags/tag4.xml><?xml version="1.0" encoding="utf-8"?>
<p:tagLst xmlns:a="http://schemas.openxmlformats.org/drawingml/2006/main" xmlns:r="http://schemas.openxmlformats.org/officeDocument/2006/relationships" xmlns:p="http://schemas.openxmlformats.org/presentationml/2006/main">
  <p:tag name="AUDIO_ID" val="378"/>
  <p:tag name="ARTICULATE_AUDIO_RECORDED" val="1"/>
  <p:tag name="ELAPSEDTIME" val="38.3"/>
  <p:tag name="ANNOTATION_TYPE_1" val="0"/>
  <p:tag name="ANNOTATION_START_1" val="6.9"/>
  <p:tag name="ANNOTATION_END_1" val="7.5"/>
  <p:tag name="ANNOTATION_TOP_1" val="171"/>
  <p:tag name="ANNOTATION_LEFT_1" val="30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5"/>
  <p:tag name="ANNOTATION_END_2" val="9.6"/>
  <p:tag name="ANNOTATION_TOP_2" val="171"/>
  <p:tag name="ANNOTATION_LEFT_2" val="30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4.8"/>
  <p:tag name="ANNOTATION_END_3" val="17.3"/>
  <p:tag name="ANNOTATION_TOP_3" val="341"/>
  <p:tag name="ANNOTATION_LEFT_3" val="18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7.3"/>
  <p:tag name="ANNOTATION_END_4" val="22.8"/>
  <p:tag name="ANNOTATION_TOP_4" val="379"/>
  <p:tag name="ANNOTATION_LEFT_4" val="187"/>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22.8"/>
  <p:tag name="ANNOTATION_END_5" val="22.8"/>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65535"/>
  <p:tag name="ANNOTATION_FILL_ALPHA_5" val="50"/>
  <p:tag name="ANNOTATION_BORDER_WIDTH_5" val="2"/>
  <p:tag name="ANNOTATION_SLIDE_WIDTH_5" val="960"/>
  <p:tag name="ANNOTATION_SLIDE_HEIGHT_5" val="720"/>
  <p:tag name="ANNOTATION_TYPE_6" val="2"/>
  <p:tag name="ANNOTATION_START_6" val="22.8"/>
  <p:tag name="ANNOTATION_END_6" val="33.3"/>
  <p:tag name="ANNOTATION_TOP_6" val="529"/>
  <p:tag name="ANNOTATION_LEFT_6" val="129"/>
  <p:tag name="ANNOTATION_WIDTH_6" val="508"/>
  <p:tag name="ANNOTATION_HEIGHT_6" val="16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65535"/>
  <p:tag name="ANNOTATION_FILL_ALPHA_6" val="50"/>
  <p:tag name="ANNOTATION_BORDER_WIDTH_6" val="2"/>
  <p:tag name="ANNOTATION_SLIDE_WIDTH_6" val="960"/>
  <p:tag name="ANNOTATION_SLIDE_HEIGHT_6" val="720"/>
  <p:tag name="ANNOTATION_TYPE_7" val="0"/>
  <p:tag name="ANNOTATION_START_7" val="33.3"/>
  <p:tag name="ANNOTATION_TOP_7" val="467"/>
  <p:tag name="ANNOTATION_LEFT_7" val="14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0.xml><?xml version="1.0" encoding="utf-8"?>
<p:tagLst xmlns:a="http://schemas.openxmlformats.org/drawingml/2006/main" xmlns:r="http://schemas.openxmlformats.org/officeDocument/2006/relationships" xmlns:p="http://schemas.openxmlformats.org/presentationml/2006/main">
  <p:tag name="ANNOTATION_TYPE_7" val="0"/>
  <p:tag name="ANNOTATION_START_7" val="8.2"/>
  <p:tag name="ANNOTATION_END_7" val="8.7"/>
  <p:tag name="ANNOTATION_TOP_7" val="367"/>
  <p:tag name="ANNOTATION_LEFT_7" val="322"/>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8.7"/>
  <p:tag name="ANNOTATION_END_8" val="11.0"/>
  <p:tag name="ANNOTATION_TOP_8" val="367"/>
  <p:tag name="ANNOTATION_LEFT_8" val="322"/>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1.0"/>
  <p:tag name="ANNOTATION_END_9" val="11.6"/>
  <p:tag name="ANNOTATION_TOP_9" val="330"/>
  <p:tag name="ANNOTATION_LEFT_9" val="775"/>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1.6"/>
  <p:tag name="ANNOTATION_END_10" val="12.3"/>
  <p:tag name="ANNOTATION_TOP_10" val="316"/>
  <p:tag name="ANNOTATION_LEFT_10" val="868"/>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2.3"/>
  <p:tag name="ANNOTATION_END_11" val="13.1"/>
  <p:tag name="ANNOTATION_TOP_11" val="338"/>
  <p:tag name="ANNOTATION_LEFT_11" val="757"/>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13.1"/>
  <p:tag name="ANNOTATION_END_12" val="15.5"/>
  <p:tag name="ANNOTATION_TOP_12" val="330"/>
  <p:tag name="ANNOTATION_LEFT_12" val="865"/>
  <p:tag name="ANNOTATION_WIDTH_12" val="186"/>
  <p:tag name="ANNOTATION_HEIGHT_12" val="186"/>
  <p:tag name="ANNOTATION_ANIMATION_12" val="3"/>
  <p:tag name="ANNOTATION_ROTATION_12" val="27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15.5"/>
  <p:tag name="ANNOTATION_END_13" val="26.9"/>
  <p:tag name="ANNOTATION_TOP_13" val="361"/>
  <p:tag name="ANNOTATION_LEFT_13" val="614"/>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6.9"/>
  <p:tag name="ANNOTATION_END_14" val="28.8"/>
  <p:tag name="ANNOTATION_TOP_14" val="343"/>
  <p:tag name="ANNOTATION_LEFT_14" val="673"/>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15" val="0"/>
  <p:tag name="ANNOTATION_START_15" val="28.8"/>
  <p:tag name="ANNOTATION_END_15" val="29.3"/>
  <p:tag name="ANNOTATION_TOP_15" val="348"/>
  <p:tag name="ANNOTATION_LEFT_15" val="264"/>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16" val="0"/>
  <p:tag name="ANNOTATION_START_16" val="29.3"/>
  <p:tag name="ANNOTATION_TOP_16" val="348"/>
  <p:tag name="ANNOTATION_LEFT_16" val="264"/>
  <p:tag name="ANNOTATION_WIDTH_16" val="186"/>
  <p:tag name="ANNOTATION_HEIGHT_16" val="186"/>
  <p:tag name="ANNOTATION_ANIMATION_16" val="3"/>
  <p:tag name="ANNOTATION_ROTATION_16" val="27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2"/>
  <p:tag name="ANNOTATION_SLIDE_WIDTH_16" val="960"/>
  <p:tag name="ANNOTATION_SLIDE_HEIGHT_16" val="720"/>
  <p:tag name="AUDIO_ID" val="437"/>
  <p:tag name="ARTICULATE_AUDIO_RECORDED" val="1"/>
  <p:tag name="ELAPSEDTIME" val="32.2"/>
  <p:tag name="ANNOTATION_TYPE_1" val="0"/>
  <p:tag name="ANNOTATION_START_1" val="6.1"/>
  <p:tag name="ANNOTATION_END_1" val="8.7"/>
  <p:tag name="ANNOTATION_TOP_1" val="603"/>
  <p:tag name="ANNOTATION_LEFT_1" val="593"/>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7"/>
  <p:tag name="ANNOTATION_END_2" val="12.5"/>
  <p:tag name="ANNOTATION_TOP_2" val="679"/>
  <p:tag name="ANNOTATION_LEFT_2" val="468"/>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2.5"/>
  <p:tag name="ANNOTATION_END_3" val="17.3"/>
  <p:tag name="ANNOTATION_TOP_3" val="311"/>
  <p:tag name="ANNOTATION_LEFT_3" val="661"/>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3"/>
  <p:tag name="ANNOTATION_END_4" val="27.4"/>
  <p:tag name="ANNOTATION_TOP_4" val="282"/>
  <p:tag name="ANNOTATION_LEFT_4" val="69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7.4"/>
  <p:tag name="ANNOTATION_END_5" val="30.6"/>
  <p:tag name="ANNOTATION_TOP_5" val="218"/>
  <p:tag name="ANNOTATION_LEFT_5" val="647"/>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30.6"/>
  <p:tag name="ANNOTATION_TOP_6" val="213"/>
  <p:tag name="ANNOTATION_LEFT_6" val="220"/>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USED_LAYOUT" val="1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1.xml><?xml version="1.0" encoding="utf-8"?>
<p:tagLst xmlns:a="http://schemas.openxmlformats.org/drawingml/2006/main" xmlns:r="http://schemas.openxmlformats.org/officeDocument/2006/relationships" xmlns:p="http://schemas.openxmlformats.org/presentationml/2006/main">
  <p:tag name="BULLET_1" val="8226"/>
</p:tagLst>
</file>

<file path=ppt/tags/tag42.xml><?xml version="1.0" encoding="utf-8"?>
<p:tagLst xmlns:a="http://schemas.openxmlformats.org/drawingml/2006/main" xmlns:r="http://schemas.openxmlformats.org/officeDocument/2006/relationships" xmlns:p="http://schemas.openxmlformats.org/presentationml/2006/main">
  <p:tag name="ARTICULATE_TITLE_TAG" val="How to see ice"/>
  <p:tag name="ANNOTATION_TYPE_3" val="0"/>
  <p:tag name="ANNOTATION_START_3" val="10.6"/>
  <p:tag name="ANNOTATION_END_3" val="11.3"/>
  <p:tag name="ANNOTATION_TOP_3" val="663"/>
  <p:tag name="ANNOTATION_LEFT_3" val="12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3"/>
  <p:tag name="ANNOTATION_TOP_4" val="663"/>
  <p:tag name="ANNOTATION_LEFT_4" val="124"/>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UDIO_ID" val="305"/>
  <p:tag name="ARTICULATE_AUDIO_RECORDED" val="1"/>
  <p:tag name="ELAPSEDTIME" val="19.2"/>
  <p:tag name="ANNOTATION_TYPE_1" val="0"/>
  <p:tag name="ANNOTATION_START_1" val="3.4"/>
  <p:tag name="ANNOTATION_END_1" val="7.8"/>
  <p:tag name="ANNOTATION_TOP_1" val="344"/>
  <p:tag name="ANNOTATION_LEFT_1" val="640"/>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8"/>
  <p:tag name="ANNOTATION_END_2" val="10.5"/>
  <p:tag name="ANNOTATION_TOP_2" val="633"/>
  <p:tag name="ANNOTATION_LEFT_2" val="547"/>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USED_LAYOUT" val="7"/>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Lst>
</file>

<file path=ppt/tags/tag43.xml><?xml version="1.0" encoding="utf-8"?>
<p:tagLst xmlns:a="http://schemas.openxmlformats.org/drawingml/2006/main" xmlns:r="http://schemas.openxmlformats.org/officeDocument/2006/relationships" xmlns:p="http://schemas.openxmlformats.org/presentationml/2006/main">
  <p:tag name="BULLET_1" val="8226"/>
</p:tagLst>
</file>

<file path=ppt/tags/tag44.xml><?xml version="1.0" encoding="utf-8"?>
<p:tagLst xmlns:a="http://schemas.openxmlformats.org/drawingml/2006/main" xmlns:r="http://schemas.openxmlformats.org/officeDocument/2006/relationships" xmlns:p="http://schemas.openxmlformats.org/presentationml/2006/main">
  <p:tag name="AUDIO_ID" val="439"/>
  <p:tag name="ARTICULATE_AUDIO_RECORDED" val="1"/>
  <p:tag name="ELAPSEDTIME" val="18"/>
  <p:tag name="ANNOTATION_TYPE_1" val="0"/>
  <p:tag name="ANNOTATION_START_1" val="1.8"/>
  <p:tag name="ANNOTATION_END_1" val="3.8"/>
  <p:tag name="ANNOTATION_TOP_1" val="372"/>
  <p:tag name="ANNOTATION_LEFT_1" val="552"/>
  <p:tag name="ANNOTATION_WIDTH_1" val="186"/>
  <p:tag name="ANNOTATION_HEIGHT_1" val="186"/>
  <p:tag name="ANNOTATION_ANIMATION_1" val="3"/>
  <p:tag name="ANNOTATION_ROTATION_1" val="315"/>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8"/>
  <p:tag name="ANNOTATION_END_2" val="6.1"/>
  <p:tag name="ANNOTATION_TOP_2" val="315"/>
  <p:tag name="ANNOTATION_LEFT_2" val="459"/>
  <p:tag name="ANNOTATION_WIDTH_2" val="186"/>
  <p:tag name="ANNOTATION_HEIGHT_2" val="186"/>
  <p:tag name="ANNOTATION_ANIMATION_2" val="3"/>
  <p:tag name="ANNOTATION_ROTATION_2" val="315"/>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1"/>
  <p:tag name="ANNOTATION_END_3" val="13.9"/>
  <p:tag name="ANNOTATION_TOP_3" val="466"/>
  <p:tag name="ANNOTATION_LEFT_3" val="427"/>
  <p:tag name="ANNOTATION_WIDTH_3" val="186"/>
  <p:tag name="ANNOTATION_HEIGHT_3" val="186"/>
  <p:tag name="ANNOTATION_ANIMATION_3" val="3"/>
  <p:tag name="ANNOTATION_ROTATION_3" val="315"/>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3.9"/>
  <p:tag name="ANNOTATION_END_4" val="15.3"/>
  <p:tag name="ANNOTATION_TOP_4" val="472"/>
  <p:tag name="ANNOTATION_LEFT_4" val="324"/>
  <p:tag name="ANNOTATION_WIDTH_4" val="186"/>
  <p:tag name="ANNOTATION_HEIGHT_4" val="186"/>
  <p:tag name="ANNOTATION_ANIMATION_4" val="3"/>
  <p:tag name="ANNOTATION_ROTATION_4" val="315"/>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5.3"/>
  <p:tag name="ANNOTATION_END_5" val="16.5"/>
  <p:tag name="ANNOTATION_TOP_5" val="447"/>
  <p:tag name="ANNOTATION_LEFT_5" val="357"/>
  <p:tag name="ANNOTATION_WIDTH_5" val="186"/>
  <p:tag name="ANNOTATION_HEIGHT_5" val="186"/>
  <p:tag name="ANNOTATION_ANIMATION_5" val="3"/>
  <p:tag name="ANNOTATION_ROTATION_5" val="315"/>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6.5"/>
  <p:tag name="ANNOTATION_TOP_6" val="416"/>
  <p:tag name="ANNOTATION_LEFT_6" val="379"/>
  <p:tag name="ANNOTATION_WIDTH_6" val="186"/>
  <p:tag name="ANNOTATION_HEIGHT_6" val="186"/>
  <p:tag name="ANNOTATION_ANIMATION_6" val="3"/>
  <p:tag name="ANNOTATION_ROTATION_6" val="315"/>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RTICULATE_TITLE_TAG" val="Critical knowledge for interpreting RGBs:  The Color Cube"/>
  <p:tag name="AUDIO_ID" val="312"/>
  <p:tag name="ARTICULATE_AUDIO_RECORDED" val="1"/>
  <p:tag name="ELAPSEDTIME" val="46.5"/>
  <p:tag name="ANNOTATION_TYPE_1" val="0"/>
  <p:tag name="ANNOTATION_START_1" val="11.6"/>
  <p:tag name="ANNOTATION_END_1" val="12.9"/>
  <p:tag name="ANNOTATION_TOP_1" val="585"/>
  <p:tag name="ANNOTATION_LEFT_1" val="57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12.9"/>
  <p:tag name="ANNOTATION_END_2" val="14.1"/>
  <p:tag name="ANNOTATION_TOP_2" val="320"/>
  <p:tag name="ANNOTATION_LEFT_2" val="72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4.1"/>
  <p:tag name="ANNOTATION_END_3" val="15.4"/>
  <p:tag name="ANNOTATION_TOP_3" val="577"/>
  <p:tag name="ANNOTATION_LEFT_3" val="86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5.4"/>
  <p:tag name="ANNOTATION_END_4" val="17.6"/>
  <p:tag name="ANNOTATION_TOP_4" val="470"/>
  <p:tag name="ANNOTATION_LEFT_4" val="71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7.6"/>
  <p:tag name="ANNOTATION_END_5" val="22.5"/>
  <p:tag name="ANNOTATION_TOP_5" val="514"/>
  <p:tag name="ANNOTATION_LEFT_5" val="35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2.5"/>
  <p:tag name="ANNOTATION_END_6" val="25.9"/>
  <p:tag name="ANNOTATION_TOP_6" val="387"/>
  <p:tag name="ANNOTATION_LEFT_6" val="55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5.9"/>
  <p:tag name="ANNOTATION_END_7" val="29.0"/>
  <p:tag name="ANNOTATION_TOP_7" val="389"/>
  <p:tag name="ANNOTATION_LEFT_7" val="88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9.0"/>
  <p:tag name="ANNOTATION_END_8" val="37.9"/>
  <p:tag name="ANNOTATION_TOP_8" val="678"/>
  <p:tag name="ANNOTATION_LEFT_8" val="72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7.9"/>
  <p:tag name="ANNOTATION_END_9" val="38.5"/>
  <p:tag name="ANNOTATION_TOP_9" val="456"/>
  <p:tag name="ANNOTATION_LEFT_9" val="55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8.5"/>
  <p:tag name="ANNOTATION_END_10" val="43.1"/>
  <p:tag name="ANNOTATION_TOP_10" val="456"/>
  <p:tag name="ANNOTATION_LEFT_10" val="554"/>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3.1"/>
  <p:tag name="ANNOTATION_END_11" val="44.3"/>
  <p:tag name="ANNOTATION_TOP_11" val="235"/>
  <p:tag name="ANNOTATION_LEFT_11" val="209"/>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3"/>
  <p:tag name="ANNOTATION_END_12" val="45.5"/>
  <p:tag name="ANNOTATION_TOP_12" val="274"/>
  <p:tag name="ANNOTATION_LEFT_12" val="208"/>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45.5"/>
  <p:tag name="ANNOTATION_TOP_13" val="313"/>
  <p:tag name="ANNOTATION_LEFT_13" val="213"/>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COUNT" val="13"/>
  <p:tag name="ARTICULATE_USED_LAYOUT" val="2"/>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UDIO_ID" val="440"/>
  <p:tag name="ARTICULATE_AUDIO_RECORDED" val="1"/>
  <p:tag name="ELAPSEDTIME" val="77"/>
  <p:tag name="ANNOTATION_TYPE_1" val="0"/>
  <p:tag name="ANNOTATION_START_1" val="6.7"/>
  <p:tag name="ANNOTATION_END_1" val="7.5"/>
  <p:tag name="ANNOTATION_TOP_1" val="115"/>
  <p:tag name="ANNOTATION_LEFT_1" val="18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5"/>
  <p:tag name="ANNOTATION_END_2" val="8.1"/>
  <p:tag name="ANNOTATION_TOP_2" val="108"/>
  <p:tag name="ANNOTATION_LEFT_2" val="38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8.1"/>
  <p:tag name="ANNOTATION_END_3" val="9.3"/>
  <p:tag name="ANNOTATION_TOP_3" val="118"/>
  <p:tag name="ANNOTATION_LEFT_3" val="62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3"/>
  <p:tag name="ANNOTATION_END_4" val="10.2"/>
  <p:tag name="ANNOTATION_TOP_4" val="119"/>
  <p:tag name="ANNOTATION_LEFT_4" val="8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0.2"/>
  <p:tag name="ANNOTATION_END_5" val="10.8"/>
  <p:tag name="ANNOTATION_TOP_5" val="292"/>
  <p:tag name="ANNOTATION_LEFT_5" val="80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0.8"/>
  <p:tag name="ANNOTATION_END_6" val="11.3"/>
  <p:tag name="ANNOTATION_TOP_6" val="463"/>
  <p:tag name="ANNOTATION_LEFT_6" val="81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1.3"/>
  <p:tag name="ANNOTATION_END_7" val="12.6"/>
  <p:tag name="ANNOTATION_TOP_7" val="576"/>
  <p:tag name="ANNOTATION_LEFT_7" val="81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2.6"/>
  <p:tag name="ANNOTATION_END_8" val="13.4"/>
  <p:tag name="ANNOTATION_TOP_8" val="114"/>
  <p:tag name="ANNOTATION_LEFT_8" val="158"/>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13.4"/>
  <p:tag name="ANNOTATION_END_9" val="14.1"/>
  <p:tag name="ANNOTATION_TOP_9" val="118"/>
  <p:tag name="ANNOTATION_LEFT_9" val="390"/>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14.1"/>
  <p:tag name="ANNOTATION_END_10" val="16.1"/>
  <p:tag name="ANNOTATION_TOP_10" val="120"/>
  <p:tag name="ANNOTATION_LEFT_10" val="64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16.1"/>
  <p:tag name="ANNOTATION_END_11" val="22.4"/>
  <p:tag name="ANNOTATION_TOP_11" val="125"/>
  <p:tag name="ANNOTATION_LEFT_11" val="843"/>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22.4"/>
  <p:tag name="ANNOTATION_END_12" val="23.3"/>
  <p:tag name="ANNOTATION_TOP_12" val="274"/>
  <p:tag name="ANNOTATION_LEFT_12" val="16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23.3"/>
  <p:tag name="ANNOTATION_END_13" val="24.3"/>
  <p:tag name="ANNOTATION_TOP_13" val="103"/>
  <p:tag name="ANNOTATION_LEFT_13" val="158"/>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24.3"/>
  <p:tag name="ANNOTATION_END_14" val="28.5"/>
  <p:tag name="ANNOTATION_TOP_14" val="256"/>
  <p:tag name="ANNOTATION_LEFT_14" val="15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28.5"/>
  <p:tag name="ANNOTATION_END_15" val="29.5"/>
  <p:tag name="ANNOTATION_TOP_15" val="442"/>
  <p:tag name="ANNOTATION_LEFT_15" val="41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6" val="0"/>
  <p:tag name="ANNOTATION_START_16" val="29.5"/>
  <p:tag name="ANNOTATION_END_16" val="30.4"/>
  <p:tag name="ANNOTATION_TOP_16" val="111"/>
  <p:tag name="ANNOTATION_LEFT_16" val="400"/>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2"/>
  <p:tag name="ANNOTATION_SLIDE_WIDTH_16" val="960"/>
  <p:tag name="ANNOTATION_SLIDE_HEIGHT_16" val="720"/>
  <p:tag name="ANNOTATION_TYPE_17" val="0"/>
  <p:tag name="ANNOTATION_START_17" val="30.4"/>
  <p:tag name="ANNOTATION_END_17" val="33.8"/>
  <p:tag name="ANNOTATION_TOP_17" val="458"/>
  <p:tag name="ANNOTATION_LEFT_17" val="384"/>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855309"/>
  <p:tag name="ANNOTATION_FILL_COLOR_17" val="683492"/>
  <p:tag name="ANNOTATION_FILL_ALPHA_17" val="100"/>
  <p:tag name="ANNOTATION_BORDER_WIDTH_17" val="2"/>
  <p:tag name="ANNOTATION_SLIDE_WIDTH_17" val="960"/>
  <p:tag name="ANNOTATION_SLIDE_HEIGHT_17" val="720"/>
  <p:tag name="ANNOTATION_TYPE_18" val="0"/>
  <p:tag name="ANNOTATION_START_18" val="33.8"/>
  <p:tag name="ANNOTATION_END_18" val="35.1"/>
  <p:tag name="ANNOTATION_TOP_18" val="618"/>
  <p:tag name="ANNOTATION_LEFT_18" val="628"/>
  <p:tag name="ANNOTATION_WIDTH_18" val="186"/>
  <p:tag name="ANNOTATION_HEIGHT_18" val="186"/>
  <p:tag name="ANNOTATION_ANIMATION_18" val="3"/>
  <p:tag name="ANNOTATION_ROTATION_18" val="0"/>
  <p:tag name="ANNOTATION_SUB_TYPE_18" val="2"/>
  <p:tag name="ANNOTATION_LOOP_COUNT_18" val="1"/>
  <p:tag name="ANNOTATION_BOX_RADIUS_18" val="0"/>
  <p:tag name="ANNOTATION_SCALE_18" val="100"/>
  <p:tag name="ANNOTATION_BORDER_ALPHA_18" val="100"/>
  <p:tag name="ANNOTATION_BORDER_COLOR_18" val="855309"/>
  <p:tag name="ANNOTATION_FILL_COLOR_18" val="683492"/>
  <p:tag name="ANNOTATION_FILL_ALPHA_18" val="100"/>
  <p:tag name="ANNOTATION_BORDER_WIDTH_18" val="2"/>
  <p:tag name="ANNOTATION_SLIDE_WIDTH_18" val="960"/>
  <p:tag name="ANNOTATION_SLIDE_HEIGHT_18" val="720"/>
  <p:tag name="ANNOTATION_TYPE_19" val="0"/>
  <p:tag name="ANNOTATION_START_19" val="35.1"/>
  <p:tag name="ANNOTATION_END_19" val="36.3"/>
  <p:tag name="ANNOTATION_TOP_19" val="129"/>
  <p:tag name="ANNOTATION_LEFT_19" val="625"/>
  <p:tag name="ANNOTATION_WIDTH_19" val="186"/>
  <p:tag name="ANNOTATION_HEIGHT_19" val="186"/>
  <p:tag name="ANNOTATION_ANIMATION_19" val="3"/>
  <p:tag name="ANNOTATION_ROTATION_19" val="0"/>
  <p:tag name="ANNOTATION_SUB_TYPE_19" val="2"/>
  <p:tag name="ANNOTATION_LOOP_COUNT_19" val="1"/>
  <p:tag name="ANNOTATION_BOX_RADIUS_19" val="0"/>
  <p:tag name="ANNOTATION_SCALE_19" val="100"/>
  <p:tag name="ANNOTATION_BORDER_ALPHA_19" val="100"/>
  <p:tag name="ANNOTATION_BORDER_COLOR_19" val="855309"/>
  <p:tag name="ANNOTATION_FILL_COLOR_19" val="683492"/>
  <p:tag name="ANNOTATION_FILL_ALPHA_19" val="100"/>
  <p:tag name="ANNOTATION_BORDER_WIDTH_19" val="2"/>
  <p:tag name="ANNOTATION_SLIDE_WIDTH_19" val="960"/>
  <p:tag name="ANNOTATION_SLIDE_HEIGHT_19" val="720"/>
  <p:tag name="ANNOTATION_TYPE_20" val="0"/>
  <p:tag name="ANNOTATION_START_20" val="36.3"/>
  <p:tag name="ANNOTATION_END_20" val="43.6"/>
  <p:tag name="ANNOTATION_TOP_20" val="627"/>
  <p:tag name="ANNOTATION_LEFT_20" val="614"/>
  <p:tag name="ANNOTATION_WIDTH_20" val="186"/>
  <p:tag name="ANNOTATION_HEIGHT_20" val="186"/>
  <p:tag name="ANNOTATION_ANIMATION_20" val="3"/>
  <p:tag name="ANNOTATION_ROTATION_20" val="0"/>
  <p:tag name="ANNOTATION_SUB_TYPE_20" val="2"/>
  <p:tag name="ANNOTATION_LOOP_COUNT_20" val="1"/>
  <p:tag name="ANNOTATION_BOX_RADIUS_20" val="0"/>
  <p:tag name="ANNOTATION_SCALE_20" val="100"/>
  <p:tag name="ANNOTATION_BORDER_ALPHA_20" val="100"/>
  <p:tag name="ANNOTATION_BORDER_COLOR_20" val="855309"/>
  <p:tag name="ANNOTATION_FILL_COLOR_20" val="683492"/>
  <p:tag name="ANNOTATION_FILL_ALPHA_20" val="100"/>
  <p:tag name="ANNOTATION_BORDER_WIDTH_20" val="2"/>
  <p:tag name="ANNOTATION_SLIDE_WIDTH_20" val="960"/>
  <p:tag name="ANNOTATION_SLIDE_HEIGHT_20" val="720"/>
  <p:tag name="ANNOTATION_TYPE_21" val="0"/>
  <p:tag name="ANNOTATION_START_21" val="43.6"/>
  <p:tag name="ANNOTATION_END_21" val="49.8"/>
  <p:tag name="ANNOTATION_TOP_21" val="287"/>
  <p:tag name="ANNOTATION_LEFT_21" val="765"/>
  <p:tag name="ANNOTATION_WIDTH_21" val="186"/>
  <p:tag name="ANNOTATION_HEIGHT_21" val="186"/>
  <p:tag name="ANNOTATION_ANIMATION_21" val="3"/>
  <p:tag name="ANNOTATION_ROTATION_21" val="0"/>
  <p:tag name="ANNOTATION_SUB_TYPE_21" val="2"/>
  <p:tag name="ANNOTATION_LOOP_COUNT_21" val="1"/>
  <p:tag name="ANNOTATION_BOX_RADIUS_21" val="0"/>
  <p:tag name="ANNOTATION_SCALE_21" val="100"/>
  <p:tag name="ANNOTATION_BORDER_ALPHA_21" val="100"/>
  <p:tag name="ANNOTATION_BORDER_COLOR_21" val="855309"/>
  <p:tag name="ANNOTATION_FILL_COLOR_21" val="683492"/>
  <p:tag name="ANNOTATION_FILL_ALPHA_21" val="100"/>
  <p:tag name="ANNOTATION_BORDER_WIDTH_21" val="2"/>
  <p:tag name="ANNOTATION_SLIDE_WIDTH_21" val="960"/>
  <p:tag name="ANNOTATION_SLIDE_HEIGHT_21" val="720"/>
  <p:tag name="ANNOTATION_TYPE_22" val="0"/>
  <p:tag name="ANNOTATION_START_22" val="49.8"/>
  <p:tag name="ANNOTATION_END_22" val="57.1"/>
  <p:tag name="ANNOTATION_TOP_22" val="453"/>
  <p:tag name="ANNOTATION_LEFT_22" val="742"/>
  <p:tag name="ANNOTATION_WIDTH_22" val="186"/>
  <p:tag name="ANNOTATION_HEIGHT_22" val="186"/>
  <p:tag name="ANNOTATION_ANIMATION_22" val="3"/>
  <p:tag name="ANNOTATION_ROTATION_22" val="0"/>
  <p:tag name="ANNOTATION_SUB_TYPE_22" val="2"/>
  <p:tag name="ANNOTATION_LOOP_COUNT_22" val="1"/>
  <p:tag name="ANNOTATION_BOX_RADIUS_22" val="0"/>
  <p:tag name="ANNOTATION_SCALE_22" val="100"/>
  <p:tag name="ANNOTATION_BORDER_ALPHA_22" val="100"/>
  <p:tag name="ANNOTATION_BORDER_COLOR_22" val="855309"/>
  <p:tag name="ANNOTATION_FILL_COLOR_22" val="683492"/>
  <p:tag name="ANNOTATION_FILL_ALPHA_22" val="100"/>
  <p:tag name="ANNOTATION_BORDER_WIDTH_22" val="2"/>
  <p:tag name="ANNOTATION_SLIDE_WIDTH_22" val="960"/>
  <p:tag name="ANNOTATION_SLIDE_HEIGHT_22" val="720"/>
  <p:tag name="ANNOTATION_TYPE_23" val="0"/>
  <p:tag name="ANNOTATION_START_23" val="57.1"/>
  <p:tag name="ANNOTATION_END_23" val="67.4"/>
  <p:tag name="ANNOTATION_TOP_23" val="624"/>
  <p:tag name="ANNOTATION_LEFT_23" val="758"/>
  <p:tag name="ANNOTATION_WIDTH_23" val="186"/>
  <p:tag name="ANNOTATION_HEIGHT_23" val="186"/>
  <p:tag name="ANNOTATION_ANIMATION_23" val="3"/>
  <p:tag name="ANNOTATION_ROTATION_23" val="0"/>
  <p:tag name="ANNOTATION_SUB_TYPE_23" val="2"/>
  <p:tag name="ANNOTATION_LOOP_COUNT_23" val="1"/>
  <p:tag name="ANNOTATION_BOX_RADIUS_23" val="0"/>
  <p:tag name="ANNOTATION_SCALE_23" val="100"/>
  <p:tag name="ANNOTATION_BORDER_ALPHA_23" val="100"/>
  <p:tag name="ANNOTATION_BORDER_COLOR_23" val="855309"/>
  <p:tag name="ANNOTATION_FILL_COLOR_23" val="683492"/>
  <p:tag name="ANNOTATION_FILL_ALPHA_23" val="100"/>
  <p:tag name="ANNOTATION_BORDER_WIDTH_23" val="2"/>
  <p:tag name="ANNOTATION_SLIDE_WIDTH_23" val="960"/>
  <p:tag name="ANNOTATION_SLIDE_HEIGHT_23" val="720"/>
  <p:tag name="ANNOTATION_TYPE_24" val="0"/>
  <p:tag name="ANNOTATION_START_24" val="67.4"/>
  <p:tag name="ANNOTATION_END_24" val="75.5"/>
  <p:tag name="ANNOTATION_TOP_24" val="455"/>
  <p:tag name="ANNOTATION_LEFT_24" val="752"/>
  <p:tag name="ANNOTATION_WIDTH_24" val="186"/>
  <p:tag name="ANNOTATION_HEIGHT_24" val="186"/>
  <p:tag name="ANNOTATION_ANIMATION_24" val="3"/>
  <p:tag name="ANNOTATION_ROTATION_24" val="0"/>
  <p:tag name="ANNOTATION_SUB_TYPE_24" val="2"/>
  <p:tag name="ANNOTATION_LOOP_COUNT_24" val="1"/>
  <p:tag name="ANNOTATION_BOX_RADIUS_24" val="0"/>
  <p:tag name="ANNOTATION_SCALE_24" val="100"/>
  <p:tag name="ANNOTATION_BORDER_ALPHA_24" val="100"/>
  <p:tag name="ANNOTATION_BORDER_COLOR_24" val="855309"/>
  <p:tag name="ANNOTATION_FILL_COLOR_24" val="683492"/>
  <p:tag name="ANNOTATION_FILL_ALPHA_24" val="100"/>
  <p:tag name="ANNOTATION_BORDER_WIDTH_24" val="2"/>
  <p:tag name="ANNOTATION_SLIDE_WIDTH_24" val="960"/>
  <p:tag name="ANNOTATION_SLIDE_HEIGHT_24" val="720"/>
  <p:tag name="ANNOTATION_COUNT" val="24"/>
  <p:tag name="ARTICULATE_TITLE_TAG" val="How Changing the output alters an RGB"/>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0.xml><?xml version="1.0" encoding="utf-8"?>
<p:tagLst xmlns:a="http://schemas.openxmlformats.org/drawingml/2006/main" xmlns:r="http://schemas.openxmlformats.org/officeDocument/2006/relationships" xmlns:p="http://schemas.openxmlformats.org/presentationml/2006/main">
  <p:tag name="ANNOTATION_TYPE_5" val="0"/>
  <p:tag name="ANNOTATION_START_5" val="6.9"/>
  <p:tag name="ANNOTATION_END_5" val="7.5"/>
  <p:tag name="ANNOTATION_TOP_5" val="176"/>
  <p:tag name="ANNOTATION_LEFT_5" val="29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7.5"/>
  <p:tag name="ANNOTATION_END_6" val="11.9"/>
  <p:tag name="ANNOTATION_TOP_6" val="176"/>
  <p:tag name="ANNOTATION_LEFT_6" val="29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1.9"/>
  <p:tag name="ANNOTATION_END_7" val="12.9"/>
  <p:tag name="ANNOTATION_TOP_7" val="534"/>
  <p:tag name="ANNOTATION_LEFT_7" val="168"/>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2.9"/>
  <p:tag name="ANNOTATION_END_8" val="13.8"/>
  <p:tag name="ANNOTATION_TOP_8" val="665"/>
  <p:tag name="ANNOTATION_LEFT_8" val="566"/>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3.8"/>
  <p:tag name="ANNOTATION_TOP_9" val="539"/>
  <p:tag name="ANNOTATION_LEFT_9" val="855"/>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UDIO_ID" val="299"/>
  <p:tag name="ARTICULATE_AUDIO_RECORDED" val="1"/>
  <p:tag name="ELAPSEDTIME" val="20"/>
  <p:tag name="ANNOTATION_TYPE_1" val="0"/>
  <p:tag name="ANNOTATION_START_1" val="5.2"/>
  <p:tag name="ANNOTATION_END_1" val="11.8"/>
  <p:tag name="ANNOTATION_TOP_1" val="157"/>
  <p:tag name="ANNOTATION_LEFT_1" val="198"/>
  <p:tag name="ANNOTATION_WIDTH_1" val="186"/>
  <p:tag name="ANNOTATION_HEIGHT_1" val="186"/>
  <p:tag name="ANNOTATION_ANIMATION_1" val="3"/>
  <p:tag name="ANNOTATION_ROTATION_1" val="315"/>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8"/>
  <p:tag name="ANNOTATION_END_2" val="13.1"/>
  <p:tag name="ANNOTATION_TOP_2" val="506"/>
  <p:tag name="ANNOTATION_LEFT_2" val="233"/>
  <p:tag name="ANNOTATION_WIDTH_2" val="186"/>
  <p:tag name="ANNOTATION_HEIGHT_2" val="186"/>
  <p:tag name="ANNOTATION_ANIMATION_2" val="3"/>
  <p:tag name="ANNOTATION_ROTATION_2" val="315"/>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1"/>
  <p:tag name="ANNOTATION_END_3" val="14.4"/>
  <p:tag name="ANNOTATION_TOP_3" val="675"/>
  <p:tag name="ANNOTATION_LEFT_3" val="541"/>
  <p:tag name="ANNOTATION_WIDTH_3" val="186"/>
  <p:tag name="ANNOTATION_HEIGHT_3" val="186"/>
  <p:tag name="ANNOTATION_ANIMATION_3" val="3"/>
  <p:tag name="ANNOTATION_ROTATION_3" val="315"/>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4"/>
  <p:tag name="ANNOTATION_END_4" val="17.6"/>
  <p:tag name="ANNOTATION_TOP_4" val="497"/>
  <p:tag name="ANNOTATION_LEFT_4" val="845"/>
  <p:tag name="ANNOTATION_WIDTH_4" val="186"/>
  <p:tag name="ANNOTATION_HEIGHT_4" val="186"/>
  <p:tag name="ANNOTATION_ANIMATION_4" val="3"/>
  <p:tag name="ANNOTATION_ROTATION_4" val="315"/>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51.xml><?xml version="1.0" encoding="utf-8"?>
<p:tagLst xmlns:a="http://schemas.openxmlformats.org/drawingml/2006/main" xmlns:r="http://schemas.openxmlformats.org/officeDocument/2006/relationships" xmlns:p="http://schemas.openxmlformats.org/presentationml/2006/main">
  <p:tag name="BULLET_1" val="8226"/>
</p:tagLst>
</file>

<file path=ppt/tags/tag52.xml><?xml version="1.0" encoding="utf-8"?>
<p:tagLst xmlns:a="http://schemas.openxmlformats.org/drawingml/2006/main" xmlns:r="http://schemas.openxmlformats.org/officeDocument/2006/relationships" xmlns:p="http://schemas.openxmlformats.org/presentationml/2006/main">
  <p:tag name="ANNOTATION_TYPE_5" val="0"/>
  <p:tag name="ANNOTATION_START_5" val="8.5"/>
  <p:tag name="ANNOTATION_END_5" val="10.0"/>
  <p:tag name="ANNOTATION_TOP_5" val="301"/>
  <p:tag name="ANNOTATION_LEFT_5" val="16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10.0"/>
  <p:tag name="ANNOTATION_END_6" val="11.3"/>
  <p:tag name="ANNOTATION_TOP_6" val="559"/>
  <p:tag name="ANNOTATION_LEFT_6" val="55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1.3"/>
  <p:tag name="ANNOTATION_END_7" val="12.3"/>
  <p:tag name="ANNOTATION_TOP_7" val="432"/>
  <p:tag name="ANNOTATION_LEFT_7" val="526"/>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2.3"/>
  <p:tag name="ANNOTATION_END_8" val="14.1"/>
  <p:tag name="ANNOTATION_TOP_8" val="519"/>
  <p:tag name="ANNOTATION_LEFT_8" val="566"/>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4.1"/>
  <p:tag name="ANNOTATION_END_9" val="15.1"/>
  <p:tag name="ANNOTATION_TOP_9" val="427"/>
  <p:tag name="ANNOTATION_LEFT_9" val="898"/>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NNOTATION_TYPE_10" val="0"/>
  <p:tag name="ANNOTATION_START_10" val="15.1"/>
  <p:tag name="ANNOTATION_END_10" val="16.1"/>
  <p:tag name="ANNOTATION_TOP_10" val="105"/>
  <p:tag name="ANNOTATION_LEFT_10" val="89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3"/>
  <p:tag name="ANNOTATION_SLIDE_WIDTH_10" val="960"/>
  <p:tag name="ANNOTATION_SLIDE_HEIGHT_10" val="720"/>
  <p:tag name="ANNOTATION_TYPE_11" val="0"/>
  <p:tag name="ANNOTATION_START_11" val="16.1"/>
  <p:tag name="ANNOTATION_END_11" val="18.8"/>
  <p:tag name="ANNOTATION_TOP_11" val="209"/>
  <p:tag name="ANNOTATION_LEFT_11" val="456"/>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3"/>
  <p:tag name="ANNOTATION_SLIDE_WIDTH_11" val="960"/>
  <p:tag name="ANNOTATION_SLIDE_HEIGHT_11" val="720"/>
  <p:tag name="ANNOTATION_TYPE_12" val="0"/>
  <p:tag name="ANNOTATION_START_12" val="18.8"/>
  <p:tag name="ANNOTATION_END_12" val="19.7"/>
  <p:tag name="ANNOTATION_TOP_12" val="585"/>
  <p:tag name="ANNOTATION_LEFT_12" val="61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3"/>
  <p:tag name="ANNOTATION_SLIDE_WIDTH_12" val="960"/>
  <p:tag name="ANNOTATION_SLIDE_HEIGHT_12" val="720"/>
  <p:tag name="ANNOTATION_TYPE_13" val="0"/>
  <p:tag name="ANNOTATION_START_13" val="19.7"/>
  <p:tag name="ANNOTATION_END_13" val="20.8"/>
  <p:tag name="ANNOTATION_TOP_13" val="607"/>
  <p:tag name="ANNOTATION_LEFT_13" val="73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3"/>
  <p:tag name="ANNOTATION_SLIDE_WIDTH_13" val="960"/>
  <p:tag name="ANNOTATION_SLIDE_HEIGHT_13" val="720"/>
  <p:tag name="ANNOTATION_TYPE_14" val="0"/>
  <p:tag name="ANNOTATION_START_14" val="20.8"/>
  <p:tag name="ANNOTATION_END_14" val="22.3"/>
  <p:tag name="ANNOTATION_TOP_14" val="597"/>
  <p:tag name="ANNOTATION_LEFT_14" val="820"/>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3"/>
  <p:tag name="ANNOTATION_SLIDE_WIDTH_14" val="960"/>
  <p:tag name="ANNOTATION_SLIDE_HEIGHT_14" val="720"/>
  <p:tag name="ANNOTATION_TYPE_15" val="0"/>
  <p:tag name="ANNOTATION_START_15" val="22.3"/>
  <p:tag name="ANNOTATION_END_15" val="23.4"/>
  <p:tag name="ANNOTATION_TOP_15" val="513"/>
  <p:tag name="ANNOTATION_LEFT_15" val="795"/>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3"/>
  <p:tag name="ANNOTATION_SLIDE_WIDTH_15" val="960"/>
  <p:tag name="ANNOTATION_SLIDE_HEIGHT_15" val="720"/>
  <p:tag name="ANNOTATION_TYPE_16" val="0"/>
  <p:tag name="ANNOTATION_START_16" val="23.4"/>
  <p:tag name="ANNOTATION_END_16" val="24.9"/>
  <p:tag name="ANNOTATION_TOP_16" val="440"/>
  <p:tag name="ANNOTATION_LEFT_16" val="840"/>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3"/>
  <p:tag name="ANNOTATION_SLIDE_WIDTH_16" val="960"/>
  <p:tag name="ANNOTATION_SLIDE_HEIGHT_16" val="720"/>
  <p:tag name="ANNOTATION_TYPE_17" val="0"/>
  <p:tag name="ANNOTATION_START_17" val="24.9"/>
  <p:tag name="ANNOTATION_TOP_17" val="445"/>
  <p:tag name="ANNOTATION_LEFT_17" val="689"/>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16777215"/>
  <p:tag name="ANNOTATION_FILL_COLOR_17" val="683492"/>
  <p:tag name="ANNOTATION_FILL_ALPHA_17" val="100"/>
  <p:tag name="ANNOTATION_BORDER_WIDTH_17" val="3"/>
  <p:tag name="ANNOTATION_SLIDE_WIDTH_17" val="960"/>
  <p:tag name="ANNOTATION_SLIDE_HEIGHT_17" val="720"/>
  <p:tag name="ARTICULATE_TITLE_TAG" val="RGB using VIS, near IR and IR"/>
  <p:tag name="AUDIO_ID" val="310"/>
  <p:tag name="ARTICULATE_AUDIO_RECORDED" val="1"/>
  <p:tag name="ELAPSEDTIME" val="15.9"/>
  <p:tag name="ANNOTATION_TYPE_1" val="0"/>
  <p:tag name="ANNOTATION_START_1" val="2.8"/>
  <p:tag name="ANNOTATION_END_1" val="5.4"/>
  <p:tag name="ANNOTATION_TOP_1" val="302"/>
  <p:tag name="ANNOTATION_LEFT_1" val="9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4"/>
  <p:tag name="ANNOTATION_END_2" val="8.2"/>
  <p:tag name="ANNOTATION_TOP_2" val="605"/>
  <p:tag name="ANNOTATION_LEFT_2" val="512"/>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2"/>
  <p:tag name="ANNOTATION_END_3" val="14.2"/>
  <p:tag name="ANNOTATION_TOP_3" val="237"/>
  <p:tag name="ANNOTATION_LEFT_3" val="54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2"/>
  <p:tag name="ANNOTATION_TOP_4" val="301"/>
  <p:tag name="ANNOTATION_LEFT_4" val="55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53.xml><?xml version="1.0" encoding="utf-8"?>
<p:tagLst xmlns:a="http://schemas.openxmlformats.org/drawingml/2006/main" xmlns:r="http://schemas.openxmlformats.org/officeDocument/2006/relationships" xmlns:p="http://schemas.openxmlformats.org/presentationml/2006/main">
  <p:tag name="BULLET_1" val="8226"/>
</p:tagLst>
</file>

<file path=ppt/tags/tag54.xml><?xml version="1.0" encoding="utf-8"?>
<p:tagLst xmlns:a="http://schemas.openxmlformats.org/drawingml/2006/main" xmlns:r="http://schemas.openxmlformats.org/officeDocument/2006/relationships" xmlns:p="http://schemas.openxmlformats.org/presentationml/2006/main">
  <p:tag name="ANNOTATION_TYPE_5" val="0"/>
  <p:tag name="ANNOTATION_START_5" val="10.1"/>
  <p:tag name="ANNOTATION_END_5" val="10.7"/>
  <p:tag name="ANNOTATION_TOP_5" val="213"/>
  <p:tag name="ANNOTATION_LEFT_5" val="69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10.7"/>
  <p:tag name="ANNOTATION_END_6" val="12.9"/>
  <p:tag name="ANNOTATION_TOP_6" val="213"/>
  <p:tag name="ANNOTATION_LEFT_6" val="69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2.9"/>
  <p:tag name="ANNOTATION_END_7" val="14.3"/>
  <p:tag name="ANNOTATION_TOP_7" val="569"/>
  <p:tag name="ANNOTATION_LEFT_7" val="26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4.3"/>
  <p:tag name="ANNOTATION_END_8" val="16.0"/>
  <p:tag name="ANNOTATION_TOP_8" val="567"/>
  <p:tag name="ANNOTATION_LEFT_8" val="722"/>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6.0"/>
  <p:tag name="ANNOTATION_END_9" val="17.6"/>
  <p:tag name="ANNOTATION_TOP_9" val="569"/>
  <p:tag name="ANNOTATION_LEFT_9" val="201"/>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NNOTATION_TYPE_10" val="0"/>
  <p:tag name="ANNOTATION_START_10" val="17.6"/>
  <p:tag name="ANNOTATION_END_10" val="22.1"/>
  <p:tag name="ANNOTATION_TOP_10" val="567"/>
  <p:tag name="ANNOTATION_LEFT_10" val="66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3"/>
  <p:tag name="ANNOTATION_SLIDE_WIDTH_10" val="960"/>
  <p:tag name="ANNOTATION_SLIDE_HEIGHT_10" val="720"/>
  <p:tag name="ANNOTATION_TYPE_11" val="0"/>
  <p:tag name="ANNOTATION_START_11" val="22.1"/>
  <p:tag name="ANNOTATION_END_11" val="31.6"/>
  <p:tag name="ANNOTATION_TOP_11" val="567"/>
  <p:tag name="ANNOTATION_LEFT_11" val="510"/>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3"/>
  <p:tag name="ANNOTATION_SLIDE_WIDTH_11" val="960"/>
  <p:tag name="ANNOTATION_SLIDE_HEIGHT_11" val="720"/>
  <p:tag name="ANNOTATION_TYPE_12" val="0"/>
  <p:tag name="ANNOTATION_START_12" val="31.6"/>
  <p:tag name="ANNOTATION_END_12" val="33.2"/>
  <p:tag name="ANNOTATION_TOP_12" val="489"/>
  <p:tag name="ANNOTATION_LEFT_12" val="770"/>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3"/>
  <p:tag name="ANNOTATION_SLIDE_WIDTH_12" val="960"/>
  <p:tag name="ANNOTATION_SLIDE_HEIGHT_12" val="720"/>
  <p:tag name="ANNOTATION_TYPE_13" val="0"/>
  <p:tag name="ANNOTATION_START_13" val="33.2"/>
  <p:tag name="ANNOTATION_END_13" val="38.8"/>
  <p:tag name="ANNOTATION_TOP_13" val="104"/>
  <p:tag name="ANNOTATION_LEFT_13" val="734"/>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3"/>
  <p:tag name="ANNOTATION_SLIDE_WIDTH_13" val="960"/>
  <p:tag name="ANNOTATION_SLIDE_HEIGHT_13" val="720"/>
  <p:tag name="ANNOTATION_TYPE_14" val="0"/>
  <p:tag name="ANNOTATION_START_14" val="38.8"/>
  <p:tag name="ANNOTATION_END_14" val="42.1"/>
  <p:tag name="ANNOTATION_TOP_14" val="566"/>
  <p:tag name="ANNOTATION_LEFT_14" val="431"/>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3"/>
  <p:tag name="ANNOTATION_SLIDE_WIDTH_14" val="960"/>
  <p:tag name="ANNOTATION_SLIDE_HEIGHT_14" val="720"/>
  <p:tag name="ANNOTATION_TYPE_15" val="0"/>
  <p:tag name="ANNOTATION_START_15" val="42.1"/>
  <p:tag name="ANNOTATION_END_15" val="45.7"/>
  <p:tag name="ANNOTATION_TOP_15" val="567"/>
  <p:tag name="ANNOTATION_LEFT_15" val="661"/>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3"/>
  <p:tag name="ANNOTATION_SLIDE_WIDTH_15" val="960"/>
  <p:tag name="ANNOTATION_SLIDE_HEIGHT_15" val="720"/>
  <p:tag name="ANNOTATION_TYPE_16" val="0"/>
  <p:tag name="ANNOTATION_START_16" val="45.7"/>
  <p:tag name="ANNOTATION_END_16" val="47.7"/>
  <p:tag name="ANNOTATION_TOP_16" val="115"/>
  <p:tag name="ANNOTATION_LEFT_16" val="881"/>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3"/>
  <p:tag name="ANNOTATION_SLIDE_WIDTH_16" val="960"/>
  <p:tag name="ANNOTATION_SLIDE_HEIGHT_16" val="720"/>
  <p:tag name="ANNOTATION_TYPE_17" val="0"/>
  <p:tag name="ANNOTATION_START_17" val="47.7"/>
  <p:tag name="ANNOTATION_TOP_17" val="312"/>
  <p:tag name="ANNOTATION_LEFT_17" val="109"/>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16777215"/>
  <p:tag name="ANNOTATION_FILL_COLOR_17" val="683492"/>
  <p:tag name="ANNOTATION_FILL_ALPHA_17" val="100"/>
  <p:tag name="ANNOTATION_BORDER_WIDTH_17" val="3"/>
  <p:tag name="ANNOTATION_SLIDE_WIDTH_17" val="960"/>
  <p:tag name="ANNOTATION_SLIDE_HEIGHT_17" val="720"/>
  <p:tag name="ARTICULATE_TITLE_TAG" val="RGB Results"/>
  <p:tag name="AUDIO_ID" val="311"/>
  <p:tag name="ARTICULATE_AUDIO_RECORDED" val="1"/>
  <p:tag name="ELAPSEDTIME" val="13.5"/>
  <p:tag name="ANNOTATION_TYPE_1" val="0"/>
  <p:tag name="ANNOTATION_START_1" val="3.2"/>
  <p:tag name="ANNOTATION_END_1" val="8.2"/>
  <p:tag name="ANNOTATION_TOP_1" val="237"/>
  <p:tag name="ANNOTATION_LEFT_1" val="61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2"/>
  <p:tag name="ANNOTATION_END_2" val="10.3"/>
  <p:tag name="ANNOTATION_TOP_2" val="472"/>
  <p:tag name="ANNOTATION_LEFT_2" val="23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3"/>
  <p:tag name="ANNOTATION_END_3" val="12.5"/>
  <p:tag name="ANNOTATION_TOP_3" val="483"/>
  <p:tag name="ANNOTATION_LEFT_3" val="60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5"/>
  <p:tag name="ANNOTATION_TOP_4" val="291"/>
  <p:tag name="ANNOTATION_LEFT_4" val="50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56.xml><?xml version="1.0" encoding="utf-8"?>
<p:tagLst xmlns:a="http://schemas.openxmlformats.org/drawingml/2006/main" xmlns:r="http://schemas.openxmlformats.org/officeDocument/2006/relationships" xmlns:p="http://schemas.openxmlformats.org/presentationml/2006/main">
  <p:tag name="ANNOTATION_TYPE_1" val="0"/>
  <p:tag name="ANNOTATION_START_1" val="2.7"/>
  <p:tag name="ANNOTATION_END_1" val="6.9"/>
  <p:tag name="ANNOTATION_TOP_1" val="173"/>
  <p:tag name="ANNOTATION_LEFT_1" val="61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3"/>
  <p:tag name="ANNOTATION_SLIDE_WIDTH_1" val="960"/>
  <p:tag name="ANNOTATION_SLIDE_HEIGHT_1" val="720"/>
  <p:tag name="ANNOTATION_TYPE_2" val="0"/>
  <p:tag name="ANNOTATION_START_2" val="6.9"/>
  <p:tag name="ANNOTATION_END_2" val="8.1"/>
  <p:tag name="ANNOTATION_TOP_2" val="571"/>
  <p:tag name="ANNOTATION_LEFT_2" val="48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3"/>
  <p:tag name="ANNOTATION_SLIDE_WIDTH_2" val="960"/>
  <p:tag name="ANNOTATION_SLIDE_HEIGHT_2" val="720"/>
  <p:tag name="ANNOTATION_TYPE_3" val="0"/>
  <p:tag name="ANNOTATION_START_3" val="8.1"/>
  <p:tag name="ANNOTATION_END_3" val="9.0"/>
  <p:tag name="ANNOTATION_TOP_3" val="564"/>
  <p:tag name="ANNOTATION_LEFT_3" val="75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3"/>
  <p:tag name="ANNOTATION_SLIDE_WIDTH_3" val="960"/>
  <p:tag name="ANNOTATION_SLIDE_HEIGHT_3" val="720"/>
  <p:tag name="ANNOTATION_TYPE_4" val="0"/>
  <p:tag name="ANNOTATION_START_4" val="9.0"/>
  <p:tag name="ANNOTATION_END_4" val="10.1"/>
  <p:tag name="ANNOTATION_TOP_4" val="569"/>
  <p:tag name="ANNOTATION_LEFT_4" val="37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3"/>
  <p:tag name="ANNOTATION_SLIDE_WIDTH_4" val="960"/>
  <p:tag name="ANNOTATION_SLIDE_HEIGHT_4" val="720"/>
  <p:tag name="ANNOTATION_TYPE_5" val="0"/>
  <p:tag name="ANNOTATION_START_5" val="10.1"/>
  <p:tag name="ANNOTATION_END_5" val="10.7"/>
  <p:tag name="ANNOTATION_TOP_5" val="213"/>
  <p:tag name="ANNOTATION_LEFT_5" val="69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10.7"/>
  <p:tag name="ANNOTATION_END_6" val="12.9"/>
  <p:tag name="ANNOTATION_TOP_6" val="213"/>
  <p:tag name="ANNOTATION_LEFT_6" val="69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2.9"/>
  <p:tag name="ANNOTATION_END_7" val="14.3"/>
  <p:tag name="ANNOTATION_TOP_7" val="569"/>
  <p:tag name="ANNOTATION_LEFT_7" val="26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4.3"/>
  <p:tag name="ANNOTATION_END_8" val="16.0"/>
  <p:tag name="ANNOTATION_TOP_8" val="567"/>
  <p:tag name="ANNOTATION_LEFT_8" val="722"/>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6.0"/>
  <p:tag name="ANNOTATION_END_9" val="17.6"/>
  <p:tag name="ANNOTATION_TOP_9" val="569"/>
  <p:tag name="ANNOTATION_LEFT_9" val="201"/>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NNOTATION_TYPE_10" val="0"/>
  <p:tag name="ANNOTATION_START_10" val="17.6"/>
  <p:tag name="ANNOTATION_END_10" val="22.1"/>
  <p:tag name="ANNOTATION_TOP_10" val="567"/>
  <p:tag name="ANNOTATION_LEFT_10" val="66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3"/>
  <p:tag name="ANNOTATION_SLIDE_WIDTH_10" val="960"/>
  <p:tag name="ANNOTATION_SLIDE_HEIGHT_10" val="720"/>
  <p:tag name="ANNOTATION_TYPE_11" val="0"/>
  <p:tag name="ANNOTATION_START_11" val="22.1"/>
  <p:tag name="ANNOTATION_END_11" val="31.6"/>
  <p:tag name="ANNOTATION_TOP_11" val="567"/>
  <p:tag name="ANNOTATION_LEFT_11" val="510"/>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3"/>
  <p:tag name="ANNOTATION_SLIDE_WIDTH_11" val="960"/>
  <p:tag name="ANNOTATION_SLIDE_HEIGHT_11" val="720"/>
  <p:tag name="ANNOTATION_TYPE_12" val="0"/>
  <p:tag name="ANNOTATION_START_12" val="31.6"/>
  <p:tag name="ANNOTATION_END_12" val="33.2"/>
  <p:tag name="ANNOTATION_TOP_12" val="489"/>
  <p:tag name="ANNOTATION_LEFT_12" val="770"/>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3"/>
  <p:tag name="ANNOTATION_SLIDE_WIDTH_12" val="960"/>
  <p:tag name="ANNOTATION_SLIDE_HEIGHT_12" val="720"/>
  <p:tag name="ANNOTATION_TYPE_13" val="0"/>
  <p:tag name="ANNOTATION_START_13" val="33.2"/>
  <p:tag name="ANNOTATION_END_13" val="38.8"/>
  <p:tag name="ANNOTATION_TOP_13" val="104"/>
  <p:tag name="ANNOTATION_LEFT_13" val="734"/>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3"/>
  <p:tag name="ANNOTATION_SLIDE_WIDTH_13" val="960"/>
  <p:tag name="ANNOTATION_SLIDE_HEIGHT_13" val="720"/>
  <p:tag name="ANNOTATION_TYPE_14" val="0"/>
  <p:tag name="ANNOTATION_START_14" val="38.8"/>
  <p:tag name="ANNOTATION_END_14" val="42.1"/>
  <p:tag name="ANNOTATION_TOP_14" val="566"/>
  <p:tag name="ANNOTATION_LEFT_14" val="431"/>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3"/>
  <p:tag name="ANNOTATION_SLIDE_WIDTH_14" val="960"/>
  <p:tag name="ANNOTATION_SLIDE_HEIGHT_14" val="720"/>
  <p:tag name="ANNOTATION_TYPE_15" val="0"/>
  <p:tag name="ANNOTATION_START_15" val="42.1"/>
  <p:tag name="ANNOTATION_END_15" val="45.7"/>
  <p:tag name="ANNOTATION_TOP_15" val="567"/>
  <p:tag name="ANNOTATION_LEFT_15" val="661"/>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3"/>
  <p:tag name="ANNOTATION_SLIDE_WIDTH_15" val="960"/>
  <p:tag name="ANNOTATION_SLIDE_HEIGHT_15" val="720"/>
  <p:tag name="ANNOTATION_TYPE_16" val="0"/>
  <p:tag name="ANNOTATION_START_16" val="45.7"/>
  <p:tag name="ANNOTATION_END_16" val="47.7"/>
  <p:tag name="ANNOTATION_TOP_16" val="115"/>
  <p:tag name="ANNOTATION_LEFT_16" val="881"/>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3"/>
  <p:tag name="ANNOTATION_SLIDE_WIDTH_16" val="960"/>
  <p:tag name="ANNOTATION_SLIDE_HEIGHT_16" val="720"/>
  <p:tag name="ANNOTATION_TYPE_17" val="0"/>
  <p:tag name="ANNOTATION_START_17" val="47.7"/>
  <p:tag name="ANNOTATION_TOP_17" val="312"/>
  <p:tag name="ANNOTATION_LEFT_17" val="109"/>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16777215"/>
  <p:tag name="ANNOTATION_FILL_COLOR_17" val="683492"/>
  <p:tag name="ANNOTATION_FILL_ALPHA_17" val="100"/>
  <p:tag name="ANNOTATION_BORDER_WIDTH_17" val="3"/>
  <p:tag name="ANNOTATION_SLIDE_WIDTH_17" val="960"/>
  <p:tag name="ANNOTATION_SLIDE_HEIGHT_17" val="720"/>
  <p:tag name="ARTICULATE_TITLE_TAG" val="RGB Results"/>
  <p:tag name="AUDIO_ID" val="452"/>
  <p:tag name="ARTICULATE_AUDIO_RECORDED" val="1"/>
  <p:tag name="ELAPSEDTIME" val="3.5"/>
  <p:tag name="ANNOTATION_COUNT" val="0"/>
  <p:tag name="ARTICULATE_USED_LAYOUT" val="7"/>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58.xml><?xml version="1.0" encoding="utf-8"?>
<p:tagLst xmlns:a="http://schemas.openxmlformats.org/drawingml/2006/main" xmlns:r="http://schemas.openxmlformats.org/officeDocument/2006/relationships" xmlns:p="http://schemas.openxmlformats.org/presentationml/2006/main">
  <p:tag name="ANNOTATION_TYPE_6" val="0"/>
  <p:tag name="ANNOTATION_START_6" val="28.5"/>
  <p:tag name="ANNOTATION_END_6" val="29.5"/>
  <p:tag name="ANNOTATION_TOP_6" val="292"/>
  <p:tag name="ANNOTATION_LEFT_6" val="909"/>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29.5"/>
  <p:tag name="ANNOTATION_END_7" val="31.1"/>
  <p:tag name="ANNOTATION_TOP_7" val="289"/>
  <p:tag name="ANNOTATION_LEFT_7" val="909"/>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31.1"/>
  <p:tag name="ANNOTATION_TOP_8" val="710"/>
  <p:tag name="ANNOTATION_LEFT_8" val="499"/>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5" val="0"/>
  <p:tag name="ANNOTATION_START_5" val="32.2"/>
  <p:tag name="ANNOTATION_TOP_5" val="698"/>
  <p:tag name="ANNOTATION_LEFT_5" val="429"/>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4" val="0"/>
  <p:tag name="ANNOTATION_START_4" val="40.9"/>
  <p:tag name="ANNOTATION_TOP_4" val="680"/>
  <p:tag name="ANNOTATION_LEFT_4" val="793"/>
  <p:tag name="ANNOTATION_WIDTH_4" val="186"/>
  <p:tag name="ANNOTATION_HEIGHT_4" val="186"/>
  <p:tag name="ANNOTATION_ANIMATION_4" val="3"/>
  <p:tag name="ANNOTATION_ROTATION_4" val="9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UDIO_ID" val="400"/>
  <p:tag name="ARTICULATE_AUDIO_RECORDED" val="1"/>
  <p:tag name="ELAPSEDTIME" val="17.5"/>
  <p:tag name="ANNOTATION_TYPE_1" val="0"/>
  <p:tag name="ANNOTATION_START_1" val="7.4"/>
  <p:tag name="ANNOTATION_END_1" val="11.0"/>
  <p:tag name="ANNOTATION_TOP_1" val="393"/>
  <p:tag name="ANNOTATION_LEFT_1" val="28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0"/>
  <p:tag name="ANNOTATION_END_2" val="14.7"/>
  <p:tag name="ANNOTATION_TOP_2" val="695"/>
  <p:tag name="ANNOTATION_LEFT_2" val="11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7"/>
  <p:tag name="ANNOTATION_END_3" val="16.6"/>
  <p:tag name="ANNOTATION_TOP_3" val="695"/>
  <p:tag name="ANNOTATION_LEFT_3" val="560"/>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5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7066d651-6ba9-43ae-9039-5454694c03c4"/>
  <p:tag name="ARTICULATE_TITLE_TAG" val="16 Channels on ABI"/>
  <p:tag name="ARTICULATE_PLAYLIST_ID" val="-1"/>
  <p:tag name="ARTICULATE_SLIDE_NAV" val="11"/>
  <p:tag name="AUDIO_ID" val="404"/>
  <p:tag name="ARTICULATE_AUDIO_RECORDED" val="1"/>
  <p:tag name="ELAPSEDTIME" val="39.7"/>
  <p:tag name="ANNOTATION_TYPE_11" val="0"/>
  <p:tag name="ANNOTATION_START_11" val="33.1"/>
  <p:tag name="ANNOTATION_END_11" val="35.8"/>
  <p:tag name="ANNOTATION_TOP_11" val="622"/>
  <p:tag name="ANNOTATION_LEFT_11" val="700"/>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 val="0"/>
  <p:tag name="ANNOTATION_START_1" val="7.1"/>
  <p:tag name="ANNOTATION_END_1" val="8.6"/>
  <p:tag name="ANNOTATION_TOP_1" val="110"/>
  <p:tag name="ANNOTATION_LEFT_1" val="178"/>
  <p:tag name="ANNOTATION_WIDTH_1" val="186"/>
  <p:tag name="ANNOTATION_HEIGHT_1" val="186"/>
  <p:tag name="ANNOTATION_ANIMATION_1" val="3"/>
  <p:tag name="ANNOTATION_ROTATION_1" val="9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6"/>
  <p:tag name="ANNOTATION_END_2" val="10.1"/>
  <p:tag name="ANNOTATION_TOP_2" val="108"/>
  <p:tag name="ANNOTATION_LEFT_2" val="271"/>
  <p:tag name="ANNOTATION_WIDTH_2" val="186"/>
  <p:tag name="ANNOTATION_HEIGHT_2" val="186"/>
  <p:tag name="ANNOTATION_ANIMATION_2" val="3"/>
  <p:tag name="ANNOTATION_ROTATION_2" val="9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1"/>
  <p:tag name="ANNOTATION_END_3" val="11.2"/>
  <p:tag name="ANNOTATION_TOP_3" val="110"/>
  <p:tag name="ANNOTATION_LEFT_3" val="436"/>
  <p:tag name="ANNOTATION_WIDTH_3" val="186"/>
  <p:tag name="ANNOTATION_HEIGHT_3" val="186"/>
  <p:tag name="ANNOTATION_ANIMATION_3" val="3"/>
  <p:tag name="ANNOTATION_ROTATION_3" val="9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2"/>
  <p:tag name="ANNOTATION_END_4" val="12.4"/>
  <p:tag name="ANNOTATION_TOP_4" val="106"/>
  <p:tag name="ANNOTATION_LEFT_4" val="598"/>
  <p:tag name="ANNOTATION_WIDTH_4" val="186"/>
  <p:tag name="ANNOTATION_HEIGHT_4" val="186"/>
  <p:tag name="ANNOTATION_ANIMATION_4" val="3"/>
  <p:tag name="ANNOTATION_ROTATION_4" val="9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2.4"/>
  <p:tag name="ANNOTATION_END_5" val="20.3"/>
  <p:tag name="ANNOTATION_TOP_5" val="115"/>
  <p:tag name="ANNOTATION_LEFT_5" val="763"/>
  <p:tag name="ANNOTATION_WIDTH_5" val="186"/>
  <p:tag name="ANNOTATION_HEIGHT_5" val="186"/>
  <p:tag name="ANNOTATION_ANIMATION_5" val="3"/>
  <p:tag name="ANNOTATION_ROTATION_5" val="9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6.0"/>
  <p:tag name="ANNOTATION_END_6" val="27.0"/>
  <p:tag name="ANNOTATION_TOP_6" val="419"/>
  <p:tag name="ANNOTATION_LEFT_6" val="66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7.0"/>
  <p:tag name="ANNOTATION_END_7" val="27.9"/>
  <p:tag name="ANNOTATION_TOP_7" val="508"/>
  <p:tag name="ANNOTATION_LEFT_7" val="661"/>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7.9"/>
  <p:tag name="ANNOTATION_END_8" val="29.1"/>
  <p:tag name="ANNOTATION_TOP_8" val="534"/>
  <p:tag name="ANNOTATION_LEFT_8" val="66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29.1"/>
  <p:tag name="ANNOTATION_END_9" val="32.6"/>
  <p:tag name="ANNOTATION_TOP_9" val="660"/>
  <p:tag name="ANNOTATION_LEFT_9" val="658"/>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32.6"/>
  <p:tag name="ANNOTATION_END_10" val="35.7"/>
  <p:tag name="ANNOTATION_TOP_10" val="566"/>
  <p:tag name="ANNOTATION_LEFT_10" val="649"/>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COUNT" val="10"/>
  <p:tag name="ARTICULATE_USED_LAYOUT" val="1"/>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60.xml><?xml version="1.0" encoding="utf-8"?>
<p:tagLst xmlns:a="http://schemas.openxmlformats.org/drawingml/2006/main" xmlns:r="http://schemas.openxmlformats.org/officeDocument/2006/relationships" xmlns:p="http://schemas.openxmlformats.org/presentationml/2006/main">
  <p:tag name="ANNOTATION_TYPE_5" val="0"/>
  <p:tag name="ANNOTATION_START_5" val="21.8"/>
  <p:tag name="ANNOTATION_END_5" val="23.2"/>
  <p:tag name="ANNOTATION_TOP_5" val="426"/>
  <p:tag name="ANNOTATION_LEFT_5" val="21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2"/>
  <p:tag name="ANNOTATION_END_6" val="25.1"/>
  <p:tag name="ANNOTATION_TOP_6" val="509"/>
  <p:tag name="ANNOTATION_LEFT_6" val="21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5.1"/>
  <p:tag name="ANNOTATION_END_7" val="27.5"/>
  <p:tag name="ANNOTATION_TOP_7" val="585"/>
  <p:tag name="ANNOTATION_LEFT_7" val="324"/>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7.5"/>
  <p:tag name="ANNOTATION_END_8" val="29.6"/>
  <p:tag name="ANNOTATION_TOP_8" val="344"/>
  <p:tag name="ANNOTATION_LEFT_8" val="347"/>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9.6"/>
  <p:tag name="ANNOTATION_END_9" val="31.5"/>
  <p:tag name="ANNOTATION_TOP_9" val="503"/>
  <p:tag name="ANNOTATION_LEFT_9" val="352"/>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1.5"/>
  <p:tag name="ANNOTATION_END_10" val="34.9"/>
  <p:tag name="ANNOTATION_TOP_10" val="585"/>
  <p:tag name="ANNOTATION_LEFT_10" val="22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34.9"/>
  <p:tag name="ANNOTATION_END_11" val="37.0"/>
  <p:tag name="ANNOTATION_TOP_11" val="186"/>
  <p:tag name="ANNOTATION_LEFT_11" val="22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37.0"/>
  <p:tag name="ANNOTATION_END_12" val="40.7"/>
  <p:tag name="ANNOTATION_TOP_12" val="586"/>
  <p:tag name="ANNOTATION_LEFT_12" val="432"/>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40.7"/>
  <p:tag name="ANNOTATION_END_13" val="42.3"/>
  <p:tag name="ANNOTATION_TOP_13" val="663"/>
  <p:tag name="ANNOTATION_LEFT_13" val="232"/>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3"/>
  <p:tag name="ANNOTATION_END_14" val="45.1"/>
  <p:tag name="ANNOTATION_TOP_14" val="663"/>
  <p:tag name="ANNOTATION_LEFT_14" val="433"/>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UDIO_ID" val="315"/>
  <p:tag name="ARTICULATE_AUDIO_RECORDED" val="1"/>
  <p:tag name="ELAPSEDTIME" val="24.4"/>
  <p:tag name="ANNOTATION_TYPE_1" val="0"/>
  <p:tag name="ANNOTATION_START_1" val="12.8"/>
  <p:tag name="ANNOTATION_END_1" val="15.4"/>
  <p:tag name="ANNOTATION_TOP_1" val="279"/>
  <p:tag name="ANNOTATION_LEFT_1" val="604"/>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5.4"/>
  <p:tag name="ANNOTATION_END_2" val="20.2"/>
  <p:tag name="ANNOTATION_TOP_2" val="367"/>
  <p:tag name="ANNOTATION_LEFT_2" val="603"/>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2"/>
  <p:tag name="ANNOTATION_END_3" val="21.8"/>
  <p:tag name="ANNOTATION_TOP_3" val="545"/>
  <p:tag name="ANNOTATION_LEFT_3" val="585"/>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1.8"/>
  <p:tag name="ANNOTATION_TOP_4" val="628"/>
  <p:tag name="ANNOTATION_LEFT_4" val="577"/>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61.xml><?xml version="1.0" encoding="utf-8"?>
<p:tagLst xmlns:a="http://schemas.openxmlformats.org/drawingml/2006/main" xmlns:r="http://schemas.openxmlformats.org/officeDocument/2006/relationships" xmlns:p="http://schemas.openxmlformats.org/presentationml/2006/main">
  <p:tag name="BULLET_1" val="8226"/>
</p:tagLst>
</file>

<file path=ppt/tags/tag62.xml><?xml version="1.0" encoding="utf-8"?>
<p:tagLst xmlns:a="http://schemas.openxmlformats.org/drawingml/2006/main" xmlns:r="http://schemas.openxmlformats.org/officeDocument/2006/relationships" xmlns:p="http://schemas.openxmlformats.org/presentationml/2006/main">
  <p:tag name="ANNOTATION_TYPE_15" val="0"/>
  <p:tag name="ANNOTATION_START_15" val="19.8"/>
  <p:tag name="ANNOTATION_TOP_15" val="364"/>
  <p:tag name="ANNOTATION_LEFT_15" val="539"/>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9" val="0"/>
  <p:tag name="ANNOTATION_START_9" val="14.0"/>
  <p:tag name="ANNOTATION_END_9" val="16.1"/>
  <p:tag name="ANNOTATION_TOP_9" val="193"/>
  <p:tag name="ANNOTATION_LEFT_9" val="546"/>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6.1"/>
  <p:tag name="ANNOTATION_END_10" val="16.9"/>
  <p:tag name="ANNOTATION_TOP_10" val="615"/>
  <p:tag name="ANNOTATION_LEFT_10" val="70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6.9"/>
  <p:tag name="ANNOTATION_END_11" val="19.1"/>
  <p:tag name="ANNOTATION_TOP_11" val="615"/>
  <p:tag name="ANNOTATION_LEFT_11" val="701"/>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3.9"/>
  <p:tag name="ANNOTATION_END_12" val="26.1"/>
  <p:tag name="ANNOTATION_TOP_12" val="519"/>
  <p:tag name="ANNOTATION_LEFT_12" val="13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6.1"/>
  <p:tag name="ANNOTATION_END_13" val="28.7"/>
  <p:tag name="ANNOTATION_TOP_13" val="173"/>
  <p:tag name="ANNOTATION_LEFT_13" val="155"/>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8.7"/>
  <p:tag name="ANNOTATION_TOP_14" val="182"/>
  <p:tag name="ANNOTATION_LEFT_14" val="56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8" val="0"/>
  <p:tag name="ANNOTATION_START_8" val="21.1"/>
  <p:tag name="ANNOTATION_TOP_8" val="566"/>
  <p:tag name="ANNOTATION_LEFT_8" val="73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5" val="0"/>
  <p:tag name="ANNOTATION_START_5" val="14.2"/>
  <p:tag name="ANNOTATION_END_5" val="16.8"/>
  <p:tag name="ANNOTATION_TOP_5" val="296"/>
  <p:tag name="ANNOTATION_LEFT_5" val="64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1.1"/>
  <p:tag name="ANNOTATION_END_6" val="24.1"/>
  <p:tag name="ANNOTATION_TOP_6" val="248"/>
  <p:tag name="ANNOTATION_LEFT_6" val="73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4.1"/>
  <p:tag name="ANNOTATION_TOP_7" val="569"/>
  <p:tag name="ANNOTATION_LEFT_7" val="749"/>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358"/>
  <p:tag name="ARTICULATE_AUDIO_RECORDED" val="1"/>
  <p:tag name="ELAPSEDTIME" val="35.8"/>
  <p:tag name="ANNOTATION_TYPE_1" val="0"/>
  <p:tag name="ANNOTATION_START_1" val="2.0"/>
  <p:tag name="ANNOTATION_END_1" val="4.9"/>
  <p:tag name="ANNOTATION_TOP_1" val="365"/>
  <p:tag name="ANNOTATION_LEFT_1" val="15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9"/>
  <p:tag name="ANNOTATION_END_2" val="8.2"/>
  <p:tag name="ANNOTATION_TOP_2" val="368"/>
  <p:tag name="ANNOTATION_LEFT_2" val="538"/>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2"/>
  <p:tag name="ANNOTATION_END_3" val="10.8"/>
  <p:tag name="ANNOTATION_TOP_3" val="665"/>
  <p:tag name="ANNOTATION_LEFT_3" val="15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0.8"/>
  <p:tag name="ANNOTATION_END_4" val="14.3"/>
  <p:tag name="ANNOTATION_TOP_4" val="664"/>
  <p:tag name="ANNOTATION_LEFT_4" val="53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TYPE_15" val="0"/>
  <p:tag name="ANNOTATION_START_15" val="19.8"/>
  <p:tag name="ANNOTATION_TOP_15" val="364"/>
  <p:tag name="ANNOTATION_LEFT_15" val="539"/>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9" val="0"/>
  <p:tag name="ANNOTATION_START_9" val="14.0"/>
  <p:tag name="ANNOTATION_END_9" val="16.1"/>
  <p:tag name="ANNOTATION_TOP_9" val="193"/>
  <p:tag name="ANNOTATION_LEFT_9" val="546"/>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6.1"/>
  <p:tag name="ANNOTATION_END_10" val="16.9"/>
  <p:tag name="ANNOTATION_TOP_10" val="615"/>
  <p:tag name="ANNOTATION_LEFT_10" val="70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6.9"/>
  <p:tag name="ANNOTATION_END_11" val="19.1"/>
  <p:tag name="ANNOTATION_TOP_11" val="615"/>
  <p:tag name="ANNOTATION_LEFT_11" val="701"/>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3.9"/>
  <p:tag name="ANNOTATION_END_12" val="26.1"/>
  <p:tag name="ANNOTATION_TOP_12" val="519"/>
  <p:tag name="ANNOTATION_LEFT_12" val="13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6.1"/>
  <p:tag name="ANNOTATION_END_13" val="28.7"/>
  <p:tag name="ANNOTATION_TOP_13" val="173"/>
  <p:tag name="ANNOTATION_LEFT_13" val="155"/>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8.7"/>
  <p:tag name="ANNOTATION_TOP_14" val="182"/>
  <p:tag name="ANNOTATION_LEFT_14" val="56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8" val="0"/>
  <p:tag name="ANNOTATION_START_8" val="21.1"/>
  <p:tag name="ANNOTATION_TOP_8" val="566"/>
  <p:tag name="ANNOTATION_LEFT_8" val="73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7" val="0"/>
  <p:tag name="ANNOTATION_START_7" val="24.1"/>
  <p:tag name="ANNOTATION_TOP_7" val="569"/>
  <p:tag name="ANNOTATION_LEFT_7" val="749"/>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459"/>
  <p:tag name="ARTICULATE_AUDIO_RECORDED" val="1"/>
  <p:tag name="ELAPSEDTIME" val="39.2"/>
  <p:tag name="ANNOTATION_TYPE_1" val="0"/>
  <p:tag name="ANNOTATION_START_1" val="7.6"/>
  <p:tag name="ANNOTATION_END_1" val="11.4"/>
  <p:tag name="ANNOTATION_TOP_1" val="121"/>
  <p:tag name="ANNOTATION_LEFT_1" val="55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4"/>
  <p:tag name="ANNOTATION_END_2" val="14.1"/>
  <p:tag name="ANNOTATION_TOP_2" val="420"/>
  <p:tag name="ANNOTATION_LEFT_2" val="232"/>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1"/>
  <p:tag name="ANNOTATION_END_3" val="16.3"/>
  <p:tag name="ANNOTATION_TOP_3" val="415"/>
  <p:tag name="ANNOTATION_LEFT_3" val="608"/>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8.0"/>
  <p:tag name="ANNOTATION_END_4" val="30.5"/>
  <p:tag name="ANNOTATION_TOP_4" val="225"/>
  <p:tag name="ANNOTATION_LEFT_4" val="664"/>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30.5"/>
  <p:tag name="ANNOTATION_END_5" val="35.1"/>
  <p:tag name="ANNOTATION_TOP_5" val="225"/>
  <p:tag name="ANNOTATION_LEFT_5" val="29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35.1"/>
  <p:tag name="ANNOTATION_END_6" val="38.5"/>
  <p:tag name="ANNOTATION_TOP_6" val="113"/>
  <p:tag name="ANNOTATION_LEFT_6" val="801"/>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USED_LAYOU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65.xml><?xml version="1.0" encoding="utf-8"?>
<p:tagLst xmlns:a="http://schemas.openxmlformats.org/drawingml/2006/main" xmlns:r="http://schemas.openxmlformats.org/officeDocument/2006/relationships" xmlns:p="http://schemas.openxmlformats.org/presentationml/2006/main">
  <p:tag name="BULLET_1" val="8226"/>
</p:tagLst>
</file>

<file path=ppt/tags/tag66.xml><?xml version="1.0" encoding="utf-8"?>
<p:tagLst xmlns:a="http://schemas.openxmlformats.org/drawingml/2006/main" xmlns:r="http://schemas.openxmlformats.org/officeDocument/2006/relationships" xmlns:p="http://schemas.openxmlformats.org/presentationml/2006/main">
  <p:tag name="ANNOTATION_TYPE_15" val="0"/>
  <p:tag name="ANNOTATION_START_15" val="19.8"/>
  <p:tag name="ANNOTATION_TOP_15" val="364"/>
  <p:tag name="ANNOTATION_LEFT_15" val="539"/>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9" val="0"/>
  <p:tag name="ANNOTATION_START_9" val="14.0"/>
  <p:tag name="ANNOTATION_END_9" val="16.1"/>
  <p:tag name="ANNOTATION_TOP_9" val="193"/>
  <p:tag name="ANNOTATION_LEFT_9" val="546"/>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6.1"/>
  <p:tag name="ANNOTATION_END_10" val="16.9"/>
  <p:tag name="ANNOTATION_TOP_10" val="615"/>
  <p:tag name="ANNOTATION_LEFT_10" val="70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6.9"/>
  <p:tag name="ANNOTATION_END_11" val="19.1"/>
  <p:tag name="ANNOTATION_TOP_11" val="615"/>
  <p:tag name="ANNOTATION_LEFT_11" val="701"/>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3.9"/>
  <p:tag name="ANNOTATION_END_12" val="26.1"/>
  <p:tag name="ANNOTATION_TOP_12" val="519"/>
  <p:tag name="ANNOTATION_LEFT_12" val="13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6.1"/>
  <p:tag name="ANNOTATION_END_13" val="28.7"/>
  <p:tag name="ANNOTATION_TOP_13" val="173"/>
  <p:tag name="ANNOTATION_LEFT_13" val="155"/>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8.7"/>
  <p:tag name="ANNOTATION_TOP_14" val="182"/>
  <p:tag name="ANNOTATION_LEFT_14" val="56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8" val="0"/>
  <p:tag name="ANNOTATION_START_8" val="21.1"/>
  <p:tag name="ANNOTATION_TOP_8" val="566"/>
  <p:tag name="ANNOTATION_LEFT_8" val="73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3" val="0"/>
  <p:tag name="ANNOTATION_START_3" val="10.3"/>
  <p:tag name="ANNOTATION_END_3" val="12.3"/>
  <p:tag name="ANNOTATION_TOP_3" val="638"/>
  <p:tag name="ANNOTATION_LEFT_3" val="58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2.3"/>
  <p:tag name="ANNOTATION_END_4" val="14.2"/>
  <p:tag name="ANNOTATION_TOP_4" val="311"/>
  <p:tag name="ANNOTATION_LEFT_4" val="60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4.2"/>
  <p:tag name="ANNOTATION_END_5" val="16.8"/>
  <p:tag name="ANNOTATION_TOP_5" val="296"/>
  <p:tag name="ANNOTATION_LEFT_5" val="64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1.1"/>
  <p:tag name="ANNOTATION_END_6" val="24.1"/>
  <p:tag name="ANNOTATION_TOP_6" val="248"/>
  <p:tag name="ANNOTATION_LEFT_6" val="73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4.1"/>
  <p:tag name="ANNOTATION_TOP_7" val="569"/>
  <p:tag name="ANNOTATION_LEFT_7" val="749"/>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460"/>
  <p:tag name="ARTICULATE_AUDIO_RECORDED" val="1"/>
  <p:tag name="ELAPSEDTIME" val="17.2"/>
  <p:tag name="ANNOTATION_TYPE_1" val="0"/>
  <p:tag name="ANNOTATION_START_1" val="6.3"/>
  <p:tag name="ANNOTATION_END_1" val="11.0"/>
  <p:tag name="ANNOTATION_TOP_1" val="304"/>
  <p:tag name="ANNOTATION_LEFT_1" val="36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0"/>
  <p:tag name="ANNOTATION_END_2" val="14.6"/>
  <p:tag name="ANNOTATION_TOP_2" val="230"/>
  <p:tag name="ANNOTATION_LEFT_2" val="286"/>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USED_LAYOU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67.xml><?xml version="1.0" encoding="utf-8"?>
<p:tagLst xmlns:a="http://schemas.openxmlformats.org/drawingml/2006/main" xmlns:r="http://schemas.openxmlformats.org/officeDocument/2006/relationships" xmlns:p="http://schemas.openxmlformats.org/presentationml/2006/main">
  <p:tag name="BULLET_1" val="8226"/>
</p:tagLst>
</file>

<file path=ppt/tags/tag68.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42"/>
  <p:tag name="ARTICULATE_AUDIO_RECORDED" val="1"/>
  <p:tag name="ELAPSEDTIME" val="22.3"/>
  <p:tag name="ANNOTATION_TYPE_1" val="0"/>
  <p:tag name="ANNOTATION_START_1" val="1.2"/>
  <p:tag name="ANNOTATION_END_1" val="5.0"/>
  <p:tag name="ANNOTATION_TOP_1" val="54"/>
  <p:tag name="ANNOTATION_LEFT_1" val="38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0"/>
  <p:tag name="ANNOTATION_END_2" val="7.1"/>
  <p:tag name="ANNOTATION_TOP_2" val="367"/>
  <p:tag name="ANNOTATION_LEFT_2" val="54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1"/>
  <p:tag name="ANNOTATION_END_3" val="9.0"/>
  <p:tag name="ANNOTATION_TOP_3" val="664"/>
  <p:tag name="ANNOTATION_LEFT_3" val="15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9.0"/>
  <p:tag name="ANNOTATION_END_4" val="12.1"/>
  <p:tag name="ANNOTATION_TOP_4" val="667"/>
  <p:tag name="ANNOTATION_LEFT_4" val="539"/>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69.xml><?xml version="1.0" encoding="utf-8"?>
<p:tagLst xmlns:a="http://schemas.openxmlformats.org/drawingml/2006/main" xmlns:r="http://schemas.openxmlformats.org/officeDocument/2006/relationships" xmlns:p="http://schemas.openxmlformats.org/presentationml/2006/main">
  <p:tag name="BULLET_1" val="8226"/>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0.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4" val="0"/>
  <p:tag name="ANNOTATION_START_4" val="18.4"/>
  <p:tag name="ANNOTATION_END_4" val="20.0"/>
  <p:tag name="ANNOTATION_TOP_4" val="321"/>
  <p:tag name="ANNOTATION_LEFT_4" val="14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3"/>
  <p:tag name="ARTICULATE_AUDIO_RECORDED" val="1"/>
  <p:tag name="ELAPSEDTIME" val="19.1"/>
  <p:tag name="ANNOTATION_TYPE_1" val="0"/>
  <p:tag name="ANNOTATION_START_1" val="1.8"/>
  <p:tag name="ANNOTATION_END_1" val="8.7"/>
  <p:tag name="ANNOTATION_TOP_1" val="224"/>
  <p:tag name="ANNOTATION_LEFT_1" val="57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7"/>
  <p:tag name="ANNOTATION_END_2" val="14.8"/>
  <p:tag name="ANNOTATION_TOP_2" val="539"/>
  <p:tag name="ANNOTATION_LEFT_2" val="17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8"/>
  <p:tag name="ANNOTATION_TOP_3" val="548"/>
  <p:tag name="ANNOTATION_LEFT_3" val="57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4"/>
  <p:tag name="ARTICULATE_AUDIO_RECORDED" val="1"/>
  <p:tag name="ELAPSEDTIME" val="23.1"/>
  <p:tag name="ANNOTATION_TYPE_1" val="0"/>
  <p:tag name="ANNOTATION_START_1" val="2.0"/>
  <p:tag name="ANNOTATION_END_1" val="6.3"/>
  <p:tag name="ANNOTATION_TOP_1" val="372"/>
  <p:tag name="ANNOTATION_LEFT_1" val="15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9.0"/>
  <p:tag name="ANNOTATION_TOP_2" val="365"/>
  <p:tag name="ANNOTATION_LEFT_2" val="54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0"/>
  <p:tag name="ANNOTATION_END_3" val="12.7"/>
  <p:tag name="ANNOTATION_TOP_3" val="664"/>
  <p:tag name="ANNOTATION_LEFT_3" val="15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7"/>
  <p:tag name="ANNOTATION_END_4" val="18.2"/>
  <p:tag name="ANNOTATION_TOP_4" val="667"/>
  <p:tag name="ANNOTATION_LEFT_4" val="546"/>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73.xml><?xml version="1.0" encoding="utf-8"?>
<p:tagLst xmlns:a="http://schemas.openxmlformats.org/drawingml/2006/main" xmlns:r="http://schemas.openxmlformats.org/officeDocument/2006/relationships" xmlns:p="http://schemas.openxmlformats.org/presentationml/2006/main">
  <p:tag name="BULLET_1" val="8226"/>
</p:tagLst>
</file>

<file path=ppt/tags/tag74.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4" val="0"/>
  <p:tag name="ANNOTATION_START_4" val="18.4"/>
  <p:tag name="ANNOTATION_END_4" val="20.0"/>
  <p:tag name="ANNOTATION_TOP_4" val="321"/>
  <p:tag name="ANNOTATION_LEFT_4" val="14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5"/>
  <p:tag name="ARTICULATE_AUDIO_RECORDED" val="1"/>
  <p:tag name="ELAPSEDTIME" val="11.6"/>
  <p:tag name="ANNOTATION_TYPE_1" val="0"/>
  <p:tag name="ANNOTATION_START_1" val="2.2"/>
  <p:tag name="ANNOTATION_END_1" val="5.1"/>
  <p:tag name="ANNOTATION_TOP_1" val="201"/>
  <p:tag name="ANNOTATION_LEFT_1" val="58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1"/>
  <p:tag name="ANNOTATION_END_2" val="8.2"/>
  <p:tag name="ANNOTATION_TOP_2" val="499"/>
  <p:tag name="ANNOTATION_LEFT_2" val="19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2"/>
  <p:tag name="ANNOTATION_TOP_3" val="498"/>
  <p:tag name="ANNOTATION_LEFT_3" val="58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75.xml><?xml version="1.0" encoding="utf-8"?>
<p:tagLst xmlns:a="http://schemas.openxmlformats.org/drawingml/2006/main" xmlns:r="http://schemas.openxmlformats.org/officeDocument/2006/relationships" xmlns:p="http://schemas.openxmlformats.org/presentationml/2006/main">
  <p:tag name="BULLET_1" val="8226"/>
</p:tagLst>
</file>

<file path=ppt/tags/tag76.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6"/>
  <p:tag name="ARTICULATE_AUDIO_RECORDED" val="1"/>
  <p:tag name="ELAPSEDTIME" val="18.3"/>
  <p:tag name="ANNOTATION_TYPE_1" val="0"/>
  <p:tag name="ANNOTATION_START_1" val="1.5"/>
  <p:tag name="ANNOTATION_END_1" val="3.9"/>
  <p:tag name="ANNOTATION_TOP_1" val="238"/>
  <p:tag name="ANNOTATION_LEFT_1" val="24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9"/>
  <p:tag name="ANNOTATION_END_2" val="6.8"/>
  <p:tag name="ANNOTATION_TOP_2" val="365"/>
  <p:tag name="ANNOTATION_LEFT_2" val="539"/>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8"/>
  <p:tag name="ANNOTATION_END_3" val="10.0"/>
  <p:tag name="ANNOTATION_TOP_3" val="664"/>
  <p:tag name="ANNOTATION_LEFT_3" val="16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0.0"/>
  <p:tag name="ANNOTATION_TOP_4" val="664"/>
  <p:tag name="ANNOTATION_LEFT_4" val="547"/>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7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8.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7"/>
  <p:tag name="ARTICULATE_AUDIO_RECORDED" val="1"/>
  <p:tag name="ELAPSEDTIME" val="17.9"/>
  <p:tag name="ANNOTATION_TYPE_1" val="0"/>
  <p:tag name="ANNOTATION_START_1" val="1.8"/>
  <p:tag name="ANNOTATION_END_1" val="3.4"/>
  <p:tag name="ANNOTATION_TOP_1" val="363"/>
  <p:tag name="ANNOTATION_LEFT_1" val="53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4"/>
  <p:tag name="ANNOTATION_END_2" val="6.9"/>
  <p:tag name="ANNOTATION_TOP_2" val="659"/>
  <p:tag name="ANNOTATION_LEFT_2" val="15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9"/>
  <p:tag name="ANNOTATION_END_3" val="7.6"/>
  <p:tag name="ANNOTATION_TOP_3" val="664"/>
  <p:tag name="ANNOTATION_LEFT_3" val="54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7.6"/>
  <p:tag name="ANNOTATION_END_4" val="11.6"/>
  <p:tag name="ANNOTATION_TOP_4" val="664"/>
  <p:tag name="ANNOTATION_LEFT_4" val="54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79.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UDIO_ID" val="304"/>
  <p:tag name="ARTICULATE_AUDIO_RECORDED" val="1"/>
  <p:tag name="ELAPSEDTIME" val="28.7"/>
  <p:tag name="ANNOTATION_TYPE_1" val="2"/>
  <p:tag name="ANNOTATION_START_1" val="3.2"/>
  <p:tag name="ANNOTATION_END_1" val="3.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2"/>
  <p:tag name="ANNOTATION_END_2" val="7.5"/>
  <p:tag name="ANNOTATION_TOP_2" val="126"/>
  <p:tag name="ANNOTATION_LEFT_2" val="110"/>
  <p:tag name="ANNOTATION_WIDTH_2" val="822"/>
  <p:tag name="ANNOTATION_HEIGHT_2" val="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8.6"/>
  <p:tag name="ANNOTATION_END_3" val="18.6"/>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8.6"/>
  <p:tag name="ANNOTATION_END_4" val="23.0"/>
  <p:tag name="ANNOTATION_TOP_4" val="287"/>
  <p:tag name="ANNOTATION_LEFT_4" val="186"/>
  <p:tag name="ANNOTATION_WIDTH_4" val="721"/>
  <p:tag name="ANNOTATION_HEIGHT_4" val="5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80.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 val="0"/>
  <p:tag name="ANNOTATION_START_1" val="2.2"/>
  <p:tag name="ANNOTATION_END_1" val="7.2"/>
  <p:tag name="ANNOTATION_TOP_1" val="683"/>
  <p:tag name="ANNOTATION_LEFT_1" val="12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2"/>
  <p:tag name="ANNOTATION_END_2" val="13.9"/>
  <p:tag name="ANNOTATION_TOP_2" val="564"/>
  <p:tag name="ANNOTATION_LEFT_2" val="31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3.9"/>
  <p:tag name="ANNOTATION_END_3" val="18.4"/>
  <p:tag name="ANNOTATION_TOP_3" val="566"/>
  <p:tag name="ANNOTATION_LEFT_3" val="73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8.4"/>
  <p:tag name="ANNOTATION_END_4" val="20.0"/>
  <p:tag name="ANNOTATION_TOP_4" val="321"/>
  <p:tag name="ANNOTATION_LEFT_4" val="14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8"/>
  <p:tag name="ARTICULATE_AUDIO_RECORDED" val="1"/>
  <p:tag name="ELAPSEDTIME" val="5.2"/>
  <p:tag name="ANNOTATION_COUNT" val="0"/>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81.xml><?xml version="1.0" encoding="utf-8"?>
<p:tagLst xmlns:a="http://schemas.openxmlformats.org/drawingml/2006/main" xmlns:r="http://schemas.openxmlformats.org/officeDocument/2006/relationships" xmlns:p="http://schemas.openxmlformats.org/presentationml/2006/main">
  <p:tag name="BULLET_1" val="8226"/>
</p:tagLst>
</file>

<file path=ppt/tags/tag82.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61"/>
  <p:tag name="ARTICULATE_AUDIO_RECORDED" val="1"/>
  <p:tag name="ELAPSEDTIME" val="14.4"/>
  <p:tag name="ANNOTATION_TYPE_1" val="0"/>
  <p:tag name="ANNOTATION_START_1" val="1.1"/>
  <p:tag name="ANNOTATION_END_1" val="4.5"/>
  <p:tag name="ANNOTATION_TOP_1" val="369"/>
  <p:tag name="ANNOTATION_LEFT_1" val="15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5"/>
  <p:tag name="ANNOTATION_END_2" val="7.3"/>
  <p:tag name="ANNOTATION_TOP_2" val="367"/>
  <p:tag name="ANNOTATION_LEFT_2" val="549"/>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3"/>
  <p:tag name="ANNOTATION_END_3" val="11.1"/>
  <p:tag name="ANNOTATION_TOP_3" val="665"/>
  <p:tag name="ANNOTATION_LEFT_3" val="16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1"/>
  <p:tag name="ANNOTATION_TOP_4" val="663"/>
  <p:tag name="ANNOTATION_LEFT_4" val="55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83.xml><?xml version="1.0" encoding="utf-8"?>
<p:tagLst xmlns:a="http://schemas.openxmlformats.org/drawingml/2006/main" xmlns:r="http://schemas.openxmlformats.org/officeDocument/2006/relationships" xmlns:p="http://schemas.openxmlformats.org/presentationml/2006/main">
  <p:tag name="BULLET_1" val="8226"/>
</p:tagLst>
</file>

<file path=ppt/tags/tag84.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62"/>
  <p:tag name="ARTICULATE_AUDIO_RECORDED" val="1"/>
  <p:tag name="ELAPSEDTIME" val="13.5"/>
  <p:tag name="ANNOTATION_TYPE_1" val="0"/>
  <p:tag name="ANNOTATION_START_1" val="1.4"/>
  <p:tag name="ANNOTATION_END_1" val="5.5"/>
  <p:tag name="ANNOTATION_TOP_1" val="295"/>
  <p:tag name="ANNOTATION_LEFT_1" val="24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5"/>
  <p:tag name="ANNOTATION_END_2" val="8.9"/>
  <p:tag name="ANNOTATION_TOP_2" val="282"/>
  <p:tag name="ANNOTATION_LEFT_2" val="63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9"/>
  <p:tag name="ANNOTATION_END_3" val="11.3"/>
  <p:tag name="ANNOTATION_TOP_3" val="576"/>
  <p:tag name="ANNOTATION_LEFT_3" val="22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3"/>
  <p:tag name="ANNOTATION_TOP_4" val="575"/>
  <p:tag name="ANNOTATION_LEFT_4" val="62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85.xml><?xml version="1.0" encoding="utf-8"?>
<p:tagLst xmlns:a="http://schemas.openxmlformats.org/drawingml/2006/main" xmlns:r="http://schemas.openxmlformats.org/officeDocument/2006/relationships" xmlns:p="http://schemas.openxmlformats.org/presentationml/2006/main">
  <p:tag name="BULLET_1" val="8226"/>
</p:tagLst>
</file>

<file path=ppt/tags/tag86.xml><?xml version="1.0" encoding="utf-8"?>
<p:tagLst xmlns:a="http://schemas.openxmlformats.org/drawingml/2006/main" xmlns:r="http://schemas.openxmlformats.org/officeDocument/2006/relationships" xmlns:p="http://schemas.openxmlformats.org/presentationml/2006/main">
  <p:tag name="AUDIO_ID" val="464"/>
  <p:tag name="ARTICULATE_AUDIO_RECORDED" val="1"/>
  <p:tag name="ELAPSEDTIME" val="21.9"/>
  <p:tag name="ANNOTATION_TYPE_1" val="0"/>
  <p:tag name="ANNOTATION_START_1" val="1.3"/>
  <p:tag name="ANNOTATION_END_1" val="13.8"/>
  <p:tag name="ANNOTATION_TOP_1" val="308"/>
  <p:tag name="ANNOTATION_LEFT_1" val="264"/>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3.8"/>
  <p:tag name="ANNOTATION_END_2" val="19.1"/>
  <p:tag name="ANNOTATION_TOP_2" val="461"/>
  <p:tag name="ANNOTATION_LEFT_2" val="60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Lst>
</file>

<file path=ppt/tags/tag87.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63"/>
  <p:tag name="ARTICULATE_AUDIO_RECORDED" val="1"/>
  <p:tag name="ELAPSEDTIME" val="8.4"/>
  <p:tag name="ANNOTATION_TYPE_1" val="0"/>
  <p:tag name="ANNOTATION_START_1" val="0.5"/>
  <p:tag name="ANNOTATION_END_1" val="2.1"/>
  <p:tag name="ANNOTATION_TOP_1" val="279"/>
  <p:tag name="ANNOTATION_LEFT_1" val="25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1"/>
  <p:tag name="ANNOTATION_END_2" val="3.9"/>
  <p:tag name="ANNOTATION_TOP_2" val="274"/>
  <p:tag name="ANNOTATION_LEFT_2" val="623"/>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3.9"/>
  <p:tag name="ANNOTATION_END_3" val="6.3"/>
  <p:tag name="ANNOTATION_TOP_3" val="554"/>
  <p:tag name="ANNOTATION_LEFT_3" val="59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6.3"/>
  <p:tag name="ANNOTATION_TOP_4" val="570"/>
  <p:tag name="ANNOTATION_LEFT_4" val="20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8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9.xml><?xml version="1.0" encoding="utf-8"?>
<p:tagLst xmlns:a="http://schemas.openxmlformats.org/drawingml/2006/main" xmlns:r="http://schemas.openxmlformats.org/officeDocument/2006/relationships" xmlns:p="http://schemas.openxmlformats.org/presentationml/2006/main">
  <p:tag name="ANNOTATION_TYPE_6" val="0"/>
  <p:tag name="ANNOTATION_START_6" val="24.0"/>
  <p:tag name="ANNOTATION_END_6" val="24.6"/>
  <p:tag name="ANNOTATION_TOP_6" val="684"/>
  <p:tag name="ANNOTATION_LEFT_6" val="44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4.6"/>
  <p:tag name="ANNOTATION_END_7" val="26.9"/>
  <p:tag name="ANNOTATION_TOP_7" val="684"/>
  <p:tag name="ANNOTATION_LEFT_7" val="44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6.9"/>
  <p:tag name="ANNOTATION_END_8" val="31.3"/>
  <p:tag name="ANNOTATION_TOP_8" val="606"/>
  <p:tag name="ANNOTATION_LEFT_8" val="529"/>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3"/>
  <p:tag name="ANNOTATION_END_9" val="31.9"/>
  <p:tag name="ANNOTATION_TOP_9" val="228"/>
  <p:tag name="ANNOTATION_LEFT_9" val="380"/>
  <p:tag name="ANNOTATION_WIDTH_9" val="186"/>
  <p:tag name="ANNOTATION_HEIGHT_9" val="186"/>
  <p:tag name="ANNOTATION_ANIMATION_9" val="3"/>
  <p:tag name="ANNOTATION_ROTATION_9" val="18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1.9"/>
  <p:tag name="ANNOTATION_END_10" val="33.3"/>
  <p:tag name="ANNOTATION_TOP_10" val="260"/>
  <p:tag name="ANNOTATION_LEFT_10" val="379"/>
  <p:tag name="ANNOTATION_WIDTH_10" val="186"/>
  <p:tag name="ANNOTATION_HEIGHT_10" val="186"/>
  <p:tag name="ANNOTATION_ANIMATION_10" val="3"/>
  <p:tag name="ANNOTATION_ROTATION_10" val="18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33.3"/>
  <p:tag name="ANNOTATION_TOP_11" val="313"/>
  <p:tag name="ANNOTATION_LEFT_11" val="145"/>
  <p:tag name="ANNOTATION_WIDTH_11" val="186"/>
  <p:tag name="ANNOTATION_HEIGHT_11" val="186"/>
  <p:tag name="ANNOTATION_ANIMATION_11" val="3"/>
  <p:tag name="ANNOTATION_ROTATION_11" val="18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5" val="0"/>
  <p:tag name="ANNOTATION_START_5" val="32.8"/>
  <p:tag name="ANNOTATION_TOP_5" val="367"/>
  <p:tag name="ANNOTATION_LEFT_5" val="50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UDIO_ID" val="449"/>
  <p:tag name="ARTICULATE_AUDIO_RECORDED" val="1"/>
  <p:tag name="ELAPSEDTIME" val="40.2"/>
  <p:tag name="ANNOTATION_TYPE_1" val="0"/>
  <p:tag name="ANNOTATION_START_1" val="8.3"/>
  <p:tag name="ANNOTATION_END_1" val="13.2"/>
  <p:tag name="ANNOTATION_TOP_1" val="221"/>
  <p:tag name="ANNOTATION_LEFT_1" val="37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3.2"/>
  <p:tag name="ANNOTATION_END_2" val="20.1"/>
  <p:tag name="ANNOTATION_TOP_2" val="636"/>
  <p:tag name="ANNOTATION_LEFT_2" val="313"/>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1"/>
  <p:tag name="ANNOTATION_END_3" val="37.4"/>
  <p:tag name="ANNOTATION_TOP_3" val="392"/>
  <p:tag name="ANNOTATION_LEFT_3" val="285"/>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7.4"/>
  <p:tag name="ANNOTATION_TOP_4" val="264"/>
  <p:tag name="ANNOTATION_LEFT_4" val="28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NNOTATION_TYPE_1" val="0"/>
  <p:tag name="ANNOTATION_START_1" val="4.4"/>
  <p:tag name="ANNOTATION_END_1" val="5.1"/>
  <p:tag name="ANNOTATION_TOP_1" val="396"/>
  <p:tag name="ANNOTATION_LEFT_1" val="702"/>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5.1"/>
  <p:tag name="ANNOTATION_END_2" val="8.4"/>
  <p:tag name="ANNOTATION_TOP_2" val="396"/>
  <p:tag name="ANNOTATION_LEFT_2" val="702"/>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8.4"/>
  <p:tag name="ANNOTATION_END_3" val="9.3"/>
  <p:tag name="ANNOTATION_TOP_3" val="682"/>
  <p:tag name="ANNOTATION_LEFT_3" val="706"/>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3"/>
  <p:tag name="ANNOTATION_END_4" val="12.0"/>
  <p:tag name="ANNOTATION_TOP_4" val="682"/>
  <p:tag name="ANNOTATION_LEFT_4" val="706"/>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2.0"/>
  <p:tag name="ANNOTATION_END_5" val="12.6"/>
  <p:tag name="ANNOTATION_TOP_5" val="686"/>
  <p:tag name="ANNOTATION_LEFT_5" val="336"/>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2.6"/>
  <p:tag name="ANNOTATION_END_6" val="17.9"/>
  <p:tag name="ANNOTATION_TOP_6" val="686"/>
  <p:tag name="ANNOTATION_LEFT_6" val="336"/>
  <p:tag name="ANNOTATION_WIDTH_6" val="186"/>
  <p:tag name="ANNOTATION_HEIGHT_6" val="186"/>
  <p:tag name="ANNOTATION_ANIMATION_6" val="3"/>
  <p:tag name="ANNOTATION_ROTATION_6" val="18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7.9"/>
  <p:tag name="ANNOTATION_END_7" val="20.7"/>
  <p:tag name="ANNOTATION_TOP_7" val="351"/>
  <p:tag name="ANNOTATION_LEFT_7" val="566"/>
  <p:tag name="ANNOTATION_WIDTH_7" val="186"/>
  <p:tag name="ANNOTATION_HEIGHT_7" val="186"/>
  <p:tag name="ANNOTATION_ANIMATION_7" val="3"/>
  <p:tag name="ANNOTATION_ROTATION_7" val="18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0.7"/>
  <p:tag name="ANNOTATION_END_8" val="23.0"/>
  <p:tag name="ANNOTATION_TOP_8" val="394"/>
  <p:tag name="ANNOTATION_LEFT_8" val="270"/>
  <p:tag name="ANNOTATION_WIDTH_8" val="186"/>
  <p:tag name="ANNOTATION_HEIGHT_8" val="186"/>
  <p:tag name="ANNOTATION_ANIMATION_8" val="3"/>
  <p:tag name="ANNOTATION_ROTATION_8" val="18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UDIO_ID" val="450"/>
  <p:tag name="ARTICULATE_AUDIO_RECORDED" val="1"/>
  <p:tag name="ELAPSEDTIME" val="15.1"/>
  <p:tag name="ANNOTATION_COUNT" val="0"/>
  <p:tag name="ARTICULATE_TITLE_TAG" val="RGB with Green Gamma change"/>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UDIO_ID" val="392"/>
  <p:tag name="ARTICULATE_AUDIO_RECORDED" val="1"/>
  <p:tag name="ELAPSEDTIME" val="35.1"/>
  <p:tag name="ANNOTATION_COUNT" val="0"/>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9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5.xml><?xml version="1.0" encoding="utf-8"?>
<p:tagLst xmlns:a="http://schemas.openxmlformats.org/drawingml/2006/main" xmlns:r="http://schemas.openxmlformats.org/officeDocument/2006/relationships" xmlns:p="http://schemas.openxmlformats.org/presentationml/2006/main">
  <p:tag name="AUDIO_ID" val="403"/>
  <p:tag name="ARTICULATE_AUDIO_RECORDED" val="1"/>
  <p:tag name="ELAPSEDTIME" val="20.8"/>
  <p:tag name="ANNOTATION_TYPE_1" val="2"/>
  <p:tag name="ANNOTATION_START_1" val="4.6"/>
  <p:tag name="ANNOTATION_END_1" val="4.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6"/>
  <p:tag name="ANNOTATION_END_2" val="14.1"/>
  <p:tag name="ANNOTATION_TOP_2" val="519"/>
  <p:tag name="ANNOTATION_LEFT_2" val="170"/>
  <p:tag name="ANNOTATION_WIDTH_2" val="759"/>
  <p:tag name="ANNOTATION_HEIGHT_2" val="9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4.1"/>
  <p:tag name="ANNOTATION_END_3" val="16.6"/>
  <p:tag name="ANNOTATION_TOP_3" val="467"/>
  <p:tag name="ANNOTATION_LEFT_3" val="19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6.6"/>
  <p:tag name="ANNOTATION_END_4" val="17.8"/>
  <p:tag name="ANNOTATION_TOP_4" val="504"/>
  <p:tag name="ANNOTATION_LEFT_4" val="5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7.8"/>
  <p:tag name="ANNOTATION_END_5" val="19.8"/>
  <p:tag name="ANNOTATION_TOP_5" val="460"/>
  <p:tag name="ANNOTATION_LEFT_5" val="189"/>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8"/>
  <p:tag name="ANNOTATION_TOP_6" val="264"/>
  <p:tag name="ANNOTATION_LEFT_6" val="189"/>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False"/>
  <p:tag name="ARTICULATE_PLAYER_CONTROL_NOTES" val="True"/>
</p:tagLst>
</file>

<file path=ppt/tags/tag9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7.xml><?xml version="1.0" encoding="utf-8"?>
<p:tagLst xmlns:a="http://schemas.openxmlformats.org/drawingml/2006/main" xmlns:r="http://schemas.openxmlformats.org/officeDocument/2006/relationships" xmlns:p="http://schemas.openxmlformats.org/presentationml/2006/main">
  <p:tag name="AUDIO_ID" val="468"/>
  <p:tag name="ARTICULATE_AUDIO_RECORDED" val="1"/>
  <p:tag name="ELAPSEDTIME" val="7.4"/>
  <p:tag name="ANNOTATION_COUNT" val="0"/>
  <p:tag name="ARTICULATE_USED_LAYOU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Lst>
</file>

<file path=ppt/tags/tag9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LAP Profiles for GOES-R Training</Template>
  <TotalTime>44293</TotalTime>
  <Words>5810</Words>
  <Application>Microsoft Office PowerPoint</Application>
  <PresentationFormat>On-screen Show (4:3)</PresentationFormat>
  <Paragraphs>402</Paragraphs>
  <Slides>49</Slides>
  <Notes>49</Notes>
  <HiddenSlides>0</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GOES-R Introduction Theme</vt:lpstr>
      <vt:lpstr>GOES-R Generic Theme</vt:lpstr>
      <vt:lpstr>1_GOES-R Introduction Theme</vt:lpstr>
      <vt:lpstr>Multi-Channel Interpretation Approaches (ABI, Band Differences and RGBs)</vt:lpstr>
      <vt:lpstr>Learning Objectives</vt:lpstr>
      <vt:lpstr>PowerPoint Presentation</vt:lpstr>
      <vt:lpstr>Multi-Channel Approaches</vt:lpstr>
      <vt:lpstr>Several Well-known Brightness Temperature Difference Fields</vt:lpstr>
      <vt:lpstr>There are Channel Differences in AWIPS</vt:lpstr>
      <vt:lpstr>Channel Differences</vt:lpstr>
      <vt:lpstr>PowerPoint Presentation</vt:lpstr>
      <vt:lpstr>PowerPoint Presentation</vt:lpstr>
      <vt:lpstr>PowerPoint Presentation</vt:lpstr>
      <vt:lpstr>SWD detects dust</vt:lpstr>
      <vt:lpstr>Compare Channels if absorptive qualities differ</vt:lpstr>
      <vt:lpstr>Split Cloud Top Phase</vt:lpstr>
      <vt:lpstr>Sub-Pixel Effects</vt:lpstr>
      <vt:lpstr>Comparison of Bands within one region of cirrus</vt:lpstr>
      <vt:lpstr>Brightness Temperature Difference Fields for Fog/Stratus Detection at Night</vt:lpstr>
      <vt:lpstr>PowerPoint Presentation</vt:lpstr>
      <vt:lpstr>PowerPoint Presentation</vt:lpstr>
      <vt:lpstr>PowerPoint Presentation</vt:lpstr>
      <vt:lpstr>ABI Band 2 (0.64 μm) Versus Band 3 (0.86 μm) </vt:lpstr>
      <vt:lpstr>PowerPoint Presentation</vt:lpstr>
      <vt:lpstr>ABI Band 5 (1.6 μm)</vt:lpstr>
      <vt:lpstr>Critical Knowledge for interpreting RGBs</vt:lpstr>
      <vt:lpstr>PowerPoint Presentation</vt:lpstr>
      <vt:lpstr>RGB Computation can be done on-line with real-time data! http://cimss.ssec.wisc.edu/goes/webapps/satrgb/satrgb_ABI_conus_realtime.html</vt:lpstr>
      <vt:lpstr>PowerPoint Presentation</vt:lpstr>
      <vt:lpstr>PowerPoint Presentation</vt:lpstr>
      <vt:lpstr>PowerPoint Presentation</vt:lpstr>
      <vt:lpstr>RGBs that are in AWIPS (June 2018)</vt:lpstr>
      <vt:lpstr>RGB Products in this module</vt:lpstr>
      <vt:lpstr>Fire Temperature</vt:lpstr>
      <vt:lpstr>Fire Temperature</vt:lpstr>
      <vt:lpstr>Fire Temperature</vt:lpstr>
      <vt:lpstr>Air Mass</vt:lpstr>
      <vt:lpstr>Air Mass</vt:lpstr>
      <vt:lpstr>Nighttime Microphysics</vt:lpstr>
      <vt:lpstr>Nighttime Microphysics</vt:lpstr>
      <vt:lpstr>Day Snow Fog</vt:lpstr>
      <vt:lpstr>Day Snow Fog</vt:lpstr>
      <vt:lpstr>Day Snow Fog</vt:lpstr>
      <vt:lpstr>Day Land Cloud</vt:lpstr>
      <vt:lpstr>Day Land Cloud</vt:lpstr>
      <vt:lpstr>CIMSS Natural Color</vt:lpstr>
      <vt:lpstr>CIMSS Natural Color</vt:lpstr>
      <vt:lpstr>“Gamma” function in AWIPS</vt:lpstr>
      <vt:lpstr>“Gamma” function in AWIPS</vt:lpstr>
      <vt:lpstr>Considerations</vt:lpstr>
      <vt:lpstr>Internet Resources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 Profiles for GOES-R</dc:title>
  <dc:creator>Scott Lindstrom</dc:creator>
  <cp:lastModifiedBy>Scott Lindstrom</cp:lastModifiedBy>
  <cp:revision>479</cp:revision>
  <dcterms:created xsi:type="dcterms:W3CDTF">2016-02-25T15:49:35Z</dcterms:created>
  <dcterms:modified xsi:type="dcterms:W3CDTF">2018-09-25T12:37:08Z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Multi-Channel Interpretation Approaches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FDC515A4-AF54-43BD-B6B0-6DC29BA338FA</vt:lpwstr>
  </property>
  <property fmtid="{D5CDD505-2E9C-101B-9397-08002B2CF9AE}" pid="6" name="ArticulateProjectFull">
    <vt:lpwstr>C:\Users\scottl\VISIT\SatFoundationCourse\MultiChannel\Multi-Channel Interpretation Approaches GOES16_v2.ppta</vt:lpwstr>
  </property>
</Properties>
</file>