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 id="2147483965" r:id="rId2"/>
  </p:sldMasterIdLst>
  <p:notesMasterIdLst>
    <p:notesMasterId r:id="rId16"/>
  </p:notesMasterIdLst>
  <p:sldIdLst>
    <p:sldId id="324" r:id="rId3"/>
    <p:sldId id="378" r:id="rId4"/>
    <p:sldId id="411" r:id="rId5"/>
    <p:sldId id="399" r:id="rId6"/>
    <p:sldId id="419" r:id="rId7"/>
    <p:sldId id="396" r:id="rId8"/>
    <p:sldId id="414" r:id="rId9"/>
    <p:sldId id="412" r:id="rId10"/>
    <p:sldId id="413" r:id="rId11"/>
    <p:sldId id="417" r:id="rId12"/>
    <p:sldId id="416" r:id="rId13"/>
    <p:sldId id="401" r:id="rId14"/>
    <p:sldId id="410" r:id="rId15"/>
  </p:sldIdLst>
  <p:sldSz cx="9144000" cy="6858000" type="screen4x3"/>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D22AD1"/>
    <a:srgbClr val="00FFFF"/>
    <a:srgbClr val="008000"/>
    <a:srgbClr val="0000FF"/>
    <a:srgbClr val="FF0000"/>
    <a:srgbClr val="D27EC6"/>
    <a:srgbClr val="FFFF00"/>
    <a:srgbClr val="00FF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4312" autoAdjust="0"/>
  </p:normalViewPr>
  <p:slideViewPr>
    <p:cSldViewPr>
      <p:cViewPr varScale="1">
        <p:scale>
          <a:sx n="58" d="100"/>
          <a:sy n="58" d="100"/>
        </p:scale>
        <p:origin x="974"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1FFEA-9FBA-4F7D-B091-231FA5E29CA8}" type="datetimeFigureOut">
              <a:rPr lang="en-US" smtClean="0"/>
              <a:t>11/9/2018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C0FFC9-21B0-4A89-A59E-76BA31565B50}" type="slidenum">
              <a:rPr lang="en-US" smtClean="0"/>
              <a:t>‹#›</a:t>
            </a:fld>
            <a:endParaRPr lang="en-US"/>
          </a:p>
        </p:txBody>
      </p:sp>
    </p:spTree>
    <p:extLst>
      <p:ext uri="{BB962C8B-B14F-4D97-AF65-F5344CB8AC3E}">
        <p14:creationId xmlns:p14="http://schemas.microsoft.com/office/powerpoint/2010/main" val="30730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is the Satellite Foundation Course for GOES-R Training on </a:t>
            </a:r>
            <a:r>
              <a:rPr lang="en-US" dirty="0" smtClean="0">
                <a:solidFill>
                  <a:srgbClr val="000000"/>
                </a:solidFill>
                <a:ea typeface="Times New Roman"/>
                <a:cs typeface="Calibri"/>
              </a:rPr>
              <a:t>“</a:t>
            </a:r>
            <a:r>
              <a:rPr lang="en-US" dirty="0" err="1" smtClean="0">
                <a:solidFill>
                  <a:srgbClr val="000000"/>
                </a:solidFill>
                <a:ea typeface="Times New Roman"/>
                <a:cs typeface="Calibri"/>
              </a:rPr>
              <a:t>Cyclogenesis</a:t>
            </a:r>
            <a:r>
              <a:rPr lang="en-US" dirty="0" smtClean="0">
                <a:solidFill>
                  <a:srgbClr val="000000"/>
                </a:solidFill>
                <a:ea typeface="Times New Roman"/>
                <a:cs typeface="Calibri"/>
              </a:rPr>
              <a:t>: PV Concepts”.  </a:t>
            </a:r>
            <a:r>
              <a:rPr lang="en-US" dirty="0">
                <a:solidFill>
                  <a:srgbClr val="000000"/>
                </a:solidFill>
                <a:ea typeface="Times New Roman"/>
                <a:cs typeface="Calibri"/>
              </a:rPr>
              <a:t>Subject Matter Experts for this </a:t>
            </a:r>
            <a:r>
              <a:rPr lang="en-US" dirty="0" smtClean="0">
                <a:solidFill>
                  <a:srgbClr val="000000"/>
                </a:solidFill>
                <a:ea typeface="Times New Roman"/>
                <a:cs typeface="Calibri"/>
              </a:rPr>
              <a:t>topic were Michael</a:t>
            </a:r>
            <a:r>
              <a:rPr lang="en-US" baseline="0" dirty="0" smtClean="0">
                <a:solidFill>
                  <a:srgbClr val="000000"/>
                </a:solidFill>
                <a:ea typeface="Times New Roman"/>
                <a:cs typeface="Calibri"/>
              </a:rPr>
              <a:t> </a:t>
            </a:r>
            <a:r>
              <a:rPr lang="en-US" baseline="0" dirty="0" err="1" smtClean="0">
                <a:solidFill>
                  <a:srgbClr val="000000"/>
                </a:solidFill>
                <a:ea typeface="Times New Roman"/>
                <a:cs typeface="Calibri"/>
              </a:rPr>
              <a:t>Folmer</a:t>
            </a:r>
            <a:r>
              <a:rPr lang="en-US" baseline="0" dirty="0" smtClean="0">
                <a:solidFill>
                  <a:srgbClr val="000000"/>
                </a:solidFill>
                <a:ea typeface="Times New Roman"/>
                <a:cs typeface="Calibri"/>
              </a:rPr>
              <a:t> and Andrew </a:t>
            </a:r>
            <a:r>
              <a:rPr lang="en-US" baseline="0" dirty="0" err="1" smtClean="0">
                <a:solidFill>
                  <a:srgbClr val="000000"/>
                </a:solidFill>
                <a:ea typeface="Times New Roman"/>
                <a:cs typeface="Calibri"/>
              </a:rPr>
              <a:t>Orrison</a:t>
            </a:r>
            <a:r>
              <a:rPr lang="en-US" dirty="0" smtClean="0">
                <a:solidFill>
                  <a:srgbClr val="000000"/>
                </a:solidFill>
                <a:ea typeface="Times New Roman"/>
                <a:cs typeface="Calibri"/>
              </a:rPr>
              <a:t> </a:t>
            </a:r>
            <a:r>
              <a:rPr lang="en-US" dirty="0">
                <a:solidFill>
                  <a:srgbClr val="000000"/>
                </a:solidFill>
                <a:ea typeface="Times New Roman"/>
                <a:cs typeface="Calibri"/>
              </a:rPr>
              <a:t>at </a:t>
            </a:r>
            <a:r>
              <a:rPr lang="en-US" dirty="0" smtClean="0">
                <a:solidFill>
                  <a:srgbClr val="000000"/>
                </a:solidFill>
                <a:ea typeface="Times New Roman"/>
                <a:cs typeface="Calibri"/>
              </a:rPr>
              <a:t>NOAA/NWS/NCEP/WPCC.  </a:t>
            </a:r>
            <a:r>
              <a:rPr lang="en-US" dirty="0">
                <a:solidFill>
                  <a:srgbClr val="000000"/>
                </a:solidFill>
                <a:ea typeface="Times New Roman"/>
                <a:cs typeface="Calibri"/>
              </a:rPr>
              <a:t>My name is Scott and </a:t>
            </a:r>
            <a:r>
              <a:rPr lang="en-US" dirty="0" smtClean="0">
                <a:solidFill>
                  <a:srgbClr val="000000"/>
                </a:solidFill>
                <a:ea typeface="Times New Roman"/>
                <a:cs typeface="Calibri"/>
              </a:rPr>
              <a:t>I</a:t>
            </a:r>
            <a:r>
              <a:rPr lang="en-US" baseline="0" dirty="0" smtClean="0">
                <a:solidFill>
                  <a:srgbClr val="000000"/>
                </a:solidFill>
                <a:ea typeface="Times New Roman"/>
                <a:cs typeface="Calibri"/>
              </a:rPr>
              <a:t> will be</a:t>
            </a:r>
            <a:r>
              <a:rPr lang="en-US" dirty="0" smtClean="0">
                <a:solidFill>
                  <a:srgbClr val="000000"/>
                </a:solidFill>
                <a:ea typeface="Times New Roman"/>
                <a:cs typeface="Calibri"/>
              </a:rPr>
              <a:t> </a:t>
            </a:r>
            <a:r>
              <a:rPr lang="en-US" dirty="0">
                <a:solidFill>
                  <a:srgbClr val="000000"/>
                </a:solidFill>
                <a:ea typeface="Times New Roman"/>
                <a:cs typeface="Calibri"/>
              </a:rPr>
              <a:t>guiding you through this training</a:t>
            </a:r>
            <a:r>
              <a:rPr lang="en-US" dirty="0" smtClean="0">
                <a:solidFill>
                  <a:srgbClr val="000000"/>
                </a:solidFill>
                <a:ea typeface="Times New Roman"/>
                <a:cs typeface="Calibri"/>
              </a:rPr>
              <a:t>.</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a:t>
            </a:fld>
            <a:endParaRPr lang="en-US"/>
          </a:p>
        </p:txBody>
      </p:sp>
    </p:spTree>
    <p:extLst>
      <p:ext uri="{BB962C8B-B14F-4D97-AF65-F5344CB8AC3E}">
        <p14:creationId xmlns:p14="http://schemas.microsoft.com/office/powerpoint/2010/main" val="115018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animation of GOES-16 Mid-level (6.9 µm) Water Vapor imagery shows the period of warm seclusion intensification of the remnants of Subtropical Storm Leslie over the North Atlantic, beginning after 15 UTC on 26 September 2018.as an upper-level PV approached from the west-northwest. The “dynamic tropopause” - taken to be the pressure of the 1.5 Potential Vorticity Unit (PVU) surface - descended to the 660 hPa pressure level </a:t>
            </a:r>
            <a:r>
              <a:rPr lang="en-US" i="1">
                <a:solidFill>
                  <a:srgbClr val="000000"/>
                </a:solidFill>
                <a:ea typeface="Times New Roman"/>
                <a:cs typeface="Calibri"/>
              </a:rPr>
              <a:t>(around 10,000 feet or 3 km)</a:t>
            </a:r>
            <a:r>
              <a:rPr lang="en-US">
                <a:solidFill>
                  <a:srgbClr val="000000"/>
                </a:solidFill>
                <a:ea typeface="Times New Roman"/>
                <a:cs typeface="Calibri"/>
              </a:rPr>
              <a:t> at 18 UTC on 26 September, according to GFS90 model fields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10</a:t>
            </a:fld>
            <a:endParaRPr lang="en-US"/>
          </a:p>
        </p:txBody>
      </p:sp>
    </p:spTree>
    <p:extLst>
      <p:ext uri="{BB962C8B-B14F-4D97-AF65-F5344CB8AC3E}">
        <p14:creationId xmlns:p14="http://schemas.microsoft.com/office/powerpoint/2010/main" val="66876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shows the GOES-16 Air Mass RGB at 6-hour intervals from 00 UTC on 25 September to 12 UTC on 27 September is shown here, along with GFS contours of pressure on the 1.5 PVU surface. The dynamic tropopause descended to 850 hPa at </a:t>
            </a:r>
            <a:r>
              <a:rPr lang="en-US" b="1" u="sng">
                <a:solidFill>
                  <a:srgbClr val="000000"/>
                </a:solidFill>
                <a:ea typeface="Times New Roman"/>
                <a:cs typeface="Calibri"/>
              </a:rPr>
              <a:t>06 UTC on 27 September </a:t>
            </a:r>
            <a:r>
              <a:rPr lang="en-US">
                <a:solidFill>
                  <a:srgbClr val="000000"/>
                </a:solidFill>
                <a:ea typeface="Times New Roman"/>
                <a:cs typeface="Calibri"/>
              </a:rPr>
              <a:t>(when the storm was producing </a:t>
            </a:r>
            <a:r>
              <a:rPr lang="en-US" b="1" u="sng">
                <a:solidFill>
                  <a:srgbClr val="000000"/>
                </a:solidFill>
                <a:ea typeface="Times New Roman"/>
                <a:cs typeface="Calibri"/>
              </a:rPr>
              <a:t>hurricane force winds</a:t>
            </a:r>
            <a:r>
              <a:rPr lang="en-US">
                <a:solidFill>
                  <a:srgbClr val="000000"/>
                </a:solidFill>
                <a:ea typeface="Times New Roman"/>
                <a:cs typeface="Calibri"/>
              </a:rPr>
              <a:t>) and eventually to 925 hPa at </a:t>
            </a:r>
            <a:r>
              <a:rPr lang="en-US" b="1" u="sng">
                <a:solidFill>
                  <a:srgbClr val="000000"/>
                </a:solidFill>
                <a:ea typeface="Times New Roman"/>
                <a:cs typeface="Calibri"/>
              </a:rPr>
              <a:t>12 UTC on 27 September </a:t>
            </a:r>
            <a:r>
              <a:rPr lang="en-US">
                <a:solidFill>
                  <a:srgbClr val="000000"/>
                </a:solidFill>
                <a:ea typeface="Times New Roman"/>
                <a:cs typeface="Calibri"/>
              </a:rPr>
              <a:t>(when it was producing </a:t>
            </a:r>
            <a:r>
              <a:rPr lang="en-US" b="1" u="sng">
                <a:solidFill>
                  <a:srgbClr val="000000"/>
                </a:solidFill>
                <a:ea typeface="Times New Roman"/>
                <a:cs typeface="Calibri"/>
              </a:rPr>
              <a:t>storm force winds </a:t>
            </a:r>
            <a:r>
              <a:rPr lang="en-US">
                <a:solidFill>
                  <a:srgbClr val="000000"/>
                </a:solidFill>
                <a:ea typeface="Times New Roman"/>
                <a:cs typeface="Calibri"/>
              </a:rPr>
              <a:t>. The Air Mass RGB images highlighted the signature of the PV anomaly </a:t>
            </a:r>
            <a:r>
              <a:rPr lang="en-US" i="1">
                <a:solidFill>
                  <a:srgbClr val="000000"/>
                </a:solidFill>
                <a:ea typeface="Times New Roman"/>
                <a:cs typeface="Calibri"/>
              </a:rPr>
              <a:t>(shades of red)</a:t>
            </a:r>
            <a:r>
              <a:rPr lang="en-US">
                <a:solidFill>
                  <a:srgbClr val="000000"/>
                </a:solidFill>
                <a:ea typeface="Times New Roman"/>
                <a:cs typeface="Calibri"/>
              </a:rPr>
              <a:t> as it approached from the northwest then wrapped around the western and southern portion of the storm circulation.  Note a strong signal, in green, also exists in the Split Water Vapor Difference (6.19 - 7.3 micrometers), inset, for the same times.</a:t>
            </a:r>
            <a:r>
              <a:rPr lang="en-US">
                <a:latin typeface="Times New Roman"/>
                <a:ea typeface="Times New Roman"/>
                <a:cs typeface="Times New Roman"/>
              </a:rPr>
              <a:t>  The Split WV Difference is the red component of the Air Mass RGB</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11</a:t>
            </a:fld>
            <a:endParaRPr lang="en-US"/>
          </a:p>
        </p:txBody>
      </p:sp>
    </p:spTree>
    <p:extLst>
      <p:ext uri="{BB962C8B-B14F-4D97-AF65-F5344CB8AC3E}">
        <p14:creationId xmlns:p14="http://schemas.microsoft.com/office/powerpoint/2010/main" val="668763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 is a summary of the key points discussed in this training.</a:t>
            </a:r>
            <a:r>
              <a:rPr lang="en-US">
                <a:latin typeface="Times New Roman"/>
                <a:ea typeface="Times New Roman"/>
                <a:cs typeface="Times New Roman"/>
              </a:rPr>
              <a:t>  GOES-R Satellite imagery can help diagnose where Potential Vorticity intrusions into the troposphere are occurring.  Those are regions where strong cyclogenesis might </a:t>
            </a:r>
            <a:r>
              <a:rPr lang="en-US" smtClean="0">
                <a:latin typeface="Times New Roman"/>
                <a:ea typeface="Times New Roman"/>
                <a:cs typeface="Times New Roman"/>
              </a:rPr>
              <a:t>occur</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12</a:t>
            </a:fld>
            <a:endParaRPr lang="en-US"/>
          </a:p>
        </p:txBody>
      </p:sp>
    </p:spTree>
    <p:extLst>
      <p:ext uri="{BB962C8B-B14F-4D97-AF65-F5344CB8AC3E}">
        <p14:creationId xmlns:p14="http://schemas.microsoft.com/office/powerpoint/2010/main" val="2945504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ea typeface="Times New Roman"/>
                <a:cs typeface="Calibri"/>
              </a:rPr>
              <a:t>You can find additional </a:t>
            </a:r>
            <a:r>
              <a:rPr lang="en-US" dirty="0" smtClean="0">
                <a:ea typeface="Times New Roman"/>
                <a:cs typeface="Calibri"/>
              </a:rPr>
              <a:t>information pertaining</a:t>
            </a:r>
            <a:r>
              <a:rPr lang="en-US" baseline="0" dirty="0" smtClean="0">
                <a:ea typeface="Times New Roman"/>
                <a:cs typeface="Calibri"/>
              </a:rPr>
              <a:t> to</a:t>
            </a:r>
            <a:r>
              <a:rPr lang="en-US" dirty="0" smtClean="0">
                <a:ea typeface="Times New Roman"/>
                <a:cs typeface="Calibri"/>
              </a:rPr>
              <a:t> water vapor imagery, the </a:t>
            </a:r>
            <a:r>
              <a:rPr lang="en-US" dirty="0" err="1" smtClean="0">
                <a:ea typeface="Times New Roman"/>
                <a:cs typeface="Calibri"/>
              </a:rPr>
              <a:t>Airmass</a:t>
            </a:r>
            <a:r>
              <a:rPr lang="en-US" dirty="0" smtClean="0">
                <a:ea typeface="Times New Roman"/>
                <a:cs typeface="Calibri"/>
              </a:rPr>
              <a:t> RGB and Split Water Vapor Difference products, and PV Anomaly cases </a:t>
            </a:r>
            <a:r>
              <a:rPr lang="en-US" dirty="0">
                <a:ea typeface="Times New Roman"/>
                <a:cs typeface="Calibri"/>
              </a:rPr>
              <a:t>at the links </a:t>
            </a:r>
            <a:r>
              <a:rPr lang="en-US" dirty="0" smtClean="0">
                <a:ea typeface="Times New Roman"/>
                <a:cs typeface="Calibri"/>
              </a:rPr>
              <a:t>listed</a:t>
            </a:r>
            <a:r>
              <a:rPr lang="en-US" baseline="0" dirty="0" smtClean="0">
                <a:ea typeface="Times New Roman"/>
                <a:cs typeface="Calibri"/>
              </a:rPr>
              <a:t> here</a:t>
            </a:r>
            <a:r>
              <a:rPr lang="en-US" dirty="0" smtClean="0">
                <a:ea typeface="Times New Roman"/>
                <a:cs typeface="Calibri"/>
              </a:rPr>
              <a:t>. </a:t>
            </a:r>
            <a:endParaRPr lang="en-US" sz="1100" dirty="0">
              <a:ea typeface="Times New Roman"/>
              <a:cs typeface="Times New Roman"/>
            </a:endParaRPr>
          </a:p>
          <a:p>
            <a:pPr>
              <a:lnSpc>
                <a:spcPct val="115000"/>
              </a:lnSpc>
            </a:pPr>
            <a:r>
              <a:rPr lang="en-US" dirty="0">
                <a:ea typeface="Times New Roman"/>
                <a:cs typeface="Calibri"/>
              </a:rPr>
              <a:t> </a:t>
            </a:r>
            <a:endParaRPr lang="en-US" sz="1100" dirty="0">
              <a:ea typeface="Times New Roman"/>
              <a:cs typeface="Times New Roman"/>
            </a:endParaRPr>
          </a:p>
          <a:p>
            <a:pPr>
              <a:lnSpc>
                <a:spcPct val="115000"/>
              </a:lnSpc>
            </a:pPr>
            <a:r>
              <a:rPr lang="en-US" dirty="0">
                <a:ea typeface="Times New Roman"/>
                <a:cs typeface="Calibri"/>
              </a:rPr>
              <a:t>This concludes the Satellite </a:t>
            </a:r>
            <a:r>
              <a:rPr lang="en-US" dirty="0" smtClean="0">
                <a:ea typeface="Times New Roman"/>
                <a:cs typeface="Calibri"/>
              </a:rPr>
              <a:t>Foundational </a:t>
            </a:r>
            <a:r>
              <a:rPr lang="en-US" dirty="0">
                <a:ea typeface="Times New Roman"/>
                <a:cs typeface="Calibri"/>
              </a:rPr>
              <a:t>Course for GOES-R on </a:t>
            </a:r>
            <a:r>
              <a:rPr lang="en-US" dirty="0" smtClean="0">
                <a:ea typeface="Times New Roman"/>
                <a:cs typeface="Calibri"/>
              </a:rPr>
              <a:t>“</a:t>
            </a:r>
            <a:r>
              <a:rPr lang="en-US" dirty="0" err="1" smtClean="0">
                <a:ea typeface="Times New Roman"/>
                <a:cs typeface="Calibri"/>
              </a:rPr>
              <a:t>Cyclogenesis</a:t>
            </a:r>
            <a:r>
              <a:rPr lang="en-US" dirty="0" smtClean="0">
                <a:ea typeface="Times New Roman"/>
                <a:cs typeface="Calibri"/>
              </a:rPr>
              <a:t>:</a:t>
            </a:r>
            <a:r>
              <a:rPr lang="en-US" baseline="0" dirty="0" smtClean="0">
                <a:ea typeface="Times New Roman"/>
                <a:cs typeface="Calibri"/>
              </a:rPr>
              <a:t> PV Concepts”</a:t>
            </a:r>
            <a:r>
              <a:rPr lang="en-US" dirty="0" smtClean="0">
                <a:ea typeface="Times New Roman"/>
                <a:cs typeface="Calibri"/>
              </a:rPr>
              <a:t>.  </a:t>
            </a:r>
            <a:r>
              <a:rPr lang="en-US" dirty="0">
                <a:ea typeface="Times New Roman"/>
                <a:cs typeface="Calibri"/>
              </a:rPr>
              <a:t>Thanks for listening</a:t>
            </a:r>
            <a:r>
              <a:rPr lang="en-US" dirty="0" smtClean="0">
                <a:ea typeface="Times New Roman"/>
                <a:cs typeface="Calibri"/>
              </a:rPr>
              <a:t>!</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13</a:t>
            </a:fld>
            <a:endParaRPr lang="en-US"/>
          </a:p>
        </p:txBody>
      </p:sp>
    </p:spTree>
    <p:extLst>
      <p:ext uri="{BB962C8B-B14F-4D97-AF65-F5344CB8AC3E}">
        <p14:creationId xmlns:p14="http://schemas.microsoft.com/office/powerpoint/2010/main" val="734651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learning objectives are listed on this slide.</a:t>
            </a:r>
            <a:r>
              <a:rPr lang="en-US">
                <a:latin typeface="Times New Roman"/>
                <a:ea typeface="Times New Roman"/>
                <a:cs typeface="Times New Roman"/>
              </a:rPr>
              <a:t>  take some time to read them.  The Satellite information you will see includes water vapor channels, the AirMass RGB, and the Split WV Brightness Temperature Difference field</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a:t>
            </a:fld>
            <a:endParaRPr lang="en-US"/>
          </a:p>
        </p:txBody>
      </p:sp>
    </p:spTree>
    <p:extLst>
      <p:ext uri="{BB962C8B-B14F-4D97-AF65-F5344CB8AC3E}">
        <p14:creationId xmlns:p14="http://schemas.microsoft.com/office/powerpoint/2010/main" val="377502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figure shows the climatological distribution of Potential Vorticity -- latitude is on the x-axis, and height in km is on the y-axis.    Potential Vorticity has a reservoir in the straosphere and a variability with latitude.  the “Dynamic Tropopause” in Red is the height of the 1.5 Potential Vorticity Unit (PVU) surface. The Dynamic Tropopause generally exists lower in the atmosphere at higher latitudes (toward the poles), and at a higher altitudes in the tropics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a:t>
            </a:fld>
            <a:endParaRPr lang="en-US"/>
          </a:p>
        </p:txBody>
      </p:sp>
    </p:spTree>
    <p:extLst>
      <p:ext uri="{BB962C8B-B14F-4D97-AF65-F5344CB8AC3E}">
        <p14:creationId xmlns:p14="http://schemas.microsoft.com/office/powerpoint/2010/main" val="369219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transport of an upper-tropospheric PV Anomaly can affect lower-level synoptic flow and produce vertical motions (via deformation of the isentropic surfaces) . The Dynamic Tropopause (the 1.5 PVU surface) extends to much lower altitudes in the vicinity of the upper-level PV Anomaly</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a:t>
            </a:fld>
            <a:endParaRPr lang="en-US"/>
          </a:p>
        </p:txBody>
      </p:sp>
    </p:spTree>
    <p:extLst>
      <p:ext uri="{BB962C8B-B14F-4D97-AF65-F5344CB8AC3E}">
        <p14:creationId xmlns:p14="http://schemas.microsoft.com/office/powerpoint/2010/main" val="369219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classic figure from the 1985 Hoskins et al. paper shows that the upper level potential vorticity anomaly induces a low-level Potential vorticity anomaly -- and then the two anomalies grow in concert during cyclogenesis when strong upper level forcing (as shown by the PV Anomaly) is driving cyclogenesis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78D3F565-33EC-4CB3-A2E5-5206BBC55B6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1411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There is often a good correspondence between an</a:t>
            </a:r>
            <a:r>
              <a:rPr lang="en-US" baseline="0" dirty="0" smtClean="0">
                <a:solidFill>
                  <a:srgbClr val="000000"/>
                </a:solidFill>
                <a:ea typeface="Times New Roman"/>
                <a:cs typeface="Calibri"/>
              </a:rPr>
              <a:t> upper-tropospheric PV Anomaly and dry features seen on GOES Water Vapor imagery. In the example shown here, NAM40 model fields depicted a PV Anomaly at the base of an upper-level low which was moving southeastward across northern Alaska. The Dynamic </a:t>
            </a:r>
            <a:r>
              <a:rPr lang="en-US" baseline="0" dirty="0" err="1" smtClean="0">
                <a:solidFill>
                  <a:srgbClr val="000000"/>
                </a:solidFill>
                <a:ea typeface="Times New Roman"/>
                <a:cs typeface="Calibri"/>
              </a:rPr>
              <a:t>Tropopause</a:t>
            </a:r>
            <a:r>
              <a:rPr lang="en-US" baseline="0" dirty="0" smtClean="0">
                <a:solidFill>
                  <a:srgbClr val="000000"/>
                </a:solidFill>
                <a:ea typeface="Times New Roman"/>
                <a:cs typeface="Calibri"/>
              </a:rPr>
              <a:t> was brought downward to the 600 </a:t>
            </a:r>
            <a:r>
              <a:rPr lang="en-US" baseline="0" dirty="0" err="1" smtClean="0">
                <a:solidFill>
                  <a:srgbClr val="000000"/>
                </a:solidFill>
                <a:ea typeface="Times New Roman"/>
                <a:cs typeface="Calibri"/>
              </a:rPr>
              <a:t>hPa</a:t>
            </a:r>
            <a:r>
              <a:rPr lang="en-US" baseline="0" dirty="0" smtClean="0">
                <a:solidFill>
                  <a:srgbClr val="000000"/>
                </a:solidFill>
                <a:ea typeface="Times New Roman"/>
                <a:cs typeface="Calibri"/>
              </a:rPr>
              <a:t> pressure level in the vicinity of the PV Anomaly near the northwest coast of Alaska (where dry air was also seen on the Water Vapor image). This system produced several inches of snow over parts of the Brooks Range in northern Alaska on the first full day of summer (21-22 June 2016).</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a:t>
            </a:fld>
            <a:endParaRPr lang="en-US"/>
          </a:p>
        </p:txBody>
      </p:sp>
    </p:spTree>
    <p:extLst>
      <p:ext uri="{BB962C8B-B14F-4D97-AF65-F5344CB8AC3E}">
        <p14:creationId xmlns:p14="http://schemas.microsoft.com/office/powerpoint/2010/main" val="66876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If you have access to ozone measurements (from OMPS instruments on polar orbiters, for example), you will often see high concentrations of ozone when the height of the 1.5 PVU surface descends -- because stratospheric air typically has high ozone concentrations.  This example shows a Total Column Ozone product from the Legacy GOES SounderWith the 9.7 µm “Ozone band”.  And it shows a very good correlation between a PV Anomaly and high values of Total Column Ozone.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7</a:t>
            </a:fld>
            <a:endParaRPr lang="en-US"/>
          </a:p>
        </p:txBody>
      </p:sp>
    </p:spTree>
    <p:extLst>
      <p:ext uri="{BB962C8B-B14F-4D97-AF65-F5344CB8AC3E}">
        <p14:creationId xmlns:p14="http://schemas.microsoft.com/office/powerpoint/2010/main" val="66876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In the absence of a Total Column Ozone product, high ozone features can often be identified qualitatively using an </a:t>
            </a:r>
            <a:r>
              <a:rPr lang="en-US" dirty="0" err="1" smtClean="0">
                <a:solidFill>
                  <a:srgbClr val="000000"/>
                </a:solidFill>
                <a:ea typeface="Times New Roman"/>
                <a:cs typeface="Calibri"/>
              </a:rPr>
              <a:t>Airmass</a:t>
            </a:r>
            <a:r>
              <a:rPr lang="en-US" dirty="0" smtClean="0">
                <a:solidFill>
                  <a:srgbClr val="000000"/>
                </a:solidFill>
                <a:ea typeface="Times New Roman"/>
                <a:cs typeface="Calibri"/>
              </a:rPr>
              <a:t> RGB product. In this example</a:t>
            </a:r>
            <a:r>
              <a:rPr lang="en-US" baseline="0" dirty="0" smtClean="0">
                <a:solidFill>
                  <a:srgbClr val="000000"/>
                </a:solidFill>
                <a:ea typeface="Times New Roman"/>
                <a:cs typeface="Calibri"/>
              </a:rPr>
              <a:t> of a rapidly-intensifying hurricane force low over the North Pacific, the darker red to pink shades help to highlight an area of high ozone associated with the lowering </a:t>
            </a:r>
            <a:r>
              <a:rPr lang="en-US" baseline="0" dirty="0" err="1" smtClean="0">
                <a:solidFill>
                  <a:srgbClr val="000000"/>
                </a:solidFill>
                <a:ea typeface="Times New Roman"/>
                <a:cs typeface="Calibri"/>
              </a:rPr>
              <a:t>tropopause</a:t>
            </a:r>
            <a:r>
              <a:rPr lang="en-US" baseline="0" dirty="0" smtClean="0">
                <a:solidFill>
                  <a:srgbClr val="000000"/>
                </a:solidFill>
                <a:ea typeface="Times New Roman"/>
                <a:cs typeface="Calibri"/>
              </a:rPr>
              <a:t> beneath a PV Anomaly.</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8</a:t>
            </a:fld>
            <a:endParaRPr lang="en-US"/>
          </a:p>
        </p:txBody>
      </p:sp>
    </p:spTree>
    <p:extLst>
      <p:ext uri="{BB962C8B-B14F-4D97-AF65-F5344CB8AC3E}">
        <p14:creationId xmlns:p14="http://schemas.microsoft.com/office/powerpoint/2010/main" val="66876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The</a:t>
            </a:r>
            <a:r>
              <a:rPr lang="en-US" baseline="0" dirty="0" smtClean="0">
                <a:solidFill>
                  <a:srgbClr val="000000"/>
                </a:solidFill>
                <a:ea typeface="Times New Roman"/>
                <a:cs typeface="Calibri"/>
              </a:rPr>
              <a:t> </a:t>
            </a:r>
            <a:r>
              <a:rPr lang="en-US" dirty="0" smtClean="0">
                <a:solidFill>
                  <a:srgbClr val="000000"/>
                </a:solidFill>
                <a:ea typeface="Times New Roman"/>
                <a:cs typeface="Calibri"/>
              </a:rPr>
              <a:t>GOES-R series Advanced Baseline Imager instrument has 3 Water Vapor bands as noted in the labels and these 3 water vapor bands </a:t>
            </a:r>
            <a:r>
              <a:rPr lang="en-US" baseline="0" dirty="0" smtClean="0">
                <a:solidFill>
                  <a:srgbClr val="000000"/>
                </a:solidFill>
                <a:ea typeface="Times New Roman"/>
                <a:cs typeface="Calibri"/>
              </a:rPr>
              <a:t>help</a:t>
            </a:r>
            <a:r>
              <a:rPr lang="en-US" dirty="0" smtClean="0">
                <a:solidFill>
                  <a:srgbClr val="000000"/>
                </a:solidFill>
                <a:ea typeface="Times New Roman"/>
                <a:cs typeface="Calibri"/>
              </a:rPr>
              <a:t> identify and track 3-dimensional aspects of PV Anomaly features.  In</a:t>
            </a:r>
            <a:r>
              <a:rPr lang="en-US" baseline="0" dirty="0" smtClean="0">
                <a:solidFill>
                  <a:srgbClr val="000000"/>
                </a:solidFill>
                <a:ea typeface="Times New Roman"/>
                <a:cs typeface="Calibri"/>
              </a:rPr>
              <a:t> this example, note the pronounced drying (that is, descent) that is occurring – especially </a:t>
            </a:r>
            <a:r>
              <a:rPr lang="en-US" baseline="0" dirty="0" err="1" smtClean="0">
                <a:solidFill>
                  <a:srgbClr val="000000"/>
                </a:solidFill>
                <a:ea typeface="Times New Roman"/>
                <a:cs typeface="Calibri"/>
              </a:rPr>
              <a:t>noteable</a:t>
            </a:r>
            <a:r>
              <a:rPr lang="en-US" baseline="0" dirty="0" smtClean="0">
                <a:solidFill>
                  <a:srgbClr val="000000"/>
                </a:solidFill>
                <a:ea typeface="Times New Roman"/>
                <a:cs typeface="Calibri"/>
              </a:rPr>
              <a:t> in the 7.3 micrometer channel – as Tropical Cyclone Leslie starts to undergo extratropical transition in response to the approaching PV anomaly from the northwest.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9</a:t>
            </a:fld>
            <a:endParaRPr lang="en-US"/>
          </a:p>
        </p:txBody>
      </p:sp>
    </p:spTree>
    <p:extLst>
      <p:ext uri="{BB962C8B-B14F-4D97-AF65-F5344CB8AC3E}">
        <p14:creationId xmlns:p14="http://schemas.microsoft.com/office/powerpoint/2010/main" val="668763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0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6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50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07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68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46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rPr>
              <a:pPr/>
              <a:t>11/9/2018</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1502628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18877704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5876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9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6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8978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608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40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775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697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55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2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5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65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47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602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13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1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92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11/9/2018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372512813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2" r:id="rId12"/>
    <p:sldLayoutId id="2147483963" r:id="rId13"/>
    <p:sldLayoutId id="2147483964" r:id="rId14"/>
    <p:sldLayoutId id="2147483977" r:id="rId15"/>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11/9/2018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277532961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1.gif"/><Relationship Id="rId4" Type="http://schemas.openxmlformats.org/officeDocument/2006/relationships/hyperlink" Target="https://cimss.ssec.wisc.edu/goes/blog/wp-content/uploads/2018/09/180926_goes16_water_vapor_pv1.5_band9_Leslie_anim.gif"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hyperlink" Target="http://cimss.ssec.wisc.edu/goes/blog/archives/29994" TargetMode="Externa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24.xml"/></Relationships>
</file>

<file path=ppt/slides/_rels/slide13.xml.rels><?xml version="1.0" encoding="UTF-8" standalone="yes"?>
<Relationships xmlns="http://schemas.openxmlformats.org/package/2006/relationships"><Relationship Id="rId8" Type="http://schemas.openxmlformats.org/officeDocument/2006/relationships/hyperlink" Target="http://www.goes-r.gov/products/ATBDs/option2/AAA_Ozone_V2.0_no_color.pdf" TargetMode="External"/><Relationship Id="rId3" Type="http://schemas.openxmlformats.org/officeDocument/2006/relationships/notesSlide" Target="../notesSlides/notesSlide13.xml"/><Relationship Id="rId7" Type="http://schemas.openxmlformats.org/officeDocument/2006/relationships/hyperlink" Target="http://cimss.ssec.wisc.edu/goes/OCLOFactSheetPDFs/ABIQuickGuide_SplitWV_BTDiffv2.pdf" TargetMode="External"/><Relationship Id="rId2" Type="http://schemas.openxmlformats.org/officeDocument/2006/relationships/slideLayout" Target="../slideLayouts/slideLayout17.xml"/><Relationship Id="rId1" Type="http://schemas.openxmlformats.org/officeDocument/2006/relationships/tags" Target="../tags/tag26.xml"/><Relationship Id="rId6" Type="http://schemas.openxmlformats.org/officeDocument/2006/relationships/hyperlink" Target="http://cimss.ssec.wisc.edu/goes/OCLOFactSheetPDFs/ABIQuickGuide_Band10.pdf" TargetMode="External"/><Relationship Id="rId11" Type="http://schemas.openxmlformats.org/officeDocument/2006/relationships/hyperlink" Target="http://www.goes-r.gov/" TargetMode="External"/><Relationship Id="rId5" Type="http://schemas.openxmlformats.org/officeDocument/2006/relationships/hyperlink" Target="http://cimss.ssec.wisc.edu/goes/OCLOFactSheetPDFs/ABIQuickGuide_Band09.pdf" TargetMode="External"/><Relationship Id="rId10" Type="http://schemas.openxmlformats.org/officeDocument/2006/relationships/hyperlink" Target="http://noaa.maps.arcgis.com/apps/MapSeries/index.html?appid=e4ec87a133a14a3380481e6d10f997de" TargetMode="External"/><Relationship Id="rId4" Type="http://schemas.openxmlformats.org/officeDocument/2006/relationships/hyperlink" Target="http://cimss.ssec.wisc.edu/goes/OCLOFactSheetPDFs/ABIQuickGuide_Band08.pdf" TargetMode="External"/><Relationship Id="rId9" Type="http://schemas.openxmlformats.org/officeDocument/2006/relationships/hyperlink" Target="http://cimss.ssec.wisc.edu/goes/blog/?s=PV+anomaly"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hyperlink" Target="https://youtu.be/zJh5jG_Va6k" TargetMode="Externa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hyperlink" Target="https://cimss.ssec.wisc.edu/goes/blog/wp-content/uploads/2018/09/180925_180926_goes16_water_vapor_Leslie_anim.gif" TargetMode="Externa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187575"/>
            <a:ext cx="7772400" cy="1470025"/>
          </a:xfrm>
        </p:spPr>
        <p:txBody>
          <a:bodyPr/>
          <a:lstStyle/>
          <a:p>
            <a:r>
              <a:rPr lang="en-US" dirty="0" err="1" smtClean="0"/>
              <a:t>Cyclogenesis</a:t>
            </a:r>
            <a:r>
              <a:rPr lang="en-US" dirty="0" smtClean="0"/>
              <a:t>: PV Concepts</a:t>
            </a:r>
            <a:endParaRPr lang="en-US" sz="1400" dirty="0"/>
          </a:p>
        </p:txBody>
      </p:sp>
      <p:sp>
        <p:nvSpPr>
          <p:cNvPr id="3" name="Subtitle 2"/>
          <p:cNvSpPr>
            <a:spLocks noGrp="1"/>
          </p:cNvSpPr>
          <p:nvPr>
            <p:ph type="subTitle" idx="1"/>
          </p:nvPr>
        </p:nvSpPr>
        <p:spPr>
          <a:xfrm>
            <a:off x="1295400" y="3657600"/>
            <a:ext cx="7316010" cy="3048000"/>
          </a:xfrm>
        </p:spPr>
        <p:txBody>
          <a:bodyPr>
            <a:normAutofit fontScale="62500" lnSpcReduction="20000"/>
          </a:bodyPr>
          <a:lstStyle/>
          <a:p>
            <a:r>
              <a:rPr lang="en-US" altLang="zh-CN" sz="3200" b="1" kern="0" dirty="0">
                <a:solidFill>
                  <a:schemeClr val="tx1"/>
                </a:solidFill>
              </a:rPr>
              <a:t>Scott </a:t>
            </a:r>
            <a:r>
              <a:rPr lang="en-US" altLang="zh-CN" sz="3200" b="1" kern="0" dirty="0" smtClean="0">
                <a:solidFill>
                  <a:schemeClr val="tx1"/>
                </a:solidFill>
              </a:rPr>
              <a:t>Bachmeier, Scott Lindstrom</a:t>
            </a:r>
          </a:p>
          <a:p>
            <a:endParaRPr lang="en-US" sz="2600" b="1" kern="0" dirty="0">
              <a:solidFill>
                <a:schemeClr val="tx1"/>
              </a:solidFill>
            </a:endParaRPr>
          </a:p>
          <a:p>
            <a:r>
              <a:rPr lang="en-US" sz="2900" b="1" kern="0" dirty="0" smtClean="0">
                <a:solidFill>
                  <a:schemeClr val="tx1"/>
                </a:solidFill>
              </a:rPr>
              <a:t>Cooperative </a:t>
            </a:r>
            <a:r>
              <a:rPr lang="en-US" sz="2900" b="1" kern="0" dirty="0">
                <a:solidFill>
                  <a:schemeClr val="tx1"/>
                </a:solidFill>
              </a:rPr>
              <a:t>Institute for Meteorological Satellite </a:t>
            </a:r>
            <a:r>
              <a:rPr lang="en-US" sz="2900" b="1" kern="0" dirty="0" smtClean="0">
                <a:solidFill>
                  <a:schemeClr val="tx1"/>
                </a:solidFill>
              </a:rPr>
              <a:t>Studies (CIMSS)</a:t>
            </a:r>
          </a:p>
          <a:p>
            <a:r>
              <a:rPr lang="en-US" sz="2900" b="1" kern="0" dirty="0" smtClean="0">
                <a:solidFill>
                  <a:schemeClr val="tx1"/>
                </a:solidFill>
              </a:rPr>
              <a:t>University of Wisconsin - Madison</a:t>
            </a:r>
          </a:p>
          <a:p>
            <a:endParaRPr lang="en-US" sz="2900" b="1" kern="0" dirty="0" smtClean="0">
              <a:solidFill>
                <a:schemeClr val="tx1"/>
              </a:solidFill>
            </a:endParaRPr>
          </a:p>
          <a:p>
            <a:endParaRPr lang="en-US" sz="2900" b="1" kern="0" dirty="0">
              <a:solidFill>
                <a:schemeClr val="tx1"/>
              </a:solidFill>
            </a:endParaRPr>
          </a:p>
          <a:p>
            <a:r>
              <a:rPr lang="en-US" sz="2900" b="1" kern="0" dirty="0" smtClean="0">
                <a:solidFill>
                  <a:schemeClr val="tx1"/>
                </a:solidFill>
              </a:rPr>
              <a:t>Contributors: Michael </a:t>
            </a:r>
            <a:r>
              <a:rPr lang="en-US" sz="2900" b="1" kern="0" dirty="0" err="1" smtClean="0">
                <a:solidFill>
                  <a:schemeClr val="tx1"/>
                </a:solidFill>
              </a:rPr>
              <a:t>Folmer</a:t>
            </a:r>
            <a:r>
              <a:rPr lang="en-US" sz="2900" b="1" kern="0" dirty="0" smtClean="0">
                <a:solidFill>
                  <a:schemeClr val="tx1"/>
                </a:solidFill>
              </a:rPr>
              <a:t> (NOAA/NWS/NCEP/WPC/OPC/SAB)</a:t>
            </a:r>
          </a:p>
          <a:p>
            <a:r>
              <a:rPr lang="en-US" sz="2900" b="1" kern="0" dirty="0" smtClean="0">
                <a:solidFill>
                  <a:schemeClr val="tx1"/>
                </a:solidFill>
              </a:rPr>
              <a:t>Andrew </a:t>
            </a:r>
            <a:r>
              <a:rPr lang="en-US" sz="2900" b="1" kern="0" dirty="0" err="1" smtClean="0">
                <a:solidFill>
                  <a:schemeClr val="tx1"/>
                </a:solidFill>
              </a:rPr>
              <a:t>Orrison</a:t>
            </a:r>
            <a:r>
              <a:rPr lang="en-US" sz="2900" b="1" kern="0" dirty="0" smtClean="0">
                <a:solidFill>
                  <a:schemeClr val="tx1"/>
                </a:solidFill>
              </a:rPr>
              <a:t> (NOAA/NWS/NCEP/WPC)</a:t>
            </a:r>
          </a:p>
          <a:p>
            <a:endParaRPr lang="en-US" sz="2900" b="1" kern="0" dirty="0" smtClean="0">
              <a:solidFill>
                <a:schemeClr val="tx1"/>
              </a:solidFill>
            </a:endParaRPr>
          </a:p>
          <a:p>
            <a:endParaRPr lang="en-US" sz="2900" b="1" kern="0" dirty="0">
              <a:solidFill>
                <a:schemeClr val="tx1"/>
              </a:solidFill>
            </a:endParaRPr>
          </a:p>
          <a:p>
            <a:r>
              <a:rPr lang="en-US" sz="2200" b="1" kern="0" dirty="0" smtClean="0">
                <a:solidFill>
                  <a:schemeClr val="tx1"/>
                </a:solidFill>
              </a:rPr>
              <a:t>October 2018</a:t>
            </a:r>
            <a:endParaRPr lang="en-US" sz="2200" b="1" dirty="0">
              <a:solidFill>
                <a:schemeClr val="tx1"/>
              </a:solidFill>
            </a:endParaRPr>
          </a:p>
          <a:p>
            <a:endParaRPr lang="en-US" dirty="0">
              <a:solidFill>
                <a:schemeClr val="tx1"/>
              </a:solidFill>
            </a:endParaRPr>
          </a:p>
        </p:txBody>
      </p:sp>
    </p:spTree>
    <p:custDataLst>
      <p:tags r:id="rId1"/>
    </p:custDataLst>
    <p:extLst>
      <p:ext uri="{BB962C8B-B14F-4D97-AF65-F5344CB8AC3E}">
        <p14:creationId xmlns:p14="http://schemas.microsoft.com/office/powerpoint/2010/main" val="2023166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8200" y="268069"/>
            <a:ext cx="8305800" cy="646331"/>
          </a:xfrm>
          <a:prstGeom prst="rect">
            <a:avLst/>
          </a:prstGeom>
          <a:noFill/>
        </p:spPr>
        <p:txBody>
          <a:bodyPr wrap="square" rtlCol="0">
            <a:spAutoFit/>
          </a:bodyPr>
          <a:lstStyle/>
          <a:p>
            <a:pPr algn="ctr"/>
            <a:r>
              <a:rPr lang="en-US" dirty="0" smtClean="0">
                <a:latin typeface="Arial Black"/>
                <a:cs typeface="Arial Black"/>
              </a:rPr>
              <a:t>The approach of an upper-level PV Anomaly </a:t>
            </a:r>
          </a:p>
          <a:p>
            <a:pPr algn="ctr"/>
            <a:r>
              <a:rPr lang="en-US" dirty="0" smtClean="0">
                <a:latin typeface="Arial Black"/>
                <a:cs typeface="Arial Black"/>
              </a:rPr>
              <a:t>aided in the intensification of a surface cyclone</a:t>
            </a:r>
          </a:p>
        </p:txBody>
      </p:sp>
      <p:sp>
        <p:nvSpPr>
          <p:cNvPr id="2" name="TextBox 1"/>
          <p:cNvSpPr txBox="1"/>
          <p:nvPr/>
        </p:nvSpPr>
        <p:spPr>
          <a:xfrm>
            <a:off x="2895600" y="6400800"/>
            <a:ext cx="3980577" cy="369332"/>
          </a:xfrm>
          <a:prstGeom prst="rect">
            <a:avLst/>
          </a:prstGeom>
          <a:noFill/>
        </p:spPr>
        <p:txBody>
          <a:bodyPr wrap="none" rtlCol="0">
            <a:spAutoFit/>
          </a:bodyPr>
          <a:lstStyle/>
          <a:p>
            <a:r>
              <a:rPr lang="en-US" b="1" dirty="0" smtClean="0">
                <a:hlinkClick r:id="rId4"/>
              </a:rPr>
              <a:t>Complete animation available here</a:t>
            </a:r>
            <a:endParaRPr lang="en-US"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1" y="1066800"/>
            <a:ext cx="7772400" cy="4754355"/>
          </a:xfrm>
          <a:prstGeom prst="rect">
            <a:avLst/>
          </a:prstGeom>
        </p:spPr>
      </p:pic>
    </p:spTree>
    <p:custDataLst>
      <p:tags r:id="rId1"/>
    </p:custDataLst>
    <p:extLst>
      <p:ext uri="{BB962C8B-B14F-4D97-AF65-F5344CB8AC3E}">
        <p14:creationId xmlns:p14="http://schemas.microsoft.com/office/powerpoint/2010/main" val="113035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8200" y="268069"/>
            <a:ext cx="8305800" cy="646331"/>
          </a:xfrm>
          <a:prstGeom prst="rect">
            <a:avLst/>
          </a:prstGeom>
          <a:noFill/>
        </p:spPr>
        <p:txBody>
          <a:bodyPr wrap="square" rtlCol="0">
            <a:spAutoFit/>
          </a:bodyPr>
          <a:lstStyle/>
          <a:p>
            <a:pPr algn="ctr"/>
            <a:r>
              <a:rPr lang="en-US" dirty="0" smtClean="0">
                <a:latin typeface="Arial Black"/>
                <a:cs typeface="Arial Black"/>
              </a:rPr>
              <a:t>The approach of an upper-level PV Anomaly </a:t>
            </a:r>
          </a:p>
          <a:p>
            <a:pPr algn="ctr"/>
            <a:r>
              <a:rPr lang="en-US" dirty="0" smtClean="0">
                <a:latin typeface="Arial Black"/>
                <a:cs typeface="Arial Black"/>
              </a:rPr>
              <a:t>aided in the intensification of a surface cyclone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519" y="914400"/>
            <a:ext cx="7315200" cy="5857849"/>
          </a:xfrm>
          <a:prstGeom prst="rect">
            <a:avLst/>
          </a:prstGeom>
        </p:spPr>
      </p:pic>
      <p:sp>
        <p:nvSpPr>
          <p:cNvPr id="4" name="TextBox 3"/>
          <p:cNvSpPr txBox="1"/>
          <p:nvPr/>
        </p:nvSpPr>
        <p:spPr>
          <a:xfrm>
            <a:off x="6858000" y="5486400"/>
            <a:ext cx="2133918" cy="646331"/>
          </a:xfrm>
          <a:prstGeom prst="rect">
            <a:avLst/>
          </a:prstGeom>
          <a:solidFill>
            <a:schemeClr val="bg1">
              <a:lumMod val="85000"/>
            </a:schemeClr>
          </a:solidFill>
        </p:spPr>
        <p:txBody>
          <a:bodyPr wrap="none" rtlCol="0">
            <a:spAutoFit/>
          </a:bodyPr>
          <a:lstStyle/>
          <a:p>
            <a:pPr algn="ctr"/>
            <a:r>
              <a:rPr lang="en-US" b="1" dirty="0" smtClean="0">
                <a:solidFill>
                  <a:srgbClr val="FF0000"/>
                </a:solidFill>
                <a:hlinkClick r:id="rId5"/>
              </a:rPr>
              <a:t>More information </a:t>
            </a:r>
          </a:p>
          <a:p>
            <a:pPr algn="ctr"/>
            <a:r>
              <a:rPr lang="en-US" b="1" dirty="0" smtClean="0">
                <a:solidFill>
                  <a:srgbClr val="FF0000"/>
                </a:solidFill>
                <a:hlinkClick r:id="rId5"/>
              </a:rPr>
              <a:t>on this storm</a:t>
            </a:r>
            <a:endParaRPr lang="en-US" b="1" dirty="0">
              <a:solidFill>
                <a:srgbClr val="FF0000"/>
              </a:solidFill>
            </a:endParaRPr>
          </a:p>
        </p:txBody>
      </p:sp>
    </p:spTree>
    <p:custDataLst>
      <p:tags r:id="rId1"/>
    </p:custDataLst>
    <p:extLst>
      <p:ext uri="{BB962C8B-B14F-4D97-AF65-F5344CB8AC3E}">
        <p14:creationId xmlns:p14="http://schemas.microsoft.com/office/powerpoint/2010/main" val="3948512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76200"/>
            <a:ext cx="8078010" cy="1143000"/>
          </a:xfrm>
        </p:spPr>
        <p:txBody>
          <a:bodyPr/>
          <a:lstStyle/>
          <a:p>
            <a:r>
              <a:rPr lang="en-US" sz="3200" dirty="0" smtClean="0"/>
              <a:t>Summary</a:t>
            </a:r>
            <a:endParaRPr lang="en-US" sz="3200" dirty="0"/>
          </a:p>
        </p:txBody>
      </p:sp>
      <p:sp>
        <p:nvSpPr>
          <p:cNvPr id="3" name="Content Placeholder 2"/>
          <p:cNvSpPr>
            <a:spLocks noGrp="1"/>
          </p:cNvSpPr>
          <p:nvPr>
            <p:ph idx="1"/>
          </p:nvPr>
        </p:nvSpPr>
        <p:spPr>
          <a:xfrm>
            <a:off x="1373624" y="685800"/>
            <a:ext cx="7541776" cy="6019800"/>
          </a:xfrm>
        </p:spPr>
        <p:txBody>
          <a:bodyPr>
            <a:normAutofit fontScale="92500" lnSpcReduction="20000"/>
          </a:bodyPr>
          <a:lstStyle/>
          <a:p>
            <a:pPr marL="0" indent="0">
              <a:buNone/>
            </a:pPr>
            <a:endParaRPr lang="en-US" dirty="0" smtClean="0"/>
          </a:p>
          <a:p>
            <a:pPr marL="0" indent="0">
              <a:buNone/>
            </a:pPr>
            <a:endParaRPr lang="en-US" dirty="0" smtClean="0"/>
          </a:p>
          <a:p>
            <a:r>
              <a:rPr lang="en-US" dirty="0" smtClean="0"/>
              <a:t>The transport of an upper-tropospheric PV Anomaly can affect lower-tropospheric synoptic flow patterns and induce vertical motions</a:t>
            </a:r>
          </a:p>
          <a:p>
            <a:endParaRPr lang="en-US" dirty="0" smtClean="0"/>
          </a:p>
          <a:p>
            <a:r>
              <a:rPr lang="en-US" dirty="0"/>
              <a:t>Overlays of model fields such as the pressure (or height) of the PV1.5 surface on water vapor images </a:t>
            </a:r>
            <a:r>
              <a:rPr lang="en-US" dirty="0" smtClean="0"/>
              <a:t>can </a:t>
            </a:r>
            <a:r>
              <a:rPr lang="en-US" dirty="0"/>
              <a:t>help </a:t>
            </a:r>
            <a:r>
              <a:rPr lang="en-US" dirty="0" smtClean="0"/>
              <a:t>to identify </a:t>
            </a:r>
            <a:r>
              <a:rPr lang="en-US" dirty="0"/>
              <a:t>PV Anomalies and track changes in </a:t>
            </a:r>
            <a:r>
              <a:rPr lang="en-US" dirty="0" smtClean="0"/>
              <a:t>the altitude of the </a:t>
            </a:r>
            <a:r>
              <a:rPr lang="en-US" dirty="0"/>
              <a:t>Dynamic </a:t>
            </a:r>
            <a:r>
              <a:rPr lang="en-US" dirty="0" err="1"/>
              <a:t>Tropopause</a:t>
            </a:r>
            <a:endParaRPr lang="en-US" dirty="0"/>
          </a:p>
          <a:p>
            <a:pPr marL="0" indent="0">
              <a:buNone/>
            </a:pPr>
            <a:endParaRPr lang="en-US" dirty="0" smtClean="0"/>
          </a:p>
          <a:p>
            <a:r>
              <a:rPr lang="en-US" dirty="0" smtClean="0"/>
              <a:t>The GOES-R series ABI has 3 Water Vapor bands:</a:t>
            </a:r>
            <a:endParaRPr lang="en-US" sz="2200" dirty="0" smtClean="0"/>
          </a:p>
          <a:p>
            <a:pPr lvl="1"/>
            <a:r>
              <a:rPr lang="en-US" sz="2200" dirty="0" smtClean="0"/>
              <a:t>Band  9   (Upper-level Water Vapor, 6.2 µm)</a:t>
            </a:r>
          </a:p>
          <a:p>
            <a:pPr lvl="1"/>
            <a:r>
              <a:rPr lang="en-US" sz="2200" dirty="0" smtClean="0"/>
              <a:t>Band 10  (Mid-level Water Vapor, 6.9 µm)</a:t>
            </a:r>
          </a:p>
          <a:p>
            <a:pPr lvl="1"/>
            <a:r>
              <a:rPr lang="en-US" sz="2200" dirty="0" smtClean="0"/>
              <a:t>Band 11  (Low-level Water Vapor, 7.3 µm)</a:t>
            </a:r>
          </a:p>
          <a:p>
            <a:pPr marL="457200" lvl="1" indent="0">
              <a:buNone/>
            </a:pPr>
            <a:endParaRPr lang="en-US" sz="2200" dirty="0"/>
          </a:p>
          <a:p>
            <a:r>
              <a:rPr lang="en-US" dirty="0" smtClean="0"/>
              <a:t>The “</a:t>
            </a:r>
            <a:r>
              <a:rPr lang="en-US" dirty="0" err="1" smtClean="0"/>
              <a:t>Airmass</a:t>
            </a:r>
            <a:r>
              <a:rPr lang="en-US" dirty="0" smtClean="0"/>
              <a:t> RGB” and “Split Water Vapor Difference” products can also be used to help locate and follow dry, ozone-rich PV Anomaly features, </a:t>
            </a:r>
            <a:r>
              <a:rPr lang="en-US" dirty="0" err="1" smtClean="0"/>
              <a:t>tropopause</a:t>
            </a:r>
            <a:r>
              <a:rPr lang="en-US" dirty="0" smtClean="0"/>
              <a:t> folds, </a:t>
            </a:r>
            <a:r>
              <a:rPr lang="en-US" dirty="0" err="1" smtClean="0"/>
              <a:t>etc</a:t>
            </a:r>
            <a:endParaRPr lang="en-US" dirty="0" smtClean="0"/>
          </a:p>
          <a:p>
            <a:pPr marL="0" indent="0">
              <a:buNone/>
            </a:pPr>
            <a:endParaRPr lang="en-US" dirty="0" smtClean="0"/>
          </a:p>
          <a:p>
            <a:pPr marL="0" indent="0">
              <a:buNone/>
            </a:pPr>
            <a:endParaRPr lang="en-US" dirty="0"/>
          </a:p>
        </p:txBody>
      </p:sp>
    </p:spTree>
    <p:custDataLst>
      <p:tags r:id="rId1"/>
    </p:custDataLst>
    <p:extLst>
      <p:ext uri="{BB962C8B-B14F-4D97-AF65-F5344CB8AC3E}">
        <p14:creationId xmlns:p14="http://schemas.microsoft.com/office/powerpoint/2010/main" val="447546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Resources</a:t>
            </a:r>
            <a:endParaRPr lang="en-US" dirty="0"/>
          </a:p>
        </p:txBody>
      </p:sp>
      <p:sp>
        <p:nvSpPr>
          <p:cNvPr id="3" name="Content Placeholder 2"/>
          <p:cNvSpPr>
            <a:spLocks noGrp="1"/>
          </p:cNvSpPr>
          <p:nvPr>
            <p:ph idx="1"/>
          </p:nvPr>
        </p:nvSpPr>
        <p:spPr>
          <a:xfrm>
            <a:off x="1373624" y="1371600"/>
            <a:ext cx="7313175" cy="5029200"/>
          </a:xfrm>
        </p:spPr>
        <p:txBody>
          <a:bodyPr>
            <a:normAutofit fontScale="85000" lnSpcReduction="20000"/>
          </a:bodyPr>
          <a:lstStyle/>
          <a:p>
            <a:pPr marL="0" indent="0">
              <a:buNone/>
            </a:pPr>
            <a:endParaRPr lang="en-US" dirty="0"/>
          </a:p>
          <a:p>
            <a:r>
              <a:rPr lang="en-US" dirty="0" smtClean="0"/>
              <a:t>GOES-R Water Vapor band Quick Guides:</a:t>
            </a:r>
          </a:p>
          <a:p>
            <a:pPr lvl="1"/>
            <a:r>
              <a:rPr lang="en-US" dirty="0" smtClean="0">
                <a:hlinkClick r:id="rId4"/>
              </a:rPr>
              <a:t>Band 8 (6.2 µm) Upper-level Water Vapor</a:t>
            </a:r>
            <a:endParaRPr lang="en-US" dirty="0" smtClean="0"/>
          </a:p>
          <a:p>
            <a:pPr lvl="1"/>
            <a:r>
              <a:rPr lang="en-US" dirty="0" smtClean="0">
                <a:hlinkClick r:id="rId5"/>
              </a:rPr>
              <a:t>Band 9 (6.9 µm) Mid-level Water Vapor</a:t>
            </a:r>
            <a:endParaRPr lang="en-US" dirty="0" smtClean="0"/>
          </a:p>
          <a:p>
            <a:pPr lvl="1"/>
            <a:r>
              <a:rPr lang="en-US" dirty="0" smtClean="0">
                <a:hlinkClick r:id="rId6"/>
              </a:rPr>
              <a:t>Band 10 (7.3 µm) Low-level Water Vapor</a:t>
            </a:r>
            <a:endParaRPr lang="en-US" dirty="0" smtClean="0"/>
          </a:p>
          <a:p>
            <a:pPr lvl="1"/>
            <a:endParaRPr lang="en-US" dirty="0" smtClean="0"/>
          </a:p>
          <a:p>
            <a:r>
              <a:rPr lang="en-US" dirty="0" smtClean="0">
                <a:hlinkClick r:id="rId7"/>
              </a:rPr>
              <a:t>“Split Water Vapor Difference” Quick Guide</a:t>
            </a:r>
            <a:endParaRPr lang="en-US" dirty="0" smtClean="0"/>
          </a:p>
          <a:p>
            <a:endParaRPr lang="en-US" dirty="0"/>
          </a:p>
          <a:p>
            <a:r>
              <a:rPr lang="en-US" dirty="0" smtClean="0">
                <a:hlinkClick r:id="rId8"/>
              </a:rPr>
              <a:t>“Total Column Ozone” Algorithm Theoretical Basis Document (ATBD)</a:t>
            </a:r>
            <a:endParaRPr lang="en-US" dirty="0" smtClean="0">
              <a:hlinkClick r:id="rId9"/>
            </a:endParaRPr>
          </a:p>
          <a:p>
            <a:endParaRPr lang="en-US" dirty="0" smtClean="0">
              <a:hlinkClick r:id="rId9"/>
            </a:endParaRPr>
          </a:p>
          <a:p>
            <a:r>
              <a:rPr lang="en-US" dirty="0" smtClean="0">
                <a:hlinkClick r:id="rId9"/>
              </a:rPr>
              <a:t>CIMSS Satellite Blog</a:t>
            </a:r>
            <a:r>
              <a:rPr lang="en-US" dirty="0" smtClean="0"/>
              <a:t> - PV Anomaly posts</a:t>
            </a:r>
          </a:p>
          <a:p>
            <a:endParaRPr lang="en-US" dirty="0" smtClean="0">
              <a:hlinkClick r:id="rId10"/>
            </a:endParaRPr>
          </a:p>
          <a:p>
            <a:r>
              <a:rPr lang="en-US" dirty="0" smtClean="0">
                <a:hlinkClick r:id="rId10"/>
              </a:rPr>
              <a:t>North </a:t>
            </a:r>
            <a:r>
              <a:rPr lang="en-US" dirty="0">
                <a:hlinkClick r:id="rId10"/>
              </a:rPr>
              <a:t>Pacific Extratropical Hurricane Force Low </a:t>
            </a:r>
            <a:r>
              <a:rPr lang="en-US" dirty="0" smtClean="0">
                <a:hlinkClick r:id="rId10"/>
              </a:rPr>
              <a:t>Centers</a:t>
            </a:r>
            <a:r>
              <a:rPr lang="en-US" dirty="0" smtClean="0"/>
              <a:t> – Page 8 (</a:t>
            </a:r>
            <a:r>
              <a:rPr lang="en-US" dirty="0" err="1" smtClean="0"/>
              <a:t>Airmass</a:t>
            </a:r>
            <a:r>
              <a:rPr lang="en-US" dirty="0" smtClean="0"/>
              <a:t> RGB)</a:t>
            </a:r>
            <a:endParaRPr lang="en-US" dirty="0"/>
          </a:p>
          <a:p>
            <a:endParaRPr lang="en-US" dirty="0"/>
          </a:p>
          <a:p>
            <a:r>
              <a:rPr lang="en-US" dirty="0" smtClean="0">
                <a:hlinkClick r:id="rId11"/>
              </a:rPr>
              <a:t>GOES-R Website</a:t>
            </a:r>
            <a:endParaRPr lang="en-US" dirty="0"/>
          </a:p>
        </p:txBody>
      </p:sp>
    </p:spTree>
    <p:custDataLst>
      <p:tags r:id="rId1"/>
    </p:custDataLst>
    <p:extLst>
      <p:ext uri="{BB962C8B-B14F-4D97-AF65-F5344CB8AC3E}">
        <p14:creationId xmlns:p14="http://schemas.microsoft.com/office/powerpoint/2010/main" val="64819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838200"/>
            <a:ext cx="7773210" cy="1143000"/>
          </a:xfrm>
        </p:spPr>
        <p:txBody>
          <a:bodyPr/>
          <a:lstStyle/>
          <a:p>
            <a:r>
              <a:rPr lang="en-US" dirty="0" smtClean="0"/>
              <a:t>Lesson Objectives</a:t>
            </a:r>
            <a:endParaRPr lang="en-US" dirty="0"/>
          </a:p>
        </p:txBody>
      </p:sp>
      <p:sp>
        <p:nvSpPr>
          <p:cNvPr id="3" name="Content Placeholder 2"/>
          <p:cNvSpPr>
            <a:spLocks noGrp="1"/>
          </p:cNvSpPr>
          <p:nvPr>
            <p:ph idx="1"/>
          </p:nvPr>
        </p:nvSpPr>
        <p:spPr>
          <a:xfrm>
            <a:off x="1602225" y="2789237"/>
            <a:ext cx="7313175" cy="3078163"/>
          </a:xfrm>
        </p:spPr>
        <p:txBody>
          <a:bodyPr/>
          <a:lstStyle/>
          <a:p>
            <a:r>
              <a:rPr lang="en-US" dirty="0" smtClean="0"/>
              <a:t>Review the concept of “potential </a:t>
            </a:r>
            <a:r>
              <a:rPr lang="en-US" dirty="0" err="1" smtClean="0"/>
              <a:t>vorticity</a:t>
            </a:r>
            <a:r>
              <a:rPr lang="en-US" dirty="0" smtClean="0"/>
              <a:t> (PV) thinking”, and how it relates to </a:t>
            </a:r>
            <a:r>
              <a:rPr lang="en-US" dirty="0" err="1" smtClean="0"/>
              <a:t>cyclogenesis</a:t>
            </a:r>
            <a:r>
              <a:rPr lang="en-US" dirty="0" smtClean="0"/>
              <a:t> </a:t>
            </a:r>
          </a:p>
          <a:p>
            <a:r>
              <a:rPr lang="en-US" dirty="0" smtClean="0"/>
              <a:t>Discuss satellite identification of “PV anomalies”</a:t>
            </a:r>
          </a:p>
          <a:p>
            <a:r>
              <a:rPr lang="en-US" dirty="0" smtClean="0"/>
              <a:t>Examine a recent case study</a:t>
            </a:r>
          </a:p>
          <a:p>
            <a:pPr marL="0" indent="0">
              <a:buNone/>
            </a:pPr>
            <a:endParaRPr lang="en-US" dirty="0"/>
          </a:p>
        </p:txBody>
      </p:sp>
    </p:spTree>
    <p:custDataLst>
      <p:tags r:id="rId1"/>
    </p:custDataLst>
    <p:extLst>
      <p:ext uri="{BB962C8B-B14F-4D97-AF65-F5344CB8AC3E}">
        <p14:creationId xmlns:p14="http://schemas.microsoft.com/office/powerpoint/2010/main" val="720060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990600"/>
            <a:ext cx="6629400" cy="1143000"/>
          </a:xfrm>
        </p:spPr>
        <p:txBody>
          <a:bodyPr/>
          <a:lstStyle/>
          <a:p>
            <a:endParaRPr lang="en-US" dirty="0"/>
          </a:p>
        </p:txBody>
      </p:sp>
      <p:sp>
        <p:nvSpPr>
          <p:cNvPr id="3" name="Content Placeholder 2"/>
          <p:cNvSpPr>
            <a:spLocks noGrp="1"/>
          </p:cNvSpPr>
          <p:nvPr>
            <p:ph idx="1"/>
          </p:nvPr>
        </p:nvSpPr>
        <p:spPr>
          <a:xfrm>
            <a:off x="1600200" y="381000"/>
            <a:ext cx="7162800" cy="2667000"/>
          </a:xfrm>
        </p:spPr>
        <p:txBody>
          <a:bodyPr>
            <a:normAutofit/>
          </a:bodyPr>
          <a:lstStyle/>
          <a:p>
            <a:pPr marL="0" indent="0">
              <a:buNone/>
            </a:pPr>
            <a:endParaRPr lang="en-US" dirty="0" smtClean="0"/>
          </a:p>
          <a:p>
            <a:r>
              <a:rPr lang="en-US" dirty="0" smtClean="0"/>
              <a:t>Uses GOES-R </a:t>
            </a:r>
            <a:r>
              <a:rPr lang="en-US" dirty="0" smtClean="0">
                <a:solidFill>
                  <a:srgbClr val="0000FF"/>
                </a:solidFill>
              </a:rPr>
              <a:t>A</a:t>
            </a:r>
            <a:r>
              <a:rPr lang="en-US" dirty="0" smtClean="0"/>
              <a:t>BI </a:t>
            </a:r>
            <a:r>
              <a:rPr lang="en-US" dirty="0" smtClean="0">
                <a:solidFill>
                  <a:srgbClr val="3366FF"/>
                </a:solidFill>
              </a:rPr>
              <a:t>C</a:t>
            </a:r>
            <a:r>
              <a:rPr lang="en-US" dirty="0" smtClean="0"/>
              <a:t>loud </a:t>
            </a:r>
            <a:r>
              <a:rPr lang="en-US" dirty="0" smtClean="0">
                <a:solidFill>
                  <a:srgbClr val="3366FF"/>
                </a:solidFill>
              </a:rPr>
              <a:t>H</a:t>
            </a:r>
            <a:r>
              <a:rPr lang="en-US" dirty="0" smtClean="0"/>
              <a:t>eight </a:t>
            </a:r>
            <a:r>
              <a:rPr lang="en-US" dirty="0" smtClean="0">
                <a:solidFill>
                  <a:srgbClr val="0000FF"/>
                </a:solidFill>
              </a:rPr>
              <a:t>A</a:t>
            </a:r>
            <a:r>
              <a:rPr lang="en-US" dirty="0" smtClean="0"/>
              <a:t>lgorithm (</a:t>
            </a:r>
            <a:r>
              <a:rPr lang="en-US" dirty="0" smtClean="0">
                <a:solidFill>
                  <a:srgbClr val="0000FF"/>
                </a:solidFill>
              </a:rPr>
              <a:t>ACHA</a:t>
            </a:r>
            <a:r>
              <a:rPr lang="en-US" dirty="0" smtClean="0"/>
              <a:t>) products: Cloud Mask, Cloud Type, Cloud Top Pressure, Cloud Top Temperature</a:t>
            </a:r>
            <a:endParaRPr lang="en-US" sz="2200" dirty="0" smtClean="0"/>
          </a:p>
          <a:p>
            <a:endParaRPr lang="en-US" dirty="0" smtClean="0"/>
          </a:p>
          <a:p>
            <a:pPr marL="0" indent="0">
              <a:buNone/>
            </a:pPr>
            <a:endParaRPr lang="en-US" dirty="0" smtClean="0"/>
          </a:p>
          <a:p>
            <a:pPr marL="0" indent="0">
              <a:buNone/>
            </a:pPr>
            <a:endParaRPr lang="en-US" dirty="0"/>
          </a:p>
        </p:txBody>
      </p:sp>
      <p:pic>
        <p:nvPicPr>
          <p:cNvPr id="4" name="Picture 3" descr="PV_disribu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81000"/>
            <a:ext cx="7763129" cy="6020780"/>
          </a:xfrm>
          <a:prstGeom prst="rect">
            <a:avLst/>
          </a:prstGeom>
        </p:spPr>
      </p:pic>
    </p:spTree>
    <p:custDataLst>
      <p:tags r:id="rId1"/>
    </p:custDataLst>
    <p:extLst>
      <p:ext uri="{BB962C8B-B14F-4D97-AF65-F5344CB8AC3E}">
        <p14:creationId xmlns:p14="http://schemas.microsoft.com/office/powerpoint/2010/main" val="1481312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990600"/>
            <a:ext cx="6629400" cy="1143000"/>
          </a:xfrm>
        </p:spPr>
        <p:txBody>
          <a:bodyPr/>
          <a:lstStyle/>
          <a:p>
            <a:endParaRPr lang="en-US" dirty="0"/>
          </a:p>
        </p:txBody>
      </p:sp>
      <p:sp>
        <p:nvSpPr>
          <p:cNvPr id="3" name="Content Placeholder 2"/>
          <p:cNvSpPr>
            <a:spLocks noGrp="1"/>
          </p:cNvSpPr>
          <p:nvPr>
            <p:ph idx="1"/>
          </p:nvPr>
        </p:nvSpPr>
        <p:spPr>
          <a:xfrm>
            <a:off x="1600200" y="381000"/>
            <a:ext cx="7162800" cy="2667000"/>
          </a:xfrm>
        </p:spPr>
        <p:txBody>
          <a:bodyPr>
            <a:normAutofit/>
          </a:bodyPr>
          <a:lstStyle/>
          <a:p>
            <a:pPr marL="0" indent="0">
              <a:buNone/>
            </a:pPr>
            <a:endParaRPr lang="en-US" dirty="0" smtClean="0"/>
          </a:p>
          <a:p>
            <a:r>
              <a:rPr lang="en-US" dirty="0" smtClean="0"/>
              <a:t>Uses GOES-R </a:t>
            </a:r>
            <a:r>
              <a:rPr lang="en-US" dirty="0" smtClean="0">
                <a:solidFill>
                  <a:srgbClr val="0000FF"/>
                </a:solidFill>
              </a:rPr>
              <a:t>A</a:t>
            </a:r>
            <a:r>
              <a:rPr lang="en-US" dirty="0" smtClean="0"/>
              <a:t>BI </a:t>
            </a:r>
            <a:r>
              <a:rPr lang="en-US" dirty="0" smtClean="0">
                <a:solidFill>
                  <a:srgbClr val="3366FF"/>
                </a:solidFill>
              </a:rPr>
              <a:t>C</a:t>
            </a:r>
            <a:r>
              <a:rPr lang="en-US" dirty="0" smtClean="0"/>
              <a:t>loud </a:t>
            </a:r>
            <a:r>
              <a:rPr lang="en-US" dirty="0" smtClean="0">
                <a:solidFill>
                  <a:srgbClr val="3366FF"/>
                </a:solidFill>
              </a:rPr>
              <a:t>H</a:t>
            </a:r>
            <a:r>
              <a:rPr lang="en-US" dirty="0" smtClean="0"/>
              <a:t>eight </a:t>
            </a:r>
            <a:r>
              <a:rPr lang="en-US" dirty="0" smtClean="0">
                <a:solidFill>
                  <a:srgbClr val="0000FF"/>
                </a:solidFill>
              </a:rPr>
              <a:t>A</a:t>
            </a:r>
            <a:r>
              <a:rPr lang="en-US" dirty="0" smtClean="0"/>
              <a:t>lgorithm (</a:t>
            </a:r>
            <a:r>
              <a:rPr lang="en-US" dirty="0" smtClean="0">
                <a:solidFill>
                  <a:srgbClr val="0000FF"/>
                </a:solidFill>
              </a:rPr>
              <a:t>ACHA</a:t>
            </a:r>
            <a:r>
              <a:rPr lang="en-US" dirty="0" smtClean="0"/>
              <a:t>) products: Cloud Mask, Cloud Type, Cloud Top Pressure, Cloud Top Temperature</a:t>
            </a:r>
            <a:endParaRPr lang="en-US" sz="2200" dirty="0" smtClean="0"/>
          </a:p>
          <a:p>
            <a:endParaRPr lang="en-US" dirty="0" smtClean="0"/>
          </a:p>
          <a:p>
            <a:pPr marL="0" indent="0">
              <a:buNone/>
            </a:pPr>
            <a:endParaRPr lang="en-US" dirty="0" smtClean="0"/>
          </a:p>
          <a:p>
            <a:pPr marL="0" indent="0">
              <a:buNone/>
            </a:pPr>
            <a:endParaRPr lang="en-US" dirty="0"/>
          </a:p>
        </p:txBody>
      </p:sp>
      <p:pic>
        <p:nvPicPr>
          <p:cNvPr id="5" name="Picture 4" descr="pv_anomaly_schemat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466" y="381000"/>
            <a:ext cx="7761864" cy="6019800"/>
          </a:xfrm>
          <a:prstGeom prst="rect">
            <a:avLst/>
          </a:prstGeom>
        </p:spPr>
      </p:pic>
    </p:spTree>
    <p:custDataLst>
      <p:tags r:id="rId1"/>
    </p:custDataLst>
    <p:extLst>
      <p:ext uri="{BB962C8B-B14F-4D97-AF65-F5344CB8AC3E}">
        <p14:creationId xmlns:p14="http://schemas.microsoft.com/office/powerpoint/2010/main" val="3162680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a:spLocks noGrp="1"/>
          </p:cNvSpPr>
          <p:nvPr>
            <p:ph type="title"/>
          </p:nvPr>
        </p:nvSpPr>
        <p:spPr/>
        <p:txBody>
          <a:bodyPr>
            <a:normAutofit/>
          </a:bodyPr>
          <a:lstStyle/>
          <a:p>
            <a:r>
              <a:rPr lang="en-US" dirty="0" smtClean="0"/>
              <a:t>Effect of a PV Anomaly</a:t>
            </a:r>
            <a:endParaRPr lang="en-US" dirty="0"/>
          </a:p>
        </p:txBody>
      </p:sp>
      <p:sp>
        <p:nvSpPr>
          <p:cNvPr id="7" name="Rectangle 6"/>
          <p:cNvSpPr/>
          <p:nvPr/>
        </p:nvSpPr>
        <p:spPr>
          <a:xfrm>
            <a:off x="1397490" y="2485698"/>
            <a:ext cx="438912" cy="406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381724" y="3124200"/>
            <a:ext cx="438912" cy="406635"/>
          </a:xfrm>
          <a:prstGeom prst="rect">
            <a:avLst/>
          </a:prstGeom>
          <a:noFill/>
          <a:ln>
            <a:solidFill>
              <a:srgbClr val="39F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Content Placeholder 10"/>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75794" y="1235091"/>
            <a:ext cx="7411006" cy="2501214"/>
          </a:xfrm>
        </p:spPr>
      </p:pic>
      <p:sp>
        <p:nvSpPr>
          <p:cNvPr id="12" name="TextBox 11"/>
          <p:cNvSpPr txBox="1"/>
          <p:nvPr/>
        </p:nvSpPr>
        <p:spPr>
          <a:xfrm>
            <a:off x="1397490" y="4038600"/>
            <a:ext cx="7441710" cy="2585323"/>
          </a:xfrm>
          <a:prstGeom prst="rect">
            <a:avLst/>
          </a:prstGeom>
          <a:noFill/>
        </p:spPr>
        <p:txBody>
          <a:bodyPr wrap="square" rtlCol="0">
            <a:spAutoFit/>
          </a:bodyPr>
          <a:lstStyle/>
          <a:p>
            <a:r>
              <a:rPr lang="en-US" dirty="0" smtClean="0">
                <a:solidFill>
                  <a:prstClr val="black"/>
                </a:solidFill>
              </a:rPr>
              <a:t>The classic figure from Hoskins et al. (1985) – the tropopause-level circulation (solid arrows) induces a low level circulation that creates a PV anomaly (open arrows) ; the two PV anomalies work in concert during a </a:t>
            </a:r>
            <a:r>
              <a:rPr lang="en-US" dirty="0" err="1" smtClean="0">
                <a:solidFill>
                  <a:prstClr val="black"/>
                </a:solidFill>
              </a:rPr>
              <a:t>cyclogenetic</a:t>
            </a:r>
            <a:r>
              <a:rPr lang="en-US" dirty="0" smtClean="0">
                <a:solidFill>
                  <a:prstClr val="black"/>
                </a:solidFill>
              </a:rPr>
              <a:t> event</a:t>
            </a:r>
          </a:p>
          <a:p>
            <a:endParaRPr lang="en-US" dirty="0">
              <a:solidFill>
                <a:prstClr val="black"/>
              </a:solidFill>
            </a:endParaRPr>
          </a:p>
          <a:p>
            <a:r>
              <a:rPr lang="en-US" dirty="0" smtClean="0">
                <a:solidFill>
                  <a:prstClr val="black"/>
                </a:solidFill>
              </a:rPr>
              <a:t>This requires a low-level </a:t>
            </a:r>
            <a:r>
              <a:rPr lang="en-US" dirty="0" err="1" smtClean="0">
                <a:solidFill>
                  <a:prstClr val="black"/>
                </a:solidFill>
              </a:rPr>
              <a:t>baroclinic</a:t>
            </a:r>
            <a:r>
              <a:rPr lang="en-US" dirty="0" smtClean="0">
                <a:solidFill>
                  <a:prstClr val="black"/>
                </a:solidFill>
              </a:rPr>
              <a:t> zone.</a:t>
            </a:r>
          </a:p>
          <a:p>
            <a:endParaRPr lang="en-US" dirty="0">
              <a:solidFill>
                <a:prstClr val="black"/>
              </a:solidFill>
            </a:endParaRPr>
          </a:p>
          <a:p>
            <a:r>
              <a:rPr lang="en-US" dirty="0" smtClean="0">
                <a:solidFill>
                  <a:prstClr val="black"/>
                </a:solidFill>
              </a:rPr>
              <a:t>Conclusion:  A strong PV signature in WV that is approaching a low-level </a:t>
            </a:r>
            <a:r>
              <a:rPr lang="en-US" dirty="0" err="1" smtClean="0">
                <a:solidFill>
                  <a:prstClr val="black"/>
                </a:solidFill>
              </a:rPr>
              <a:t>baroclinic</a:t>
            </a:r>
            <a:r>
              <a:rPr lang="en-US" dirty="0" smtClean="0">
                <a:solidFill>
                  <a:prstClr val="black"/>
                </a:solidFill>
              </a:rPr>
              <a:t> zone:  Something to watch and anticipate.</a:t>
            </a:r>
          </a:p>
        </p:txBody>
      </p:sp>
    </p:spTree>
    <p:custDataLst>
      <p:tags r:id="rId1"/>
    </p:custDataLst>
    <p:extLst>
      <p:ext uri="{BB962C8B-B14F-4D97-AF65-F5344CB8AC3E}">
        <p14:creationId xmlns:p14="http://schemas.microsoft.com/office/powerpoint/2010/main" val="37809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33808" y="228600"/>
            <a:ext cx="6895037" cy="646331"/>
          </a:xfrm>
          <a:prstGeom prst="rect">
            <a:avLst/>
          </a:prstGeom>
          <a:noFill/>
        </p:spPr>
        <p:txBody>
          <a:bodyPr wrap="none" rtlCol="0">
            <a:spAutoFit/>
          </a:bodyPr>
          <a:lstStyle/>
          <a:p>
            <a:pPr algn="ctr"/>
            <a:r>
              <a:rPr lang="en-US" dirty="0" smtClean="0">
                <a:latin typeface="Arial Black"/>
                <a:cs typeface="Arial Black"/>
              </a:rPr>
              <a:t>Often a good correspondence between a PV Anomaly</a:t>
            </a:r>
          </a:p>
          <a:p>
            <a:pPr algn="ctr"/>
            <a:r>
              <a:rPr lang="en-US" dirty="0" smtClean="0">
                <a:latin typeface="Arial Black"/>
                <a:cs typeface="Arial Black"/>
              </a:rPr>
              <a:t> and </a:t>
            </a:r>
            <a:r>
              <a:rPr lang="en-US" u="sng" dirty="0" smtClean="0">
                <a:latin typeface="Arial Black"/>
                <a:cs typeface="Arial Black"/>
              </a:rPr>
              <a:t>dry</a:t>
            </a:r>
            <a:r>
              <a:rPr lang="en-US" dirty="0" smtClean="0">
                <a:latin typeface="Arial Black"/>
                <a:cs typeface="Arial Black"/>
              </a:rPr>
              <a:t> features seen on Water Vapor imagery</a:t>
            </a:r>
            <a:endParaRPr lang="en-US" dirty="0">
              <a:latin typeface="Arial Black"/>
              <a:cs typeface="Arial Black"/>
            </a:endParaRPr>
          </a:p>
        </p:txBody>
      </p:sp>
      <p:pic>
        <p:nvPicPr>
          <p:cNvPr id="3" name="Picture 2" descr="160621-22_goes15_water_vapor_nam40_pv1.5_AK_ani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914400"/>
            <a:ext cx="6752947" cy="5453025"/>
          </a:xfrm>
          <a:prstGeom prst="rect">
            <a:avLst/>
          </a:prstGeom>
        </p:spPr>
      </p:pic>
      <p:sp>
        <p:nvSpPr>
          <p:cNvPr id="4" name="TextBox 3"/>
          <p:cNvSpPr txBox="1"/>
          <p:nvPr/>
        </p:nvSpPr>
        <p:spPr>
          <a:xfrm>
            <a:off x="1600200" y="6400800"/>
            <a:ext cx="6800434" cy="400110"/>
          </a:xfrm>
          <a:prstGeom prst="rect">
            <a:avLst/>
          </a:prstGeom>
          <a:noFill/>
        </p:spPr>
        <p:txBody>
          <a:bodyPr wrap="none" rtlCol="0">
            <a:spAutoFit/>
          </a:bodyPr>
          <a:lstStyle/>
          <a:p>
            <a:r>
              <a:rPr lang="en-US" sz="2000" dirty="0" smtClean="0">
                <a:solidFill>
                  <a:srgbClr val="FF0000"/>
                </a:solidFill>
              </a:rPr>
              <a:t>Pressure of PV1.5 surface</a:t>
            </a:r>
            <a:r>
              <a:rPr lang="en-US" sz="2000" dirty="0" smtClean="0"/>
              <a:t>      </a:t>
            </a:r>
            <a:r>
              <a:rPr lang="en-US" sz="2000" dirty="0" smtClean="0">
                <a:solidFill>
                  <a:srgbClr val="00FFFF"/>
                </a:solidFill>
                <a:effectLst>
                  <a:outerShdw blurRad="50800" dist="38100" dir="2700000" algn="tl" rotWithShape="0">
                    <a:prstClr val="black">
                      <a:alpha val="40000"/>
                    </a:prstClr>
                  </a:outerShdw>
                </a:effectLst>
              </a:rPr>
              <a:t>500 </a:t>
            </a:r>
            <a:r>
              <a:rPr lang="en-US" sz="2000" dirty="0" err="1" smtClean="0">
                <a:solidFill>
                  <a:srgbClr val="00FFFF"/>
                </a:solidFill>
                <a:effectLst>
                  <a:outerShdw blurRad="50800" dist="38100" dir="2700000" algn="tl" rotWithShape="0">
                    <a:prstClr val="black">
                      <a:alpha val="40000"/>
                    </a:prstClr>
                  </a:outerShdw>
                </a:effectLst>
              </a:rPr>
              <a:t>hPa</a:t>
            </a:r>
            <a:r>
              <a:rPr lang="en-US" sz="2000" dirty="0" smtClean="0">
                <a:solidFill>
                  <a:srgbClr val="00FFFF"/>
                </a:solidFill>
                <a:effectLst>
                  <a:outerShdw blurRad="50800" dist="38100" dir="2700000" algn="tl" rotWithShape="0">
                    <a:prstClr val="black">
                      <a:alpha val="40000"/>
                    </a:prstClr>
                  </a:outerShdw>
                </a:effectLst>
              </a:rPr>
              <a:t> </a:t>
            </a:r>
            <a:r>
              <a:rPr lang="en-US" sz="2000" dirty="0" err="1" smtClean="0">
                <a:solidFill>
                  <a:srgbClr val="00FFFF"/>
                </a:solidFill>
                <a:effectLst>
                  <a:outerShdw blurRad="50800" dist="38100" dir="2700000" algn="tl" rotWithShape="0">
                    <a:prstClr val="black">
                      <a:alpha val="40000"/>
                    </a:prstClr>
                  </a:outerShdw>
                </a:effectLst>
              </a:rPr>
              <a:t>geopotential</a:t>
            </a:r>
            <a:r>
              <a:rPr lang="en-US" sz="2000" dirty="0" smtClean="0">
                <a:solidFill>
                  <a:srgbClr val="00FFFF"/>
                </a:solidFill>
                <a:effectLst>
                  <a:outerShdw blurRad="50800" dist="38100" dir="2700000" algn="tl" rotWithShape="0">
                    <a:prstClr val="black">
                      <a:alpha val="40000"/>
                    </a:prstClr>
                  </a:outerShdw>
                </a:effectLst>
              </a:rPr>
              <a:t> height</a:t>
            </a:r>
            <a:endParaRPr lang="en-US" sz="2000" dirty="0">
              <a:solidFill>
                <a:srgbClr val="00FFFF"/>
              </a:solidFill>
              <a:effectLst>
                <a:outerShdw blurRad="50800" dist="38100" dir="2700000" algn="tl" rotWithShape="0">
                  <a:prstClr val="black">
                    <a:alpha val="40000"/>
                  </a:prstClr>
                </a:outerShdw>
              </a:effectLst>
            </a:endParaRPr>
          </a:p>
        </p:txBody>
      </p:sp>
    </p:spTree>
    <p:custDataLst>
      <p:tags r:id="rId1"/>
    </p:custDataLst>
    <p:extLst>
      <p:ext uri="{BB962C8B-B14F-4D97-AF65-F5344CB8AC3E}">
        <p14:creationId xmlns:p14="http://schemas.microsoft.com/office/powerpoint/2010/main" val="2412455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94448" y="228600"/>
            <a:ext cx="7173759" cy="646331"/>
          </a:xfrm>
          <a:prstGeom prst="rect">
            <a:avLst/>
          </a:prstGeom>
          <a:noFill/>
        </p:spPr>
        <p:txBody>
          <a:bodyPr wrap="none" rtlCol="0">
            <a:spAutoFit/>
          </a:bodyPr>
          <a:lstStyle/>
          <a:p>
            <a:pPr algn="ctr"/>
            <a:r>
              <a:rPr lang="en-US" dirty="0" smtClean="0">
                <a:latin typeface="Arial Black"/>
                <a:cs typeface="Arial Black"/>
              </a:rPr>
              <a:t>Usually a good correspondence between a PV Anomaly</a:t>
            </a:r>
          </a:p>
          <a:p>
            <a:pPr algn="ctr"/>
            <a:r>
              <a:rPr lang="en-US" dirty="0" smtClean="0">
                <a:latin typeface="Arial Black"/>
                <a:cs typeface="Arial Black"/>
              </a:rPr>
              <a:t> and high values of Total Column Ozone</a:t>
            </a:r>
            <a:endParaRPr lang="en-US" dirty="0">
              <a:latin typeface="Arial Black"/>
              <a:cs typeface="Arial Black"/>
            </a:endParaRPr>
          </a:p>
        </p:txBody>
      </p:sp>
      <p:sp>
        <p:nvSpPr>
          <p:cNvPr id="4" name="TextBox 3"/>
          <p:cNvSpPr txBox="1"/>
          <p:nvPr/>
        </p:nvSpPr>
        <p:spPr>
          <a:xfrm>
            <a:off x="1600200" y="6400800"/>
            <a:ext cx="6800434" cy="400110"/>
          </a:xfrm>
          <a:prstGeom prst="rect">
            <a:avLst/>
          </a:prstGeom>
          <a:noFill/>
        </p:spPr>
        <p:txBody>
          <a:bodyPr wrap="none" rtlCol="0">
            <a:spAutoFit/>
          </a:bodyPr>
          <a:lstStyle/>
          <a:p>
            <a:r>
              <a:rPr lang="en-US" sz="2000" dirty="0" smtClean="0">
                <a:solidFill>
                  <a:srgbClr val="FF0000"/>
                </a:solidFill>
              </a:rPr>
              <a:t>Pressure of PV1.5 surface</a:t>
            </a:r>
            <a:r>
              <a:rPr lang="en-US" sz="2000" dirty="0" smtClean="0"/>
              <a:t>      </a:t>
            </a:r>
            <a:r>
              <a:rPr lang="en-US" sz="2000" dirty="0" smtClean="0">
                <a:solidFill>
                  <a:srgbClr val="00FFFF"/>
                </a:solidFill>
                <a:effectLst>
                  <a:outerShdw blurRad="50800" dist="38100" dir="2700000" algn="tl" rotWithShape="0">
                    <a:prstClr val="black">
                      <a:alpha val="40000"/>
                    </a:prstClr>
                  </a:outerShdw>
                </a:effectLst>
              </a:rPr>
              <a:t>500 </a:t>
            </a:r>
            <a:r>
              <a:rPr lang="en-US" sz="2000" dirty="0" err="1" smtClean="0">
                <a:solidFill>
                  <a:srgbClr val="00FFFF"/>
                </a:solidFill>
                <a:effectLst>
                  <a:outerShdw blurRad="50800" dist="38100" dir="2700000" algn="tl" rotWithShape="0">
                    <a:prstClr val="black">
                      <a:alpha val="40000"/>
                    </a:prstClr>
                  </a:outerShdw>
                </a:effectLst>
              </a:rPr>
              <a:t>hPa</a:t>
            </a:r>
            <a:r>
              <a:rPr lang="en-US" sz="2000" dirty="0" smtClean="0">
                <a:solidFill>
                  <a:srgbClr val="00FFFF"/>
                </a:solidFill>
                <a:effectLst>
                  <a:outerShdw blurRad="50800" dist="38100" dir="2700000" algn="tl" rotWithShape="0">
                    <a:prstClr val="black">
                      <a:alpha val="40000"/>
                    </a:prstClr>
                  </a:outerShdw>
                </a:effectLst>
              </a:rPr>
              <a:t> </a:t>
            </a:r>
            <a:r>
              <a:rPr lang="en-US" sz="2000" dirty="0" err="1" smtClean="0">
                <a:solidFill>
                  <a:srgbClr val="00FFFF"/>
                </a:solidFill>
                <a:effectLst>
                  <a:outerShdw blurRad="50800" dist="38100" dir="2700000" algn="tl" rotWithShape="0">
                    <a:prstClr val="black">
                      <a:alpha val="40000"/>
                    </a:prstClr>
                  </a:outerShdw>
                </a:effectLst>
              </a:rPr>
              <a:t>geopotential</a:t>
            </a:r>
            <a:r>
              <a:rPr lang="en-US" sz="2000" dirty="0" smtClean="0">
                <a:solidFill>
                  <a:srgbClr val="00FFFF"/>
                </a:solidFill>
                <a:effectLst>
                  <a:outerShdw blurRad="50800" dist="38100" dir="2700000" algn="tl" rotWithShape="0">
                    <a:prstClr val="black">
                      <a:alpha val="40000"/>
                    </a:prstClr>
                  </a:outerShdw>
                </a:effectLst>
              </a:rPr>
              <a:t> height</a:t>
            </a:r>
            <a:endParaRPr lang="en-US" sz="2000" dirty="0">
              <a:solidFill>
                <a:srgbClr val="00FFFF"/>
              </a:solidFill>
              <a:effectLst>
                <a:outerShdw blurRad="50800" dist="38100" dir="2700000" algn="tl" rotWithShape="0">
                  <a:prstClr val="black">
                    <a:alpha val="40000"/>
                  </a:prstClr>
                </a:outerShdw>
              </a:effectLst>
            </a:endParaRPr>
          </a:p>
        </p:txBody>
      </p:sp>
      <p:pic>
        <p:nvPicPr>
          <p:cNvPr id="2" name="Picture 1" descr="130702_g13_ozone_pv1.5_IA_ani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687" y="914400"/>
            <a:ext cx="6036313" cy="5562600"/>
          </a:xfrm>
          <a:prstGeom prst="rect">
            <a:avLst/>
          </a:prstGeom>
        </p:spPr>
      </p:pic>
    </p:spTree>
    <p:custDataLst>
      <p:tags r:id="rId1"/>
    </p:custDataLst>
    <p:extLst>
      <p:ext uri="{BB962C8B-B14F-4D97-AF65-F5344CB8AC3E}">
        <p14:creationId xmlns:p14="http://schemas.microsoft.com/office/powerpoint/2010/main" val="146677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i_airmass_rgb.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914400"/>
            <a:ext cx="7339994" cy="5753079"/>
          </a:xfrm>
          <a:prstGeom prst="rect">
            <a:avLst/>
          </a:prstGeom>
        </p:spPr>
      </p:pic>
      <p:sp>
        <p:nvSpPr>
          <p:cNvPr id="12" name="TextBox 11"/>
          <p:cNvSpPr txBox="1"/>
          <p:nvPr/>
        </p:nvSpPr>
        <p:spPr>
          <a:xfrm>
            <a:off x="1447801" y="228600"/>
            <a:ext cx="7162799" cy="646331"/>
          </a:xfrm>
          <a:prstGeom prst="rect">
            <a:avLst/>
          </a:prstGeom>
          <a:noFill/>
        </p:spPr>
        <p:txBody>
          <a:bodyPr wrap="square" rtlCol="0">
            <a:spAutoFit/>
          </a:bodyPr>
          <a:lstStyle/>
          <a:p>
            <a:pPr algn="ctr"/>
            <a:r>
              <a:rPr lang="en-US" dirty="0">
                <a:latin typeface="Arial Black"/>
                <a:cs typeface="Arial Black"/>
              </a:rPr>
              <a:t>H</a:t>
            </a:r>
            <a:r>
              <a:rPr lang="en-US" dirty="0" smtClean="0">
                <a:latin typeface="Arial Black"/>
                <a:cs typeface="Arial Black"/>
              </a:rPr>
              <a:t>igh ozone features associated with a PV Anomaly </a:t>
            </a:r>
          </a:p>
          <a:p>
            <a:pPr algn="ctr"/>
            <a:r>
              <a:rPr lang="en-US" dirty="0" smtClean="0">
                <a:latin typeface="Arial Black"/>
                <a:cs typeface="Arial Black"/>
              </a:rPr>
              <a:t>can be identified using an “</a:t>
            </a:r>
            <a:r>
              <a:rPr lang="en-US" dirty="0" err="1" smtClean="0">
                <a:latin typeface="Arial Black"/>
                <a:cs typeface="Arial Black"/>
              </a:rPr>
              <a:t>Airmass</a:t>
            </a:r>
            <a:r>
              <a:rPr lang="en-US" dirty="0" smtClean="0">
                <a:latin typeface="Arial Black"/>
                <a:cs typeface="Arial Black"/>
              </a:rPr>
              <a:t> RGB” product</a:t>
            </a:r>
            <a:endParaRPr lang="en-US" dirty="0">
              <a:latin typeface="Arial Black"/>
              <a:cs typeface="Arial Black"/>
            </a:endParaRPr>
          </a:p>
        </p:txBody>
      </p:sp>
      <p:sp>
        <p:nvSpPr>
          <p:cNvPr id="6" name="Right Arrow 5"/>
          <p:cNvSpPr/>
          <p:nvPr/>
        </p:nvSpPr>
        <p:spPr>
          <a:xfrm>
            <a:off x="3364992" y="38100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038926" y="6553200"/>
            <a:ext cx="4352474" cy="369332"/>
          </a:xfrm>
          <a:prstGeom prst="rect">
            <a:avLst/>
          </a:prstGeom>
          <a:noFill/>
        </p:spPr>
        <p:txBody>
          <a:bodyPr wrap="none" rtlCol="0">
            <a:spAutoFit/>
          </a:bodyPr>
          <a:lstStyle/>
          <a:p>
            <a:r>
              <a:rPr lang="en-US" dirty="0"/>
              <a:t>Animation: </a:t>
            </a:r>
            <a:r>
              <a:rPr lang="en-US" dirty="0">
                <a:hlinkClick r:id="rId5"/>
              </a:rPr>
              <a:t>https://</a:t>
            </a:r>
            <a:r>
              <a:rPr lang="en-US" dirty="0" err="1">
                <a:hlinkClick r:id="rId5"/>
              </a:rPr>
              <a:t>youtu.be</a:t>
            </a:r>
            <a:r>
              <a:rPr lang="en-US" dirty="0">
                <a:hlinkClick r:id="rId5"/>
              </a:rPr>
              <a:t>/zJh5jG_Va6k</a:t>
            </a:r>
            <a:endParaRPr lang="en-US" dirty="0"/>
          </a:p>
        </p:txBody>
      </p:sp>
    </p:spTree>
    <p:custDataLst>
      <p:tags r:id="rId1"/>
    </p:custDataLst>
    <p:extLst>
      <p:ext uri="{BB962C8B-B14F-4D97-AF65-F5344CB8AC3E}">
        <p14:creationId xmlns:p14="http://schemas.microsoft.com/office/powerpoint/2010/main" val="1812362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8200" y="268069"/>
            <a:ext cx="8305800" cy="646331"/>
          </a:xfrm>
          <a:prstGeom prst="rect">
            <a:avLst/>
          </a:prstGeom>
          <a:noFill/>
        </p:spPr>
        <p:txBody>
          <a:bodyPr wrap="square" rtlCol="0">
            <a:spAutoFit/>
          </a:bodyPr>
          <a:lstStyle/>
          <a:p>
            <a:pPr algn="ctr"/>
            <a:r>
              <a:rPr lang="en-US" dirty="0" smtClean="0">
                <a:latin typeface="Arial Black"/>
                <a:cs typeface="Arial Black"/>
              </a:rPr>
              <a:t>The GOES-R Series ABI instrument has 3 Water Vapor bands: </a:t>
            </a:r>
          </a:p>
          <a:p>
            <a:pPr algn="ctr"/>
            <a:r>
              <a:rPr lang="en-US" dirty="0" smtClean="0">
                <a:latin typeface="Arial Black"/>
                <a:cs typeface="Arial Black"/>
              </a:rPr>
              <a:t>Low-level (7.3 µm), Mid-level (6.9 µm) and Upper-level (6.2 µm)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915" y="1008342"/>
            <a:ext cx="7648337" cy="5316258"/>
          </a:xfrm>
          <a:prstGeom prst="rect">
            <a:avLst/>
          </a:prstGeom>
        </p:spPr>
      </p:pic>
      <p:sp>
        <p:nvSpPr>
          <p:cNvPr id="5" name="TextBox 4"/>
          <p:cNvSpPr txBox="1"/>
          <p:nvPr/>
        </p:nvSpPr>
        <p:spPr>
          <a:xfrm>
            <a:off x="2895600" y="6400800"/>
            <a:ext cx="3980577" cy="369332"/>
          </a:xfrm>
          <a:prstGeom prst="rect">
            <a:avLst/>
          </a:prstGeom>
          <a:noFill/>
        </p:spPr>
        <p:txBody>
          <a:bodyPr wrap="none" rtlCol="0">
            <a:spAutoFit/>
          </a:bodyPr>
          <a:lstStyle/>
          <a:p>
            <a:r>
              <a:rPr lang="en-US" b="1" dirty="0" smtClean="0">
                <a:hlinkClick r:id="rId5"/>
              </a:rPr>
              <a:t>Complete animation available here</a:t>
            </a:r>
            <a:endParaRPr lang="en-US" b="1" dirty="0"/>
          </a:p>
        </p:txBody>
      </p:sp>
    </p:spTree>
    <p:custDataLst>
      <p:tags r:id="rId1"/>
    </p:custDataLst>
    <p:extLst>
      <p:ext uri="{BB962C8B-B14F-4D97-AF65-F5344CB8AC3E}">
        <p14:creationId xmlns:p14="http://schemas.microsoft.com/office/powerpoint/2010/main" val="41493615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ca72f596-6e4a-476a-adfb-25c315bf216f"/>
  <p:tag name="ARTICULATE_SLIDE_COUNT" val="13"/>
  <p:tag name="ARTICULATE_REFERENCE_COUNT" val="0"/>
  <p:tag name="ARTICULATE_PLAYER_GLOSSARY_XML" val="&lt;?xml version=&quot;1.0&quot; encoding=&quot;utf-16&quot;?&gt;&lt;glossary xmlns:xsi=&quot;http://www.w3.org/2001/XMLSchema-instance&quot; xmlns:xsd=&quot;http://www.w3.org/2001/XMLSchema&quot;&gt;&lt;terms /&gt;&lt;/glossary&gt;"/>
  <p:tag name="ARTICULATE_PROJECT_OPEN" val="1"/>
  <p:tag name="TAG_BACKING_FORM_KEY" val="3868202-c:\users\scottl\visit\satfoundationcourse\potvort\cyclogenesis_pv_concepts.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NNOTATION_TYPE_1" val="1"/>
  <p:tag name="ANNOTATION_START_1" val="1.8"/>
  <p:tag name="ANNOTATION_END_1" val="7.9"/>
  <p:tag name="ANNOTATION_TOP_1" val="120"/>
  <p:tag name="ANNOTATION_LEFT_1" val="129"/>
  <p:tag name="ANNOTATION_WIDTH_1" val="789"/>
  <p:tag name="ANNOTATION_HEIGHT_1" val="290"/>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3"/>
  <p:tag name="ANNOTATION_SLIDE_WIDTH_1" val="960"/>
  <p:tag name="ANNOTATION_SLIDE_HEIGHT_1" val="720"/>
  <p:tag name="ANNOTATION_TYPE_2" val="0"/>
  <p:tag name="ANNOTATION_START_2" val="7.9"/>
  <p:tag name="ANNOTATION_END_2" val="8.6"/>
  <p:tag name="ANNOTATION_TOP_2" val="202"/>
  <p:tag name="ANNOTATION_LEFT_2" val="32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6"/>
  <p:tag name="ANNOTATION_END_3" val="12.0"/>
  <p:tag name="ANNOTATION_TOP_3" val="326"/>
  <p:tag name="ANNOTATION_LEFT_3" val="29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0"/>
  <p:tag name="ANNOTATION_END_4" val="13.1"/>
  <p:tag name="ANNOTATION_TOP_4" val="233"/>
  <p:tag name="ANNOTATION_LEFT_4" val="62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3.1"/>
  <p:tag name="ANNOTATION_END_5" val="14.5"/>
  <p:tag name="ANNOTATION_TOP_5" val="330"/>
  <p:tag name="ANNOTATION_LEFT_5" val="613"/>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RTICULATE_TITLE_TAG" val="Hoskins Potential Vorticity Article"/>
  <p:tag name="AUDIO_ID" val="419"/>
  <p:tag name="ARTICULATE_AUDIO_RECORDED" val="1"/>
  <p:tag name="ELAPSEDTIME" val="19"/>
  <p:tag name="ANNOTATION_COUNT" val="0"/>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UDIO_ID" val="396"/>
  <p:tag name="ARTICULATE_AUDIO_RECORDED" val="1"/>
  <p:tag name="ELAPSEDTIME" val="42.1"/>
  <p:tag name="ARTICULATE_TITLE_TAG" val="PV anomalies show up in Water Vapor imagery as dryness!"/>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NNOTATION_TYPE_1" val="0"/>
  <p:tag name="ANNOTATION_START_1" val="4.8"/>
  <p:tag name="ANNOTATION_END_1" val="8.8"/>
  <p:tag name="ANNOTATION_TOP_1" val="361"/>
  <p:tag name="ANNOTATION_LEFT_1" val="435"/>
  <p:tag name="ANNOTATION_WIDTH_1" val="134"/>
  <p:tag name="ANNOTATION_HEIGHT_1" val="134"/>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8"/>
  <p:tag name="ANNOTATION_END_2" val="11.6"/>
  <p:tag name="ANNOTATION_TOP_2" val="690"/>
  <p:tag name="ANNOTATION_LEFT_2" val="169"/>
  <p:tag name="ANNOTATION_WIDTH_2" val="134"/>
  <p:tag name="ANNOTATION_HEIGHT_2" val="134"/>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7.7"/>
  <p:tag name="ANNOTATION_END_3" val="38.7"/>
  <p:tag name="ANNOTATION_TOP_3" val="423"/>
  <p:tag name="ANNOTATION_LEFT_3" val="455"/>
  <p:tag name="ANNOTATION_WIDTH_3" val="134"/>
  <p:tag name="ANNOTATION_HEIGHT_3" val="134"/>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38.7"/>
  <p:tag name="ANNOTATION_END_4" val="39.7"/>
  <p:tag name="ANNOTATION_TOP_4" val="449"/>
  <p:tag name="ANNOTATION_LEFT_4" val="522"/>
  <p:tag name="ANNOTATION_WIDTH_4" val="134"/>
  <p:tag name="ANNOTATION_HEIGHT_4" val="134"/>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39.7"/>
  <p:tag name="ANNOTATION_END_5" val="41.6"/>
  <p:tag name="ANNOTATION_TOP_5" val="467"/>
  <p:tag name="ANNOTATION_LEFT_5" val="580"/>
  <p:tag name="ANNOTATION_WIDTH_5" val="134"/>
  <p:tag name="ANNOTATION_HEIGHT_5" val="134"/>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UDIO_ID" val="414"/>
  <p:tag name="ARTICULATE_AUDIO_RECORDED" val="1"/>
  <p:tag name="ELAPSEDTIME" val="31.3"/>
  <p:tag name="ANNOTATION_TYPE_1" val="0"/>
  <p:tag name="ANNOTATION_START_1" val="14.4"/>
  <p:tag name="ANNOTATION_END_1" val="16.7"/>
  <p:tag name="ANNOTATION_TOP_1" val="105"/>
  <p:tag name="ANNOTATION_LEFT_1" val="209"/>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6.7"/>
  <p:tag name="ANNOTATION_END_2" val="19.4"/>
  <p:tag name="ANNOTATION_TOP_2" val="408"/>
  <p:tag name="ANNOTATION_LEFT_2" val="445"/>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9.4"/>
  <p:tag name="ANNOTATION_END_3" val="22.8"/>
  <p:tag name="ANNOTATION_TOP_3" val="672"/>
  <p:tag name="ANNOTATION_LEFT_3" val="514"/>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2.8"/>
  <p:tag name="ANNOTATION_TOP_4" val="105"/>
  <p:tag name="ANNOTATION_LEFT_4" val="21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TITLE_TAG" val="Ozone Rich air in PV anomalies"/>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NNOTATION_TYPE_3" val="0"/>
  <p:tag name="ANNOTATION_START_3" val="10.0"/>
  <p:tag name="ANNOTATION_END_3" val="13.6"/>
  <p:tag name="ANNOTATION_TOP_3" val="675"/>
  <p:tag name="ANNOTATION_LEFT_3" val="42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UDIO_ID" val="412"/>
  <p:tag name="ARTICULATE_AUDIO_RECORDED" val="1"/>
  <p:tag name="ELAPSEDTIME" val="22.8"/>
  <p:tag name="ANNOTATION_TYPE_1" val="2"/>
  <p:tag name="ANNOTATION_START_1" val="10.5"/>
  <p:tag name="ANNOTATION_END_1" val="10.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0.5"/>
  <p:tag name="ANNOTATION_END_2" val="16.5"/>
  <p:tag name="ANNOTATION_TOP_2" val="393"/>
  <p:tag name="ANNOTATION_LEFT_2" val="448"/>
  <p:tag name="ANNOTATION_WIDTH_2" val="82"/>
  <p:tag name="ANNOTATION_HEIGHT_2" val="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TITLE_TAG" val="Airmass RGB:  PV anomalies show up as Red"/>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RTICULATE_TITLE_TAG" val="3 WV Images from GOES16 during Extratropical Cyclogensis"/>
  <p:tag name="AUDIO_ID" val="413"/>
  <p:tag name="ARTICULATE_AUDIO_RECORDED" val="1"/>
  <p:tag name="ELAPSEDTIME" val="34.5"/>
  <p:tag name="ANNOTATION_TYPE_1" val="0"/>
  <p:tag name="ANNOTATION_START_1" val="6.6"/>
  <p:tag name="ANNOTATION_END_1" val="-1.0"/>
  <p:tag name="ANNOTATION_TOP_1" val="128"/>
  <p:tag name="ANNOTATION_LEFT_1" val="131"/>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9.8"/>
  <p:tag name="ANNOTATION_END_2" val="-1.0"/>
  <p:tag name="ANNOTATION_TOP_2" val="328"/>
  <p:tag name="ANNOTATION_LEFT_2" val="168"/>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6"/>
  <p:tag name="ANNOTATION_END_3" val="-1.0"/>
  <p:tag name="ANNOTATION_TOP_3" val="410"/>
  <p:tag name="ANNOTATION_LEFT_3" val="22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1.7"/>
  <p:tag name="ANNOTATION_END_4" val="26.7"/>
  <p:tag name="ANNOTATION_TOP_4" val="467"/>
  <p:tag name="ANNOTATION_LEFT_4" val="287"/>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NNOTATION_TYPE_6" val="0"/>
  <p:tag name="ANNOTATION_START_6" val="10.3"/>
  <p:tag name="ANNOTATION_END_6" val="12.8"/>
  <p:tag name="ANNOTATION_TOP_6" val="602"/>
  <p:tag name="ANNOTATION_LEFT_6" val="835"/>
  <p:tag name="ANNOTATION_WIDTH_6" val="186"/>
  <p:tag name="ANNOTATION_HEIGHT_6" val="186"/>
  <p:tag name="ANNOTATION_ANIMATION_6" val="3"/>
  <p:tag name="ANNOTATION_ROTATION_6" val="18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2.8"/>
  <p:tag name="ANNOTATION_TOP_7" val="399"/>
  <p:tag name="ANNOTATION_LEFT_7" val="765"/>
  <p:tag name="ANNOTATION_WIDTH_7" val="186"/>
  <p:tag name="ANNOTATION_HEIGHT_7" val="186"/>
  <p:tag name="ANNOTATION_ANIMATION_7" val="3"/>
  <p:tag name="ANNOTATION_ROTATION_7" val="18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2" val="2"/>
  <p:tag name="ANNOTATION_START_2" val="3.7"/>
  <p:tag name="ANNOTATION_END_2" val="9.3"/>
  <p:tag name="ANNOTATION_TOP_2" val="281"/>
  <p:tag name="ANNOTATION_LEFT_2" val="206"/>
  <p:tag name="ANNOTATION_WIDTH_2" val="601"/>
  <p:tag name="ANNOTATION_HEIGHT_2" val="5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855309"/>
  <p:tag name="ANNOTATION_FILL_ALPHA_2" val="50"/>
  <p:tag name="ANNOTATION_BORDER_WIDTH_2" val="2"/>
  <p:tag name="ANNOTATION_SLIDE_WIDTH_2" val="960"/>
  <p:tag name="ANNOTATION_SLIDE_HEIGHT_2" val="720"/>
  <p:tag name="ANNOTATION_TYPE_3" val="0"/>
  <p:tag name="ANNOTATION_START_3" val="9.3"/>
  <p:tag name="ANNOTATION_END_3" val="11.5"/>
  <p:tag name="ANNOTATION_TOP_3" val="569"/>
  <p:tag name="ANNOTATION_LEFT_3" val="821"/>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5"/>
  <p:tag name="ANNOTATION_END_4" val="14.3"/>
  <p:tag name="ANNOTATION_TOP_4" val="596"/>
  <p:tag name="ANNOTATION_LEFT_4" val="840"/>
  <p:tag name="ANNOTATION_WIDTH_4" val="186"/>
  <p:tag name="ANNOTATION_HEIGHT_4" val="186"/>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4.3"/>
  <p:tag name="ANNOTATION_TOP_5" val="401"/>
  <p:tag name="ANNOTATION_LEFT_5" val="768"/>
  <p:tag name="ANNOTATION_WIDTH_5" val="186"/>
  <p:tag name="ANNOTATION_HEIGHT_5" val="186"/>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UDIO_ID" val="324"/>
  <p:tag name="ARTICULATE_AUDIO_RECORDED" val="1"/>
  <p:tag name="ELAPSEDTIME" val="12.6"/>
  <p:tag name="ANNOTATION_TYPE_1" val="0"/>
  <p:tag name="ANNOTATION_START_1" val="6.9"/>
  <p:tag name="ANNOTATION_END_1" val="11.5"/>
  <p:tag name="ANNOTATION_TOP_1" val="401"/>
  <p:tag name="ANNOTATION_LEFT_1" val="741"/>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COUNT" val="1"/>
  <p:tag name="ARTICULATE_NAV_LEVEL" val="1"/>
  <p:tag name="ARTICULATE_SLIDE_PRESENTER_GUID" val="bce81e04-5e31-47fc-8f67-48c8690c07bf"/>
  <p:tag name="ARTICULATE_SLIDE_PAUSE" val="1"/>
  <p:tag name="ARTICULATE_LOCK_SLIDE" val="0"/>
  <p:tag name="ARTICULATE_HIDE_SLIDE" val="0"/>
  <p:tag name="ARTICULATE_PLAYER_CONTROL_PREVIOUS" val="False"/>
  <p:tag name="ARTICULATE_PLAYER_CONTROL_NEXT" val="True"/>
  <p:tag name="ARTICULATE_PLAYER_CONTROL_NOTES"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UDIO_ID" val="417"/>
  <p:tag name="ARTICULATE_AUDIO_RECORDED" val="1"/>
  <p:tag name="ELAPSEDTIME" val="41.3"/>
  <p:tag name="ANNOTATION_TYPE_1" val="2"/>
  <p:tag name="ANNOTATION_START_1" val="3.2"/>
  <p:tag name="ANNOTATION_END_1" val="3.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2"/>
  <p:tag name="ANNOTATION_END_2" val="8.9"/>
  <p:tag name="ANNOTATION_TOP_2" val="664"/>
  <p:tag name="ANNOTATION_LEFT_2" val="292"/>
  <p:tag name="ANNOTATION_WIDTH_2" val="456"/>
  <p:tag name="ANNOTATION_HEIGHT_2" val="5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24.5"/>
  <p:tag name="ANNOTATION_END_3" val="25.9"/>
  <p:tag name="ANNOTATION_TOP_3" val="301"/>
  <p:tag name="ANNOTATION_LEFT_3" val="513"/>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5.9"/>
  <p:tag name="ANNOTATION_END_4" val="27.3"/>
  <p:tag name="ANNOTATION_TOP_4" val="390"/>
  <p:tag name="ANNOTATION_LEFT_4" val="628"/>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7.3"/>
  <p:tag name="ANNOTATION_END_5" val="29.3"/>
  <p:tag name="ANNOTATION_TOP_5" val="305"/>
  <p:tag name="ANNOTATION_LEFT_5" val="614"/>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TITLE_TAG" val="Mid-level WV with model fields of Pressure on the 1.5 PVU surface"/>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TITLE_TAG" val="Air Mass RGB and Split WV difference during cyclogenesis"/>
  <p:tag name="AUDIO_ID" val="416"/>
  <p:tag name="ARTICULATE_AUDIO_RECORDED" val="1"/>
  <p:tag name="ELAPSEDTIME" val="64.7"/>
  <p:tag name="ANNOTATION_TYPE_1" val="0"/>
  <p:tag name="ANNOTATION_START_1" val="12.5"/>
  <p:tag name="ANNOTATION_END_1" val="19.5"/>
  <p:tag name="ANNOTATION_TOP_1" val="659"/>
  <p:tag name="ANNOTATION_LEFT_1" val="202"/>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9.5"/>
  <p:tag name="ANNOTATION_END_2" val="24.8"/>
  <p:tag name="ANNOTATION_TOP_2" val="237"/>
  <p:tag name="ANNOTATION_LEFT_2" val="311"/>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4.8"/>
  <p:tag name="ANNOTATION_END_3" val="27.4"/>
  <p:tag name="ANNOTATION_TOP_3" val="410"/>
  <p:tag name="ANNOTATION_LEFT_3" val="497"/>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2"/>
  <p:tag name="ANNOTATION_START_4" val="47.4"/>
  <p:tag name="ANNOTATION_END_4" val="47.4"/>
  <p:tag name="ANNOTATION_TOP_4" val="-62"/>
  <p:tag name="ANNOTATION_LEFT_4" val="-62"/>
  <p:tag name="ANNOTATION_WIDTH_4" val="1085"/>
  <p:tag name="ANNOTATION_HEIGHT_4" val="845"/>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2"/>
  <p:tag name="ANNOTATION_START_5" val="47.4"/>
  <p:tag name="ANNOTATION_END_5" val="-1.0"/>
  <p:tag name="ANNOTATION_TOP_5" val="93"/>
  <p:tag name="ANNOTATION_LEFT_5" val="554"/>
  <p:tag name="ANNOTATION_WIDTH_5" val="360"/>
  <p:tag name="ANNOTATION_HEIGHT_5" val="316"/>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255"/>
  <p:tag name="ANNOTATION_FILL_COLOR_5" val="5921370"/>
  <p:tag name="ANNOTATION_FILL_ALPHA_5" val="50"/>
  <p:tag name="ANNOTATION_BORDER_WIDTH_5" val="3"/>
  <p:tag name="ANNOTATION_SLIDE_WIDTH_5" val="960"/>
  <p:tag name="ANNOTATION_SLIDE_HEIGHT_5" val="720"/>
  <p:tag name="ANNOTATION_TYPE_6" val="0"/>
  <p:tag name="ANNOTATION_START_6" val="53.3"/>
  <p:tag name="ANNOTATION_END_6" val="57.3"/>
  <p:tag name="ANNOTATION_TOP_6" val="135"/>
  <p:tag name="ANNOTATION_LEFT_6" val="581"/>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UDIO_ID" val="401"/>
  <p:tag name="ARTICULATE_AUDIO_RECORDED" val="1"/>
  <p:tag name="ELAPSEDTIME" val="13.4"/>
  <p:tag name="ANNOTATION_TYPE_1" val="2"/>
  <p:tag name="ANNOTATION_START_1" val="4.1"/>
  <p:tag name="ANNOTATION_END_1" val="-4.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1"/>
  <p:tag name="ANNOTATION_END_2" val="10.2"/>
  <p:tag name="ANNOTATION_TOP_2" val="570"/>
  <p:tag name="ANNOTATION_LEFT_2" val="146"/>
  <p:tag name="ANNOTATION_WIDTH_2" val="789"/>
  <p:tag name="ANNOTATION_HEIGHT_2" val="11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BULLET_1" val="8226"/>
</p:tagLst>
</file>

<file path=ppt/tags/tag26.xml><?xml version="1.0" encoding="utf-8"?>
<p:tagLst xmlns:a="http://schemas.openxmlformats.org/drawingml/2006/main" xmlns:r="http://schemas.openxmlformats.org/officeDocument/2006/relationships" xmlns:p="http://schemas.openxmlformats.org/presentationml/2006/main">
  <p:tag name="ANNOTATION_TYPE_1" val="0"/>
  <p:tag name="ANNOTATION_START_1" val="9.2"/>
  <p:tag name="ANNOTATION_END_1" val="10.7"/>
  <p:tag name="ANNOTATION_TOP_1" val="273"/>
  <p:tag name="ANNOTATION_LEFT_1" val="18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0.7"/>
  <p:tag name="ANNOTATION_END_2" val="12.2"/>
  <p:tag name="ANNOTATION_TOP_2" val="396"/>
  <p:tag name="ANNOTATION_LEFT_2" val="209"/>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2.2"/>
  <p:tag name="ANNOTATION_END_3" val="13.5"/>
  <p:tag name="ANNOTATION_TOP_3" val="274"/>
  <p:tag name="ANNOTATION_LEFT_3" val="16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3.5"/>
  <p:tag name="ANNOTATION_END_4" val="15.4"/>
  <p:tag name="ANNOTATION_TOP_4" val="398"/>
  <p:tag name="ANNOTATION_LEFT_4" val="21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5.4"/>
  <p:tag name="ANNOTATION_END_5" val="21.7"/>
  <p:tag name="ANNOTATION_TOP_5" val="518"/>
  <p:tag name="ANNOTATION_LEFT_5" val="186"/>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2"/>
  <p:tag name="ANNOTATION_START_6" val="21.7"/>
  <p:tag name="ANNOTATION_END_6" val="21.7"/>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TYPE_7" val="2"/>
  <p:tag name="ANNOTATION_START_7" val="21.7"/>
  <p:tag name="ANNOTATION_END_7" val="27.5"/>
  <p:tag name="ANNOTATION_TOP_7" val="156"/>
  <p:tag name="ANNOTATION_LEFT_7" val="161"/>
  <p:tag name="ANNOTATION_WIDTH_7" val="601"/>
  <p:tag name="ANNOTATION_HEIGHT_7" val="72"/>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855309"/>
  <p:tag name="ANNOTATION_FILL_ALPHA_7" val="50"/>
  <p:tag name="ANNOTATION_BORDER_WIDTH_7" val="2"/>
  <p:tag name="ANNOTATION_SLIDE_WIDTH_7" val="960"/>
  <p:tag name="ANNOTATION_SLIDE_HEIGHT_7" val="720"/>
  <p:tag name="AUDIO_ID" val="410"/>
  <p:tag name="ARTICULATE_AUDIO_RECORDED" val="1"/>
  <p:tag name="ELAPSEDTIME" val="19.2"/>
  <p:tag name="ANNOTATION_COUNT" val="0"/>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Fals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NNOTATION_TYPE_1" val="0"/>
  <p:tag name="ANNOTATION_START_1" val="1.4"/>
  <p:tag name="ANNOTATION_TOP_1" val="144"/>
  <p:tag name="ANNOTATION_LEFT_1" val="25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UDIO_ID" val="378"/>
  <p:tag name="ARTICULATE_AUDIO_RECORDED" val="1"/>
  <p:tag name="ELAPSEDTIME" val="12.8"/>
  <p:tag name="ANNOTATION_COUNT" val="0"/>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BULLET_1" val="8226"/>
</p:tagLst>
</file>

<file path=ppt/tags/tag6.xml><?xml version="1.0" encoding="utf-8"?>
<p:tagLst xmlns:a="http://schemas.openxmlformats.org/drawingml/2006/main" xmlns:r="http://schemas.openxmlformats.org/officeDocument/2006/relationships" xmlns:p="http://schemas.openxmlformats.org/presentationml/2006/main">
  <p:tag name="ANNOTATION_TYPE_5" val="0"/>
  <p:tag name="ANNOTATION_START_5" val="18.5"/>
  <p:tag name="ANNOTATION_END_5" val="22.0"/>
  <p:tag name="ANNOTATION_TOP_5" val="553"/>
  <p:tag name="ANNOTATION_LEFT_5" val="300"/>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2.0"/>
  <p:tag name="ANNOTATION_TOP_6" val="540"/>
  <p:tag name="ANNOTATION_LEFT_6" val="691"/>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RTICULATE_TITLE_TAG" val="The Climatology of Potential Vorticity of Poles to Tropics"/>
  <p:tag name="AUDIO_ID" val="411"/>
  <p:tag name="ARTICULATE_AUDIO_RECORDED" val="1"/>
  <p:tag name="ELAPSEDTIME" val="28.9"/>
  <p:tag name="ANNOTATION_TYPE_1" val="0"/>
  <p:tag name="ANNOTATION_START_1" val="4.9"/>
  <p:tag name="ANNOTATION_END_1" val="7.0"/>
  <p:tag name="ANNOTATION_TOP_1" val="549"/>
  <p:tag name="ANNOTATION_LEFT_1" val="287"/>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0"/>
  <p:tag name="ANNOTATION_END_2" val="10.6"/>
  <p:tag name="ANNOTATION_TOP_2" val="256"/>
  <p:tag name="ANNOTATION_LEFT_2" val="263"/>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0.6"/>
  <p:tag name="ANNOTATION_END_3" val="14.3"/>
  <p:tag name="ANNOTATION_TOP_3" val="270"/>
  <p:tag name="ANNOTATION_LEFT_3" val="324"/>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6.6"/>
  <p:tag name="ANNOTATION_END_4" val="23.0"/>
  <p:tag name="ANNOTATION_TOP_4" val="370"/>
  <p:tag name="ANNOTATION_LEFT_4" val="31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BULLET_1" val="8226"/>
</p:tagLst>
</file>

<file path=ppt/tags/tag8.xml><?xml version="1.0" encoding="utf-8"?>
<p:tagLst xmlns:a="http://schemas.openxmlformats.org/drawingml/2006/main" xmlns:r="http://schemas.openxmlformats.org/officeDocument/2006/relationships" xmlns:p="http://schemas.openxmlformats.org/presentationml/2006/main">
  <p:tag name="AUDIO_ID" val="399"/>
  <p:tag name="ARTICULATE_AUDIO_RECORDED" val="1"/>
  <p:tag name="ELAPSEDTIME" val="21.5"/>
  <p:tag name="ANNOTATION_TYPE_1" val="0"/>
  <p:tag name="ANNOTATION_START_1" val="7.4"/>
  <p:tag name="ANNOTATION_END_1" val="9.2"/>
  <p:tag name="ANNOTATION_TOP_1" val="374"/>
  <p:tag name="ANNOTATION_LEFT_1" val="75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9.2"/>
  <p:tag name="ANNOTATION_END_2" val="11.4"/>
  <p:tag name="ANNOTATION_TOP_2" val="363"/>
  <p:tag name="ANNOTATION_LEFT_2" val="515"/>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7"/>
  <p:tag name="ANNOTATION_END_3" val="17.9"/>
  <p:tag name="ANNOTATION_TOP_3" val="266"/>
  <p:tag name="ANNOTATION_LEFT_3" val="155"/>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7.9"/>
  <p:tag name="ANNOTATION_END_4" val="20.0"/>
  <p:tag name="ANNOTATION_TOP_4" val="333"/>
  <p:tag name="ANNOTATION_LEFT_4" val="621"/>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TITLE_TAG" val="What are the effects of a PV Anomaly at upper levels?"/>
  <p:tag name="ARTICULATE_NAV_LEVEL" val="1"/>
  <p:tag name="ARTICULATE_SLIDE_PRESENTER_GUID" val="bce81e04-5e31-47fc-8f67-48c8690c07bf"/>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LAP Profiles for GOES-R Training</Template>
  <TotalTime>58734</TotalTime>
  <Words>1496</Words>
  <Application>Microsoft Office PowerPoint</Application>
  <PresentationFormat>On-screen Show (4:3)</PresentationFormat>
  <Paragraphs>104</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Arial Black</vt:lpstr>
      <vt:lpstr>Arial Narrow</vt:lpstr>
      <vt:lpstr>Calibri</vt:lpstr>
      <vt:lpstr>Corbel</vt:lpstr>
      <vt:lpstr>华文新魏</vt:lpstr>
      <vt:lpstr>Times New Roman</vt:lpstr>
      <vt:lpstr>Wingdings</vt:lpstr>
      <vt:lpstr>GOES-R Introduction Theme</vt:lpstr>
      <vt:lpstr>GOES-R Generic Theme</vt:lpstr>
      <vt:lpstr>Cyclogenesis: PV Concepts</vt:lpstr>
      <vt:lpstr>Lesson Objectives</vt:lpstr>
      <vt:lpstr>PowerPoint Presentation</vt:lpstr>
      <vt:lpstr>PowerPoint Presentation</vt:lpstr>
      <vt:lpstr>Effect of a PV Anomaly</vt:lpstr>
      <vt:lpstr>PowerPoint Presentation</vt:lpstr>
      <vt:lpstr>PowerPoint Presentation</vt:lpstr>
      <vt:lpstr>PowerPoint Presentation</vt:lpstr>
      <vt:lpstr>PowerPoint Presentation</vt:lpstr>
      <vt:lpstr>PowerPoint Presentation</vt:lpstr>
      <vt:lpstr>PowerPoint Presentation</vt:lpstr>
      <vt:lpstr>Summary</vt:lpstr>
      <vt:lpstr>Internet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 Profiles for GOES-R</dc:title>
  <dc:creator>Scott Lindstrom</dc:creator>
  <cp:lastModifiedBy>Scott Lindstrom</cp:lastModifiedBy>
  <cp:revision>288</cp:revision>
  <dcterms:created xsi:type="dcterms:W3CDTF">2016-02-25T15:49:35Z</dcterms:created>
  <dcterms:modified xsi:type="dcterms:W3CDTF">2018-11-10T01:20:01Z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Multi-Channel Interpretation Approaches</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7E027920-1794-4142-9BBD-53ADAFD2DBAF</vt:lpwstr>
  </property>
  <property fmtid="{D5CDD505-2E9C-101B-9397-08002B2CF9AE}" pid="6" name="ArticulateProjectFull">
    <vt:lpwstr>C:\Users\scottl\VISIT\SatFoundationCourse\PotVort\Cyclogenesis_PV_Concepts.ppta</vt:lpwstr>
  </property>
</Properties>
</file>