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6"/>
  </p:notesMasterIdLst>
  <p:sldIdLst>
    <p:sldId id="276" r:id="rId2"/>
    <p:sldId id="277" r:id="rId3"/>
    <p:sldId id="278" r:id="rId4"/>
    <p:sldId id="280" r:id="rId5"/>
    <p:sldId id="269" r:id="rId6"/>
    <p:sldId id="270" r:id="rId7"/>
    <p:sldId id="264" r:id="rId8"/>
    <p:sldId id="271" r:id="rId9"/>
    <p:sldId id="272" r:id="rId10"/>
    <p:sldId id="273" r:id="rId11"/>
    <p:sldId id="274" r:id="rId12"/>
    <p:sldId id="275" r:id="rId13"/>
    <p:sldId id="279" r:id="rId14"/>
    <p:sldId id="265" r:id="rId15"/>
  </p:sldIdLst>
  <p:sldSz cx="9144000" cy="6858000" type="screen4x3"/>
  <p:notesSz cx="6858000" cy="9144000"/>
  <p:custDataLst>
    <p:tags r:id="rId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37" autoAdjust="0"/>
  </p:normalViewPr>
  <p:slideViewPr>
    <p:cSldViewPr snapToGrid="0" snapToObjects="1">
      <p:cViewPr>
        <p:scale>
          <a:sx n="60" d="100"/>
          <a:sy n="60" d="100"/>
        </p:scale>
        <p:origin x="-576" y="3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0F003D-E59B-784B-8126-1CCECCBF4F5B}" type="datetimeFigureOut">
              <a:rPr lang="en-US" smtClean="0"/>
              <a:t>9/18/2017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E779F3-B2BF-0E49-BEF3-E8CD3C19DA93}" type="slidenum">
              <a:rPr lang="en-US" smtClean="0"/>
              <a:t>‹#›</a:t>
            </a:fld>
            <a:endParaRPr lang="en-US"/>
          </a:p>
        </p:txBody>
      </p:sp>
    </p:spTree>
    <p:extLst>
      <p:ext uri="{BB962C8B-B14F-4D97-AF65-F5344CB8AC3E}">
        <p14:creationId xmlns:p14="http://schemas.microsoft.com/office/powerpoint/2010/main" val="458066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is the Satellite Foundational Course for</a:t>
            </a:r>
            <a:r>
              <a:rPr lang="en-US" baseline="0" dirty="0" smtClean="0"/>
              <a:t> GOES-R training on the Baseline GOES-R Volcanic Ash Product.  The Subject Matter Expert on this is Mike </a:t>
            </a:r>
            <a:r>
              <a:rPr lang="en-US" baseline="0" dirty="0" err="1" smtClean="0"/>
              <a:t>Pavolonis</a:t>
            </a:r>
            <a:r>
              <a:rPr lang="en-US" baseline="0" dirty="0" smtClean="0"/>
              <a:t>, from NOAA STAR, assisted by Justin </a:t>
            </a:r>
            <a:r>
              <a:rPr lang="en-US" baseline="0" dirty="0" err="1" smtClean="0"/>
              <a:t>Sieglaff</a:t>
            </a:r>
            <a:r>
              <a:rPr lang="en-US" baseline="0" dirty="0" smtClean="0"/>
              <a:t> at CIMSS.  My name is Scott Lindstrom and I’ll be navigating you through this training.</a:t>
            </a:r>
            <a:endParaRPr lang="en-US" dirty="0"/>
          </a:p>
        </p:txBody>
      </p:sp>
      <p:sp>
        <p:nvSpPr>
          <p:cNvPr id="4" name="Slide Number Placeholder 3"/>
          <p:cNvSpPr>
            <a:spLocks noGrp="1"/>
          </p:cNvSpPr>
          <p:nvPr>
            <p:ph type="sldNum" sz="quarter" idx="10"/>
          </p:nvPr>
        </p:nvSpPr>
        <p:spPr/>
        <p:txBody>
          <a:bodyPr/>
          <a:lstStyle/>
          <a:p>
            <a:fld id="{B7E779F3-B2BF-0E49-BEF3-E8CD3C19DA93}" type="slidenum">
              <a:rPr lang="en-US" smtClean="0"/>
              <a:t>1</a:t>
            </a:fld>
            <a:endParaRPr lang="en-US"/>
          </a:p>
        </p:txBody>
      </p:sp>
    </p:spTree>
    <p:extLst>
      <p:ext uri="{BB962C8B-B14F-4D97-AF65-F5344CB8AC3E}">
        <p14:creationId xmlns:p14="http://schemas.microsoft.com/office/powerpoint/2010/main" val="2534668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-Similarly, Baseline ash mass loading provides pixel mass loading estimates for all pixels that </a:t>
            </a:r>
            <a:r>
              <a:rPr lang="en-US" i="1">
                <a:solidFill>
                  <a:srgbClr val="000000"/>
                </a:solidFill>
                <a:ea typeface="Times New Roman"/>
                <a:cs typeface="Calibri"/>
              </a:rPr>
              <a:t>MIGHT </a:t>
            </a:r>
            <a:r>
              <a:rPr lang="en-US">
                <a:solidFill>
                  <a:srgbClr val="000000"/>
                </a:solidFill>
                <a:ea typeface="Times New Roman"/>
                <a:cs typeface="Calibri"/>
              </a:rPr>
              <a:t>contain volcanic ash-only those pixels that are confidently non-ash do not have mass loading estimates.  In the case of this product, the eruptive cloud (again, enclosed by the bown contour) is a lot harder to identify.</a:t>
            </a:r>
            <a:r>
              <a:rPr lang="en-US">
                <a:latin typeface="Times New Roman"/>
                <a:ea typeface="Times New Roman"/>
                <a:cs typeface="Times New Roman"/>
              </a:rPr>
              <a:t>  You would need to be looking at other AHI single channels (or channel differences) to zero in on it</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10</a:t>
            </a:fld>
            <a:endParaRPr lang="en-US"/>
          </a:p>
        </p:txBody>
      </p:sp>
    </p:spTree>
    <p:extLst>
      <p:ext uri="{BB962C8B-B14F-4D97-AF65-F5344CB8AC3E}">
        <p14:creationId xmlns:p14="http://schemas.microsoft.com/office/powerpoint/2010/main" val="144365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slide shows the baseline Ash Height product on the left, and the VOLCAT product on the right.  There are similar values within the ash cloud itself, but the baseline products have many false alarm pixels that a human interpreter must screen out.  Note that VOLCAT will issue an alert as soon as an eruption is detected;  Baseline products do not include an alerting capability.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11</a:t>
            </a:fld>
            <a:endParaRPr lang="en-US"/>
          </a:p>
        </p:txBody>
      </p:sp>
    </p:spTree>
    <p:extLst>
      <p:ext uri="{BB962C8B-B14F-4D97-AF65-F5344CB8AC3E}">
        <p14:creationId xmlns:p14="http://schemas.microsoft.com/office/powerpoint/2010/main" val="144365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Again, the baseline GOES-R Ash Mass Loading product is on the left, and the VOLCAT Ash Mass Loading product is on the right.  Within the ash cloud, Ash Mass Loading Products show similar results - but GOES-R Baseline Products have a lot of extraneous return outside the ash cloud (delineated by the brown in the baseline product)</a:t>
            </a:r>
            <a:r>
              <a:rPr lang="en-US">
                <a:solidFill>
                  <a:srgbClr val="000000"/>
                </a:solidFill>
                <a:latin typeface="Times New Roman"/>
                <a:ea typeface="Times New Roman"/>
                <a:cs typeface="Times New Roman"/>
              </a:rPr>
              <a:t>.   Baseline and VOLCAT products do have similar accuracy within the ash cloud</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12</a:t>
            </a:fld>
            <a:endParaRPr lang="en-US"/>
          </a:p>
        </p:txBody>
      </p:sp>
    </p:spTree>
    <p:extLst>
      <p:ext uri="{BB962C8B-B14F-4D97-AF65-F5344CB8AC3E}">
        <p14:creationId xmlns:p14="http://schemas.microsoft.com/office/powerpoint/2010/main" val="1443659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You can find</a:t>
            </a:r>
            <a:r>
              <a:rPr lang="en-US" baseline="0" dirty="0" smtClean="0"/>
              <a:t> more information about the Baseline Product, and other products used to detect Volcanic Ash, at these websites.</a:t>
            </a:r>
            <a:endParaRPr lang="en-US" dirty="0"/>
          </a:p>
        </p:txBody>
      </p:sp>
      <p:sp>
        <p:nvSpPr>
          <p:cNvPr id="4" name="Slide Number Placeholder 3"/>
          <p:cNvSpPr>
            <a:spLocks noGrp="1"/>
          </p:cNvSpPr>
          <p:nvPr>
            <p:ph type="sldNum" sz="quarter" idx="10"/>
          </p:nvPr>
        </p:nvSpPr>
        <p:spPr/>
        <p:txBody>
          <a:bodyPr/>
          <a:lstStyle/>
          <a:p>
            <a:fld id="{B7E779F3-B2BF-0E49-BEF3-E8CD3C19DA93}" type="slidenum">
              <a:rPr lang="en-US" smtClean="0"/>
              <a:t>13</a:t>
            </a:fld>
            <a:endParaRPr lang="en-US"/>
          </a:p>
        </p:txBody>
      </p:sp>
    </p:spTree>
    <p:extLst>
      <p:ext uri="{BB962C8B-B14F-4D97-AF65-F5344CB8AC3E}">
        <p14:creationId xmlns:p14="http://schemas.microsoft.com/office/powerpoint/2010/main" val="1802398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Baseline Products give information that must be used in tandem with multispectral</a:t>
            </a:r>
            <a:r>
              <a:rPr lang="en-US" baseline="0" dirty="0" smtClean="0"/>
              <a:t> imagery to isolate the true areal extent of the ash cloud.  This is in part because the Baseline product does not penalize for false positives.  </a:t>
            </a:r>
            <a:r>
              <a:rPr lang="en-US" baseline="0" dirty="0" err="1" smtClean="0"/>
              <a:t>Volcat</a:t>
            </a:r>
            <a:r>
              <a:rPr lang="en-US" baseline="0" dirty="0" smtClean="0"/>
              <a:t> products that have been developed since the baseline products were inserted into the GOES-R Ground System are more familiar to users who need volcanic alerts.  Mike </a:t>
            </a:r>
            <a:r>
              <a:rPr lang="en-US" baseline="0" dirty="0" err="1" smtClean="0"/>
              <a:t>pavolonis</a:t>
            </a:r>
            <a:r>
              <a:rPr lang="en-US" baseline="0" dirty="0" smtClean="0"/>
              <a:t> is the subject matter expert on this product and his email address is listed.  This concludes the Satellite Foundational Course on GOES-R for baseline Volcanic Ash products.  Thanks for listening!</a:t>
            </a:r>
            <a:endParaRPr lang="en-US" dirty="0"/>
          </a:p>
        </p:txBody>
      </p:sp>
      <p:sp>
        <p:nvSpPr>
          <p:cNvPr id="4" name="Slide Number Placeholder 3"/>
          <p:cNvSpPr>
            <a:spLocks noGrp="1"/>
          </p:cNvSpPr>
          <p:nvPr>
            <p:ph type="sldNum" sz="quarter" idx="10"/>
          </p:nvPr>
        </p:nvSpPr>
        <p:spPr/>
        <p:txBody>
          <a:bodyPr/>
          <a:lstStyle/>
          <a:p>
            <a:fld id="{B7E779F3-B2BF-0E49-BEF3-E8CD3C19DA93}" type="slidenum">
              <a:rPr lang="en-US" smtClean="0"/>
              <a:t>14</a:t>
            </a:fld>
            <a:endParaRPr lang="en-US"/>
          </a:p>
        </p:txBody>
      </p:sp>
    </p:spTree>
    <p:extLst>
      <p:ext uri="{BB962C8B-B14F-4D97-AF65-F5344CB8AC3E}">
        <p14:creationId xmlns:p14="http://schemas.microsoft.com/office/powerpoint/2010/main" val="378795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goals of this training are to introduce the baseline Volcanic Ash products</a:t>
            </a:r>
            <a:r>
              <a:rPr lang="en-US" baseline="0" dirty="0" smtClean="0"/>
              <a:t> that will be available to users from the GOES-R Ground System.  That is, they’ll be available in AWIPS.  This module will also outline best practices for using the baseline GOES-R Volcanic ash products, and highlight differences between the Baseline Product and the VOLCAT (</a:t>
            </a:r>
            <a:r>
              <a:rPr lang="en-US" baseline="0" dirty="0" err="1" smtClean="0"/>
              <a:t>VOLcanic</a:t>
            </a:r>
            <a:r>
              <a:rPr lang="en-US" baseline="0" dirty="0" smtClean="0"/>
              <a:t> Cloud Analysis Toolkit) products that some users currently access.</a:t>
            </a:r>
            <a:endParaRPr lang="en-US" dirty="0"/>
          </a:p>
        </p:txBody>
      </p:sp>
      <p:sp>
        <p:nvSpPr>
          <p:cNvPr id="4" name="Slide Number Placeholder 3"/>
          <p:cNvSpPr>
            <a:spLocks noGrp="1"/>
          </p:cNvSpPr>
          <p:nvPr>
            <p:ph type="sldNum" sz="quarter" idx="10"/>
          </p:nvPr>
        </p:nvSpPr>
        <p:spPr/>
        <p:txBody>
          <a:bodyPr/>
          <a:lstStyle/>
          <a:p>
            <a:fld id="{B7E779F3-B2BF-0E49-BEF3-E8CD3C19DA93}" type="slidenum">
              <a:rPr lang="en-US" smtClean="0"/>
              <a:t>2</a:t>
            </a:fld>
            <a:endParaRPr lang="en-US"/>
          </a:p>
        </p:txBody>
      </p:sp>
    </p:spTree>
    <p:extLst>
      <p:ext uri="{BB962C8B-B14F-4D97-AF65-F5344CB8AC3E}">
        <p14:creationId xmlns:p14="http://schemas.microsoft.com/office/powerpoint/2010/main" val="27914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Baseline Volcanic Ash</a:t>
            </a:r>
            <a:r>
              <a:rPr lang="en-US" baseline="0" dirty="0" smtClean="0"/>
              <a:t> Cloud Height and Ash Mass Load products are computed every 15 minutes for the Full Disk domain – they’re not produced for CONUS or MESO domains.   These products are quantitative (that is, the values computed have been validated and shown to be accurate) out to a solar zenith angle of 60 degrees (near the boundary between yellow and green on the globe).   The products are qualitative for solar zenith angles beyond 60 degrees, meaning the values shown may not be accurate, but the general distributions are good.  Product computation requires ABI bands 10, 11, 14, 15, and 16 on ABI (which bands have the wavelengths noted on the slide:  7.4, 8.5, 11.2, 12.3 and 13.3 microns)</a:t>
            </a:r>
            <a:endParaRPr lang="en-US" dirty="0"/>
          </a:p>
        </p:txBody>
      </p:sp>
      <p:sp>
        <p:nvSpPr>
          <p:cNvPr id="4" name="Slide Number Placeholder 3"/>
          <p:cNvSpPr>
            <a:spLocks noGrp="1"/>
          </p:cNvSpPr>
          <p:nvPr>
            <p:ph type="sldNum" sz="quarter" idx="10"/>
          </p:nvPr>
        </p:nvSpPr>
        <p:spPr/>
        <p:txBody>
          <a:bodyPr/>
          <a:lstStyle/>
          <a:p>
            <a:fld id="{B7E779F3-B2BF-0E49-BEF3-E8CD3C19DA93}" type="slidenum">
              <a:rPr lang="en-US" smtClean="0"/>
              <a:t>3</a:t>
            </a:fld>
            <a:endParaRPr lang="en-US"/>
          </a:p>
        </p:txBody>
      </p:sp>
    </p:spTree>
    <p:extLst>
      <p:ext uri="{BB962C8B-B14F-4D97-AF65-F5344CB8AC3E}">
        <p14:creationId xmlns:p14="http://schemas.microsoft.com/office/powerpoint/2010/main" val="92809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Bands 10 and 11, the low-level water vapor band and the SO2 band, are used because they sense radiation that is absorbed by sulfur dioxide, a common discharge from Volcanoes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4</a:t>
            </a:fld>
            <a:endParaRPr lang="en-US"/>
          </a:p>
        </p:txBody>
      </p:sp>
    </p:spTree>
    <p:extLst>
      <p:ext uri="{BB962C8B-B14F-4D97-AF65-F5344CB8AC3E}">
        <p14:creationId xmlns:p14="http://schemas.microsoft.com/office/powerpoint/2010/main" val="41694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Baseline Products (Ash Cloud Height and Ash mass Loading) were designed to identify Volcanic Events if at all possible - so there is a degree of overforecast in the fields.  (From a Statistical point of view, there is no penalty for False Alarms so long as the Probability of Detection is high).  The Best Practice is to use the information from the Baseline Products.  If these products suggest an eruption may be occurring, then verify the eruption's occurrence by looking at GOES-R's multispectral imagery (visible, near-IR, IR) to determine exactly where the ash might be.  In this way you can filter out any false alarms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5</a:t>
            </a:fld>
            <a:endParaRPr lang="en-US"/>
          </a:p>
        </p:txBody>
      </p:sp>
    </p:spTree>
    <p:extLst>
      <p:ext uri="{BB962C8B-B14F-4D97-AF65-F5344CB8AC3E}">
        <p14:creationId xmlns:p14="http://schemas.microsoft.com/office/powerpoint/2010/main" val="4064766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-Users have been using VOLCAT - the Volcanic Cloud Analysis Toolkit -- products and services from a variety of GEO and LEO sensors for several years now.</a:t>
            </a:r>
            <a:endParaRPr lang="en-US">
              <a:ea typeface="Times New Roman"/>
              <a:cs typeface="Times New Roman"/>
            </a:endParaRPr>
          </a:p>
          <a:p>
            <a:pPr>
              <a:lnSpc>
                <a:spcPct val="115000"/>
              </a:lnSpc>
            </a:pPr>
            <a:r>
              <a:rPr lang="en-US">
                <a:solidFill>
                  <a:srgbClr val="000000"/>
                </a:solidFill>
                <a:ea typeface="Times New Roman"/>
                <a:cs typeface="Calibri"/>
              </a:rPr>
              <a:t>-The algorithm that produces the baseline GOES-R volcanic ash algorithm was finalized in 2010.  VOLCAT is the result of many new innovations that have been developed since after the baseline algorithm was finalized and includes more advanced applications including volcanic thermal anomaly alerts, volcanic eruption alerts, volcanic cloud tracking, volcanic cloud characterization (ash cloud height and mass loading), and the generation of key parameters needed to run and validate dispersion models.  (The Baseline algorithm was finalized to allow development of the GOES-R Ground System)</a:t>
            </a:r>
            <a:endParaRPr lang="en-US">
              <a:ea typeface="Times New Roman"/>
              <a:cs typeface="Times New Roman"/>
            </a:endParaRPr>
          </a:p>
          <a:p>
            <a:pPr>
              <a:lnSpc>
                <a:spcPct val="115000"/>
              </a:lnSpc>
            </a:pPr>
            <a:r>
              <a:rPr lang="en-US">
                <a:solidFill>
                  <a:srgbClr val="000000"/>
                </a:solidFill>
                <a:ea typeface="Times New Roman"/>
                <a:cs typeface="Calibri"/>
              </a:rPr>
              <a:t>-As such, VOLCAT more directly addresses operational needs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AAA5D15-E3A1-5D46-803B-F3628DE7A823}"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6075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 next few slides were developed using imagery from Himawari-8's AHI Imager that is very similar to GOES-R's ABI.  This example is a volcanic cloud that originated over </a:t>
            </a:r>
            <a:r>
              <a:rPr lang="en-US" dirty="0" err="1">
                <a:solidFill>
                  <a:srgbClr val="000000"/>
                </a:solidFill>
                <a:ea typeface="Times New Roman"/>
                <a:cs typeface="Calibri"/>
              </a:rPr>
              <a:t>Zhupanovsky</a:t>
            </a:r>
            <a:r>
              <a:rPr lang="en-US" dirty="0">
                <a:solidFill>
                  <a:srgbClr val="000000"/>
                </a:solidFill>
                <a:ea typeface="Times New Roman"/>
                <a:cs typeface="Calibri"/>
              </a:rPr>
              <a:t> on Russia's Kamchatka Peninsula on February 12, 2016 and then moved into the Anchorage VAAC region of responsibility.</a:t>
            </a:r>
            <a:endParaRPr lang="en-US" dirty="0">
              <a:ea typeface="Times New Roman"/>
              <a:cs typeface="Times New Roman"/>
            </a:endParaRPr>
          </a:p>
          <a:p>
            <a:pPr>
              <a:lnSpc>
                <a:spcPct val="115000"/>
              </a:lnSpc>
            </a:pPr>
            <a:r>
              <a:rPr lang="en-US" dirty="0">
                <a:solidFill>
                  <a:srgbClr val="000000"/>
                </a:solidFill>
                <a:ea typeface="Times New Roman"/>
                <a:cs typeface="Calibri"/>
              </a:rPr>
              <a:t>-The Eruptive cloud is enclosed by a brown contour in the animation.  It shows up pretty well in the RGB </a:t>
            </a:r>
            <a:r>
              <a:rPr lang="en-US" dirty="0" smtClean="0">
                <a:solidFill>
                  <a:srgbClr val="000000"/>
                </a:solidFill>
                <a:ea typeface="Times New Roman"/>
                <a:cs typeface="Calibri"/>
              </a:rPr>
              <a:t>image</a:t>
            </a:r>
            <a:r>
              <a:rPr lang="en-US" baseline="0" dirty="0" smtClean="0">
                <a:solidFill>
                  <a:srgbClr val="000000"/>
                </a:solidFill>
                <a:ea typeface="Times New Roman"/>
                <a:cs typeface="Calibri"/>
              </a:rPr>
              <a:t>.  The RGB image is not baseline but is used here to define the ash cloud;  we’ll use that areal definition later in the depiction of the eruption by baseline and </a:t>
            </a:r>
            <a:r>
              <a:rPr lang="en-US" baseline="0" dirty="0" err="1" smtClean="0">
                <a:solidFill>
                  <a:srgbClr val="000000"/>
                </a:solidFill>
                <a:ea typeface="Times New Roman"/>
                <a:cs typeface="Calibri"/>
              </a:rPr>
              <a:t>Volcat</a:t>
            </a:r>
            <a:r>
              <a:rPr lang="en-US" baseline="0" dirty="0" smtClean="0">
                <a:solidFill>
                  <a:srgbClr val="000000"/>
                </a:solidFill>
                <a:ea typeface="Times New Roman"/>
                <a:cs typeface="Calibri"/>
              </a:rPr>
              <a:t> products.  The RGB components are noted:  The split window difference is the red component of the image, the brightness temperature difference between 11.2 and 8.5 microns is the green component, and the 11.2 micron brightness </a:t>
            </a:r>
            <a:r>
              <a:rPr lang="en-US" baseline="0" dirty="0" err="1" smtClean="0">
                <a:solidFill>
                  <a:srgbClr val="000000"/>
                </a:solidFill>
                <a:ea typeface="Times New Roman"/>
                <a:cs typeface="Calibri"/>
              </a:rPr>
              <a:t>tempreature</a:t>
            </a:r>
            <a:r>
              <a:rPr lang="en-US" baseline="0" dirty="0" smtClean="0">
                <a:solidFill>
                  <a:srgbClr val="000000"/>
                </a:solidFill>
                <a:ea typeface="Times New Roman"/>
                <a:cs typeface="Calibri"/>
              </a:rPr>
              <a:t> is the blue component.</a:t>
            </a:r>
            <a:endParaRPr lang="en-US" dirty="0">
              <a:ea typeface="Times New Roman"/>
              <a:cs typeface="Times New Roman"/>
            </a:endParaRPr>
          </a:p>
          <a:p>
            <a:pPr>
              <a:lnSpc>
                <a:spcPct val="115000"/>
              </a:lnSpc>
              <a:spcAft>
                <a:spcPts val="1000"/>
              </a:spcAft>
            </a:pPr>
            <a:r>
              <a:rPr lang="en-US" dirty="0">
                <a:ea typeface="Times New Roman"/>
                <a:cs typeface="Calibri"/>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7</a:t>
            </a:fld>
            <a:endParaRPr lang="en-US"/>
          </a:p>
        </p:txBody>
      </p:sp>
    </p:spTree>
    <p:extLst>
      <p:ext uri="{BB962C8B-B14F-4D97-AF65-F5344CB8AC3E}">
        <p14:creationId xmlns:p14="http://schemas.microsoft.com/office/powerpoint/2010/main" val="144365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shows the Split Window Difference (11-12 microns) from Himawari-8's AHI (again, channels that are very similar to GOES-R's ABI) for the same example of a volcanic cloud that originated </a:t>
            </a:r>
            <a:r>
              <a:rPr lang="en-US" dirty="0" err="1">
                <a:solidFill>
                  <a:srgbClr val="000000"/>
                </a:solidFill>
                <a:ea typeface="Times New Roman"/>
                <a:cs typeface="Calibri"/>
              </a:rPr>
              <a:t>Zhupanovsky</a:t>
            </a:r>
            <a:r>
              <a:rPr lang="en-US" dirty="0">
                <a:solidFill>
                  <a:srgbClr val="000000"/>
                </a:solidFill>
                <a:ea typeface="Times New Roman"/>
                <a:cs typeface="Calibri"/>
              </a:rPr>
              <a:t> over </a:t>
            </a:r>
            <a:r>
              <a:rPr lang="en-US" dirty="0">
                <a:solidFill>
                  <a:srgbClr val="000000"/>
                </a:solidFill>
                <a:latin typeface="+mn-lt"/>
                <a:ea typeface="Times New Roman"/>
                <a:cs typeface="Calibri"/>
              </a:rPr>
              <a:t>the Kamchatka Peninsula on February 12, 2016 and then moved into the Anchorage VAAC region of responsibility.</a:t>
            </a:r>
            <a:endParaRPr lang="en-US" dirty="0">
              <a:latin typeface="+mn-lt"/>
              <a:ea typeface="Times New Roman"/>
              <a:cs typeface="Times New Roman"/>
            </a:endParaRPr>
          </a:p>
          <a:p>
            <a:pPr>
              <a:lnSpc>
                <a:spcPct val="115000"/>
              </a:lnSpc>
            </a:pPr>
            <a:r>
              <a:rPr lang="en-US" dirty="0">
                <a:solidFill>
                  <a:srgbClr val="000000"/>
                </a:solidFill>
                <a:latin typeface="+mn-lt"/>
                <a:ea typeface="Times New Roman"/>
                <a:cs typeface="Calibri"/>
              </a:rPr>
              <a:t>The Eruptive cloud is enclose by brown contour, and this product neatly defines the region that will be considered next.</a:t>
            </a:r>
            <a:r>
              <a:rPr lang="en-US" dirty="0">
                <a:latin typeface="+mn-lt"/>
                <a:ea typeface="Times New Roman"/>
                <a:cs typeface="Times New Roman"/>
              </a:rPr>
              <a:t>  The cloud shows up pretty well in this non-baseline product.</a:t>
            </a:r>
          </a:p>
          <a:p>
            <a:pPr>
              <a:lnSpc>
                <a:spcPct val="115000"/>
              </a:lnSpc>
              <a:spcAft>
                <a:spcPts val="1000"/>
              </a:spcAft>
            </a:pPr>
            <a:r>
              <a:rPr lang="en-US" dirty="0">
                <a:solidFill>
                  <a:srgbClr val="000000"/>
                </a:solidFill>
                <a:latin typeface="+mn-lt"/>
                <a:ea typeface="Times New Roman"/>
                <a:cs typeface="Times New Roman"/>
              </a:rPr>
              <a:t> </a:t>
            </a:r>
            <a:endParaRPr lang="en-US" dirty="0">
              <a:latin typeface="+mn-lt"/>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8</a:t>
            </a:fld>
            <a:endParaRPr lang="en-US"/>
          </a:p>
        </p:txBody>
      </p:sp>
    </p:spTree>
    <p:extLst>
      <p:ext uri="{BB962C8B-B14F-4D97-AF65-F5344CB8AC3E}">
        <p14:creationId xmlns:p14="http://schemas.microsoft.com/office/powerpoint/2010/main" val="144365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GOES-R Baseline ash cloud top height algorithm provides pixel height estimates for all pixels that </a:t>
            </a:r>
            <a:r>
              <a:rPr lang="en-US" i="1">
                <a:solidFill>
                  <a:srgbClr val="000000"/>
                </a:solidFill>
                <a:ea typeface="Times New Roman"/>
                <a:cs typeface="Calibri"/>
              </a:rPr>
              <a:t>MIGHT </a:t>
            </a:r>
            <a:r>
              <a:rPr lang="en-US">
                <a:solidFill>
                  <a:srgbClr val="000000"/>
                </a:solidFill>
                <a:ea typeface="Times New Roman"/>
                <a:cs typeface="Calibri"/>
              </a:rPr>
              <a:t>contain volcanic ash;  only those pixels that are confidently non-ash do not have height estimates.  The Ash cloud from Zhupanovsky shows up nicely, again enclosed in the brown contour (defined on the previous two slides), but there are plenty of pixels identified as having ash cloud height that don't.  This is why you must verify the GOES-R Baseline Algorithms with other information from individual bands on ABI or on AHI</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9</a:t>
            </a:fld>
            <a:endParaRPr lang="en-US"/>
          </a:p>
        </p:txBody>
      </p:sp>
    </p:spTree>
    <p:extLst>
      <p:ext uri="{BB962C8B-B14F-4D97-AF65-F5344CB8AC3E}">
        <p14:creationId xmlns:p14="http://schemas.microsoft.com/office/powerpoint/2010/main" val="1443659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2870" y="79380"/>
            <a:ext cx="2103120" cy="2103120"/>
          </a:xfrm>
          <a:prstGeom prst="rect">
            <a:avLst/>
          </a:prstGeom>
        </p:spPr>
      </p:pic>
    </p:spTree>
    <p:extLst>
      <p:ext uri="{BB962C8B-B14F-4D97-AF65-F5344CB8AC3E}">
        <p14:creationId xmlns:p14="http://schemas.microsoft.com/office/powerpoint/2010/main" val="39142853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991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75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7892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298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525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872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8001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9917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45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9/18/2017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61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fld id="{3BE29EB0-2ABC-1144-980C-816FF6B4230C}" type="datetimeFigureOut">
              <a:rPr lang="en-US" smtClean="0">
                <a:solidFill>
                  <a:prstClr val="black">
                    <a:tint val="75000"/>
                  </a:prstClr>
                </a:solidFill>
                <a:sym typeface="Arial"/>
              </a:rPr>
              <a:pPr/>
              <a:t>9/18/2017</a:t>
            </a:fld>
            <a:endParaRPr lang="en-US" dirty="0">
              <a:solidFill>
                <a:prstClr val="black">
                  <a:tint val="75000"/>
                </a:prstClr>
              </a:solidFill>
              <a:sym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endParaRPr lang="en-US" dirty="0">
              <a:solidFill>
                <a:prstClr val="black">
                  <a:tint val="75000"/>
                </a:prstClr>
              </a:solidFill>
              <a:sym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F1307-B304-3F4C-965F-AF1EAA13DF00}" type="slidenum">
              <a:rPr lang="en-US" smtClean="0">
                <a:solidFill>
                  <a:prstClr val="black">
                    <a:tint val="75000"/>
                  </a:prstClr>
                </a:solidFill>
                <a:cs typeface="Arial"/>
                <a:sym typeface="Arial"/>
              </a:rPr>
              <a:pPr/>
              <a:t>‹#›</a:t>
            </a:fld>
            <a:endParaRPr lang="en-US" dirty="0">
              <a:solidFill>
                <a:prstClr val="black">
                  <a:tint val="75000"/>
                </a:prstClr>
              </a:solidFill>
              <a:cs typeface="Arial"/>
              <a:sym typeface="Arial"/>
            </a:endParaRPr>
          </a:p>
        </p:txBody>
      </p:sp>
      <p:cxnSp>
        <p:nvCxnSpPr>
          <p:cNvPr id="8" name="Straight Connector 7"/>
          <p:cNvCxnSpPr/>
          <p:nvPr userDrawn="1"/>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C.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623" y="4948321"/>
            <a:ext cx="1187709" cy="1187709"/>
          </a:xfrm>
          <a:prstGeom prst="rect">
            <a:avLst/>
          </a:prstGeom>
        </p:spPr>
      </p:pic>
    </p:spTree>
    <p:extLst>
      <p:ext uri="{BB962C8B-B14F-4D97-AF65-F5344CB8AC3E}">
        <p14:creationId xmlns:p14="http://schemas.microsoft.com/office/powerpoint/2010/main" val="37555053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8.gif"/><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19.gif"/><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8" Type="http://schemas.openxmlformats.org/officeDocument/2006/relationships/hyperlink" Target="http://volcano.ssec.wisc.edu/" TargetMode="External"/><Relationship Id="rId3" Type="http://schemas.openxmlformats.org/officeDocument/2006/relationships/notesSlide" Target="../notesSlides/notesSlide13.xml"/><Relationship Id="rId7" Type="http://schemas.openxmlformats.org/officeDocument/2006/relationships/hyperlink" Target="http://www.goes-r.gov/" TargetMode="Externa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hyperlink" Target="http://www.goes-r.gov/products/baseline-volcanic-ash.html" TargetMode="External"/><Relationship Id="rId5" Type="http://schemas.openxmlformats.org/officeDocument/2006/relationships/hyperlink" Target="http://www.goes-r.gov/education/docs/Factsheet-Volcanic_Ash.pdf" TargetMode="External"/><Relationship Id="rId4" Type="http://schemas.openxmlformats.org/officeDocument/2006/relationships/hyperlink" Target="http://www.goes-r.gov/products/ATBDs/baseline/Aviation_VolAsh_v2.0_no_color.pdf"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hyperlink" Target="https://volcano.ssec.wisc.edu/"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12.gif"/><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000000"/>
                </a:solidFill>
                <a:latin typeface="Arial"/>
                <a:cs typeface="Arial"/>
              </a:rPr>
              <a:t>The Baseline </a:t>
            </a:r>
            <a:r>
              <a:rPr lang="en-US" b="1" dirty="0" smtClean="0">
                <a:solidFill>
                  <a:srgbClr val="FF00FF"/>
                </a:solidFill>
                <a:latin typeface="Arial"/>
                <a:cs typeface="Arial"/>
              </a:rPr>
              <a:t/>
            </a:r>
            <a:br>
              <a:rPr lang="en-US" b="1" dirty="0" smtClean="0">
                <a:solidFill>
                  <a:srgbClr val="FF00FF"/>
                </a:solidFill>
                <a:latin typeface="Arial"/>
                <a:cs typeface="Arial"/>
              </a:rPr>
            </a:br>
            <a:r>
              <a:rPr lang="en-US" b="1" dirty="0" smtClean="0">
                <a:solidFill>
                  <a:srgbClr val="000000"/>
                </a:solidFill>
                <a:latin typeface="Arial"/>
                <a:cs typeface="Arial"/>
              </a:rPr>
              <a:t>GOES-R </a:t>
            </a:r>
            <a:r>
              <a:rPr lang="en-US" b="1" dirty="0">
                <a:solidFill>
                  <a:srgbClr val="000000"/>
                </a:solidFill>
                <a:latin typeface="Arial"/>
                <a:cs typeface="Arial"/>
              </a:rPr>
              <a:t>Volcanic Ash </a:t>
            </a:r>
            <a:r>
              <a:rPr lang="en-US" b="1" dirty="0" smtClean="0">
                <a:solidFill>
                  <a:srgbClr val="000000"/>
                </a:solidFill>
                <a:latin typeface="Arial"/>
                <a:cs typeface="Arial"/>
              </a:rPr>
              <a:t>Product</a:t>
            </a:r>
            <a:endParaRPr lang="en-US" dirty="0"/>
          </a:p>
        </p:txBody>
      </p:sp>
      <p:sp>
        <p:nvSpPr>
          <p:cNvPr id="4" name="Subtitle 2"/>
          <p:cNvSpPr>
            <a:spLocks noGrp="1"/>
          </p:cNvSpPr>
          <p:nvPr>
            <p:ph type="subTitle" idx="1"/>
          </p:nvPr>
        </p:nvSpPr>
        <p:spPr/>
        <p:txBody>
          <a:bodyPr>
            <a:noAutofit/>
          </a:bodyPr>
          <a:lstStyle/>
          <a:p>
            <a:r>
              <a:rPr lang="en-US" altLang="zh-CN" b="1" kern="0" dirty="0" smtClean="0">
                <a:solidFill>
                  <a:schemeClr val="tx1"/>
                </a:solidFill>
              </a:rPr>
              <a:t>Michael </a:t>
            </a:r>
            <a:r>
              <a:rPr lang="en-US" altLang="zh-CN" b="1" kern="0" dirty="0" err="1" smtClean="0">
                <a:solidFill>
                  <a:schemeClr val="tx1"/>
                </a:solidFill>
              </a:rPr>
              <a:t>Pavolonis</a:t>
            </a:r>
            <a:endParaRPr lang="en-US" altLang="zh-CN" sz="1400" b="1" kern="0" dirty="0">
              <a:solidFill>
                <a:schemeClr val="tx1"/>
              </a:solidFill>
            </a:endParaRPr>
          </a:p>
          <a:p>
            <a:r>
              <a:rPr lang="en-US" altLang="zh-CN" sz="1400" b="1" kern="0" dirty="0" smtClean="0">
                <a:solidFill>
                  <a:schemeClr val="tx1"/>
                </a:solidFill>
              </a:rPr>
              <a:t>NOAA / STAR</a:t>
            </a:r>
            <a:endParaRPr lang="en-US" altLang="zh-CN" sz="1400" b="1" kern="0" dirty="0">
              <a:solidFill>
                <a:schemeClr val="tx1"/>
              </a:solidFill>
            </a:endParaRPr>
          </a:p>
          <a:p>
            <a:r>
              <a:rPr lang="en-US" altLang="zh-CN" b="1" kern="0" dirty="0" smtClean="0">
                <a:solidFill>
                  <a:schemeClr val="tx1"/>
                </a:solidFill>
              </a:rPr>
              <a:t>Justin </a:t>
            </a:r>
            <a:r>
              <a:rPr lang="en-US" altLang="zh-CN" b="1" kern="0" dirty="0" err="1" smtClean="0">
                <a:solidFill>
                  <a:schemeClr val="tx1"/>
                </a:solidFill>
              </a:rPr>
              <a:t>Sieglaff</a:t>
            </a:r>
            <a:r>
              <a:rPr lang="en-US" altLang="zh-CN" b="1" kern="0" dirty="0" smtClean="0">
                <a:solidFill>
                  <a:schemeClr val="tx1"/>
                </a:solidFill>
              </a:rPr>
              <a:t> and Scott </a:t>
            </a:r>
            <a:r>
              <a:rPr lang="en-US" altLang="zh-CN" b="1" kern="0" dirty="0">
                <a:solidFill>
                  <a:schemeClr val="tx1"/>
                </a:solidFill>
              </a:rPr>
              <a:t>Lindstrom</a:t>
            </a:r>
            <a:endParaRPr lang="en-US" altLang="zh-CN" sz="1400" b="1" kern="0" dirty="0">
              <a:solidFill>
                <a:schemeClr val="tx1"/>
              </a:solidFill>
            </a:endParaRPr>
          </a:p>
          <a:p>
            <a:r>
              <a:rPr lang="en-US" sz="1400" b="1" kern="0" dirty="0">
                <a:solidFill>
                  <a:schemeClr val="tx1"/>
                </a:solidFill>
              </a:rPr>
              <a:t>University of Wisconsin-Madison CIMSS</a:t>
            </a:r>
            <a:endParaRPr lang="en-US" sz="800" b="1" kern="0" dirty="0">
              <a:solidFill>
                <a:schemeClr val="tx1"/>
              </a:solidFill>
            </a:endParaRPr>
          </a:p>
          <a:p>
            <a:r>
              <a:rPr lang="en-US" sz="800" b="1" kern="0" dirty="0">
                <a:solidFill>
                  <a:schemeClr val="tx1"/>
                </a:solidFill>
              </a:rPr>
              <a:t>(Cooperative Institute for Meteorological Satellite Studies)</a:t>
            </a:r>
            <a:endParaRPr lang="en-US" sz="800" b="1" dirty="0">
              <a:solidFill>
                <a:schemeClr val="tx1"/>
              </a:solidFill>
            </a:endParaRPr>
          </a:p>
          <a:p>
            <a:endParaRPr lang="en-US" sz="1400" dirty="0"/>
          </a:p>
        </p:txBody>
      </p:sp>
    </p:spTree>
    <p:custDataLst>
      <p:tags r:id="rId1"/>
    </p:custDataLst>
    <p:extLst>
      <p:ext uri="{BB962C8B-B14F-4D97-AF65-F5344CB8AC3E}">
        <p14:creationId xmlns:p14="http://schemas.microsoft.com/office/powerpoint/2010/main" val="3985244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hupa_mas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24" y="685800"/>
            <a:ext cx="7493000" cy="6151753"/>
          </a:xfrm>
          <a:prstGeom prst="rect">
            <a:avLst/>
          </a:prstGeom>
        </p:spPr>
      </p:pic>
      <p:sp>
        <p:nvSpPr>
          <p:cNvPr id="5" name="TextBox 4"/>
          <p:cNvSpPr txBox="1"/>
          <p:nvPr/>
        </p:nvSpPr>
        <p:spPr>
          <a:xfrm>
            <a:off x="3414058" y="1976432"/>
            <a:ext cx="2375647" cy="369332"/>
          </a:xfrm>
          <a:prstGeom prst="rect">
            <a:avLst/>
          </a:prstGeom>
          <a:noFill/>
        </p:spPr>
        <p:txBody>
          <a:bodyPr wrap="square" rtlCol="0">
            <a:spAutoFit/>
          </a:bodyPr>
          <a:lstStyle/>
          <a:p>
            <a:pPr algn="ctr"/>
            <a:r>
              <a:rPr lang="en-US" b="1" dirty="0" err="1" smtClean="0">
                <a:solidFill>
                  <a:srgbClr val="FFFFFF"/>
                </a:solidFill>
              </a:rPr>
              <a:t>Zhupanovsky</a:t>
            </a:r>
            <a:endParaRPr lang="en-US" b="1" dirty="0">
              <a:solidFill>
                <a:srgbClr val="FFFFFF"/>
              </a:solidFill>
            </a:endParaRPr>
          </a:p>
        </p:txBody>
      </p:sp>
      <p:sp>
        <p:nvSpPr>
          <p:cNvPr id="6" name="TextBox 5"/>
          <p:cNvSpPr txBox="1"/>
          <p:nvPr/>
        </p:nvSpPr>
        <p:spPr>
          <a:xfrm>
            <a:off x="881529" y="1380564"/>
            <a:ext cx="1633071" cy="400110"/>
          </a:xfrm>
          <a:prstGeom prst="rect">
            <a:avLst/>
          </a:prstGeom>
          <a:noFill/>
        </p:spPr>
        <p:txBody>
          <a:bodyPr wrap="square" rtlCol="0">
            <a:spAutoFit/>
          </a:bodyPr>
          <a:lstStyle/>
          <a:p>
            <a:pPr algn="ctr"/>
            <a:r>
              <a:rPr lang="en-US" sz="2000" b="1" dirty="0" smtClean="0">
                <a:solidFill>
                  <a:schemeClr val="bg1"/>
                </a:solidFill>
              </a:rPr>
              <a:t>Kamchatka</a:t>
            </a:r>
            <a:endParaRPr lang="en-US" sz="2000" b="1" dirty="0">
              <a:solidFill>
                <a:schemeClr val="bg1"/>
              </a:solidFill>
            </a:endParaRPr>
          </a:p>
        </p:txBody>
      </p:sp>
      <p:cxnSp>
        <p:nvCxnSpPr>
          <p:cNvPr id="8" name="Straight Arrow Connector 7"/>
          <p:cNvCxnSpPr/>
          <p:nvPr/>
        </p:nvCxnSpPr>
        <p:spPr>
          <a:xfrm>
            <a:off x="4601882" y="2345764"/>
            <a:ext cx="89647" cy="1299883"/>
          </a:xfrm>
          <a:prstGeom prst="straightConnector1">
            <a:avLst/>
          </a:prstGeom>
          <a:ln w="44450">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5117" y="26742"/>
            <a:ext cx="7993529" cy="523220"/>
          </a:xfrm>
          <a:prstGeom prst="rect">
            <a:avLst/>
          </a:prstGeom>
          <a:noFill/>
        </p:spPr>
        <p:txBody>
          <a:bodyPr wrap="square" rtlCol="0">
            <a:spAutoFit/>
          </a:bodyPr>
          <a:lstStyle/>
          <a:p>
            <a:pPr algn="ctr"/>
            <a:r>
              <a:rPr lang="en-US" sz="2800" b="1" dirty="0" smtClean="0"/>
              <a:t>Example Case – Baseline Ash Mass Loading</a:t>
            </a:r>
            <a:endParaRPr lang="en-US" sz="2800" b="1" dirty="0"/>
          </a:p>
        </p:txBody>
      </p:sp>
      <p:sp>
        <p:nvSpPr>
          <p:cNvPr id="10" name="TextBox 9"/>
          <p:cNvSpPr txBox="1"/>
          <p:nvPr/>
        </p:nvSpPr>
        <p:spPr>
          <a:xfrm>
            <a:off x="6510528" y="950976"/>
            <a:ext cx="2606040" cy="685800"/>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000" b="1" dirty="0" smtClean="0"/>
              <a:t>Eruption is visible at 20:30 UTC</a:t>
            </a:r>
            <a:endParaRPr lang="en-US" sz="2000" b="1" dirty="0"/>
          </a:p>
        </p:txBody>
      </p:sp>
    </p:spTree>
    <p:custDataLst>
      <p:tags r:id="rId1"/>
    </p:custDataLst>
    <p:extLst>
      <p:ext uri="{BB962C8B-B14F-4D97-AF65-F5344CB8AC3E}">
        <p14:creationId xmlns:p14="http://schemas.microsoft.com/office/powerpoint/2010/main" val="361552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5117" y="26742"/>
            <a:ext cx="7993529" cy="523220"/>
          </a:xfrm>
          <a:prstGeom prst="rect">
            <a:avLst/>
          </a:prstGeom>
          <a:noFill/>
        </p:spPr>
        <p:txBody>
          <a:bodyPr wrap="square" rtlCol="0">
            <a:spAutoFit/>
          </a:bodyPr>
          <a:lstStyle/>
          <a:p>
            <a:pPr algn="ctr"/>
            <a:r>
              <a:rPr lang="en-US" sz="2800" b="1" dirty="0" smtClean="0"/>
              <a:t>Example Case – Baseline </a:t>
            </a:r>
            <a:r>
              <a:rPr lang="en-US" sz="2800" b="1" dirty="0" err="1" smtClean="0"/>
              <a:t>vs</a:t>
            </a:r>
            <a:r>
              <a:rPr lang="en-US" sz="2800" b="1" dirty="0" smtClean="0"/>
              <a:t> VOLCAT Ash Height</a:t>
            </a:r>
            <a:endParaRPr lang="en-US" sz="2800" b="1" dirty="0"/>
          </a:p>
        </p:txBody>
      </p:sp>
      <p:pic>
        <p:nvPicPr>
          <p:cNvPr id="13" name="Picture 12" descr="zhupa_heigh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 y="1105766"/>
            <a:ext cx="4572000" cy="3753612"/>
          </a:xfrm>
          <a:prstGeom prst="rect">
            <a:avLst/>
          </a:prstGeom>
        </p:spPr>
      </p:pic>
      <p:sp>
        <p:nvSpPr>
          <p:cNvPr id="14" name="TextBox 13"/>
          <p:cNvSpPr txBox="1"/>
          <p:nvPr/>
        </p:nvSpPr>
        <p:spPr>
          <a:xfrm>
            <a:off x="1299882" y="590133"/>
            <a:ext cx="2121647" cy="40011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000" b="1" dirty="0" smtClean="0"/>
              <a:t>Baseline</a:t>
            </a:r>
            <a:endParaRPr lang="en-US" sz="2000" b="1" dirty="0"/>
          </a:p>
        </p:txBody>
      </p:sp>
      <p:sp>
        <p:nvSpPr>
          <p:cNvPr id="15" name="TextBox 14"/>
          <p:cNvSpPr txBox="1"/>
          <p:nvPr/>
        </p:nvSpPr>
        <p:spPr>
          <a:xfrm>
            <a:off x="5785223" y="590133"/>
            <a:ext cx="2121647" cy="40011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000" b="1" dirty="0" smtClean="0"/>
              <a:t>VOLCAT</a:t>
            </a:r>
            <a:endParaRPr lang="en-US" sz="2000" b="1" dirty="0"/>
          </a:p>
        </p:txBody>
      </p:sp>
      <p:pic>
        <p:nvPicPr>
          <p:cNvPr id="3" name="Picture 2" descr="zhupa_height_volcat.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105766"/>
            <a:ext cx="4572000" cy="3753612"/>
          </a:xfrm>
          <a:prstGeom prst="rect">
            <a:avLst/>
          </a:prstGeom>
        </p:spPr>
      </p:pic>
      <p:sp>
        <p:nvSpPr>
          <p:cNvPr id="4" name="TextBox 3"/>
          <p:cNvSpPr txBox="1"/>
          <p:nvPr/>
        </p:nvSpPr>
        <p:spPr>
          <a:xfrm>
            <a:off x="1150373" y="4992110"/>
            <a:ext cx="7949380" cy="1569660"/>
          </a:xfrm>
          <a:prstGeom prst="rect">
            <a:avLst/>
          </a:prstGeom>
          <a:solidFill>
            <a:srgbClr val="FFFF00"/>
          </a:solidFill>
          <a:ln w="31750">
            <a:solidFill>
              <a:schemeClr val="tx1"/>
            </a:solidFill>
          </a:ln>
        </p:spPr>
        <p:txBody>
          <a:bodyPr wrap="square" rtlCol="0">
            <a:spAutoFit/>
          </a:bodyPr>
          <a:lstStyle/>
          <a:p>
            <a:r>
              <a:rPr lang="en-US" sz="1600" b="1" dirty="0" smtClean="0"/>
              <a:t>- Valid VOLCAT ash cloud heights align well with actual volcanic ash locations.</a:t>
            </a:r>
          </a:p>
          <a:p>
            <a:r>
              <a:rPr lang="en-US" sz="1600" b="1" dirty="0" smtClean="0"/>
              <a:t>- Baseline ash cloud height product includes numerous false alarms</a:t>
            </a:r>
          </a:p>
          <a:p>
            <a:r>
              <a:rPr lang="en-US" sz="1600" b="1" dirty="0" smtClean="0"/>
              <a:t>- </a:t>
            </a:r>
            <a:r>
              <a:rPr lang="en-US" sz="1600" b="1" dirty="0"/>
              <a:t>B</a:t>
            </a:r>
            <a:r>
              <a:rPr lang="en-US" sz="1600" b="1" dirty="0" smtClean="0"/>
              <a:t>aseline and VOLCAT ash cloud heights are generally similar within the actual ash cloud</a:t>
            </a:r>
          </a:p>
          <a:p>
            <a:r>
              <a:rPr lang="en-US" sz="1600" b="1" dirty="0" smtClean="0"/>
              <a:t>- The accuracy of both the baseline and VOLCAT ash cloud heights is a function of the cloud thickness and location.  </a:t>
            </a:r>
            <a:r>
              <a:rPr lang="en-US" sz="1600" b="1" dirty="0"/>
              <a:t>B</a:t>
            </a:r>
            <a:r>
              <a:rPr lang="en-US" sz="1600" b="1" dirty="0" smtClean="0"/>
              <a:t>oth heights exhibit a low bias of 0.5-3 km.</a:t>
            </a:r>
            <a:endParaRPr lang="en-US" sz="1600" b="1" dirty="0"/>
          </a:p>
        </p:txBody>
      </p:sp>
      <p:sp>
        <p:nvSpPr>
          <p:cNvPr id="7" name="TextBox 6"/>
          <p:cNvSpPr txBox="1"/>
          <p:nvPr/>
        </p:nvSpPr>
        <p:spPr>
          <a:xfrm>
            <a:off x="4577569" y="1344707"/>
            <a:ext cx="3630706" cy="646331"/>
          </a:xfrm>
          <a:prstGeom prst="rect">
            <a:avLst/>
          </a:prstGeom>
          <a:noFill/>
        </p:spPr>
        <p:txBody>
          <a:bodyPr wrap="square" rtlCol="0">
            <a:spAutoFit/>
          </a:bodyPr>
          <a:lstStyle/>
          <a:p>
            <a:r>
              <a:rPr lang="en-US" b="1" dirty="0" smtClean="0">
                <a:solidFill>
                  <a:schemeClr val="bg1"/>
                </a:solidFill>
              </a:rPr>
              <a:t>VOLCAT generates alert upon first detection of eruption</a:t>
            </a:r>
            <a:endParaRPr lang="en-US" b="1" dirty="0">
              <a:solidFill>
                <a:schemeClr val="bg1"/>
              </a:solidFill>
            </a:endParaRPr>
          </a:p>
        </p:txBody>
      </p:sp>
    </p:spTree>
    <p:custDataLst>
      <p:tags r:id="rId1"/>
    </p:custDataLst>
    <p:extLst>
      <p:ext uri="{BB962C8B-B14F-4D97-AF65-F5344CB8AC3E}">
        <p14:creationId xmlns:p14="http://schemas.microsoft.com/office/powerpoint/2010/main" val="3998415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6916" y="26742"/>
            <a:ext cx="8244349" cy="954107"/>
          </a:xfrm>
          <a:prstGeom prst="rect">
            <a:avLst/>
          </a:prstGeom>
          <a:noFill/>
        </p:spPr>
        <p:txBody>
          <a:bodyPr wrap="square" rtlCol="0">
            <a:spAutoFit/>
          </a:bodyPr>
          <a:lstStyle/>
          <a:p>
            <a:pPr algn="ctr"/>
            <a:r>
              <a:rPr lang="en-US" sz="2800" b="1" dirty="0" smtClean="0"/>
              <a:t>Example Case – Baseline </a:t>
            </a:r>
            <a:r>
              <a:rPr lang="en-US" sz="2800" b="1" dirty="0" err="1" smtClean="0"/>
              <a:t>vs</a:t>
            </a:r>
            <a:r>
              <a:rPr lang="en-US" sz="2800" b="1" dirty="0" smtClean="0"/>
              <a:t> VOLCAT Ash Mass Loading</a:t>
            </a:r>
            <a:endParaRPr lang="en-US" sz="2800" b="1" dirty="0"/>
          </a:p>
        </p:txBody>
      </p:sp>
      <p:sp>
        <p:nvSpPr>
          <p:cNvPr id="14" name="TextBox 13"/>
          <p:cNvSpPr txBox="1"/>
          <p:nvPr/>
        </p:nvSpPr>
        <p:spPr>
          <a:xfrm>
            <a:off x="1299882" y="590133"/>
            <a:ext cx="2121647" cy="40011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000" b="1" dirty="0" smtClean="0"/>
              <a:t>Baseline</a:t>
            </a:r>
            <a:endParaRPr lang="en-US" sz="2000" b="1" dirty="0"/>
          </a:p>
        </p:txBody>
      </p:sp>
      <p:sp>
        <p:nvSpPr>
          <p:cNvPr id="15" name="TextBox 14"/>
          <p:cNvSpPr txBox="1"/>
          <p:nvPr/>
        </p:nvSpPr>
        <p:spPr>
          <a:xfrm>
            <a:off x="5785223" y="590133"/>
            <a:ext cx="2121647" cy="40011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000" b="1" dirty="0" smtClean="0"/>
              <a:t>VOLCAT</a:t>
            </a:r>
            <a:endParaRPr lang="en-US" sz="2000" b="1" dirty="0"/>
          </a:p>
        </p:txBody>
      </p:sp>
      <p:pic>
        <p:nvPicPr>
          <p:cNvPr id="2" name="Picture 1" descr="zhupa_mas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 y="1109773"/>
            <a:ext cx="4572000" cy="3753612"/>
          </a:xfrm>
          <a:prstGeom prst="rect">
            <a:avLst/>
          </a:prstGeom>
        </p:spPr>
      </p:pic>
      <p:pic>
        <p:nvPicPr>
          <p:cNvPr id="5" name="Picture 4" descr="zhupa_loading_volcat.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109773"/>
            <a:ext cx="4572000" cy="3753612"/>
          </a:xfrm>
          <a:prstGeom prst="rect">
            <a:avLst/>
          </a:prstGeom>
        </p:spPr>
      </p:pic>
      <p:sp>
        <p:nvSpPr>
          <p:cNvPr id="10" name="TextBox 9"/>
          <p:cNvSpPr txBox="1"/>
          <p:nvPr/>
        </p:nvSpPr>
        <p:spPr>
          <a:xfrm>
            <a:off x="4577569" y="1344707"/>
            <a:ext cx="3630706" cy="646331"/>
          </a:xfrm>
          <a:prstGeom prst="rect">
            <a:avLst/>
          </a:prstGeom>
          <a:noFill/>
        </p:spPr>
        <p:txBody>
          <a:bodyPr wrap="square" rtlCol="0">
            <a:spAutoFit/>
          </a:bodyPr>
          <a:lstStyle/>
          <a:p>
            <a:r>
              <a:rPr lang="en-US" b="1" dirty="0" smtClean="0">
                <a:solidFill>
                  <a:schemeClr val="bg1"/>
                </a:solidFill>
              </a:rPr>
              <a:t>VOLCAT generates alert upon first detection of eruption</a:t>
            </a:r>
            <a:endParaRPr lang="en-US" b="1" dirty="0">
              <a:solidFill>
                <a:schemeClr val="bg1"/>
              </a:solidFill>
            </a:endParaRPr>
          </a:p>
        </p:txBody>
      </p:sp>
      <p:sp>
        <p:nvSpPr>
          <p:cNvPr id="4" name="TextBox 3"/>
          <p:cNvSpPr txBox="1"/>
          <p:nvPr/>
        </p:nvSpPr>
        <p:spPr>
          <a:xfrm>
            <a:off x="1299881" y="4790430"/>
            <a:ext cx="7711384" cy="2062103"/>
          </a:xfrm>
          <a:prstGeom prst="rect">
            <a:avLst/>
          </a:prstGeom>
          <a:solidFill>
            <a:srgbClr val="FFFF00"/>
          </a:solidFill>
          <a:ln w="31750">
            <a:solidFill>
              <a:schemeClr val="tx1"/>
            </a:solidFill>
          </a:ln>
        </p:spPr>
        <p:txBody>
          <a:bodyPr wrap="square" rtlCol="0">
            <a:spAutoFit/>
          </a:bodyPr>
          <a:lstStyle/>
          <a:p>
            <a:r>
              <a:rPr lang="en-US" sz="1600" b="1" dirty="0" smtClean="0"/>
              <a:t>-Valid VOLCAT ash mass loadings align very well with the actual volcanic ash locations.</a:t>
            </a:r>
          </a:p>
          <a:p>
            <a:r>
              <a:rPr lang="en-US" sz="1600" b="1" dirty="0" smtClean="0"/>
              <a:t>-The baseline ash mass loading product includes numerous false alarms</a:t>
            </a:r>
          </a:p>
          <a:p>
            <a:r>
              <a:rPr lang="en-US" sz="1600" b="1" dirty="0" smtClean="0"/>
              <a:t>-In an actual ash cloud, baseline and VOLCAT ash mass loadings are generally similar</a:t>
            </a:r>
          </a:p>
          <a:p>
            <a:r>
              <a:rPr lang="en-US" sz="1600" b="1" dirty="0" smtClean="0"/>
              <a:t>-The accuracy of both the baseline and VOLCAT ash </a:t>
            </a:r>
            <a:r>
              <a:rPr lang="en-US" sz="1600" b="1" smtClean="0"/>
              <a:t>mass loading is </a:t>
            </a:r>
            <a:r>
              <a:rPr lang="en-US" sz="1600" b="1" dirty="0" smtClean="0"/>
              <a:t>a function of the cloud thickness and location.  In general, both are within a factor of 6 of aircraft based estimates.</a:t>
            </a:r>
            <a:endParaRPr lang="en-US" sz="1600" b="1" dirty="0"/>
          </a:p>
        </p:txBody>
      </p:sp>
    </p:spTree>
    <p:custDataLst>
      <p:tags r:id="rId1"/>
    </p:custDataLst>
    <p:extLst>
      <p:ext uri="{BB962C8B-B14F-4D97-AF65-F5344CB8AC3E}">
        <p14:creationId xmlns:p14="http://schemas.microsoft.com/office/powerpoint/2010/main" val="1884251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Resources</a:t>
            </a:r>
            <a:endParaRPr lang="en-US" dirty="0"/>
          </a:p>
        </p:txBody>
      </p:sp>
      <p:sp>
        <p:nvSpPr>
          <p:cNvPr id="3" name="Content Placeholder 2"/>
          <p:cNvSpPr>
            <a:spLocks noGrp="1"/>
          </p:cNvSpPr>
          <p:nvPr>
            <p:ph idx="1"/>
          </p:nvPr>
        </p:nvSpPr>
        <p:spPr/>
        <p:txBody>
          <a:bodyPr/>
          <a:lstStyle/>
          <a:p>
            <a:r>
              <a:rPr lang="en-US" dirty="0" smtClean="0">
                <a:hlinkClick r:id="rId4"/>
              </a:rPr>
              <a:t>ATBD on Volcanic Ash Products</a:t>
            </a:r>
            <a:endParaRPr lang="en-US" dirty="0" smtClean="0"/>
          </a:p>
          <a:p>
            <a:endParaRPr lang="en-US" dirty="0"/>
          </a:p>
          <a:p>
            <a:r>
              <a:rPr lang="en-US" dirty="0" smtClean="0">
                <a:hlinkClick r:id="rId5"/>
              </a:rPr>
              <a:t>Two-Page Fact Sheet on Volcanic Ash</a:t>
            </a:r>
            <a:endParaRPr lang="en-US" dirty="0" smtClean="0"/>
          </a:p>
          <a:p>
            <a:endParaRPr lang="en-US" dirty="0"/>
          </a:p>
          <a:p>
            <a:r>
              <a:rPr lang="en-US" dirty="0" smtClean="0">
                <a:hlinkClick r:id="rId6"/>
              </a:rPr>
              <a:t>Volcanic Ash at the GOES-R Website</a:t>
            </a:r>
            <a:endParaRPr lang="en-US" dirty="0" smtClean="0"/>
          </a:p>
          <a:p>
            <a:endParaRPr lang="en-US" dirty="0"/>
          </a:p>
          <a:p>
            <a:r>
              <a:rPr lang="en-US" dirty="0" smtClean="0">
                <a:hlinkClick r:id="rId7"/>
              </a:rPr>
              <a:t>GOES-R website</a:t>
            </a:r>
            <a:endParaRPr lang="en-US" dirty="0" smtClean="0"/>
          </a:p>
          <a:p>
            <a:endParaRPr lang="en-US" dirty="0"/>
          </a:p>
          <a:p>
            <a:r>
              <a:rPr lang="en-US" dirty="0" smtClean="0">
                <a:hlinkClick r:id="rId8"/>
              </a:rPr>
              <a:t>NOAA/CIMSS Volcanic Ash Monitoring Site</a:t>
            </a:r>
            <a:endParaRPr lang="en-US" dirty="0" smtClean="0"/>
          </a:p>
          <a:p>
            <a:endParaRPr lang="en-US" dirty="0"/>
          </a:p>
          <a:p>
            <a:endParaRPr lang="en-US" dirty="0" smtClean="0"/>
          </a:p>
          <a:p>
            <a:endParaRPr lang="en-US" dirty="0"/>
          </a:p>
          <a:p>
            <a:endParaRPr lang="en-US" dirty="0"/>
          </a:p>
        </p:txBody>
      </p:sp>
    </p:spTree>
    <p:custDataLst>
      <p:tags r:id="rId1"/>
    </p:custDataLst>
    <p:extLst>
      <p:ext uri="{BB962C8B-B14F-4D97-AF65-F5344CB8AC3E}">
        <p14:creationId xmlns:p14="http://schemas.microsoft.com/office/powerpoint/2010/main" val="3828078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06476"/>
            <a:ext cx="7773210" cy="680219"/>
          </a:xfrm>
        </p:spPr>
        <p:txBody>
          <a:bodyPr/>
          <a:lstStyle/>
          <a:p>
            <a:r>
              <a:rPr lang="en-US" b="1" dirty="0" smtClean="0"/>
              <a:t>Summary</a:t>
            </a:r>
            <a:endParaRPr lang="en-US" b="1" dirty="0"/>
          </a:p>
        </p:txBody>
      </p:sp>
      <p:sp>
        <p:nvSpPr>
          <p:cNvPr id="3" name="Content Placeholder 2"/>
          <p:cNvSpPr>
            <a:spLocks noGrp="1"/>
          </p:cNvSpPr>
          <p:nvPr>
            <p:ph idx="1"/>
          </p:nvPr>
        </p:nvSpPr>
        <p:spPr>
          <a:xfrm>
            <a:off x="1032386" y="1054509"/>
            <a:ext cx="8111613" cy="5355256"/>
          </a:xfrm>
        </p:spPr>
        <p:txBody>
          <a:bodyPr>
            <a:noAutofit/>
          </a:bodyPr>
          <a:lstStyle/>
          <a:p>
            <a:r>
              <a:rPr lang="en-US" sz="1600" b="1" dirty="0" smtClean="0"/>
              <a:t>The Baseline GOES-R Volcanic Products that are Available to </a:t>
            </a:r>
            <a:r>
              <a:rPr lang="en-US" sz="1600" b="1" dirty="0"/>
              <a:t>U</a:t>
            </a:r>
            <a:r>
              <a:rPr lang="en-US" sz="1600" b="1" dirty="0" smtClean="0"/>
              <a:t>sers in AWIPS on Day 1:</a:t>
            </a:r>
            <a:r>
              <a:rPr lang="en-US" sz="1600" dirty="0" smtClean="0"/>
              <a:t> ash cloud top height, ash mass loading, and quality flags (includes ash detection confidence)</a:t>
            </a:r>
          </a:p>
          <a:p>
            <a:endParaRPr lang="en-US" sz="1600" b="1" dirty="0" smtClean="0"/>
          </a:p>
          <a:p>
            <a:r>
              <a:rPr lang="en-US" sz="1600" b="1" dirty="0" smtClean="0"/>
              <a:t>Primary Limitation:</a:t>
            </a:r>
            <a:r>
              <a:rPr lang="en-US" sz="1600" dirty="0" smtClean="0"/>
              <a:t> </a:t>
            </a:r>
            <a:r>
              <a:rPr lang="en-US" sz="1600" dirty="0"/>
              <a:t>The users must couple the baseline GOES-R products with multi-spectral imagery to </a:t>
            </a:r>
            <a:r>
              <a:rPr lang="en-US" sz="1600" dirty="0" smtClean="0"/>
              <a:t>manually extract </a:t>
            </a:r>
            <a:r>
              <a:rPr lang="en-US" sz="1600" dirty="0"/>
              <a:t>regions of volcanic ash </a:t>
            </a:r>
            <a:r>
              <a:rPr lang="en-US" sz="1600" dirty="0" smtClean="0"/>
              <a:t>(and to filter </a:t>
            </a:r>
            <a:r>
              <a:rPr lang="en-US" sz="1600" dirty="0"/>
              <a:t>out the false alarms</a:t>
            </a:r>
            <a:r>
              <a:rPr lang="en-US" sz="1600" dirty="0" smtClean="0"/>
              <a:t>)</a:t>
            </a:r>
          </a:p>
          <a:p>
            <a:endParaRPr lang="en-US" sz="1600" dirty="0"/>
          </a:p>
          <a:p>
            <a:r>
              <a:rPr lang="en-US" sz="1600" b="1" dirty="0" smtClean="0"/>
              <a:t>Ash Cloud Height Accuracy:</a:t>
            </a:r>
            <a:r>
              <a:rPr lang="en-US" sz="1600" dirty="0" smtClean="0"/>
              <a:t> </a:t>
            </a:r>
            <a:r>
              <a:rPr lang="en-US" sz="1600" dirty="0"/>
              <a:t>The accuracy </a:t>
            </a:r>
            <a:r>
              <a:rPr lang="en-US" sz="1600" dirty="0" smtClean="0"/>
              <a:t>is </a:t>
            </a:r>
            <a:r>
              <a:rPr lang="en-US" sz="1600" dirty="0"/>
              <a:t>a function of the cloud thickness and location.  H</a:t>
            </a:r>
            <a:r>
              <a:rPr lang="en-US" sz="1600" dirty="0" smtClean="0"/>
              <a:t>eights generally have </a:t>
            </a:r>
            <a:r>
              <a:rPr lang="en-US" sz="1600" dirty="0"/>
              <a:t>a low bias of 0.5-3 km.</a:t>
            </a:r>
          </a:p>
          <a:p>
            <a:endParaRPr lang="en-US" sz="1600" b="1" dirty="0"/>
          </a:p>
          <a:p>
            <a:r>
              <a:rPr lang="en-US" sz="1600" b="1" dirty="0"/>
              <a:t>Ash </a:t>
            </a:r>
            <a:r>
              <a:rPr lang="en-US" sz="1600" b="1" dirty="0" smtClean="0"/>
              <a:t>Mass Loading </a:t>
            </a:r>
            <a:r>
              <a:rPr lang="en-US" sz="1600" b="1" dirty="0"/>
              <a:t>Accuracy:</a:t>
            </a:r>
            <a:r>
              <a:rPr lang="en-US" sz="1600" dirty="0"/>
              <a:t> The accuracy is a function of the cloud thickness and location.  In general, </a:t>
            </a:r>
            <a:r>
              <a:rPr lang="en-US" sz="1600" dirty="0" smtClean="0"/>
              <a:t>the mass loading is </a:t>
            </a:r>
            <a:r>
              <a:rPr lang="en-US" sz="1600" dirty="0"/>
              <a:t>within a factor of 6 of aircraft based </a:t>
            </a:r>
            <a:r>
              <a:rPr lang="en-US" sz="1600" dirty="0" smtClean="0"/>
              <a:t>estimates.</a:t>
            </a:r>
          </a:p>
          <a:p>
            <a:endParaRPr lang="en-US" sz="1600" dirty="0"/>
          </a:p>
          <a:p>
            <a:r>
              <a:rPr lang="en-US" sz="1600" dirty="0" smtClean="0"/>
              <a:t>The VOLCAT products, that users have become accustomed to, are more accurate and capable than the baseline products</a:t>
            </a:r>
          </a:p>
          <a:p>
            <a:endParaRPr lang="en-US" sz="1600" dirty="0" smtClean="0"/>
          </a:p>
          <a:p>
            <a:r>
              <a:rPr lang="en-US" sz="1600" dirty="0" smtClean="0"/>
              <a:t>We anticipate that the VOLCAT products and services (alerts) will continue to be available: </a:t>
            </a:r>
            <a:r>
              <a:rPr lang="en-US" sz="1600" dirty="0" smtClean="0">
                <a:hlinkClick r:id="rId4"/>
              </a:rPr>
              <a:t>https://volcano.ssec.wisc.edu/</a:t>
            </a:r>
            <a:endParaRPr lang="en-US" sz="1600" dirty="0" smtClean="0"/>
          </a:p>
        </p:txBody>
      </p:sp>
      <p:sp>
        <p:nvSpPr>
          <p:cNvPr id="4" name="TextBox 3"/>
          <p:cNvSpPr txBox="1"/>
          <p:nvPr/>
        </p:nvSpPr>
        <p:spPr>
          <a:xfrm>
            <a:off x="913590" y="6409765"/>
            <a:ext cx="8190850" cy="400110"/>
          </a:xfrm>
          <a:prstGeom prst="rect">
            <a:avLst/>
          </a:prstGeom>
          <a:noFill/>
        </p:spPr>
        <p:txBody>
          <a:bodyPr wrap="square" rtlCol="0">
            <a:spAutoFit/>
          </a:bodyPr>
          <a:lstStyle/>
          <a:p>
            <a:pPr algn="ctr"/>
            <a:r>
              <a:rPr lang="en-US" sz="2000" b="1" dirty="0" smtClean="0"/>
              <a:t>Volcanic Ash Subject Matter Expert: Mike.Pavolonis@noaa.gov</a:t>
            </a:r>
            <a:endParaRPr lang="en-US" sz="2000" b="1" dirty="0"/>
          </a:p>
        </p:txBody>
      </p:sp>
    </p:spTree>
    <p:custDataLst>
      <p:tags r:id="rId1"/>
    </p:custDataLst>
    <p:extLst>
      <p:ext uri="{BB962C8B-B14F-4D97-AF65-F5344CB8AC3E}">
        <p14:creationId xmlns:p14="http://schemas.microsoft.com/office/powerpoint/2010/main" val="4191012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00"/>
                </a:solidFill>
                <a:latin typeface="Arial"/>
                <a:cs typeface="Arial"/>
              </a:rPr>
              <a:t>Module Goals</a:t>
            </a:r>
            <a:endParaRPr lang="en-US" dirty="0"/>
          </a:p>
        </p:txBody>
      </p:sp>
      <p:sp>
        <p:nvSpPr>
          <p:cNvPr id="4" name="Subtitle 2"/>
          <p:cNvSpPr>
            <a:spLocks noGrp="1"/>
          </p:cNvSpPr>
          <p:nvPr>
            <p:ph idx="1"/>
          </p:nvPr>
        </p:nvSpPr>
        <p:spPr>
          <a:xfrm>
            <a:off x="1373624" y="1143000"/>
            <a:ext cx="7313175" cy="5434781"/>
          </a:xfrm>
        </p:spPr>
        <p:txBody>
          <a:bodyPr>
            <a:noAutofit/>
          </a:bodyPr>
          <a:lstStyle/>
          <a:p>
            <a:r>
              <a:rPr lang="en-US" dirty="0"/>
              <a:t>Introduce the baseline volcanic ash products that will be available to users from the operational GOES-R Ground System (known as the baseline products).</a:t>
            </a:r>
          </a:p>
          <a:p>
            <a:endParaRPr lang="en-US" dirty="0"/>
          </a:p>
          <a:p>
            <a:r>
              <a:rPr lang="en-US" dirty="0"/>
              <a:t>Outline the best practices for using the baseline GOES-R volcanic ash products.</a:t>
            </a:r>
          </a:p>
          <a:p>
            <a:endParaRPr lang="en-US" dirty="0"/>
          </a:p>
          <a:p>
            <a:r>
              <a:rPr lang="en-US" dirty="0"/>
              <a:t>Highlight differences between the baseline GOES-R volcanic ash products and the products generated by the </a:t>
            </a:r>
            <a:r>
              <a:rPr lang="en-US" dirty="0" err="1"/>
              <a:t>VOLcanic</a:t>
            </a:r>
            <a:r>
              <a:rPr lang="en-US" dirty="0"/>
              <a:t> Cloud Analysis Toolkit (VOLCAT).  Users are currently receiving the VOLCAT products.</a:t>
            </a:r>
          </a:p>
        </p:txBody>
      </p:sp>
    </p:spTree>
    <p:custDataLst>
      <p:tags r:id="rId1"/>
    </p:custDataLst>
    <p:extLst>
      <p:ext uri="{BB962C8B-B14F-4D97-AF65-F5344CB8AC3E}">
        <p14:creationId xmlns:p14="http://schemas.microsoft.com/office/powerpoint/2010/main" val="2147729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I_ZenithAngle_1km_West"/>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7122660" y="1521800"/>
            <a:ext cx="2021340" cy="1852788"/>
          </a:xfrm>
          <a:prstGeom prst="rect">
            <a:avLst/>
          </a:prstGeom>
          <a:noFill/>
          <a:ln>
            <a:noFill/>
          </a:ln>
        </p:spPr>
      </p:pic>
      <p:sp>
        <p:nvSpPr>
          <p:cNvPr id="2" name="Title 1"/>
          <p:cNvSpPr>
            <a:spLocks noGrp="1"/>
          </p:cNvSpPr>
          <p:nvPr>
            <p:ph type="title"/>
          </p:nvPr>
        </p:nvSpPr>
        <p:spPr>
          <a:xfrm>
            <a:off x="913589" y="274638"/>
            <a:ext cx="8038681" cy="1143000"/>
          </a:xfrm>
        </p:spPr>
        <p:txBody>
          <a:bodyPr/>
          <a:lstStyle/>
          <a:p>
            <a:r>
              <a:rPr lang="en-US" dirty="0" smtClean="0"/>
              <a:t>Where are they in AWIPS ; </a:t>
            </a:r>
            <a:r>
              <a:rPr lang="en-US" dirty="0" smtClean="0">
                <a:solidFill>
                  <a:srgbClr val="FF00FF"/>
                </a:solidFill>
              </a:rPr>
              <a:t/>
            </a:r>
            <a:br>
              <a:rPr lang="en-US" dirty="0" smtClean="0">
                <a:solidFill>
                  <a:srgbClr val="FF00FF"/>
                </a:solidFill>
              </a:rPr>
            </a:br>
            <a:r>
              <a:rPr lang="en-US" dirty="0" smtClean="0"/>
              <a:t>How Often are they produced?</a:t>
            </a:r>
            <a:endParaRPr lang="en-US" dirty="0"/>
          </a:p>
        </p:txBody>
      </p:sp>
      <p:sp>
        <p:nvSpPr>
          <p:cNvPr id="3" name="Content Placeholder 2"/>
          <p:cNvSpPr>
            <a:spLocks noGrp="1"/>
          </p:cNvSpPr>
          <p:nvPr>
            <p:ph idx="1"/>
          </p:nvPr>
        </p:nvSpPr>
        <p:spPr>
          <a:xfrm>
            <a:off x="913589" y="1641988"/>
            <a:ext cx="6209071" cy="1489588"/>
          </a:xfrm>
        </p:spPr>
        <p:txBody>
          <a:bodyPr/>
          <a:lstStyle/>
          <a:p>
            <a:r>
              <a:rPr lang="en-US" sz="1800" b="1" dirty="0" smtClean="0"/>
              <a:t>The Full Disk product is produced every 15 minutes.</a:t>
            </a:r>
          </a:p>
          <a:p>
            <a:r>
              <a:rPr lang="en-US" sz="1800" b="1" dirty="0" smtClean="0"/>
              <a:t>Quantitative out to 60 degrees LZA, Qualitative beyond that.  Aleutians have LZA &gt; 60</a:t>
            </a:r>
          </a:p>
          <a:p>
            <a:r>
              <a:rPr lang="en-US" sz="1800" b="1" dirty="0" smtClean="0"/>
              <a:t>Uses 7.4, 8.5, 11.2, 12.3, 13.3 </a:t>
            </a:r>
            <a:r>
              <a:rPr lang="en-US" sz="1800" b="1" dirty="0" smtClean="0">
                <a:latin typeface="Symbol" panose="05050102010706020507" pitchFamily="18" charset="2"/>
              </a:rPr>
              <a:t>m</a:t>
            </a:r>
            <a:r>
              <a:rPr lang="en-US" sz="1800" b="1" dirty="0" smtClean="0"/>
              <a:t>m infrared channels</a:t>
            </a:r>
            <a:endParaRPr lang="en-US" b="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379" y="2998803"/>
            <a:ext cx="5884607" cy="3543868"/>
          </a:xfrm>
          <a:prstGeom prst="rect">
            <a:avLst/>
          </a:prstGeom>
        </p:spPr>
      </p:pic>
      <p:sp>
        <p:nvSpPr>
          <p:cNvPr id="5" name="Rounded Rectangle 4"/>
          <p:cNvSpPr/>
          <p:nvPr/>
        </p:nvSpPr>
        <p:spPr>
          <a:xfrm>
            <a:off x="3977061" y="6053626"/>
            <a:ext cx="3070497" cy="523165"/>
          </a:xfrm>
          <a:prstGeom prst="roundRect">
            <a:avLst/>
          </a:prstGeom>
          <a:noFill/>
          <a:ln w="381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148830" y="3893574"/>
            <a:ext cx="1504335" cy="1477328"/>
          </a:xfrm>
          <a:prstGeom prst="rect">
            <a:avLst/>
          </a:prstGeom>
          <a:noFill/>
          <a:ln w="28575">
            <a:solidFill>
              <a:srgbClr val="92D050"/>
            </a:solidFill>
          </a:ln>
        </p:spPr>
        <p:txBody>
          <a:bodyPr wrap="square" rtlCol="0">
            <a:spAutoFit/>
          </a:bodyPr>
          <a:lstStyle/>
          <a:p>
            <a:r>
              <a:rPr lang="en-US" dirty="0" smtClean="0"/>
              <a:t>Only shows up in Full Disk Menus: East, West, or Test </a:t>
            </a:r>
            <a:endParaRPr lang="en-US" dirty="0"/>
          </a:p>
        </p:txBody>
      </p:sp>
      <p:cxnSp>
        <p:nvCxnSpPr>
          <p:cNvPr id="8" name="Straight Arrow Connector 7"/>
          <p:cNvCxnSpPr>
            <a:stCxn id="6" idx="1"/>
          </p:cNvCxnSpPr>
          <p:nvPr/>
        </p:nvCxnSpPr>
        <p:spPr>
          <a:xfrm flipH="1" flipV="1">
            <a:off x="4006386" y="3845806"/>
            <a:ext cx="3142444" cy="786432"/>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6" idx="1"/>
          </p:cNvCxnSpPr>
          <p:nvPr/>
        </p:nvCxnSpPr>
        <p:spPr>
          <a:xfrm flipH="1" flipV="1">
            <a:off x="3992738" y="4394858"/>
            <a:ext cx="3156092" cy="237380"/>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1"/>
          </p:cNvCxnSpPr>
          <p:nvPr/>
        </p:nvCxnSpPr>
        <p:spPr>
          <a:xfrm flipH="1">
            <a:off x="3984972" y="4632238"/>
            <a:ext cx="3163858" cy="292623"/>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967390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BANDS10-11_SRF_SO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06012" y="1091382"/>
            <a:ext cx="7531509" cy="5176683"/>
          </a:xfrm>
          <a:prstGeom prst="rect">
            <a:avLst/>
          </a:prstGeom>
          <a:noFill/>
          <a:ln>
            <a:noFill/>
          </a:ln>
        </p:spPr>
      </p:pic>
      <p:sp>
        <p:nvSpPr>
          <p:cNvPr id="5" name="Title 4"/>
          <p:cNvSpPr>
            <a:spLocks noGrp="1"/>
          </p:cNvSpPr>
          <p:nvPr>
            <p:ph type="title"/>
          </p:nvPr>
        </p:nvSpPr>
        <p:spPr>
          <a:xfrm>
            <a:off x="1041407" y="162854"/>
            <a:ext cx="7773210" cy="1143000"/>
          </a:xfrm>
        </p:spPr>
        <p:txBody>
          <a:bodyPr/>
          <a:lstStyle/>
          <a:p>
            <a:r>
              <a:rPr lang="en-US" dirty="0" smtClean="0"/>
              <a:t>Why use Bands 10 and 11?</a:t>
            </a:r>
            <a:endParaRPr lang="en-US" dirty="0"/>
          </a:p>
        </p:txBody>
      </p:sp>
      <p:sp>
        <p:nvSpPr>
          <p:cNvPr id="6" name="TextBox 5"/>
          <p:cNvSpPr txBox="1"/>
          <p:nvPr/>
        </p:nvSpPr>
        <p:spPr>
          <a:xfrm>
            <a:off x="2318260" y="6083399"/>
            <a:ext cx="5707012" cy="369332"/>
          </a:xfrm>
          <a:prstGeom prst="rect">
            <a:avLst/>
          </a:prstGeom>
          <a:noFill/>
        </p:spPr>
        <p:txBody>
          <a:bodyPr wrap="none" rtlCol="0">
            <a:spAutoFit/>
          </a:bodyPr>
          <a:lstStyle/>
          <a:p>
            <a:r>
              <a:rPr lang="en-US" dirty="0" smtClean="0"/>
              <a:t>SO</a:t>
            </a:r>
            <a:r>
              <a:rPr lang="en-US" baseline="-25000" dirty="0" smtClean="0"/>
              <a:t>2</a:t>
            </a:r>
            <a:r>
              <a:rPr lang="en-US" dirty="0" smtClean="0"/>
              <a:t> absorption is strong at 7.4 </a:t>
            </a:r>
            <a:r>
              <a:rPr lang="en-US" dirty="0" smtClean="0">
                <a:latin typeface="Symbol" panose="05050102010706020507" pitchFamily="18" charset="2"/>
              </a:rPr>
              <a:t>m</a:t>
            </a:r>
            <a:r>
              <a:rPr lang="en-US" dirty="0" smtClean="0"/>
              <a:t>m and at 8.5-8.8 </a:t>
            </a:r>
            <a:r>
              <a:rPr lang="en-US" dirty="0" smtClean="0">
                <a:latin typeface="Symbol" panose="05050102010706020507" pitchFamily="18" charset="2"/>
              </a:rPr>
              <a:t>m</a:t>
            </a:r>
            <a:r>
              <a:rPr lang="en-US" dirty="0" smtClean="0"/>
              <a:t>m</a:t>
            </a:r>
            <a:endParaRPr lang="en-US" dirty="0"/>
          </a:p>
        </p:txBody>
      </p:sp>
    </p:spTree>
    <p:custDataLst>
      <p:tags r:id="rId1"/>
    </p:custDataLst>
    <p:extLst>
      <p:ext uri="{BB962C8B-B14F-4D97-AF65-F5344CB8AC3E}">
        <p14:creationId xmlns:p14="http://schemas.microsoft.com/office/powerpoint/2010/main" val="237285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MAWARI-8.AHI.2016-02-12.20-20-00.lat53.59.lon159.15.Ash_He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7255"/>
            <a:ext cx="3048000" cy="2502408"/>
          </a:xfrm>
          <a:prstGeom prst="rect">
            <a:avLst/>
          </a:prstGeom>
        </p:spPr>
      </p:pic>
      <p:pic>
        <p:nvPicPr>
          <p:cNvPr id="5" name="Picture 4" descr="HIMAWARI-8.AHI.2016-02-12.20-20-00.lat53.59.lon159.15.Ash_Load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2700593"/>
            <a:ext cx="3048000" cy="2502408"/>
          </a:xfrm>
          <a:prstGeom prst="rect">
            <a:avLst/>
          </a:prstGeom>
        </p:spPr>
      </p:pic>
      <p:pic>
        <p:nvPicPr>
          <p:cNvPr id="6" name="Picture 5" descr="HIMAWARI-8.AHI.2016-02-12.20-20-00.lat53.59.lon159.15.Overall_Ash_Conf.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355592"/>
            <a:ext cx="3048000" cy="2502408"/>
          </a:xfrm>
          <a:prstGeom prst="rect">
            <a:avLst/>
          </a:prstGeom>
        </p:spPr>
      </p:pic>
      <p:sp>
        <p:nvSpPr>
          <p:cNvPr id="7" name="TextBox 6"/>
          <p:cNvSpPr txBox="1"/>
          <p:nvPr/>
        </p:nvSpPr>
        <p:spPr>
          <a:xfrm>
            <a:off x="334211" y="0"/>
            <a:ext cx="8595895" cy="584776"/>
          </a:xfrm>
          <a:prstGeom prst="rect">
            <a:avLst/>
          </a:prstGeom>
          <a:noFill/>
        </p:spPr>
        <p:txBody>
          <a:bodyPr wrap="square" rtlCol="0">
            <a:spAutoFit/>
          </a:bodyPr>
          <a:lstStyle/>
          <a:p>
            <a:pPr algn="ctr"/>
            <a:r>
              <a:rPr lang="en-US" sz="3200" b="1" dirty="0" smtClean="0"/>
              <a:t>Baseline GOES-R Products</a:t>
            </a:r>
            <a:endParaRPr lang="en-US" sz="3200" b="1" dirty="0"/>
          </a:p>
        </p:txBody>
      </p:sp>
      <p:sp>
        <p:nvSpPr>
          <p:cNvPr id="8" name="TextBox 7"/>
          <p:cNvSpPr txBox="1"/>
          <p:nvPr/>
        </p:nvSpPr>
        <p:spPr>
          <a:xfrm>
            <a:off x="0" y="665691"/>
            <a:ext cx="3244646" cy="923330"/>
          </a:xfrm>
          <a:prstGeom prst="rect">
            <a:avLst/>
          </a:prstGeom>
          <a:solidFill>
            <a:schemeClr val="accent1">
              <a:lumMod val="20000"/>
              <a:lumOff val="80000"/>
            </a:schemeClr>
          </a:solidFill>
          <a:ln w="31750">
            <a:solidFill>
              <a:schemeClr val="tx1"/>
            </a:solidFill>
          </a:ln>
        </p:spPr>
        <p:txBody>
          <a:bodyPr wrap="square" rtlCol="0">
            <a:spAutoFit/>
          </a:bodyPr>
          <a:lstStyle/>
          <a:p>
            <a:r>
              <a:rPr lang="en-US" b="1" dirty="0" smtClean="0"/>
              <a:t>Product: Ash Cloud Height</a:t>
            </a:r>
          </a:p>
          <a:p>
            <a:r>
              <a:rPr lang="en-US" b="1" dirty="0" smtClean="0"/>
              <a:t>Units: km AMSL</a:t>
            </a:r>
          </a:p>
          <a:p>
            <a:r>
              <a:rPr lang="en-US" b="1" dirty="0" smtClean="0"/>
              <a:t>Required Accuracy: 3 km</a:t>
            </a:r>
            <a:endParaRPr lang="en-US" b="1" dirty="0"/>
          </a:p>
        </p:txBody>
      </p:sp>
      <p:sp>
        <p:nvSpPr>
          <p:cNvPr id="9" name="TextBox 8"/>
          <p:cNvSpPr txBox="1"/>
          <p:nvPr/>
        </p:nvSpPr>
        <p:spPr>
          <a:xfrm>
            <a:off x="2846439" y="1982811"/>
            <a:ext cx="3406877" cy="1200329"/>
          </a:xfrm>
          <a:prstGeom prst="rect">
            <a:avLst/>
          </a:prstGeom>
          <a:solidFill>
            <a:schemeClr val="accent1">
              <a:lumMod val="20000"/>
              <a:lumOff val="80000"/>
            </a:schemeClr>
          </a:solidFill>
          <a:ln w="31750">
            <a:solidFill>
              <a:schemeClr val="tx1"/>
            </a:solidFill>
          </a:ln>
        </p:spPr>
        <p:txBody>
          <a:bodyPr wrap="square" rtlCol="0">
            <a:spAutoFit/>
          </a:bodyPr>
          <a:lstStyle/>
          <a:p>
            <a:r>
              <a:rPr lang="en-US" b="1" dirty="0" smtClean="0"/>
              <a:t>Product: Ash Mass Loading</a:t>
            </a:r>
          </a:p>
          <a:p>
            <a:r>
              <a:rPr lang="en-US" b="1" dirty="0" smtClean="0"/>
              <a:t>Units: tons/km</a:t>
            </a:r>
            <a:r>
              <a:rPr lang="en-US" b="1" baseline="30000" dirty="0" smtClean="0"/>
              <a:t>2</a:t>
            </a:r>
            <a:r>
              <a:rPr lang="en-US" b="1" dirty="0" smtClean="0"/>
              <a:t> = g/m</a:t>
            </a:r>
            <a:r>
              <a:rPr lang="en-US" b="1" baseline="30000" dirty="0" smtClean="0"/>
              <a:t>2</a:t>
            </a:r>
            <a:endParaRPr lang="en-US" b="1" dirty="0" smtClean="0"/>
          </a:p>
          <a:p>
            <a:r>
              <a:rPr lang="en-US" b="1" dirty="0" smtClean="0"/>
              <a:t>Required Accuracy: 2 tons/km</a:t>
            </a:r>
            <a:r>
              <a:rPr lang="en-US" b="1" baseline="30000" dirty="0" smtClean="0"/>
              <a:t>2</a:t>
            </a:r>
            <a:endParaRPr lang="en-US" b="1" dirty="0"/>
          </a:p>
        </p:txBody>
      </p:sp>
      <p:sp>
        <p:nvSpPr>
          <p:cNvPr id="10" name="TextBox 9"/>
          <p:cNvSpPr txBox="1"/>
          <p:nvPr/>
        </p:nvSpPr>
        <p:spPr>
          <a:xfrm>
            <a:off x="6096000" y="3629598"/>
            <a:ext cx="3048000" cy="923330"/>
          </a:xfrm>
          <a:prstGeom prst="rect">
            <a:avLst/>
          </a:prstGeom>
          <a:solidFill>
            <a:schemeClr val="accent1">
              <a:lumMod val="20000"/>
              <a:lumOff val="80000"/>
            </a:schemeClr>
          </a:solidFill>
          <a:ln w="31750">
            <a:solidFill>
              <a:schemeClr val="tx1"/>
            </a:solidFill>
          </a:ln>
        </p:spPr>
        <p:txBody>
          <a:bodyPr wrap="square" rtlCol="0">
            <a:spAutoFit/>
          </a:bodyPr>
          <a:lstStyle/>
          <a:p>
            <a:r>
              <a:rPr lang="en-US" b="1" dirty="0" smtClean="0"/>
              <a:t>Product: Quality Flags</a:t>
            </a:r>
          </a:p>
          <a:p>
            <a:r>
              <a:rPr lang="en-US" b="1" dirty="0" smtClean="0"/>
              <a:t>Primary Utility: ash detection confidence</a:t>
            </a:r>
          </a:p>
        </p:txBody>
      </p:sp>
      <p:sp>
        <p:nvSpPr>
          <p:cNvPr id="11" name="TextBox 10"/>
          <p:cNvSpPr txBox="1"/>
          <p:nvPr/>
        </p:nvSpPr>
        <p:spPr>
          <a:xfrm>
            <a:off x="6382256" y="636809"/>
            <a:ext cx="2717498" cy="2585323"/>
          </a:xfrm>
          <a:prstGeom prst="rect">
            <a:avLst/>
          </a:prstGeom>
          <a:solidFill>
            <a:srgbClr val="FFFF00"/>
          </a:solidFill>
          <a:ln w="31750">
            <a:solidFill>
              <a:schemeClr val="tx1"/>
            </a:solidFill>
          </a:ln>
        </p:spPr>
        <p:txBody>
          <a:bodyPr wrap="square" rtlCol="0">
            <a:spAutoFit/>
          </a:bodyPr>
          <a:lstStyle/>
          <a:p>
            <a:r>
              <a:rPr lang="en-US" b="1" dirty="0" smtClean="0"/>
              <a:t>IMPORTANT: Baseline </a:t>
            </a:r>
            <a:r>
              <a:rPr lang="en-US" b="1" dirty="0"/>
              <a:t>requirements do not penalize for false </a:t>
            </a:r>
            <a:r>
              <a:rPr lang="en-US" b="1" dirty="0" smtClean="0"/>
              <a:t>alarms; ash </a:t>
            </a:r>
            <a:r>
              <a:rPr lang="en-US" b="1" dirty="0"/>
              <a:t>cloud height and mass loading will have valid values for all pixels that </a:t>
            </a:r>
            <a:r>
              <a:rPr lang="en-US" b="1" u="sng" dirty="0"/>
              <a:t>MIGHT</a:t>
            </a:r>
            <a:r>
              <a:rPr lang="en-US" b="1" dirty="0"/>
              <a:t> be volcanic ash</a:t>
            </a:r>
            <a:r>
              <a:rPr lang="en-US" b="1" dirty="0" smtClean="0"/>
              <a:t>.</a:t>
            </a:r>
            <a:endParaRPr lang="en-US" b="1" dirty="0"/>
          </a:p>
        </p:txBody>
      </p:sp>
      <p:sp>
        <p:nvSpPr>
          <p:cNvPr id="12" name="TextBox 11"/>
          <p:cNvSpPr txBox="1"/>
          <p:nvPr/>
        </p:nvSpPr>
        <p:spPr>
          <a:xfrm>
            <a:off x="1312607" y="5369009"/>
            <a:ext cx="4678776" cy="1200329"/>
          </a:xfrm>
          <a:prstGeom prst="rect">
            <a:avLst/>
          </a:prstGeom>
          <a:solidFill>
            <a:srgbClr val="FFFF00"/>
          </a:solidFill>
          <a:ln w="31750">
            <a:solidFill>
              <a:schemeClr val="tx1"/>
            </a:solidFill>
          </a:ln>
        </p:spPr>
        <p:txBody>
          <a:bodyPr wrap="square" rtlCol="0">
            <a:spAutoFit/>
          </a:bodyPr>
          <a:lstStyle/>
          <a:p>
            <a:r>
              <a:rPr lang="en-US" b="1" dirty="0"/>
              <a:t>U</a:t>
            </a:r>
            <a:r>
              <a:rPr lang="en-US" b="1" dirty="0" smtClean="0"/>
              <a:t>sers must couple baseline GOES-R products with multi-spectral imagery to manually extract regions of volcanic ash (to filter out the false alarms)</a:t>
            </a:r>
            <a:endParaRPr lang="en-US" b="1" dirty="0"/>
          </a:p>
        </p:txBody>
      </p:sp>
    </p:spTree>
    <p:custDataLst>
      <p:tags r:id="rId1"/>
    </p:custDataLst>
    <p:extLst>
      <p:ext uri="{BB962C8B-B14F-4D97-AF65-F5344CB8AC3E}">
        <p14:creationId xmlns:p14="http://schemas.microsoft.com/office/powerpoint/2010/main" val="3838773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08" y="658563"/>
            <a:ext cx="2908300" cy="369332"/>
          </a:xfrm>
          <a:prstGeom prst="rect">
            <a:avLst/>
          </a:prstGeom>
          <a:solidFill>
            <a:srgbClr val="FFFF00"/>
          </a:solidFill>
          <a:ln w="31750">
            <a:solidFill>
              <a:schemeClr val="tx1"/>
            </a:solidFill>
          </a:ln>
        </p:spPr>
        <p:txBody>
          <a:bodyPr wrap="square" rtlCol="0">
            <a:spAutoFit/>
          </a:bodyPr>
          <a:lstStyle/>
          <a:p>
            <a:pPr algn="ctr" defTabSz="457200"/>
            <a:r>
              <a:rPr lang="en-US" b="1" dirty="0" smtClean="0">
                <a:solidFill>
                  <a:prstClr val="black"/>
                </a:solidFill>
                <a:latin typeface="Calibri"/>
              </a:rPr>
              <a:t>1). Unrest Alerts</a:t>
            </a:r>
          </a:p>
        </p:txBody>
      </p:sp>
      <p:sp>
        <p:nvSpPr>
          <p:cNvPr id="6" name="TextBox 5"/>
          <p:cNvSpPr txBox="1"/>
          <p:nvPr/>
        </p:nvSpPr>
        <p:spPr>
          <a:xfrm>
            <a:off x="3081530" y="658563"/>
            <a:ext cx="2844800" cy="369332"/>
          </a:xfrm>
          <a:prstGeom prst="rect">
            <a:avLst/>
          </a:prstGeom>
          <a:solidFill>
            <a:srgbClr val="FFFF00"/>
          </a:solidFill>
          <a:ln w="31750">
            <a:solidFill>
              <a:schemeClr val="tx1"/>
            </a:solidFill>
          </a:ln>
        </p:spPr>
        <p:txBody>
          <a:bodyPr wrap="square" rtlCol="0">
            <a:spAutoFit/>
          </a:bodyPr>
          <a:lstStyle/>
          <a:p>
            <a:pPr algn="ctr" defTabSz="457200"/>
            <a:r>
              <a:rPr lang="en-US" b="1" dirty="0" smtClean="0">
                <a:solidFill>
                  <a:prstClr val="black"/>
                </a:solidFill>
                <a:latin typeface="Calibri"/>
              </a:rPr>
              <a:t>2). Eruption Alerts</a:t>
            </a:r>
            <a:endParaRPr lang="en-US" b="1" i="1" dirty="0">
              <a:solidFill>
                <a:prstClr val="black"/>
              </a:solidFill>
              <a:latin typeface="Calibri"/>
            </a:endParaRPr>
          </a:p>
        </p:txBody>
      </p:sp>
      <p:sp>
        <p:nvSpPr>
          <p:cNvPr id="7" name="TextBox 6"/>
          <p:cNvSpPr txBox="1"/>
          <p:nvPr/>
        </p:nvSpPr>
        <p:spPr>
          <a:xfrm>
            <a:off x="6053328" y="658563"/>
            <a:ext cx="3048000" cy="369332"/>
          </a:xfrm>
          <a:prstGeom prst="rect">
            <a:avLst/>
          </a:prstGeom>
          <a:solidFill>
            <a:srgbClr val="FFFF00"/>
          </a:solidFill>
          <a:ln w="31750">
            <a:solidFill>
              <a:schemeClr val="tx1"/>
            </a:solidFill>
          </a:ln>
        </p:spPr>
        <p:txBody>
          <a:bodyPr wrap="square" rtlCol="0">
            <a:spAutoFit/>
          </a:bodyPr>
          <a:lstStyle/>
          <a:p>
            <a:pPr algn="ctr" defTabSz="457200"/>
            <a:r>
              <a:rPr lang="en-US" b="1" dirty="0">
                <a:solidFill>
                  <a:prstClr val="black"/>
                </a:solidFill>
                <a:latin typeface="Calibri"/>
              </a:rPr>
              <a:t>3</a:t>
            </a:r>
            <a:r>
              <a:rPr lang="en-US" b="1" dirty="0" smtClean="0">
                <a:solidFill>
                  <a:prstClr val="black"/>
                </a:solidFill>
                <a:latin typeface="Calibri"/>
              </a:rPr>
              <a:t>). Volcanic Cloud Tracking</a:t>
            </a:r>
          </a:p>
        </p:txBody>
      </p:sp>
      <p:sp>
        <p:nvSpPr>
          <p:cNvPr id="8" name="TextBox 7"/>
          <p:cNvSpPr txBox="1"/>
          <p:nvPr/>
        </p:nvSpPr>
        <p:spPr>
          <a:xfrm>
            <a:off x="835686" y="4204652"/>
            <a:ext cx="3644901" cy="369332"/>
          </a:xfrm>
          <a:prstGeom prst="rect">
            <a:avLst/>
          </a:prstGeom>
          <a:solidFill>
            <a:srgbClr val="FFFF00"/>
          </a:solidFill>
          <a:ln w="31750">
            <a:solidFill>
              <a:schemeClr val="tx1"/>
            </a:solidFill>
          </a:ln>
        </p:spPr>
        <p:txBody>
          <a:bodyPr wrap="square" rtlCol="0">
            <a:spAutoFit/>
          </a:bodyPr>
          <a:lstStyle/>
          <a:p>
            <a:pPr algn="ctr" defTabSz="457200"/>
            <a:r>
              <a:rPr lang="en-US" b="1" dirty="0">
                <a:solidFill>
                  <a:prstClr val="black"/>
                </a:solidFill>
                <a:latin typeface="Calibri"/>
              </a:rPr>
              <a:t>4</a:t>
            </a:r>
            <a:r>
              <a:rPr lang="en-US" b="1" dirty="0" smtClean="0">
                <a:solidFill>
                  <a:prstClr val="black"/>
                </a:solidFill>
                <a:latin typeface="Calibri"/>
              </a:rPr>
              <a:t>). Volcanic Cloud Characterization</a:t>
            </a:r>
            <a:endParaRPr lang="en-US" b="1" i="1" dirty="0">
              <a:solidFill>
                <a:prstClr val="black"/>
              </a:solidFill>
              <a:latin typeface="Calibri"/>
            </a:endParaRPr>
          </a:p>
        </p:txBody>
      </p:sp>
      <p:sp>
        <p:nvSpPr>
          <p:cNvPr id="9" name="TextBox 8"/>
          <p:cNvSpPr txBox="1"/>
          <p:nvPr/>
        </p:nvSpPr>
        <p:spPr>
          <a:xfrm>
            <a:off x="5002925" y="4224988"/>
            <a:ext cx="3298864" cy="369332"/>
          </a:xfrm>
          <a:prstGeom prst="rect">
            <a:avLst/>
          </a:prstGeom>
          <a:solidFill>
            <a:srgbClr val="FFFF00"/>
          </a:solidFill>
          <a:ln w="31750">
            <a:solidFill>
              <a:schemeClr val="tx1"/>
            </a:solidFill>
          </a:ln>
        </p:spPr>
        <p:txBody>
          <a:bodyPr wrap="square" rtlCol="0">
            <a:spAutoFit/>
          </a:bodyPr>
          <a:lstStyle/>
          <a:p>
            <a:pPr algn="ctr" defTabSz="457200"/>
            <a:r>
              <a:rPr lang="en-US" b="1" dirty="0" smtClean="0">
                <a:solidFill>
                  <a:prstClr val="black"/>
                </a:solidFill>
                <a:latin typeface="Calibri"/>
              </a:rPr>
              <a:t>5). Eruption Source Parameters</a:t>
            </a:r>
            <a:endParaRPr lang="en-US" b="1" i="1" dirty="0">
              <a:solidFill>
                <a:prstClr val="black"/>
              </a:solidFill>
              <a:latin typeface="Calibri"/>
            </a:endParaRPr>
          </a:p>
        </p:txBody>
      </p:sp>
      <p:sp>
        <p:nvSpPr>
          <p:cNvPr id="10" name="TextBox 9"/>
          <p:cNvSpPr txBox="1"/>
          <p:nvPr/>
        </p:nvSpPr>
        <p:spPr>
          <a:xfrm>
            <a:off x="241300" y="0"/>
            <a:ext cx="8582526" cy="584776"/>
          </a:xfrm>
          <a:prstGeom prst="rect">
            <a:avLst/>
          </a:prstGeom>
          <a:noFill/>
        </p:spPr>
        <p:txBody>
          <a:bodyPr wrap="square" rtlCol="0">
            <a:spAutoFit/>
          </a:bodyPr>
          <a:lstStyle/>
          <a:p>
            <a:pPr algn="ctr" defTabSz="457200"/>
            <a:r>
              <a:rPr lang="en-US" sz="3200" b="1" dirty="0" smtClean="0">
                <a:solidFill>
                  <a:prstClr val="black"/>
                </a:solidFill>
                <a:latin typeface="Calibri"/>
              </a:rPr>
              <a:t>    The </a:t>
            </a:r>
            <a:r>
              <a:rPr lang="en-US" sz="3200" b="1" dirty="0" err="1" smtClean="0">
                <a:solidFill>
                  <a:prstClr val="black"/>
                </a:solidFill>
                <a:latin typeface="Calibri"/>
              </a:rPr>
              <a:t>VOLcanic</a:t>
            </a:r>
            <a:r>
              <a:rPr lang="en-US" sz="3200" b="1" dirty="0" smtClean="0">
                <a:solidFill>
                  <a:prstClr val="black"/>
                </a:solidFill>
                <a:latin typeface="Calibri"/>
              </a:rPr>
              <a:t> Cloud Analysis Toolkit (VOLCAT)</a:t>
            </a:r>
            <a:endParaRPr lang="en-US" sz="3200" b="1" dirty="0">
              <a:solidFill>
                <a:prstClr val="black"/>
              </a:solidFill>
              <a:latin typeface="Calibri"/>
            </a:endParaRPr>
          </a:p>
        </p:txBody>
      </p:sp>
      <p:pic>
        <p:nvPicPr>
          <p:cNvPr id="3" name="Picture 2" descr="SNPP.VIIRS.2014-11-30.20-29-00_cluster1_node1.RGB1112or13um_3911um_11um.zoom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00" y="1128305"/>
            <a:ext cx="2476500" cy="2837386"/>
          </a:xfrm>
          <a:prstGeom prst="rect">
            <a:avLst/>
          </a:prstGeom>
        </p:spPr>
      </p:pic>
      <p:pic>
        <p:nvPicPr>
          <p:cNvPr id="11" name="Picture 10" descr="phot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8700" y="1062276"/>
            <a:ext cx="1993900" cy="2990850"/>
          </a:xfrm>
          <a:prstGeom prst="rect">
            <a:avLst/>
          </a:prstGeom>
        </p:spPr>
      </p:pic>
      <p:pic>
        <p:nvPicPr>
          <p:cNvPr id="13" name="Picture 12" descr="sample_goes_modi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7071" y="1255305"/>
            <a:ext cx="3036961" cy="2331750"/>
          </a:xfrm>
          <a:prstGeom prst="rect">
            <a:avLst/>
          </a:prstGeom>
        </p:spPr>
      </p:pic>
      <p:pic>
        <p:nvPicPr>
          <p:cNvPr id="14" name="Picture 2" descr="ash_traj_fx"/>
          <p:cNvPicPr>
            <a:picLocks noChangeAspect="1" noChangeArrowheads="1"/>
          </p:cNvPicPr>
          <p:nvPr/>
        </p:nvPicPr>
        <p:blipFill>
          <a:blip r:embed="rId7"/>
          <a:srcRect/>
          <a:stretch>
            <a:fillRect/>
          </a:stretch>
        </p:blipFill>
        <p:spPr bwMode="auto">
          <a:xfrm>
            <a:off x="5245100" y="4615220"/>
            <a:ext cx="2806700" cy="2245228"/>
          </a:xfrm>
          <a:prstGeom prst="rect">
            <a:avLst/>
          </a:prstGeom>
          <a:noFill/>
        </p:spPr>
      </p:pic>
      <p:pic>
        <p:nvPicPr>
          <p:cNvPr id="15" name="Picture 14" descr="Aqua.MODIS.2008-08-09.00-50-00_cluster1_node0.RGB1112um_8511um_11um_Ash_Retv.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3434" y="4615286"/>
            <a:ext cx="2388731" cy="2179893"/>
          </a:xfrm>
          <a:prstGeom prst="rect">
            <a:avLst/>
          </a:prstGeom>
        </p:spPr>
      </p:pic>
      <p:sp>
        <p:nvSpPr>
          <p:cNvPr id="2" name="Slide Number Placeholder 1"/>
          <p:cNvSpPr>
            <a:spLocks noGrp="1"/>
          </p:cNvSpPr>
          <p:nvPr>
            <p:ph type="sldNum" sz="quarter" idx="12"/>
          </p:nvPr>
        </p:nvSpPr>
        <p:spPr/>
        <p:txBody>
          <a:bodyPr/>
          <a:lstStyle/>
          <a:p>
            <a:fld id="{1F32DFAE-839A-8443-B9C1-51F7F225A32A}" type="slidenum">
              <a:rPr lang="en-US" smtClean="0">
                <a:solidFill>
                  <a:prstClr val="black">
                    <a:tint val="75000"/>
                  </a:prstClr>
                </a:solidFill>
                <a:latin typeface="Calibri"/>
              </a:rPr>
              <a:pPr/>
              <a:t>6</a:t>
            </a:fld>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3618165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hupa_8511_rgb.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29" y="682642"/>
            <a:ext cx="7521752" cy="6175358"/>
          </a:xfrm>
          <a:prstGeom prst="rect">
            <a:avLst/>
          </a:prstGeom>
        </p:spPr>
      </p:pic>
      <p:sp>
        <p:nvSpPr>
          <p:cNvPr id="5" name="TextBox 4"/>
          <p:cNvSpPr txBox="1"/>
          <p:nvPr/>
        </p:nvSpPr>
        <p:spPr>
          <a:xfrm>
            <a:off x="3414058" y="1976432"/>
            <a:ext cx="2375647" cy="369332"/>
          </a:xfrm>
          <a:prstGeom prst="rect">
            <a:avLst/>
          </a:prstGeom>
          <a:noFill/>
        </p:spPr>
        <p:txBody>
          <a:bodyPr wrap="square" rtlCol="0">
            <a:spAutoFit/>
          </a:bodyPr>
          <a:lstStyle/>
          <a:p>
            <a:pPr algn="ctr"/>
            <a:r>
              <a:rPr lang="en-US" b="1" dirty="0" err="1" smtClean="0">
                <a:solidFill>
                  <a:srgbClr val="FFFFFF"/>
                </a:solidFill>
              </a:rPr>
              <a:t>Zhupanovsky</a:t>
            </a:r>
            <a:endParaRPr lang="en-US" b="1" dirty="0">
              <a:solidFill>
                <a:srgbClr val="FFFFFF"/>
              </a:solidFill>
            </a:endParaRPr>
          </a:p>
        </p:txBody>
      </p:sp>
      <p:sp>
        <p:nvSpPr>
          <p:cNvPr id="6" name="TextBox 5"/>
          <p:cNvSpPr txBox="1"/>
          <p:nvPr/>
        </p:nvSpPr>
        <p:spPr>
          <a:xfrm>
            <a:off x="881529" y="1380564"/>
            <a:ext cx="1633071" cy="400110"/>
          </a:xfrm>
          <a:prstGeom prst="rect">
            <a:avLst/>
          </a:prstGeom>
          <a:noFill/>
        </p:spPr>
        <p:txBody>
          <a:bodyPr wrap="square" rtlCol="0">
            <a:spAutoFit/>
          </a:bodyPr>
          <a:lstStyle/>
          <a:p>
            <a:pPr algn="ctr"/>
            <a:r>
              <a:rPr lang="en-US" sz="2000" b="1" dirty="0" smtClean="0">
                <a:solidFill>
                  <a:schemeClr val="bg1"/>
                </a:solidFill>
              </a:rPr>
              <a:t>Kamchatka</a:t>
            </a:r>
            <a:endParaRPr lang="en-US" sz="2000" b="1" dirty="0">
              <a:solidFill>
                <a:schemeClr val="bg1"/>
              </a:solidFill>
            </a:endParaRPr>
          </a:p>
        </p:txBody>
      </p:sp>
      <p:cxnSp>
        <p:nvCxnSpPr>
          <p:cNvPr id="8" name="Straight Arrow Connector 7"/>
          <p:cNvCxnSpPr/>
          <p:nvPr/>
        </p:nvCxnSpPr>
        <p:spPr>
          <a:xfrm>
            <a:off x="4601882" y="2345764"/>
            <a:ext cx="89647" cy="1299883"/>
          </a:xfrm>
          <a:prstGeom prst="straightConnector1">
            <a:avLst/>
          </a:prstGeom>
          <a:ln w="44450">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08353" y="26742"/>
            <a:ext cx="7993529" cy="523220"/>
          </a:xfrm>
          <a:prstGeom prst="rect">
            <a:avLst/>
          </a:prstGeom>
          <a:noFill/>
        </p:spPr>
        <p:txBody>
          <a:bodyPr wrap="square" rtlCol="0">
            <a:spAutoFit/>
          </a:bodyPr>
          <a:lstStyle/>
          <a:p>
            <a:pPr algn="ctr"/>
            <a:r>
              <a:rPr lang="en-US" sz="2800" b="1" dirty="0" smtClean="0"/>
              <a:t>Example Case – False Color Image (aka RGB)</a:t>
            </a:r>
            <a:endParaRPr lang="en-US" sz="2800" b="1" dirty="0"/>
          </a:p>
        </p:txBody>
      </p:sp>
      <p:sp>
        <p:nvSpPr>
          <p:cNvPr id="10" name="TextBox 9"/>
          <p:cNvSpPr txBox="1"/>
          <p:nvPr/>
        </p:nvSpPr>
        <p:spPr>
          <a:xfrm>
            <a:off x="6510528" y="950976"/>
            <a:ext cx="2606040" cy="685800"/>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000" b="1" dirty="0" smtClean="0"/>
              <a:t>Eruption is visible at 20:30 UTC</a:t>
            </a:r>
            <a:endParaRPr lang="en-US" sz="2000" b="1" dirty="0"/>
          </a:p>
        </p:txBody>
      </p:sp>
    </p:spTree>
    <p:custDataLst>
      <p:tags r:id="rId1"/>
    </p:custDataLst>
    <p:extLst>
      <p:ext uri="{BB962C8B-B14F-4D97-AF65-F5344CB8AC3E}">
        <p14:creationId xmlns:p14="http://schemas.microsoft.com/office/powerpoint/2010/main" val="3023206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hupa_bt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24" y="685800"/>
            <a:ext cx="7493000" cy="6151753"/>
          </a:xfrm>
          <a:prstGeom prst="rect">
            <a:avLst/>
          </a:prstGeom>
        </p:spPr>
      </p:pic>
      <p:sp>
        <p:nvSpPr>
          <p:cNvPr id="5" name="TextBox 4"/>
          <p:cNvSpPr txBox="1"/>
          <p:nvPr/>
        </p:nvSpPr>
        <p:spPr>
          <a:xfrm>
            <a:off x="3414058" y="1976432"/>
            <a:ext cx="2375647" cy="369332"/>
          </a:xfrm>
          <a:prstGeom prst="rect">
            <a:avLst/>
          </a:prstGeom>
          <a:noFill/>
        </p:spPr>
        <p:txBody>
          <a:bodyPr wrap="square" rtlCol="0">
            <a:spAutoFit/>
          </a:bodyPr>
          <a:lstStyle/>
          <a:p>
            <a:pPr algn="ctr"/>
            <a:r>
              <a:rPr lang="en-US" b="1" dirty="0" err="1" smtClean="0">
                <a:solidFill>
                  <a:srgbClr val="FFFFFF"/>
                </a:solidFill>
              </a:rPr>
              <a:t>Zhupanovsky</a:t>
            </a:r>
            <a:endParaRPr lang="en-US" b="1" dirty="0">
              <a:solidFill>
                <a:srgbClr val="FFFFFF"/>
              </a:solidFill>
            </a:endParaRPr>
          </a:p>
        </p:txBody>
      </p:sp>
      <p:sp>
        <p:nvSpPr>
          <p:cNvPr id="6" name="TextBox 5"/>
          <p:cNvSpPr txBox="1"/>
          <p:nvPr/>
        </p:nvSpPr>
        <p:spPr>
          <a:xfrm>
            <a:off x="881529" y="1380564"/>
            <a:ext cx="1633071" cy="400110"/>
          </a:xfrm>
          <a:prstGeom prst="rect">
            <a:avLst/>
          </a:prstGeom>
          <a:noFill/>
        </p:spPr>
        <p:txBody>
          <a:bodyPr wrap="square" rtlCol="0">
            <a:spAutoFit/>
          </a:bodyPr>
          <a:lstStyle/>
          <a:p>
            <a:pPr algn="ctr"/>
            <a:r>
              <a:rPr lang="en-US" sz="2000" b="1" dirty="0" smtClean="0">
                <a:solidFill>
                  <a:schemeClr val="bg1"/>
                </a:solidFill>
              </a:rPr>
              <a:t>Kamchatka</a:t>
            </a:r>
            <a:endParaRPr lang="en-US" sz="2000" b="1" dirty="0">
              <a:solidFill>
                <a:schemeClr val="bg1"/>
              </a:solidFill>
            </a:endParaRPr>
          </a:p>
        </p:txBody>
      </p:sp>
      <p:cxnSp>
        <p:nvCxnSpPr>
          <p:cNvPr id="8" name="Straight Arrow Connector 7"/>
          <p:cNvCxnSpPr/>
          <p:nvPr/>
        </p:nvCxnSpPr>
        <p:spPr>
          <a:xfrm>
            <a:off x="4601882" y="2345764"/>
            <a:ext cx="89647" cy="1299883"/>
          </a:xfrm>
          <a:prstGeom prst="straightConnector1">
            <a:avLst/>
          </a:prstGeom>
          <a:ln w="44450">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5117" y="26742"/>
            <a:ext cx="7993529" cy="523220"/>
          </a:xfrm>
          <a:prstGeom prst="rect">
            <a:avLst/>
          </a:prstGeom>
          <a:noFill/>
        </p:spPr>
        <p:txBody>
          <a:bodyPr wrap="square" rtlCol="0">
            <a:spAutoFit/>
          </a:bodyPr>
          <a:lstStyle/>
          <a:p>
            <a:pPr algn="ctr"/>
            <a:r>
              <a:rPr lang="en-US" sz="2800" b="1" dirty="0" smtClean="0"/>
              <a:t>Example Case – Split-window BTD Image</a:t>
            </a:r>
            <a:endParaRPr lang="en-US" sz="2800" b="1" dirty="0"/>
          </a:p>
        </p:txBody>
      </p:sp>
      <p:sp>
        <p:nvSpPr>
          <p:cNvPr id="10" name="TextBox 9"/>
          <p:cNvSpPr txBox="1"/>
          <p:nvPr/>
        </p:nvSpPr>
        <p:spPr>
          <a:xfrm>
            <a:off x="6511159" y="950976"/>
            <a:ext cx="2606040" cy="685800"/>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000" b="1" dirty="0" smtClean="0"/>
              <a:t>Eruption is visible at 20:30 UTC</a:t>
            </a:r>
            <a:endParaRPr lang="en-US" sz="2000" b="1" dirty="0"/>
          </a:p>
        </p:txBody>
      </p:sp>
    </p:spTree>
    <p:custDataLst>
      <p:tags r:id="rId1"/>
    </p:custDataLst>
    <p:extLst>
      <p:ext uri="{BB962C8B-B14F-4D97-AF65-F5344CB8AC3E}">
        <p14:creationId xmlns:p14="http://schemas.microsoft.com/office/powerpoint/2010/main" val="1319487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zhupa_heigh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24" y="685800"/>
            <a:ext cx="7493000" cy="6151753"/>
          </a:xfrm>
          <a:prstGeom prst="rect">
            <a:avLst/>
          </a:prstGeom>
        </p:spPr>
      </p:pic>
      <p:sp>
        <p:nvSpPr>
          <p:cNvPr id="5" name="TextBox 4"/>
          <p:cNvSpPr txBox="1"/>
          <p:nvPr/>
        </p:nvSpPr>
        <p:spPr>
          <a:xfrm>
            <a:off x="3414058" y="1976432"/>
            <a:ext cx="2375647" cy="369332"/>
          </a:xfrm>
          <a:prstGeom prst="rect">
            <a:avLst/>
          </a:prstGeom>
          <a:noFill/>
        </p:spPr>
        <p:txBody>
          <a:bodyPr wrap="square" rtlCol="0">
            <a:spAutoFit/>
          </a:bodyPr>
          <a:lstStyle/>
          <a:p>
            <a:pPr algn="ctr"/>
            <a:r>
              <a:rPr lang="en-US" b="1" dirty="0" err="1" smtClean="0">
                <a:solidFill>
                  <a:srgbClr val="FFFFFF"/>
                </a:solidFill>
              </a:rPr>
              <a:t>Zhupanovsky</a:t>
            </a:r>
            <a:endParaRPr lang="en-US" b="1" dirty="0">
              <a:solidFill>
                <a:srgbClr val="FFFFFF"/>
              </a:solidFill>
            </a:endParaRPr>
          </a:p>
        </p:txBody>
      </p:sp>
      <p:sp>
        <p:nvSpPr>
          <p:cNvPr id="6" name="TextBox 5"/>
          <p:cNvSpPr txBox="1"/>
          <p:nvPr/>
        </p:nvSpPr>
        <p:spPr>
          <a:xfrm>
            <a:off x="881529" y="1380564"/>
            <a:ext cx="1633071" cy="400110"/>
          </a:xfrm>
          <a:prstGeom prst="rect">
            <a:avLst/>
          </a:prstGeom>
          <a:noFill/>
        </p:spPr>
        <p:txBody>
          <a:bodyPr wrap="square" rtlCol="0">
            <a:spAutoFit/>
          </a:bodyPr>
          <a:lstStyle/>
          <a:p>
            <a:pPr algn="ctr"/>
            <a:r>
              <a:rPr lang="en-US" sz="2000" b="1" dirty="0" smtClean="0">
                <a:solidFill>
                  <a:schemeClr val="bg1"/>
                </a:solidFill>
              </a:rPr>
              <a:t>Kamchatka</a:t>
            </a:r>
            <a:endParaRPr lang="en-US" sz="2000" b="1" dirty="0">
              <a:solidFill>
                <a:schemeClr val="bg1"/>
              </a:solidFill>
            </a:endParaRPr>
          </a:p>
        </p:txBody>
      </p:sp>
      <p:cxnSp>
        <p:nvCxnSpPr>
          <p:cNvPr id="8" name="Straight Arrow Connector 7"/>
          <p:cNvCxnSpPr/>
          <p:nvPr/>
        </p:nvCxnSpPr>
        <p:spPr>
          <a:xfrm>
            <a:off x="4601882" y="2345764"/>
            <a:ext cx="89647" cy="1299883"/>
          </a:xfrm>
          <a:prstGeom prst="straightConnector1">
            <a:avLst/>
          </a:prstGeom>
          <a:ln w="44450">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5117" y="26742"/>
            <a:ext cx="7993529" cy="523220"/>
          </a:xfrm>
          <a:prstGeom prst="rect">
            <a:avLst/>
          </a:prstGeom>
          <a:noFill/>
        </p:spPr>
        <p:txBody>
          <a:bodyPr wrap="square" rtlCol="0">
            <a:spAutoFit/>
          </a:bodyPr>
          <a:lstStyle/>
          <a:p>
            <a:pPr algn="ctr"/>
            <a:r>
              <a:rPr lang="en-US" sz="2800" b="1" dirty="0" smtClean="0"/>
              <a:t>Example Case – Baseline Ash Cloud Height</a:t>
            </a:r>
            <a:endParaRPr lang="en-US" sz="2800" b="1" dirty="0"/>
          </a:p>
        </p:txBody>
      </p:sp>
      <p:sp>
        <p:nvSpPr>
          <p:cNvPr id="10" name="TextBox 9"/>
          <p:cNvSpPr txBox="1"/>
          <p:nvPr/>
        </p:nvSpPr>
        <p:spPr>
          <a:xfrm>
            <a:off x="6510528" y="947536"/>
            <a:ext cx="2606040" cy="685800"/>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000" b="1" dirty="0" smtClean="0"/>
              <a:t>Eruption is visible at 20:30 UTC</a:t>
            </a:r>
            <a:endParaRPr lang="en-US" sz="2000" b="1" dirty="0"/>
          </a:p>
        </p:txBody>
      </p:sp>
    </p:spTree>
    <p:custDataLst>
      <p:tags r:id="rId1"/>
    </p:custDataLst>
    <p:extLst>
      <p:ext uri="{BB962C8B-B14F-4D97-AF65-F5344CB8AC3E}">
        <p14:creationId xmlns:p14="http://schemas.microsoft.com/office/powerpoint/2010/main" val="12036636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REFERENCE_ID" val="edc7c9b7-3df9-4760-bbdc-48267d66ef1a"/>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2425754-c:\users\scottl\visit\satfoundationcourse\volcano\goes_r_volash.pptx"/>
  <p:tag name="ARTICULATE_PRESENTER_VERSION" val="7"/>
  <p:tag name="ARTICULATE_USED_PAGE_ORIENTATION" val="1"/>
  <p:tag name="ARTICULATE_USED_PAGE_SIZE"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NNOTATION_TYPE_7" val="2"/>
  <p:tag name="ANNOTATION_START_7" val="15.9"/>
  <p:tag name="ANNOTATION_END_7" val="15.9"/>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SLIDE_WIDTH_7" val="960"/>
  <p:tag name="ANNOTATION_SLIDE_HEIGHT_7" val="720"/>
  <p:tag name="ANNOTATION_TYPE_8" val="2"/>
  <p:tag name="ANNOTATION_START_8" val="15.9"/>
  <p:tag name="ANNOTATION_END_8" val="25.0"/>
  <p:tag name="ANNOTATION_TOP_8" val="554"/>
  <p:tag name="ANNOTATION_LEFT_8" val="126"/>
  <p:tag name="ANNOTATION_WIDTH_8" val="513"/>
  <p:tag name="ANNOTATION_HEIGHT_8" val="15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SLIDE_WIDTH_8" val="960"/>
  <p:tag name="ANNOTATION_SLIDE_HEIGHT_8" val="720"/>
  <p:tag name="ARTICULATE_TITLE_TAG" val="Baseline Products available in AWIPS"/>
  <p:tag name="AUDIO_ID" val="269"/>
  <p:tag name="ARTICULATE_AUDIO_RECORDED" val="1"/>
  <p:tag name="ELAPSEDTIME" val="40.9"/>
  <p:tag name="ANNOTATION_TYPE_1" val="0"/>
  <p:tag name="ANNOTATION_START_1" val="1.9"/>
  <p:tag name="ANNOTATION_END_1" val="2.4"/>
  <p:tag name="ANNOTATION_TOP_1" val="92"/>
  <p:tag name="ANNOTATION_LEFT_1" val="326"/>
  <p:tag name="ANNOTATION_WIDTH_1" val="186"/>
  <p:tag name="ANNOTATION_HEIGHT_1" val="186"/>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3"/>
  <p:tag name="ANNOTATION_SLIDE_WIDTH_1" val="960"/>
  <p:tag name="ANNOTATION_SLIDE_HEIGHT_1" val="720"/>
  <p:tag name="ANNOTATION_TYPE_2" val="0"/>
  <p:tag name="ANNOTATION_START_2" val="2.4"/>
  <p:tag name="ANNOTATION_END_2" val="4.0"/>
  <p:tag name="ANNOTATION_TOP_2" val="92"/>
  <p:tag name="ANNOTATION_LEFT_2" val="326"/>
  <p:tag name="ANNOTATION_WIDTH_2" val="186"/>
  <p:tag name="ANNOTATION_HEIGHT_2" val="186"/>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3"/>
  <p:tag name="ANNOTATION_SLIDE_WIDTH_2" val="960"/>
  <p:tag name="ANNOTATION_SLIDE_HEIGHT_2" val="720"/>
  <p:tag name="ANNOTATION_TYPE_3" val="0"/>
  <p:tag name="ANNOTATION_START_3" val="4.0"/>
  <p:tag name="ANNOTATION_END_3" val="4.5"/>
  <p:tag name="ANNOTATION_TOP_3" val="230"/>
  <p:tag name="ANNOTATION_LEFT_3" val="638"/>
  <p:tag name="ANNOTATION_WIDTH_3" val="186"/>
  <p:tag name="ANNOTATION_HEIGHT_3" val="186"/>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3"/>
  <p:tag name="ANNOTATION_SLIDE_WIDTH_3" val="960"/>
  <p:tag name="ANNOTATION_SLIDE_HEIGHT_3" val="720"/>
  <p:tag name="ANNOTATION_TYPE_4" val="0"/>
  <p:tag name="ANNOTATION_START_4" val="4.5"/>
  <p:tag name="ANNOTATION_END_4" val="6.3"/>
  <p:tag name="ANNOTATION_TOP_4" val="230"/>
  <p:tag name="ANNOTATION_LEFT_4" val="638"/>
  <p:tag name="ANNOTATION_WIDTH_4" val="186"/>
  <p:tag name="ANNOTATION_HEIGHT_4" val="186"/>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3"/>
  <p:tag name="ANNOTATION_SLIDE_WIDTH_4" val="960"/>
  <p:tag name="ANNOTATION_SLIDE_HEIGHT_4" val="720"/>
  <p:tag name="ANNOTATION_TYPE_5" val="2"/>
  <p:tag name="ANNOTATION_START_5" val="22.1"/>
  <p:tag name="ANNOTATION_END_5" val="22.1"/>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855309"/>
  <p:tag name="ANNOTATION_FILL_ALPHA_5" val="50"/>
  <p:tag name="ANNOTATION_BORDER_WIDTH_5" val="2"/>
  <p:tag name="ANNOTATION_SLIDE_WIDTH_5" val="960"/>
  <p:tag name="ANNOTATION_SLIDE_HEIGHT_5" val="720"/>
  <p:tag name="ANNOTATION_TYPE_6" val="2"/>
  <p:tag name="ANNOTATION_START_6" val="22.1"/>
  <p:tag name="ANNOTATION_END_6" val="31.9"/>
  <p:tag name="ANNOTATION_TOP_6" val="556"/>
  <p:tag name="ANNOTATION_LEFT_6" val="129"/>
  <p:tag name="ANNOTATION_WIDTH_6" val="513"/>
  <p:tag name="ANNOTATION_HEIGHT_6" val="146"/>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NNOTATION_COUNT" val="6"/>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1.xml><?xml version="1.0" encoding="utf-8"?>
<p:tagLst xmlns:a="http://schemas.openxmlformats.org/drawingml/2006/main" xmlns:r="http://schemas.openxmlformats.org/officeDocument/2006/relationships" xmlns:p="http://schemas.openxmlformats.org/presentationml/2006/main">
  <p:tag name="BULLET_1" val="8226"/>
</p:tagLst>
</file>

<file path=ppt/tags/tag12.xml><?xml version="1.0" encoding="utf-8"?>
<p:tagLst xmlns:a="http://schemas.openxmlformats.org/drawingml/2006/main" xmlns:r="http://schemas.openxmlformats.org/officeDocument/2006/relationships" xmlns:p="http://schemas.openxmlformats.org/presentationml/2006/main">
  <p:tag name="AUDIO_ID" val="270"/>
  <p:tag name="ARTICULATE_AUDIO_RECORDED" val="1"/>
  <p:tag name="ELAPSEDTIME" val="56.7"/>
  <p:tag name="ANNOTATION_TYPE_1" val="2"/>
  <p:tag name="ANNOTATION_START_1" val="1.8"/>
  <p:tag name="ANNOTATION_END_1" val="1.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1.8"/>
  <p:tag name="ANNOTATION_END_2" val="11.7"/>
  <p:tag name="ANNOTATION_TOP_2" val="4"/>
  <p:tag name="ANNOTATION_LEFT_2" val="87"/>
  <p:tag name="ANNOTATION_WIDTH_2" val="837"/>
  <p:tag name="ANNOTATION_HEIGHT_2" val="6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TYPE_3" val="0"/>
  <p:tag name="ANNOTATION_START_3" val="28.8"/>
  <p:tag name="ANNOTATION_END_3" val="31.1"/>
  <p:tag name="ANNOTATION_TOP_3" val="106"/>
  <p:tag name="ANNOTATION_LEFT_3" val="165"/>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31.1"/>
  <p:tag name="ANNOTATION_END_4" val="33.4"/>
  <p:tag name="ANNOTATION_TOP_4" val="108"/>
  <p:tag name="ANNOTATION_LEFT_4" val="471"/>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33.4"/>
  <p:tag name="ANNOTATION_END_5" val="36.0"/>
  <p:tag name="ANNOTATION_TOP_5" val="106"/>
  <p:tag name="ANNOTATION_LEFT_5" val="784"/>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36.0"/>
  <p:tag name="ANNOTATION_END_6" val="38.8"/>
  <p:tag name="ANNOTATION_TOP_6" val="473"/>
  <p:tag name="ANNOTATION_LEFT_6" val="289"/>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38.8"/>
  <p:tag name="ANNOTATION_END_7" val="39.8"/>
  <p:tag name="ANNOTATION_TOP_7" val="565"/>
  <p:tag name="ANNOTATION_LEFT_7" val="237"/>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39.8"/>
  <p:tag name="ANNOTATION_END_8" val="42.3"/>
  <p:tag name="ANNOTATION_TOP_8" val="559"/>
  <p:tag name="ANNOTATION_LEFT_8" val="355"/>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42.3"/>
  <p:tag name="ANNOTATION_END_9" val="43.2"/>
  <p:tag name="ANNOTATION_TOP_9" val="481"/>
  <p:tag name="ANNOTATION_LEFT_9" val="710"/>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43.2"/>
  <p:tag name="ANNOTATION_END_10" val="48.8"/>
  <p:tag name="ANNOTATION_TOP_10" val="481"/>
  <p:tag name="ANNOTATION_LEFT_10" val="710"/>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COUNT" val="10"/>
  <p:tag name="ARTICULATE_TITLE_TAG" val="VOLCAT Products available to users"/>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RTICULATE_TITLE_TAG" val="RGB Imagery of Ash Cloud with Zhupanovsky"/>
  <p:tag name="AUDIO_ID" val="264"/>
  <p:tag name="ARTICULATE_AUDIO_RECORDED" val="1"/>
  <p:tag name="ELAPSEDTIME" val="55.3"/>
  <p:tag name="ANNOTATION_TYPE_1" val="0"/>
  <p:tag name="ANNOTATION_START_1" val="4.8"/>
  <p:tag name="ANNOTATION_END_1" val="5.3"/>
  <p:tag name="ANNOTATION_TOP_1" val="123"/>
  <p:tag name="ANNOTATION_LEFT_1" val="214"/>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65535"/>
  <p:tag name="ANNOTATION_FILL_COLOR_1" val="683492"/>
  <p:tag name="ANNOTATION_FILL_ALPHA_1" val="100"/>
  <p:tag name="ANNOTATION_BORDER_WIDTH_1" val="2"/>
  <p:tag name="ANNOTATION_SLIDE_WIDTH_1" val="960"/>
  <p:tag name="ANNOTATION_SLIDE_HEIGHT_1" val="720"/>
  <p:tag name="ANNOTATION_TYPE_2" val="0"/>
  <p:tag name="ANNOTATION_START_2" val="5.3"/>
  <p:tag name="ANNOTATION_END_2" val="9.0"/>
  <p:tag name="ANNOTATION_TOP_2" val="123"/>
  <p:tag name="ANNOTATION_LEFT_2" val="214"/>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65535"/>
  <p:tag name="ANNOTATION_FILL_COLOR_2" val="683492"/>
  <p:tag name="ANNOTATION_FILL_ALPHA_2" val="100"/>
  <p:tag name="ANNOTATION_BORDER_WIDTH_2" val="2"/>
  <p:tag name="ANNOTATION_SLIDE_WIDTH_2" val="960"/>
  <p:tag name="ANNOTATION_SLIDE_HEIGHT_2" val="720"/>
  <p:tag name="ANNOTATION_TYPE_3" val="2"/>
  <p:tag name="ANNOTATION_START_3" val="13.5"/>
  <p:tag name="ANNOTATION_END_3" val="13.5"/>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65535"/>
  <p:tag name="ANNOTATION_FILL_ALPHA_3" val="50"/>
  <p:tag name="ANNOTATION_BORDER_WIDTH_3" val="2"/>
  <p:tag name="ANNOTATION_SLIDE_WIDTH_3" val="960"/>
  <p:tag name="ANNOTATION_SLIDE_HEIGHT_3" val="720"/>
  <p:tag name="ANNOTATION_TYPE_4" val="2"/>
  <p:tag name="ANNOTATION_START_4" val="13.5"/>
  <p:tag name="ANNOTATION_END_4" val="20.5"/>
  <p:tag name="ANNOTATION_TOP_4" val="190"/>
  <p:tag name="ANNOTATION_LEFT_4" val="389"/>
  <p:tag name="ANNOTATION_WIDTH_4" val="315"/>
  <p:tag name="ANNOTATION_HEIGHT_4" val="375"/>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65535"/>
  <p:tag name="ANNOTATION_FILL_ALPHA_4" val="50"/>
  <p:tag name="ANNOTATION_BORDER_WIDTH_4" val="2"/>
  <p:tag name="ANNOTATION_SLIDE_WIDTH_4" val="960"/>
  <p:tag name="ANNOTATION_SLIDE_HEIGHT_4" val="720"/>
  <p:tag name="ANNOTATION_TYPE_5" val="1"/>
  <p:tag name="ANNOTATION_START_5" val="40.7"/>
  <p:tag name="ANNOTATION_END_5" val="43.8"/>
  <p:tag name="ANNOTATION_TOP_5" val="68"/>
  <p:tag name="ANNOTATION_LEFT_5" val="261"/>
  <p:tag name="ANNOTATION_WIDTH_5" val="473"/>
  <p:tag name="ANNOTATION_HEIGHT_5" val="42"/>
  <p:tag name="ANNOTATION_ANIMATION_5" val="5"/>
  <p:tag name="ANNOTATION_ROTATION_5" val="0"/>
  <p:tag name="ANNOTATION_SUB_TYPE_5" val="9"/>
  <p:tag name="ANNOTATION_LOOP_COUNT_5" val="1"/>
  <p:tag name="ANNOTATION_BOX_RADIUS_5" val="5"/>
  <p:tag name="ANNOTATION_SCALE_5" val="0"/>
  <p:tag name="ANNOTATION_BORDER_ALPHA_5" val="100"/>
  <p:tag name="ANNOTATION_BORDER_COLOR_5" val="0"/>
  <p:tag name="ANNOTATION_FILL_COLOR_5" val="65535"/>
  <p:tag name="ANNOTATION_FILL_ALPHA_5" val="100"/>
  <p:tag name="ANNOTATION_BORDER_WIDTH_5" val="3"/>
  <p:tag name="ANNOTATION_SLIDE_WIDTH_5" val="960"/>
  <p:tag name="ANNOTATION_SLIDE_HEIGHT_5" val="720"/>
  <p:tag name="ANNOTATION_TYPE_6" val="0"/>
  <p:tag name="ANNOTATION_START_6" val="43.8"/>
  <p:tag name="ANNOTATION_END_6" val="44.6"/>
  <p:tag name="ANNOTATION_TOP_6" val="99"/>
  <p:tag name="ANNOTATION_LEFT_6" val="504"/>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65535"/>
  <p:tag name="ANNOTATION_FILL_COLOR_6" val="683492"/>
  <p:tag name="ANNOTATION_FILL_ALPHA_6" val="100"/>
  <p:tag name="ANNOTATION_BORDER_WIDTH_6" val="3"/>
  <p:tag name="ANNOTATION_SLIDE_WIDTH_6" val="960"/>
  <p:tag name="ANNOTATION_SLIDE_HEIGHT_6" val="720"/>
  <p:tag name="ANNOTATION_TYPE_7" val="0"/>
  <p:tag name="ANNOTATION_START_7" val="44.6"/>
  <p:tag name="ANNOTATION_END_7" val="46.5"/>
  <p:tag name="ANNOTATION_TOP_7" val="99"/>
  <p:tag name="ANNOTATION_LEFT_7" val="504"/>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65535"/>
  <p:tag name="ANNOTATION_FILL_COLOR_7" val="683492"/>
  <p:tag name="ANNOTATION_FILL_ALPHA_7" val="100"/>
  <p:tag name="ANNOTATION_BORDER_WIDTH_7" val="3"/>
  <p:tag name="ANNOTATION_SLIDE_WIDTH_7" val="960"/>
  <p:tag name="ANNOTATION_SLIDE_HEIGHT_7" val="720"/>
  <p:tag name="ANNOTATION_TYPE_8" val="0"/>
  <p:tag name="ANNOTATION_START_8" val="46.5"/>
  <p:tag name="ANNOTATION_END_8" val="47.1"/>
  <p:tag name="ANNOTATION_TOP_8" val="102"/>
  <p:tag name="ANNOTATION_LEFT_8" val="606"/>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65535"/>
  <p:tag name="ANNOTATION_FILL_COLOR_8" val="683492"/>
  <p:tag name="ANNOTATION_FILL_ALPHA_8" val="100"/>
  <p:tag name="ANNOTATION_BORDER_WIDTH_8" val="3"/>
  <p:tag name="ANNOTATION_SLIDE_WIDTH_8" val="960"/>
  <p:tag name="ANNOTATION_SLIDE_HEIGHT_8" val="720"/>
  <p:tag name="ANNOTATION_TYPE_9" val="0"/>
  <p:tag name="ANNOTATION_START_9" val="47.1"/>
  <p:tag name="ANNOTATION_END_9" val="51.8"/>
  <p:tag name="ANNOTATION_TOP_9" val="102"/>
  <p:tag name="ANNOTATION_LEFT_9" val="606"/>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65535"/>
  <p:tag name="ANNOTATION_FILL_COLOR_9" val="683492"/>
  <p:tag name="ANNOTATION_FILL_ALPHA_9" val="100"/>
  <p:tag name="ANNOTATION_BORDER_WIDTH_9" val="3"/>
  <p:tag name="ANNOTATION_SLIDE_WIDTH_9" val="960"/>
  <p:tag name="ANNOTATION_SLIDE_HEIGHT_9" val="720"/>
  <p:tag name="ANNOTATION_TYPE_10" val="0"/>
  <p:tag name="ANNOTATION_START_10" val="51.8"/>
  <p:tag name="ANNOTATION_END_10" val="54.4"/>
  <p:tag name="ANNOTATION_TOP_10" val="104"/>
  <p:tag name="ANNOTATION_LEFT_10" val="692"/>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65535"/>
  <p:tag name="ANNOTATION_FILL_COLOR_10" val="683492"/>
  <p:tag name="ANNOTATION_FILL_ALPHA_10" val="100"/>
  <p:tag name="ANNOTATION_BORDER_WIDTH_10" val="3"/>
  <p:tag name="ANNOTATION_SLIDE_WIDTH_10" val="960"/>
  <p:tag name="ANNOTATION_SLIDE_HEIGHT_10" val="720"/>
  <p:tag name="ANNOTATION_COUNT" val="10"/>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RTICULATE_TITLE_TAG" val="Split Window Difference Field with Zhupanovsky"/>
  <p:tag name="ANNOTATION_TYPE_7" val="2"/>
  <p:tag name="ANNOTATION_START_7" val="23.7"/>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255"/>
  <p:tag name="ANNOTATION_FILL_COLOR_7" val="65535"/>
  <p:tag name="ANNOTATION_FILL_ALPHA_7" val="50"/>
  <p:tag name="ANNOTATION_BORDER_WIDTH_7" val="2"/>
  <p:tag name="ANNOTATION_SLIDE_WIDTH_7" val="960"/>
  <p:tag name="ANNOTATION_SLIDE_HEIGHT_7" val="720"/>
  <p:tag name="AUDIO_ID" val="271"/>
  <p:tag name="ARTICULATE_AUDIO_RECORDED" val="1"/>
  <p:tag name="ELAPSEDTIME" val="32.6"/>
  <p:tag name="ANNOTATION_TYPE_1" val="0"/>
  <p:tag name="ANNOTATION_START_1" val="1.9"/>
  <p:tag name="ANNOTATION_END_1" val="2.6"/>
  <p:tag name="ANNOTATION_TOP_1" val="83"/>
  <p:tag name="ANNOTATION_LEFT_1" val="331"/>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2.6"/>
  <p:tag name="ANNOTATION_END_2" val="4.7"/>
  <p:tag name="ANNOTATION_TOP_2" val="83"/>
  <p:tag name="ANNOTATION_LEFT_2" val="33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4.7"/>
  <p:tag name="ANNOTATION_END_3" val="5.4"/>
  <p:tag name="ANNOTATION_TOP_3" val="106"/>
  <p:tag name="ANNOTATION_LEFT_3" val="11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5.4"/>
  <p:tag name="ANNOTATION_END_4" val="12.6"/>
  <p:tag name="ANNOTATION_TOP_4" val="106"/>
  <p:tag name="ANNOTATION_LEFT_4" val="11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2"/>
  <p:tag name="ANNOTATION_START_5" val="12.6"/>
  <p:tag name="ANNOTATION_END_5" val="12.6"/>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65535"/>
  <p:tag name="ANNOTATION_FILL_ALPHA_5" val="50"/>
  <p:tag name="ANNOTATION_BORDER_WIDTH_5" val="2"/>
  <p:tag name="ANNOTATION_SLIDE_WIDTH_5" val="960"/>
  <p:tag name="ANNOTATION_SLIDE_HEIGHT_5" val="720"/>
  <p:tag name="ANNOTATION_TYPE_6" val="2"/>
  <p:tag name="ANNOTATION_START_6" val="12.6"/>
  <p:tag name="ANNOTATION_END_6" val="21.9"/>
  <p:tag name="ANNOTATION_TOP_6" val="186"/>
  <p:tag name="ANNOTATION_LEFT_6" val="376"/>
  <p:tag name="ANNOTATION_WIDTH_6" val="349"/>
  <p:tag name="ANNOTATION_HEIGHT_6" val="41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65535"/>
  <p:tag name="ANNOTATION_FILL_ALPHA_6" val="50"/>
  <p:tag name="ANNOTATION_BORDER_WIDTH_6" val="2"/>
  <p:tag name="ANNOTATION_SLIDE_WIDTH_6" val="960"/>
  <p:tag name="ANNOTATION_SLIDE_HEIGHT_6" val="720"/>
  <p:tag name="ANNOTATION_COUNT" val="6"/>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NNOTATION_TYPE_4" val="2"/>
  <p:tag name="ANNOTATION_START_4" val="21.6"/>
  <p:tag name="ANNOTATION_END_4" val="21.6"/>
  <p:tag name="ANNOTATION_TOP_4" val="-62"/>
  <p:tag name="ANNOTATION_LEFT_4" val="-62"/>
  <p:tag name="ANNOTATION_WIDTH_4" val="1085"/>
  <p:tag name="ANNOTATION_HEIGHT_4" val="845"/>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SLIDE_WIDTH_4" val="960"/>
  <p:tag name="ANNOTATION_SLIDE_HEIGHT_4" val="720"/>
  <p:tag name="ANNOTATION_TYPE_5" val="2"/>
  <p:tag name="ANNOTATION_START_5" val="21.6"/>
  <p:tag name="ANNOTATION_TOP_5" val="406"/>
  <p:tag name="ANNOTATION_LEFT_5" val="196"/>
  <p:tag name="ANNOTATION_WIDTH_5" val="259"/>
  <p:tag name="ANNOTATION_HEIGHT_5" val="17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SLIDE_WIDTH_5" val="960"/>
  <p:tag name="ANNOTATION_SLIDE_HEIGHT_5" val="720"/>
  <p:tag name="ARTICULATE_TITLE_TAG" val="Baseline Ash Height with Zhupanovsky"/>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UDIO_ID" val="272"/>
  <p:tag name="ARTICULATE_AUDIO_RECORDED" val="1"/>
  <p:tag name="ELAPSEDTIME" val="35.8"/>
  <p:tag name="ANNOTATION_TYPE_1" val="0"/>
  <p:tag name="ANNOTATION_START_1" val="17.7"/>
  <p:tag name="ANNOTATION_END_1" val="24.1"/>
  <p:tag name="ANNOTATION_TOP_1" val="380"/>
  <p:tag name="ANNOTATION_LEFT_1" val="482"/>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2"/>
  <p:tag name="ANNOTATION_START_2" val="24.1"/>
  <p:tag name="ANNOTATION_END_2" val="24.1"/>
  <p:tag name="ANNOTATION_TOP_2" val="-62"/>
  <p:tag name="ANNOTATION_LEFT_2" val="-62"/>
  <p:tag name="ANNOTATION_WIDTH_2" val="1085"/>
  <p:tag name="ANNOTATION_HEIGHT_2" val="845"/>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255"/>
  <p:tag name="ANNOTATION_FILL_COLOR_2" val="5921370"/>
  <p:tag name="ANNOTATION_FILL_ALPHA_2" val="50"/>
  <p:tag name="ANNOTATION_BORDER_WIDTH_2" val="2"/>
  <p:tag name="ANNOTATION_SLIDE_WIDTH_2" val="960"/>
  <p:tag name="ANNOTATION_SLIDE_HEIGHT_2" val="720"/>
  <p:tag name="ANNOTATION_TYPE_3" val="2"/>
  <p:tag name="ANNOTATION_START_3" val="24.1"/>
  <p:tag name="ANNOTATION_END_3" val="29.9"/>
  <p:tag name="ANNOTATION_TOP_3" val="429"/>
  <p:tag name="ANNOTATION_LEFT_3" val="251"/>
  <p:tag name="ANNOTATION_WIDTH_3" val="151"/>
  <p:tag name="ANNOTATION_HEIGHT_3" val="98"/>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255"/>
  <p:tag name="ANNOTATION_FILL_COLOR_3" val="5921370"/>
  <p:tag name="ANNOTATION_FILL_ALPHA_3" val="50"/>
  <p:tag name="ANNOTATION_BORDER_WIDTH_3" val="2"/>
  <p:tag name="ANNOTATION_SLIDE_WIDTH_3" val="960"/>
  <p:tag name="ANNOTATION_SLIDE_HEIGHT_3" val="720"/>
  <p:tag name="ANNOTATION_COUNT" val="3"/>
  <p:tag name="ARTICULATE_USED_LAYOUT" val="7"/>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BULLET_1" val="8226"/>
</p:tagLst>
</file>

<file path=ppt/tags/tag2.xml><?xml version="1.0" encoding="utf-8"?>
<p:tagLst xmlns:a="http://schemas.openxmlformats.org/drawingml/2006/main" xmlns:r="http://schemas.openxmlformats.org/officeDocument/2006/relationships" xmlns:p="http://schemas.openxmlformats.org/presentationml/2006/main">
  <p:tag name="AUDIO_ID" val="276"/>
  <p:tag name="ARTICULATE_AUDIO_RECORDED" val="1"/>
  <p:tag name="ELAPSEDTIME" val="17.7"/>
  <p:tag name="ANNOTATION_TYPE_1" val="2"/>
  <p:tag name="ANNOTATION_START_1" val="2.5"/>
  <p:tag name="ANNOTATION_END_1" val="2.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2.5"/>
  <p:tag name="ANNOTATION_END_2" val="6.7"/>
  <p:tag name="ANNOTATION_TOP_2" val="243"/>
  <p:tag name="ANNOTATION_LEFT_2" val="125"/>
  <p:tag name="ANNOTATION_WIDTH_2" val="779"/>
  <p:tag name="ANNOTATION_HEIGHT_2" val="15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TYPE_3" val="0"/>
  <p:tag name="ANNOTATION_START_3" val="6.7"/>
  <p:tag name="ANNOTATION_END_3" val="7.3"/>
  <p:tag name="ANNOTATION_TOP_3" val="432"/>
  <p:tag name="ANNOTATION_LEFT_3" val="363"/>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3"/>
  <p:tag name="ANNOTATION_END_4" val="11.1"/>
  <p:tag name="ANNOTATION_TOP_4" val="432"/>
  <p:tag name="ANNOTATION_LEFT_4" val="363"/>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1.1"/>
  <p:tag name="ANNOTATION_END_5" val="11.7"/>
  <p:tag name="ANNOTATION_TOP_5" val="504"/>
  <p:tag name="ANNOTATION_LEFT_5" val="235"/>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11.7"/>
  <p:tag name="ANNOTATION_END_6" val="13.2"/>
  <p:tag name="ANNOTATION_TOP_6" val="504"/>
  <p:tag name="ANNOTATION_LEFT_6" val="235"/>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3.2"/>
  <p:tag name="ANNOTATION_END_7" val="16.3"/>
  <p:tag name="ANNOTATION_TOP_7" val="558"/>
  <p:tag name="ANNOTATION_LEFT_7" val="350"/>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COUNT" val="7"/>
  <p:tag name="ARTICULATE_NAV_LEVEL" val="1"/>
  <p:tag name="ARTICULATE_SLIDE_PRESENTER_GUID" val="29c74392-729d-4b8c-9180-aad8ed595187"/>
  <p:tag name="ARTICULATE_SLIDE_PAUSE" val="1"/>
  <p:tag name="ARTICULATE_LOCK_SLIDE" val="0"/>
  <p:tag name="ARTICULATE_HIDE_SLIDE" val="0"/>
  <p:tag name="ARTICULATE_PLAYER_CONTROL_PREVIOUS" val="False"/>
  <p:tag name="ARTICULATE_PLAYER_CONTROL_NEXT" val="True"/>
  <p:tag name="ARTICULATE_PLAYER_CONTROL_NOTES" val="True"/>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273"/>
  <p:tag name="ARTICULATE_AUDIO_RECORDED" val="1"/>
  <p:tag name="ELAPSEDTIME" val="29"/>
  <p:tag name="ANNOTATION_TYPE_1" val="0"/>
  <p:tag name="ANNOTATION_START_1" val="1.6"/>
  <p:tag name="ANNOTATION_END_1" val="2.4"/>
  <p:tag name="ANNOTATION_TOP_1" val="23"/>
  <p:tag name="ANNOTATION_LEFT_1" val="39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4"/>
  <p:tag name="ANNOTATION_END_2" val="5.6"/>
  <p:tag name="ANNOTATION_TOP_2" val="23"/>
  <p:tag name="ANNOTATION_LEFT_2" val="39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5.3"/>
  <p:tag name="ANNOTATION_END_3" val="23.3"/>
  <p:tag name="ANNOTATION_TOP_3" val="382"/>
  <p:tag name="ANNOTATION_LEFT_3" val="489"/>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2"/>
  <p:tag name="ANNOTATION_START_4" val="23.3"/>
  <p:tag name="ANNOTATION_END_4" val="23.3"/>
  <p:tag name="ANNOTATION_TOP_4" val="-62"/>
  <p:tag name="ANNOTATION_LEFT_4" val="-62"/>
  <p:tag name="ANNOTATION_WIDTH_4" val="1085"/>
  <p:tag name="ANNOTATION_HEIGHT_4" val="845"/>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SLIDE_WIDTH_4" val="960"/>
  <p:tag name="ANNOTATION_SLIDE_HEIGHT_4" val="720"/>
  <p:tag name="ANNOTATION_TYPE_5" val="2"/>
  <p:tag name="ANNOTATION_START_5" val="23.3"/>
  <p:tag name="ANNOTATION_END_5" val="27.9"/>
  <p:tag name="ANNOTATION_TOP_5" val="338"/>
  <p:tag name="ANNOTATION_LEFT_5" val="466"/>
  <p:tag name="ANNOTATION_WIDTH_5" val="280"/>
  <p:tag name="ANNOTATION_HEIGHT_5" val="23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SLIDE_WIDTH_5" val="960"/>
  <p:tag name="ANNOTATION_SLIDE_HEIGHT_5" val="720"/>
  <p:tag name="ANNOTATION_COUNT" val="5"/>
  <p:tag name="ARTICULATE_TITLE_TAG" val="Baseline Ash Mass Loading with Zhupanovsky"/>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21.xml><?xml version="1.0" encoding="utf-8"?>
<p:tagLst xmlns:a="http://schemas.openxmlformats.org/drawingml/2006/main" xmlns:r="http://schemas.openxmlformats.org/officeDocument/2006/relationships" xmlns:p="http://schemas.openxmlformats.org/presentationml/2006/main">
  <p:tag name="BULLET_1" val="8226"/>
</p:tagLst>
</file>

<file path=ppt/tags/tag22.xml><?xml version="1.0" encoding="utf-8"?>
<p:tagLst xmlns:a="http://schemas.openxmlformats.org/drawingml/2006/main" xmlns:r="http://schemas.openxmlformats.org/officeDocument/2006/relationships" xmlns:p="http://schemas.openxmlformats.org/presentationml/2006/main">
  <p:tag name="ARTICULATE_TITLE_TAG" val="Ash Height, Baseline and VOLCAT"/>
  <p:tag name="AUDIO_ID" val="274"/>
  <p:tag name="ARTICULATE_AUDIO_RECORDED" val="1"/>
  <p:tag name="ELAPSEDTIME" val="24.8"/>
  <p:tag name="ANNOTATION_TYPE_5" val="2"/>
  <p:tag name="ANNOTATION_START_5" val="9.7"/>
  <p:tag name="ANNOTATION_END_5" val="9.7"/>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855309"/>
  <p:tag name="ANNOTATION_FILL_ALPHA_5" val="50"/>
  <p:tag name="ANNOTATION_BORDER_WIDTH_5" val="2"/>
  <p:tag name="ANNOTATION_SLIDE_WIDTH_5" val="960"/>
  <p:tag name="ANNOTATION_SLIDE_HEIGHT_5" val="720"/>
  <p:tag name="ANNOTATION_TYPE_6" val="2"/>
  <p:tag name="ANNOTATION_START_6" val="9.7"/>
  <p:tag name="ANNOTATION_END_6" val="13.2"/>
  <p:tag name="ANNOTATION_TOP_6" val="261"/>
  <p:tag name="ANNOTATION_LEFT_6" val="680"/>
  <p:tag name="ANNOTATION_WIDTH_6" val="151"/>
  <p:tag name="ANNOTATION_HEIGHT_6" val="140"/>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NNOTATION_TYPE_7" val="2"/>
  <p:tag name="ANNOTATION_START_7" val="13.2"/>
  <p:tag name="ANNOTATION_END_7" val="13.2"/>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255"/>
  <p:tag name="ANNOTATION_FILL_COLOR_7" val="855309"/>
  <p:tag name="ANNOTATION_FILL_ALPHA_7" val="50"/>
  <p:tag name="ANNOTATION_BORDER_WIDTH_7" val="2"/>
  <p:tag name="ANNOTATION_SLIDE_WIDTH_7" val="960"/>
  <p:tag name="ANNOTATION_SLIDE_HEIGHT_7" val="720"/>
  <p:tag name="ANNOTATION_TYPE_8" val="2"/>
  <p:tag name="ANNOTATION_START_8" val="13.2"/>
  <p:tag name="ANNOTATION_END_8" val="17.3"/>
  <p:tag name="ANNOTATION_TOP_8" val="264"/>
  <p:tag name="ANNOTATION_LEFT_8" val="228"/>
  <p:tag name="ANNOTATION_WIDTH_8" val="134"/>
  <p:tag name="ANNOTATION_HEIGHT_8" val="141"/>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255"/>
  <p:tag name="ANNOTATION_FILL_COLOR_8" val="855309"/>
  <p:tag name="ANNOTATION_FILL_ALPHA_8" val="50"/>
  <p:tag name="ANNOTATION_BORDER_WIDTH_8" val="2"/>
  <p:tag name="ANNOTATION_SLIDE_WIDTH_8" val="960"/>
  <p:tag name="ANNOTATION_SLIDE_HEIGHT_8" val="720"/>
  <p:tag name="ANNOTATION_TYPE_1" val="0"/>
  <p:tag name="ANNOTATION_START_1" val="1.2"/>
  <p:tag name="ANNOTATION_END_1" val="3.7"/>
  <p:tag name="ANNOTATION_TOP_1" val="104"/>
  <p:tag name="ANNOTATION_LEFT_1" val="229"/>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3.7"/>
  <p:tag name="ANNOTATION_END_2" val="-1.0"/>
  <p:tag name="ANNOTATION_TOP_2" val="105"/>
  <p:tag name="ANNOTATION_LEFT_2" val="712"/>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1"/>
  <p:tag name="ANNOTATION_START_3" val="10.4"/>
  <p:tag name="ANNOTATION_END_3" val="-1.0"/>
  <p:tag name="ANNOTATION_TOP_3" val="251"/>
  <p:tag name="ANNOTATION_LEFT_3" val="676"/>
  <p:tag name="ANNOTATION_WIDTH_3" val="161"/>
  <p:tag name="ANNOTATION_HEIGHT_3" val="156"/>
  <p:tag name="ANNOTATION_ANIMATION_3" val="5"/>
  <p:tag name="ANNOTATION_ROTATION_3" val="0"/>
  <p:tag name="ANNOTATION_SUB_TYPE_3" val="9"/>
  <p:tag name="ANNOTATION_LOOP_COUNT_3" val="1"/>
  <p:tag name="ANNOTATION_BOX_RADIUS_3" val="5"/>
  <p:tag name="ANNOTATION_SCALE_3" val="0"/>
  <p:tag name="ANNOTATION_BORDER_ALPHA_3" val="100"/>
  <p:tag name="ANNOTATION_BORDER_COLOR_3" val="0"/>
  <p:tag name="ANNOTATION_FILL_COLOR_3" val="2646607"/>
  <p:tag name="ANNOTATION_FILL_ALPHA_3" val="100"/>
  <p:tag name="ANNOTATION_BORDER_WIDTH_3" val="3"/>
  <p:tag name="ANNOTATION_SLIDE_WIDTH_3" val="960"/>
  <p:tag name="ANNOTATION_SLIDE_HEIGHT_3" val="720"/>
  <p:tag name="ANNOTATION_TYPE_4" val="1"/>
  <p:tag name="ANNOTATION_START_4" val="14.0"/>
  <p:tag name="ANNOTATION_END_4" val="22.7"/>
  <p:tag name="ANNOTATION_TOP_4" val="259"/>
  <p:tag name="ANNOTATION_LEFT_4" val="210"/>
  <p:tag name="ANNOTATION_WIDTH_4" val="161"/>
  <p:tag name="ANNOTATION_HEIGHT_4" val="142"/>
  <p:tag name="ANNOTATION_ANIMATION_4" val="5"/>
  <p:tag name="ANNOTATION_ROTATION_4" val="0"/>
  <p:tag name="ANNOTATION_SUB_TYPE_4" val="9"/>
  <p:tag name="ANNOTATION_LOOP_COUNT_4" val="1"/>
  <p:tag name="ANNOTATION_BOX_RADIUS_4" val="5"/>
  <p:tag name="ANNOTATION_SCALE_4" val="0"/>
  <p:tag name="ANNOTATION_BORDER_ALPHA_4" val="100"/>
  <p:tag name="ANNOTATION_BORDER_COLOR_4" val="0"/>
  <p:tag name="ANNOTATION_FILL_COLOR_4" val="2646607"/>
  <p:tag name="ANNOTATION_FILL_ALPHA_4" val="100"/>
  <p:tag name="ANNOTATION_BORDER_WIDTH_4" val="3"/>
  <p:tag name="ANNOTATION_SLIDE_WIDTH_4" val="960"/>
  <p:tag name="ANNOTATION_SLIDE_HEIGHT_4" val="720"/>
  <p:tag name="ANNOTATION_COUNT" val="4"/>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BULLET_1" val="8226"/>
</p:tagLst>
</file>

<file path=ppt/tags/tag24.xml><?xml version="1.0" encoding="utf-8"?>
<p:tagLst xmlns:a="http://schemas.openxmlformats.org/drawingml/2006/main" xmlns:r="http://schemas.openxmlformats.org/officeDocument/2006/relationships" xmlns:p="http://schemas.openxmlformats.org/presentationml/2006/main">
  <p:tag name="ARTICULATE_TITLE_TAG" val="Ash Mass Loading, Baseline and VOLCAT"/>
  <p:tag name="AUDIO_ID" val="275"/>
  <p:tag name="ARTICULATE_AUDIO_RECORDED" val="1"/>
  <p:tag name="ELAPSEDTIME" val="30.3"/>
  <p:tag name="ANNOTATION_TYPE_1" val="0"/>
  <p:tag name="ANNOTATION_START_1" val="1.7"/>
  <p:tag name="ANNOTATION_END_1" val="2.3"/>
  <p:tag name="ANNOTATION_TOP_1" val="106"/>
  <p:tag name="ANNOTATION_LEFT_1" val="245"/>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3"/>
  <p:tag name="ANNOTATION_END_2" val="3.0"/>
  <p:tag name="ANNOTATION_TOP_2" val="106"/>
  <p:tag name="ANNOTATION_LEFT_2" val="245"/>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0"/>
  <p:tag name="ANNOTATION_END_3" val="6.3"/>
  <p:tag name="ANNOTATION_TOP_3" val="106"/>
  <p:tag name="ANNOTATION_LEFT_3" val="245"/>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6.3"/>
  <p:tag name="ANNOTATION_END_4" val="6.9"/>
  <p:tag name="ANNOTATION_TOP_4" val="106"/>
  <p:tag name="ANNOTATION_LEFT_4" val="722"/>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9"/>
  <p:tag name="ANNOTATION_END_5" val="8.3"/>
  <p:tag name="ANNOTATION_TOP_5" val="106"/>
  <p:tag name="ANNOTATION_LEFT_5" val="722"/>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2"/>
  <p:tag name="ANNOTATION_START_6" val="14.4"/>
  <p:tag name="ANNOTATION_END_6" val="14.4"/>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NNOTATION_TYPE_7" val="2"/>
  <p:tag name="ANNOTATION_START_7" val="14.4"/>
  <p:tag name="ANNOTATION_END_7" val="19.3"/>
  <p:tag name="ANNOTATION_TOP_7" val="266"/>
  <p:tag name="ANNOTATION_LEFT_7" val="706"/>
  <p:tag name="ANNOTATION_WIDTH_7" val="125"/>
  <p:tag name="ANNOTATION_HEIGHT_7" val="12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855309"/>
  <p:tag name="ANNOTATION_FILL_ALPHA_7" val="50"/>
  <p:tag name="ANNOTATION_BORDER_WIDTH_7" val="2"/>
  <p:tag name="ANNOTATION_SLIDE_WIDTH_7" val="960"/>
  <p:tag name="ANNOTATION_SLIDE_HEIGHT_7" val="720"/>
  <p:tag name="ANNOTATION_TYPE_8" val="2"/>
  <p:tag name="ANNOTATION_START_8" val="19.3"/>
  <p:tag name="ANNOTATION_END_8" val="19.3"/>
  <p:tag name="ANNOTATION_TOP_8" val="-62"/>
  <p:tag name="ANNOTATION_LEFT_8" val="-62"/>
  <p:tag name="ANNOTATION_WIDTH_8" val="1085"/>
  <p:tag name="ANNOTATION_HEIGHT_8" val="845"/>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255"/>
  <p:tag name="ANNOTATION_FILL_COLOR_8" val="855309"/>
  <p:tag name="ANNOTATION_FILL_ALPHA_8" val="50"/>
  <p:tag name="ANNOTATION_BORDER_WIDTH_8" val="2"/>
  <p:tag name="ANNOTATION_SLIDE_WIDTH_8" val="960"/>
  <p:tag name="ANNOTATION_SLIDE_HEIGHT_8" val="720"/>
  <p:tag name="ANNOTATION_TYPE_9" val="2"/>
  <p:tag name="ANNOTATION_START_9" val="19.3"/>
  <p:tag name="ANNOTATION_END_9" val="24.7"/>
  <p:tag name="ANNOTATION_TOP_9" val="270"/>
  <p:tag name="ANNOTATION_LEFT_9" val="243"/>
  <p:tag name="ANNOTATION_WIDTH_9" val="115"/>
  <p:tag name="ANNOTATION_HEIGHT_9" val="109"/>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255"/>
  <p:tag name="ANNOTATION_FILL_COLOR_9" val="855309"/>
  <p:tag name="ANNOTATION_FILL_ALPHA_9" val="50"/>
  <p:tag name="ANNOTATION_BORDER_WIDTH_9" val="2"/>
  <p:tag name="ANNOTATION_SLIDE_WIDTH_9" val="960"/>
  <p:tag name="ANNOTATION_SLIDE_HEIGHT_9" val="720"/>
  <p:tag name="ANNOTATION_COUNT" val="9"/>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BULLET_1" val="8226"/>
</p:tagLst>
</file>

<file path=ppt/tags/tag26.xml><?xml version="1.0" encoding="utf-8"?>
<p:tagLst xmlns:a="http://schemas.openxmlformats.org/drawingml/2006/main" xmlns:r="http://schemas.openxmlformats.org/officeDocument/2006/relationships" xmlns:p="http://schemas.openxmlformats.org/presentationml/2006/main">
  <p:tag name="AUDIO_ID" val="279"/>
  <p:tag name="ARTICULATE_AUDIO_RECORDED" val="1"/>
  <p:tag name="ELAPSEDTIME" val="10.8"/>
  <p:tag name="ANNOTATION_TYPE_1" val="2"/>
  <p:tag name="ANNOTATION_START_1" val="2.5"/>
  <p:tag name="ANNOTATION_END_1" val="-2.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855309"/>
  <p:tag name="ANNOTATION_FILL_ALPHA_1" val="50"/>
  <p:tag name="ANNOTATION_BORDER_WIDTH_1" val="2"/>
  <p:tag name="ANNOTATION_SLIDE_WIDTH_1" val="960"/>
  <p:tag name="ANNOTATION_SLIDE_HEIGHT_1" val="720"/>
  <p:tag name="ANNOTATION_TYPE_2" val="2"/>
  <p:tag name="ANNOTATION_START_2" val="2.5"/>
  <p:tag name="ANNOTATION_TOP_2" val="32"/>
  <p:tag name="ANNOTATION_LEFT_2" val="119"/>
  <p:tag name="ANNOTATION_WIDTH_2" val="778"/>
  <p:tag name="ANNOTATION_HEIGHT_2" val="61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855309"/>
  <p:tag name="ANNOTATION_FILL_ALPHA_2" val="50"/>
  <p:tag name="ANNOTATION_BORDER_WIDTH_2" val="2"/>
  <p:tag name="ANNOTATION_SLIDE_WIDTH_2" val="960"/>
  <p:tag name="ANNOTATION_SLIDE_HEIGHT_2" val="720"/>
  <p:tag name="ANNOTATION_COUNT" val="2"/>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UDIO_ID" val="265"/>
  <p:tag name="ARTICULATE_AUDIO_RECORDED" val="1"/>
  <p:tag name="ELAPSEDTIME" val="43.1"/>
  <p:tag name="ANNOTATION_TYPE_1" val="2"/>
  <p:tag name="ANNOTATION_START_1" val="4.4"/>
  <p:tag name="ANNOTATION_END_1" val="-4.4"/>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855309"/>
  <p:tag name="ANNOTATION_FILL_ALPHA_1" val="50"/>
  <p:tag name="ANNOTATION_BORDER_WIDTH_1" val="2"/>
  <p:tag name="ANNOTATION_SLIDE_WIDTH_1" val="960"/>
  <p:tag name="ANNOTATION_SLIDE_HEIGHT_1" val="720"/>
  <p:tag name="ANNOTATION_TYPE_2" val="2"/>
  <p:tag name="ANNOTATION_START_2" val="4.4"/>
  <p:tag name="ANNOTATION_END_2" val="14.4"/>
  <p:tag name="ANNOTATION_TOP_2" val="93"/>
  <p:tag name="ANNOTATION_LEFT_2" val="99"/>
  <p:tag name="ANNOTATION_WIDTH_2" val="863"/>
  <p:tag name="ANNOTATION_HEIGHT_2" val="24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855309"/>
  <p:tag name="ANNOTATION_FILL_ALPHA_2" val="50"/>
  <p:tag name="ANNOTATION_BORDER_WIDTH_2" val="2"/>
  <p:tag name="ANNOTATION_SLIDE_WIDTH_2" val="960"/>
  <p:tag name="ANNOTATION_SLIDE_HEIGHT_2" val="720"/>
  <p:tag name="ANNOTATION_TYPE_3" val="0"/>
  <p:tag name="ANNOTATION_START_3" val="18.6"/>
  <p:tag name="ANNOTATION_END_3" val="-1.0"/>
  <p:tag name="ANNOTATION_TOP_3" val="550"/>
  <p:tag name="ANNOTATION_LEFT_3" val="145"/>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9.5"/>
  <p:tag name="ANNOTATION_END_4" val="-1.0"/>
  <p:tag name="ANNOTATION_TOP_4" val="550"/>
  <p:tag name="ANNOTATION_LEFT_4" val="14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20.4"/>
  <p:tag name="ANNOTATION_END_5" val="-1.0"/>
  <p:tag name="ANNOTATION_TOP_5" val="550"/>
  <p:tag name="ANNOTATION_LEFT_5" val="14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2"/>
  <p:tag name="ANNOTATION_START_6" val="28.9"/>
  <p:tag name="ANNOTATION_END_6" val="-28.9"/>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NNOTATION_TYPE_7" val="2"/>
  <p:tag name="ANNOTATION_START_7" val="28.9"/>
  <p:tag name="ANNOTATION_END_7" val="35.3"/>
  <p:tag name="ANNOTATION_TOP_7" val="669"/>
  <p:tag name="ANNOTATION_LEFT_7" val="582"/>
  <p:tag name="ANNOTATION_WIDTH_7" val="357"/>
  <p:tag name="ANNOTATION_HEIGHT_7" val="5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855309"/>
  <p:tag name="ANNOTATION_FILL_ALPHA_7" val="50"/>
  <p:tag name="ANNOTATION_BORDER_WIDTH_7" val="2"/>
  <p:tag name="ANNOTATION_SLIDE_WIDTH_7" val="960"/>
  <p:tag name="ANNOTATION_SLIDE_HEIGHT_7" val="720"/>
  <p:tag name="ANNOTATION_COUNT" val="7"/>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False"/>
  <p:tag name="ARTICULATE_PLAYER_CONTROL_NOTES"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UDIO_ID" val="277"/>
  <p:tag name="ARTICULATE_AUDIO_RECORDED" val="1"/>
  <p:tag name="ELAPSEDTIME" val="27.8"/>
  <p:tag name="ANNOTATION_TYPE_1" val="2"/>
  <p:tag name="ANNOTATION_START_1" val="3.2"/>
  <p:tag name="ANNOTATION_END_1" val="3.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3.2"/>
  <p:tag name="ANNOTATION_END_2" val="10.7"/>
  <p:tag name="ANNOTATION_TOP_2" val="104"/>
  <p:tag name="ANNOTATION_LEFT_2" val="120"/>
  <p:tag name="ANNOTATION_WIDTH_2" val="820"/>
  <p:tag name="ANNOTATION_HEIGHT_2" val="19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TYPE_3" val="2"/>
  <p:tag name="ANNOTATION_START_3" val="10.7"/>
  <p:tag name="ANNOTATION_END_3" val="10.7"/>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SLIDE_WIDTH_3" val="960"/>
  <p:tag name="ANNOTATION_SLIDE_HEIGHT_3" val="720"/>
  <p:tag name="ANNOTATION_TYPE_4" val="2"/>
  <p:tag name="ANNOTATION_START_4" val="10.7"/>
  <p:tag name="ANNOTATION_END_4" val="17.0"/>
  <p:tag name="ANNOTATION_TOP_4" val="301"/>
  <p:tag name="ANNOTATION_LEFT_4" val="123"/>
  <p:tag name="ANNOTATION_WIDTH_4" val="815"/>
  <p:tag name="ANNOTATION_HEIGHT_4" val="131"/>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SLIDE_WIDTH_4" val="960"/>
  <p:tag name="ANNOTATION_SLIDE_HEIGHT_4" val="720"/>
  <p:tag name="ANNOTATION_TYPE_5" val="2"/>
  <p:tag name="ANNOTATION_START_5" val="17.0"/>
  <p:tag name="ANNOTATION_END_5" val="17.0"/>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SLIDE_WIDTH_5" val="960"/>
  <p:tag name="ANNOTATION_SLIDE_HEIGHT_5" val="720"/>
  <p:tag name="ANNOTATION_TYPE_6" val="2"/>
  <p:tag name="ANNOTATION_START_6" val="17.0"/>
  <p:tag name="ANNOTATION_TOP_6" val="440"/>
  <p:tag name="ANNOTATION_LEFT_6" val="128"/>
  <p:tag name="ANNOTATION_WIDTH_6" val="805"/>
  <p:tag name="ANNOTATION_HEIGHT_6" val="234"/>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SLIDE_WIDTH_6" val="960"/>
  <p:tag name="ANNOTATION_SLIDE_HEIGHT_6" val="720"/>
  <p:tag name="ANNOTATION_COUNT" val="6"/>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NNOTATION_TYPE_8" val="0"/>
  <p:tag name="ANNOTATION_START_8" val="22.9"/>
  <p:tag name="ANNOTATION_END_8" val="23.4"/>
  <p:tag name="ANNOTATION_TOP_8" val="351"/>
  <p:tag name="ANNOTATION_LEFT_8" val="370"/>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23.4"/>
  <p:tag name="ANNOTATION_END_9" val="24.1"/>
  <p:tag name="ANNOTATION_TOP_9" val="331"/>
  <p:tag name="ANNOTATION_LEFT_9" val="450"/>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24.1"/>
  <p:tag name="ANNOTATION_TOP_10" val="338"/>
  <p:tag name="ANNOTATION_LEFT_10" val="509"/>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UDIO_ID" val="278"/>
  <p:tag name="ARTICULATE_AUDIO_RECORDED" val="1"/>
  <p:tag name="ELAPSEDTIME" val="48"/>
  <p:tag name="ANNOTATION_TYPE_1" val="0"/>
  <p:tag name="ANNOTATION_START_1" val="5.4"/>
  <p:tag name="ANNOTATION_END_1" val="-1.0"/>
  <p:tag name="ANNOTATION_TOP_1" val="663"/>
  <p:tag name="ANNOTATION_LEFT_1" val="414"/>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3"/>
  <p:tag name="ANNOTATION_SLIDE_WIDTH_1" val="960"/>
  <p:tag name="ANNOTATION_SLIDE_HEIGHT_1" val="720"/>
  <p:tag name="ANNOTATION_TYPE_2" val="0"/>
  <p:tag name="ANNOTATION_START_2" val="7.8"/>
  <p:tag name="ANNOTATION_END_2" val="-1.0"/>
  <p:tag name="ANNOTATION_TOP_2" val="260"/>
  <p:tag name="ANNOTATION_LEFT_2" val="747"/>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3"/>
  <p:tag name="ANNOTATION_SLIDE_WIDTH_2" val="960"/>
  <p:tag name="ANNOTATION_SLIDE_HEIGHT_2" val="720"/>
  <p:tag name="ANNOTATION_TYPE_3" val="0"/>
  <p:tag name="ANNOTATION_START_3" val="8.5"/>
  <p:tag name="ANNOTATION_END_3" val="10.4"/>
  <p:tag name="ANNOTATION_TOP_3" val="260"/>
  <p:tag name="ANNOTATION_LEFT_3" val="74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3"/>
  <p:tag name="ANNOTATION_SLIDE_WIDTH_3" val="960"/>
  <p:tag name="ANNOTATION_SLIDE_HEIGHT_3" val="720"/>
  <p:tag name="ANNOTATION_TYPE_4" val="0"/>
  <p:tag name="ANNOTATION_START_4" val="21.5"/>
  <p:tag name="ANNOTATION_END_4" val="-1.0"/>
  <p:tag name="ANNOTATION_TOP_4" val="255"/>
  <p:tag name="ANNOTATION_LEFT_4" val="76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3"/>
  <p:tag name="ANNOTATION_SLIDE_WIDTH_4" val="960"/>
  <p:tag name="ANNOTATION_SLIDE_HEIGHT_4" val="720"/>
  <p:tag name="ANNOTATION_TYPE_5" val="0"/>
  <p:tag name="ANNOTATION_START_5" val="22.3"/>
  <p:tag name="ANNOTATION_END_5" val="-1.0"/>
  <p:tag name="ANNOTATION_TOP_5" val="255"/>
  <p:tag name="ANNOTATION_LEFT_5" val="76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3"/>
  <p:tag name="ANNOTATION_SLIDE_WIDTH_5" val="960"/>
  <p:tag name="ANNOTATION_SLIDE_HEIGHT_5" val="720"/>
  <p:tag name="ANNOTATION_TYPE_6" val="0"/>
  <p:tag name="ANNOTATION_START_6" val="23.1"/>
  <p:tag name="ANNOTATION_END_6" val="24.8"/>
  <p:tag name="ANNOTATION_TOP_6" val="255"/>
  <p:tag name="ANNOTATION_LEFT_6" val="768"/>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3"/>
  <p:tag name="ANNOTATION_SLIDE_WIDTH_6" val="960"/>
  <p:tag name="ANNOTATION_SLIDE_HEIGHT_6" val="720"/>
  <p:tag name="ANNOTATION_TYPE_7" val="1"/>
  <p:tag name="ANNOTATION_START_7" val="36.7"/>
  <p:tag name="ANNOTATION_TOP_7" val="265"/>
  <p:tag name="ANNOTATION_LEFT_7" val="97"/>
  <p:tag name="ANNOTATION_WIDTH_7" val="643"/>
  <p:tag name="ANNOTATION_HEIGHT_7" val="47"/>
  <p:tag name="ANNOTATION_ANIMATION_7" val="5"/>
  <p:tag name="ANNOTATION_ROTATION_7" val="0"/>
  <p:tag name="ANNOTATION_SUB_TYPE_7" val="9"/>
  <p:tag name="ANNOTATION_LOOP_COUNT_7" val="1"/>
  <p:tag name="ANNOTATION_BOX_RADIUS_7" val="5"/>
  <p:tag name="ANNOTATION_SCALE_7" val="0"/>
  <p:tag name="ANNOTATION_BORDER_ALPHA_7" val="100"/>
  <p:tag name="ANNOTATION_BORDER_COLOR_7" val="0"/>
  <p:tag name="ANNOTATION_FILL_COLOR_7" val="2646607"/>
  <p:tag name="ANNOTATION_FILL_ALPHA_7" val="100"/>
  <p:tag name="ANNOTATION_BORDER_WIDTH_7" val="3"/>
  <p:tag name="ANNOTATION_SLIDE_WIDTH_7" val="960"/>
  <p:tag name="ANNOTATION_SLIDE_HEIGHT_7" val="720"/>
  <p:tag name="ANNOTATION_COUNT" val="7"/>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xml><?xml version="1.0" encoding="utf-8"?>
<p:tagLst xmlns:a="http://schemas.openxmlformats.org/drawingml/2006/main" xmlns:r="http://schemas.openxmlformats.org/officeDocument/2006/relationships" xmlns:p="http://schemas.openxmlformats.org/presentationml/2006/main">
  <p:tag name="AUDIO_ID" val="280"/>
  <p:tag name="ARTICULATE_AUDIO_RECORDED" val="1"/>
  <p:tag name="ELAPSEDTIME" val="13.2"/>
  <p:tag name="ANNOTATION_TYPE_1" val="0"/>
  <p:tag name="ANNOTATION_START_1" val="1.4"/>
  <p:tag name="ANNOTATION_END_1" val="2.6"/>
  <p:tag name="ANNOTATION_TOP_1" val="584"/>
  <p:tag name="ANNOTATION_LEFT_1" val="332"/>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6"/>
  <p:tag name="ANNOTATION_END_2" val="3.8"/>
  <p:tag name="ANNOTATION_TOP_2" val="584"/>
  <p:tag name="ANNOTATION_LEFT_2" val="682"/>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8"/>
  <p:tag name="ANNOTATION_END_3" val="5.7"/>
  <p:tag name="ANNOTATION_TOP_3" val="586"/>
  <p:tag name="ANNOTATION_LEFT_3" val="338"/>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
  <p:tag name="ANNOTATION_END_4" val="7.6"/>
  <p:tag name="ANNOTATION_TOP_4" val="589"/>
  <p:tag name="ANNOTATION_LEFT_4" val="710"/>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0.7"/>
  <p:tag name="ANNOTATION_END_5" val="11.2"/>
  <p:tag name="ANNOTATION_TOP_5" val="664"/>
  <p:tag name="ANNOTATION_LEFT_5" val="275"/>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11.2"/>
  <p:tag name="ANNOTATION_TOP_6" val="664"/>
  <p:tag name="ANNOTATION_LEFT_6" val="275"/>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NAV_LEVEL" val="1"/>
  <p:tag name="ARTICULATE_SLIDE_PRESENTER_GUID" val="29c74392-729d-4b8c-9180-aad8ed595187"/>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9.xml><?xml version="1.0" encoding="utf-8"?>
<p:tagLst xmlns:a="http://schemas.openxmlformats.org/drawingml/2006/main" xmlns:r="http://schemas.openxmlformats.org/officeDocument/2006/relationships" xmlns:p="http://schemas.openxmlformats.org/presentationml/2006/main">
  <p:tag name="BULLET_1" val="8226"/>
</p:tagLst>
</file>

<file path=ppt/theme/theme1.xml><?xml version="1.0" encoding="utf-8"?>
<a:theme xmlns:a="http://schemas.openxmlformats.org/drawingml/2006/main" name="GOES-R Gener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10974</TotalTime>
  <Words>2002</Words>
  <Application>Microsoft Office PowerPoint</Application>
  <PresentationFormat>On-screen Show (4:3)</PresentationFormat>
  <Paragraphs>128</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GOES-R Generic Theme</vt:lpstr>
      <vt:lpstr>The Baseline  GOES-R Volcanic Ash Product</vt:lpstr>
      <vt:lpstr>Module Goals</vt:lpstr>
      <vt:lpstr>Where are they in AWIPS ;  How Often are they produced?</vt:lpstr>
      <vt:lpstr>Why use Bands 10 and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Resources</vt:lpstr>
      <vt:lpstr>Summary</vt:lpstr>
    </vt:vector>
  </TitlesOfParts>
  <Company>SSEC at the University of Wisconsin-Madison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Sieglaff</dc:creator>
  <cp:lastModifiedBy>Scott Lindstrom</cp:lastModifiedBy>
  <cp:revision>197</cp:revision>
  <dcterms:created xsi:type="dcterms:W3CDTF">2016-05-05T15:50:22Z</dcterms:created>
  <dcterms:modified xsi:type="dcterms:W3CDTF">2017-09-18T20:34:56Z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GOES_R_VolAsh</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E8E57A30-CFBC-4BE8-8692-562183F62195</vt:lpwstr>
  </property>
  <property fmtid="{D5CDD505-2E9C-101B-9397-08002B2CF9AE}" pid="6" name="ArticulateProjectFull">
    <vt:lpwstr>C:\Users\scottl\VISIT\SatFoundationCourse\Volcano\GOES_R_VolAsh_v2.ppta</vt:lpwstr>
  </property>
</Properties>
</file>