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9.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58" r:id="rId3"/>
    <p:sldId id="257" r:id="rId4"/>
    <p:sldId id="260" r:id="rId5"/>
    <p:sldId id="261" r:id="rId6"/>
    <p:sldId id="262" r:id="rId7"/>
    <p:sldId id="263" r:id="rId8"/>
    <p:sldId id="264" r:id="rId9"/>
    <p:sldId id="265" r:id="rId10"/>
    <p:sldId id="266" r:id="rId11"/>
    <p:sldId id="269" r:id="rId12"/>
  </p:sldIdLst>
  <p:sldSz cx="12192000" cy="6858000"/>
  <p:notesSz cx="6858000" cy="9144000"/>
  <p:custDataLst>
    <p:tags r:id="rId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05"/>
    <p:restoredTop sz="83929"/>
  </p:normalViewPr>
  <p:slideViewPr>
    <p:cSldViewPr snapToGrid="0" snapToObjects="1">
      <p:cViewPr>
        <p:scale>
          <a:sx n="60" d="100"/>
          <a:sy n="60" d="100"/>
        </p:scale>
        <p:origin x="-54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97B18-D2BE-B94B-9CB1-240B8F1FBFF4}" type="datetimeFigureOut">
              <a:rPr lang="en-US" smtClean="0"/>
              <a:t>10/9/2018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B2CCA-462E-8F46-A97D-B7872D2F9AA9}" type="slidenum">
              <a:rPr lang="en-US" smtClean="0"/>
              <a:t>‹#›</a:t>
            </a:fld>
            <a:endParaRPr lang="en-US"/>
          </a:p>
        </p:txBody>
      </p:sp>
    </p:spTree>
    <p:extLst>
      <p:ext uri="{BB962C8B-B14F-4D97-AF65-F5344CB8AC3E}">
        <p14:creationId xmlns:p14="http://schemas.microsoft.com/office/powerpoint/2010/main" val="91466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Quick Brief discuss the GOES-R Baseline level 2 product that detects Volcanic Ash</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5"/>
          </p:nvPr>
        </p:nvSpPr>
        <p:spPr/>
        <p:txBody>
          <a:bodyPr/>
          <a:lstStyle/>
          <a:p>
            <a:fld id="{5EAB2CCA-462E-8F46-A97D-B7872D2F9AA9}" type="slidenum">
              <a:rPr lang="en-US" smtClean="0"/>
              <a:t>1</a:t>
            </a:fld>
            <a:endParaRPr lang="en-US"/>
          </a:p>
        </p:txBody>
      </p:sp>
    </p:spTree>
    <p:extLst>
      <p:ext uri="{BB962C8B-B14F-4D97-AF65-F5344CB8AC3E}">
        <p14:creationId xmlns:p14="http://schemas.microsoft.com/office/powerpoint/2010/main" val="3576342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For this same case, but with a slightly different map, the GOES-R Volcanic Ash Mass loading estimated a mass loading of 5.2 ton/km</a:t>
            </a:r>
            <a:r>
              <a:rPr lang="en-US" baseline="30000">
                <a:solidFill>
                  <a:srgbClr val="000000"/>
                </a:solidFill>
                <a:ea typeface="Times New Roman"/>
                <a:cs typeface="Calibri"/>
              </a:rPr>
              <a:t>2</a:t>
            </a:r>
            <a:r>
              <a:rPr lang="en-US">
                <a:solidFill>
                  <a:srgbClr val="000000"/>
                </a:solidFill>
                <a:ea typeface="Times New Roman"/>
                <a:cs typeface="Calibri"/>
              </a:rPr>
              <a:t> for the referenced pixel of the Volcán de Fuego ash cloud.</a:t>
            </a:r>
            <a:r>
              <a:rPr lang="en-US">
                <a:solidFill>
                  <a:srgbClr val="000000"/>
                </a:solidFill>
                <a:latin typeface="Times New Roman"/>
                <a:ea typeface="Times New Roman"/>
                <a:cs typeface="Times New Roman"/>
              </a:rPr>
              <a:t>  This is not a lot of Mass Loading.  Again, note the </a:t>
            </a:r>
            <a:r>
              <a:rPr lang="en-US">
                <a:solidFill>
                  <a:srgbClr val="000000"/>
                </a:solidFill>
                <a:latin typeface="Times New Roman"/>
                <a:ea typeface="Times New Roman"/>
                <a:cs typeface="Times New Roman"/>
              </a:rPr>
              <a:t>caveat</a:t>
            </a:r>
            <a:r>
              <a:rPr lang="en-US" smtClean="0">
                <a:solidFill>
                  <a:srgbClr val="000000"/>
                </a:solidFill>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5"/>
          </p:nvPr>
        </p:nvSpPr>
        <p:spPr/>
        <p:txBody>
          <a:bodyPr/>
          <a:lstStyle/>
          <a:p>
            <a:fld id="{5EAB2CCA-462E-8F46-A97D-B7872D2F9AA9}" type="slidenum">
              <a:rPr lang="en-US" smtClean="0"/>
              <a:t>10</a:t>
            </a:fld>
            <a:endParaRPr lang="en-US"/>
          </a:p>
        </p:txBody>
      </p:sp>
    </p:spTree>
    <p:extLst>
      <p:ext uri="{BB962C8B-B14F-4D97-AF65-F5344CB8AC3E}">
        <p14:creationId xmlns:p14="http://schemas.microsoft.com/office/powerpoint/2010/main" val="352551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 are some concluding thoughts and useful links.  A more sophisticated Volcanic detection algorithm is used by many VAACs and it available at the link shown.  Accurate interpretation of volcanic eruptions as viewed by satellites is a skill that is acquired with years of practice.  If you suspect Volcanic Activity, a prudent course of action is to view the VAAC website for the area of interest.  You have concluded the GOES-R Volcanic Ash Detection and Retrieval Quick Brief.  </a:t>
            </a:r>
            <a:endParaRPr lang="en-US">
              <a:ea typeface="Times New Roman"/>
              <a:cs typeface="Times New Roman"/>
            </a:endParaRPr>
          </a:p>
        </p:txBody>
      </p:sp>
      <p:sp>
        <p:nvSpPr>
          <p:cNvPr id="4" name="Slide Number Placeholder 3"/>
          <p:cNvSpPr>
            <a:spLocks noGrp="1"/>
          </p:cNvSpPr>
          <p:nvPr>
            <p:ph type="sldNum" sz="quarter" idx="5"/>
          </p:nvPr>
        </p:nvSpPr>
        <p:spPr/>
        <p:txBody>
          <a:bodyPr/>
          <a:lstStyle/>
          <a:p>
            <a:fld id="{5EAB2CCA-462E-8F46-A97D-B7872D2F9AA9}" type="slidenum">
              <a:rPr lang="en-US" smtClean="0"/>
              <a:t>11</a:t>
            </a:fld>
            <a:endParaRPr lang="en-US"/>
          </a:p>
        </p:txBody>
      </p:sp>
    </p:spTree>
    <p:extLst>
      <p:ext uri="{BB962C8B-B14F-4D97-AF65-F5344CB8AC3E}">
        <p14:creationId xmlns:p14="http://schemas.microsoft.com/office/powerpoint/2010/main" val="2340505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 Volcanic Ash Detection and Retrieval algorithm is a multi-spectral tool:   Five GOES-R ABI infrared </a:t>
            </a:r>
            <a:r>
              <a:rPr lang="en-US" dirty="0" smtClean="0">
                <a:solidFill>
                  <a:srgbClr val="000000"/>
                </a:solidFill>
                <a:ea typeface="Times New Roman"/>
                <a:cs typeface="Calibri"/>
              </a:rPr>
              <a:t>bands are used as shown.  </a:t>
            </a:r>
            <a:r>
              <a:rPr lang="en-US" dirty="0">
                <a:solidFill>
                  <a:srgbClr val="000000"/>
                </a:solidFill>
                <a:ea typeface="Times New Roman"/>
                <a:cs typeface="Calibri"/>
              </a:rPr>
              <a:t>These </a:t>
            </a:r>
            <a:r>
              <a:rPr lang="en-US" dirty="0" smtClean="0">
                <a:solidFill>
                  <a:srgbClr val="000000"/>
                </a:solidFill>
                <a:ea typeface="Times New Roman"/>
                <a:cs typeface="Calibri"/>
              </a:rPr>
              <a:t>bands were </a:t>
            </a:r>
            <a:r>
              <a:rPr lang="en-US" dirty="0">
                <a:solidFill>
                  <a:srgbClr val="000000"/>
                </a:solidFill>
                <a:ea typeface="Times New Roman"/>
                <a:cs typeface="Calibri"/>
              </a:rPr>
              <a:t>chosen because of their special radiative characteristics that allow discernment between meteorological and volcanic constituents in the atmosphere.  Because the spectral bands are all infrared, volcanic ash detection can occur day or night</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5"/>
          </p:nvPr>
        </p:nvSpPr>
        <p:spPr/>
        <p:txBody>
          <a:bodyPr/>
          <a:lstStyle/>
          <a:p>
            <a:fld id="{5EAB2CCA-462E-8F46-A97D-B7872D2F9AA9}" type="slidenum">
              <a:rPr lang="en-US" smtClean="0"/>
              <a:t>2</a:t>
            </a:fld>
            <a:endParaRPr lang="en-US"/>
          </a:p>
        </p:txBody>
      </p:sp>
    </p:spTree>
    <p:extLst>
      <p:ext uri="{BB962C8B-B14F-4D97-AF65-F5344CB8AC3E}">
        <p14:creationId xmlns:p14="http://schemas.microsoft.com/office/powerpoint/2010/main" val="364486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chart shows the spectral response functions for both </a:t>
            </a:r>
            <a:r>
              <a:rPr lang="en-US" dirty="0" smtClean="0">
                <a:solidFill>
                  <a:srgbClr val="000000"/>
                </a:solidFill>
                <a:ea typeface="Times New Roman"/>
                <a:cs typeface="Calibri"/>
              </a:rPr>
              <a:t>bands 10 </a:t>
            </a:r>
            <a:r>
              <a:rPr lang="en-US" dirty="0">
                <a:solidFill>
                  <a:srgbClr val="000000"/>
                </a:solidFill>
                <a:ea typeface="Times New Roman"/>
                <a:cs typeface="Calibri"/>
              </a:rPr>
              <a:t>and 11 on the </a:t>
            </a:r>
            <a:r>
              <a:rPr lang="en-US" dirty="0" smtClean="0">
                <a:solidFill>
                  <a:srgbClr val="000000"/>
                </a:solidFill>
                <a:ea typeface="Times New Roman"/>
                <a:cs typeface="Calibri"/>
              </a:rPr>
              <a:t>ABI,</a:t>
            </a:r>
            <a:r>
              <a:rPr lang="en-US" baseline="0" dirty="0" smtClean="0">
                <a:solidFill>
                  <a:srgbClr val="000000"/>
                </a:solidFill>
                <a:ea typeface="Times New Roman"/>
                <a:cs typeface="Calibri"/>
              </a:rPr>
              <a:t> two of the bands used in the algorithm. </a:t>
            </a:r>
            <a:r>
              <a:rPr lang="en-US" dirty="0" smtClean="0">
                <a:solidFill>
                  <a:srgbClr val="000000"/>
                </a:solidFill>
                <a:ea typeface="Times New Roman"/>
                <a:cs typeface="Calibri"/>
              </a:rPr>
              <a:t> </a:t>
            </a:r>
            <a:r>
              <a:rPr lang="en-US" dirty="0">
                <a:solidFill>
                  <a:srgbClr val="000000"/>
                </a:solidFill>
                <a:ea typeface="Times New Roman"/>
                <a:cs typeface="Calibri"/>
              </a:rPr>
              <a:t>The plot includes a line in grey that shows the temperature difference sensed by a satellite between a US Standard Atmosphere with and without an infusion of sulfur dioxide.  The 7.3 and 8.4 µm </a:t>
            </a:r>
            <a:r>
              <a:rPr lang="en-US" dirty="0" smtClean="0">
                <a:solidFill>
                  <a:srgbClr val="000000"/>
                </a:solidFill>
                <a:ea typeface="Times New Roman"/>
                <a:cs typeface="Calibri"/>
              </a:rPr>
              <a:t>bands</a:t>
            </a:r>
            <a:r>
              <a:rPr lang="en-US" baseline="0" dirty="0" smtClean="0">
                <a:solidFill>
                  <a:srgbClr val="000000"/>
                </a:solidFill>
                <a:ea typeface="Times New Roman"/>
                <a:cs typeface="Calibri"/>
              </a:rPr>
              <a:t> </a:t>
            </a:r>
            <a:r>
              <a:rPr lang="en-US" dirty="0" smtClean="0">
                <a:solidFill>
                  <a:srgbClr val="000000"/>
                </a:solidFill>
                <a:ea typeface="Times New Roman"/>
                <a:cs typeface="Calibri"/>
              </a:rPr>
              <a:t>are </a:t>
            </a:r>
            <a:r>
              <a:rPr lang="en-US" dirty="0">
                <a:solidFill>
                  <a:srgbClr val="000000"/>
                </a:solidFill>
                <a:ea typeface="Times New Roman"/>
                <a:cs typeface="Calibri"/>
              </a:rPr>
              <a:t>in regions of the electromagnetic spectrum where sensitivity to Sulfur Dioxide (SO2) - a common discharge from Volcanoes -- exists, and significant cooling due to SO2 is plotted. The 8.4 micrometer </a:t>
            </a:r>
            <a:r>
              <a:rPr lang="en-US" dirty="0" smtClean="0">
                <a:solidFill>
                  <a:srgbClr val="000000"/>
                </a:solidFill>
                <a:ea typeface="Times New Roman"/>
                <a:cs typeface="Calibri"/>
              </a:rPr>
              <a:t>band is </a:t>
            </a:r>
            <a:r>
              <a:rPr lang="en-US" dirty="0">
                <a:solidFill>
                  <a:srgbClr val="000000"/>
                </a:solidFill>
                <a:ea typeface="Times New Roman"/>
                <a:cs typeface="Calibri"/>
              </a:rPr>
              <a:t>regularly used in conjunction with the 11.2 µmeter </a:t>
            </a:r>
            <a:r>
              <a:rPr lang="en-US" dirty="0" smtClean="0">
                <a:solidFill>
                  <a:srgbClr val="000000"/>
                </a:solidFill>
                <a:ea typeface="Times New Roman"/>
                <a:cs typeface="Calibri"/>
              </a:rPr>
              <a:t>band (a band that </a:t>
            </a:r>
            <a:r>
              <a:rPr lang="en-US" dirty="0">
                <a:solidFill>
                  <a:srgbClr val="000000"/>
                </a:solidFill>
                <a:ea typeface="Times New Roman"/>
                <a:cs typeface="Calibri"/>
              </a:rPr>
              <a:t>is not sensitive to SO2 emissions) in volcanic ash RGBs for sulfur dioxide detection. </a:t>
            </a:r>
            <a:endParaRPr lang="en-US" dirty="0">
              <a:ea typeface="Times New Roman"/>
              <a:cs typeface="Times New Roman"/>
            </a:endParaRPr>
          </a:p>
        </p:txBody>
      </p:sp>
      <p:sp>
        <p:nvSpPr>
          <p:cNvPr id="4" name="Slide Number Placeholder 3"/>
          <p:cNvSpPr>
            <a:spLocks noGrp="1"/>
          </p:cNvSpPr>
          <p:nvPr>
            <p:ph type="sldNum" sz="quarter" idx="5"/>
          </p:nvPr>
        </p:nvSpPr>
        <p:spPr/>
        <p:txBody>
          <a:bodyPr/>
          <a:lstStyle/>
          <a:p>
            <a:fld id="{5EAB2CCA-462E-8F46-A97D-B7872D2F9AA9}" type="slidenum">
              <a:rPr lang="en-US" smtClean="0"/>
              <a:t>3</a:t>
            </a:fld>
            <a:endParaRPr lang="en-US"/>
          </a:p>
        </p:txBody>
      </p:sp>
    </p:spTree>
    <p:extLst>
      <p:ext uri="{BB962C8B-B14F-4D97-AF65-F5344CB8AC3E}">
        <p14:creationId xmlns:p14="http://schemas.microsoft.com/office/powerpoint/2010/main" val="337509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chart shows the spectral response functions for bands 16 (on the left) to 11 (on the right), along with, in red, the temperature sensed by a satellite above a clear US Standard Atmosphere.  (The red box means the channel is used in the Baseline Volcanic Ash product - note that Band 10 is missing from the chart)  There are multiple water vapor absorption spikes, signifying cooling, in Bands 15 and 13, with more absorption due to water vapor in Band 15 than in Band 13.  This is a 'split window difference'.   This split window difference is also handy for ash detection because the two bands have different sensitivity to ash.  Band 16 is The longest wavelength infrared GOES-R ABI channel used within the Volcanic Ash Products. This band  will generally show colder brightness temperatures than ABI window channels - like 15 and 13 - because of strong carbon dioxide absorption.  Band 16 is regularly used to estimate mean tropospheric air temperature, cloud opacity and cloud top heights. Bands 13 15 and 16 are  integral to the volcanic ash height and mass loading calculations.  </a:t>
            </a:r>
            <a:endParaRPr lang="en-US">
              <a:ea typeface="Times New Roman"/>
              <a:cs typeface="Times New Roman"/>
            </a:endParaRPr>
          </a:p>
          <a:p>
            <a:pPr>
              <a:lnSpc>
                <a:spcPct val="115000"/>
              </a:lnSpc>
            </a:pPr>
            <a:r>
              <a:rPr lang="en-US">
                <a:latin typeface="Times New Roman"/>
                <a:ea typeface="Times New Roman"/>
                <a:cs typeface="Times New Roman"/>
              </a:rPr>
              <a:t> </a:t>
            </a:r>
            <a:endParaRPr lang="en-US">
              <a:ea typeface="Times New Roman"/>
              <a:cs typeface="Times New Roman"/>
            </a:endParaRPr>
          </a:p>
          <a:p>
            <a:pPr>
              <a:lnSpc>
                <a:spcPct val="115000"/>
              </a:lnSpc>
            </a:pPr>
            <a:r>
              <a:rPr lang="en-US">
                <a:latin typeface="Times New Roman"/>
                <a:ea typeface="Times New Roman"/>
                <a:cs typeface="Times New Roman"/>
              </a:rPr>
              <a:t>Note:  in addition to the water vapor and CO2 absorption spikes, there is also on this chart absorption due to ozone, and due to </a:t>
            </a:r>
            <a:r>
              <a:rPr lang="en-US">
                <a:latin typeface="Times New Roman"/>
                <a:ea typeface="Times New Roman"/>
                <a:cs typeface="Times New Roman"/>
              </a:rPr>
              <a:t>SO2</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5"/>
          </p:nvPr>
        </p:nvSpPr>
        <p:spPr/>
        <p:txBody>
          <a:bodyPr/>
          <a:lstStyle/>
          <a:p>
            <a:fld id="{5EAB2CCA-462E-8F46-A97D-B7872D2F9AA9}" type="slidenum">
              <a:rPr lang="en-US" smtClean="0"/>
              <a:t>4</a:t>
            </a:fld>
            <a:endParaRPr lang="en-US"/>
          </a:p>
        </p:txBody>
      </p:sp>
    </p:spTree>
    <p:extLst>
      <p:ext uri="{BB962C8B-B14F-4D97-AF65-F5344CB8AC3E}">
        <p14:creationId xmlns:p14="http://schemas.microsoft.com/office/powerpoint/2010/main" val="291838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10.3 µm and 12.3 µm bands behave similarly when observing radiation from a uniform surface or water cloud source.  However, volcanic ash is a stronger absorber of radiation at 10.3 µm than at 12.3 µm.  Conversely, water vapor is a stronger absorber at 12.3 µm than at 10.3 µm.  That has an effect on the sensed brightness temperature.   These relationships are used to distinguish between ash/dust and water vapor.  The “Split Window Difference” is integral to the detection of ash by the GOES-R Volcanic Ash Product</a:t>
            </a:r>
            <a:r>
              <a:rPr lang="en-US">
                <a:solidFill>
                  <a:srgbClr val="000000"/>
                </a:solidFill>
                <a:ea typeface="Times New Roman"/>
                <a:cs typeface="Calibri"/>
              </a:rPr>
              <a:t>.  </a:t>
            </a:r>
            <a:endParaRPr lang="en-US">
              <a:ea typeface="Times New Roman"/>
              <a:cs typeface="Times New Roman"/>
            </a:endParaRPr>
          </a:p>
        </p:txBody>
      </p:sp>
      <p:sp>
        <p:nvSpPr>
          <p:cNvPr id="4" name="Slide Number Placeholder 3"/>
          <p:cNvSpPr>
            <a:spLocks noGrp="1"/>
          </p:cNvSpPr>
          <p:nvPr>
            <p:ph type="sldNum" sz="quarter" idx="5"/>
          </p:nvPr>
        </p:nvSpPr>
        <p:spPr/>
        <p:txBody>
          <a:bodyPr/>
          <a:lstStyle/>
          <a:p>
            <a:fld id="{5EAB2CCA-462E-8F46-A97D-B7872D2F9AA9}" type="slidenum">
              <a:rPr lang="en-US" smtClean="0"/>
              <a:t>5</a:t>
            </a:fld>
            <a:endParaRPr lang="en-US"/>
          </a:p>
        </p:txBody>
      </p:sp>
    </p:spTree>
    <p:extLst>
      <p:ext uri="{BB962C8B-B14F-4D97-AF65-F5344CB8AC3E}">
        <p14:creationId xmlns:p14="http://schemas.microsoft.com/office/powerpoint/2010/main" val="2998892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does the GOES-R Volcanic Ash detection algorithm use </a:t>
            </a: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spectral information from ABI?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Generally </a:t>
            </a:r>
            <a:r>
              <a:rPr lang="en-US" sz="1200" kern="1200" dirty="0">
                <a:solidFill>
                  <a:schemeClr val="tx1"/>
                </a:solidFill>
                <a:effectLst/>
                <a:latin typeface="+mn-lt"/>
                <a:ea typeface="+mn-ea"/>
                <a:cs typeface="+mn-cs"/>
              </a:rPr>
              <a:t>speaking, the Split Window Difference technique is first used to determine if a cloud of interest potentially contains ash. </a:t>
            </a:r>
            <a:r>
              <a:rPr lang="en-US" sz="1200" kern="1200" dirty="0" smtClean="0">
                <a:solidFill>
                  <a:schemeClr val="tx1"/>
                </a:solidFill>
                <a:effectLst/>
                <a:latin typeface="+mn-lt"/>
                <a:ea typeface="+mn-ea"/>
                <a:cs typeface="+mn-cs"/>
              </a:rPr>
              <a:t> If </a:t>
            </a:r>
            <a:r>
              <a:rPr lang="en-US" sz="1200" kern="1200" dirty="0">
                <a:solidFill>
                  <a:schemeClr val="tx1"/>
                </a:solidFill>
                <a:effectLst/>
                <a:latin typeface="+mn-lt"/>
                <a:ea typeface="+mn-ea"/>
                <a:cs typeface="+mn-cs"/>
              </a:rPr>
              <a:t>ash existence is possible, the </a:t>
            </a:r>
            <a:r>
              <a:rPr lang="en-US" sz="1200" kern="1200" dirty="0" smtClean="0">
                <a:solidFill>
                  <a:schemeClr val="tx1"/>
                </a:solidFill>
                <a:effectLst/>
                <a:latin typeface="+mn-lt"/>
                <a:ea typeface="+mn-ea"/>
                <a:cs typeface="+mn-cs"/>
              </a:rPr>
              <a:t>7.3 </a:t>
            </a:r>
            <a:r>
              <a:rPr lang="en-US" sz="1200" kern="1200" dirty="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8.4 </a:t>
            </a:r>
            <a:r>
              <a:rPr lang="en-US" sz="1200" kern="1200" dirty="0">
                <a:solidFill>
                  <a:schemeClr val="tx1"/>
                </a:solidFill>
                <a:effectLst/>
                <a:latin typeface="+mn-lt"/>
                <a:ea typeface="+mn-ea"/>
                <a:cs typeface="+mn-cs"/>
              </a:rPr>
              <a:t>µm bands are then used to further increase confidence </a:t>
            </a:r>
            <a:r>
              <a:rPr lang="en-US" sz="1200" kern="1200" dirty="0" smtClean="0">
                <a:solidFill>
                  <a:schemeClr val="tx1"/>
                </a:solidFill>
                <a:effectLst/>
                <a:latin typeface="+mn-lt"/>
                <a:ea typeface="+mn-ea"/>
                <a:cs typeface="+mn-cs"/>
              </a:rPr>
              <a:t>in ash detection because of their </a:t>
            </a:r>
            <a:r>
              <a:rPr lang="en-US" sz="1200" kern="1200" dirty="0">
                <a:solidFill>
                  <a:schemeClr val="tx1"/>
                </a:solidFill>
                <a:effectLst/>
                <a:latin typeface="+mn-lt"/>
                <a:ea typeface="+mn-ea"/>
                <a:cs typeface="+mn-cs"/>
              </a:rPr>
              <a:t>sensitivity to sulfur </a:t>
            </a:r>
            <a:r>
              <a:rPr lang="en-US" sz="1200" kern="1200" dirty="0" smtClean="0">
                <a:solidFill>
                  <a:schemeClr val="tx1"/>
                </a:solidFill>
                <a:effectLst/>
                <a:latin typeface="+mn-lt"/>
                <a:ea typeface="+mn-ea"/>
                <a:cs typeface="+mn-cs"/>
              </a:rPr>
              <a:t>dioxide.  In practice, detection </a:t>
            </a:r>
            <a:r>
              <a:rPr lang="en-US" sz="1200" kern="1200" dirty="0">
                <a:solidFill>
                  <a:schemeClr val="tx1"/>
                </a:solidFill>
                <a:effectLst/>
                <a:latin typeface="+mn-lt"/>
                <a:ea typeface="+mn-ea"/>
                <a:cs typeface="+mn-cs"/>
              </a:rPr>
              <a:t>is very difficult with this simplistic </a:t>
            </a:r>
            <a:r>
              <a:rPr lang="en-US" sz="1200" kern="1200" dirty="0" smtClean="0">
                <a:solidFill>
                  <a:schemeClr val="tx1"/>
                </a:solidFill>
                <a:effectLst/>
                <a:latin typeface="+mn-lt"/>
                <a:ea typeface="+mn-ea"/>
                <a:cs typeface="+mn-cs"/>
              </a:rPr>
              <a:t>approach: many </a:t>
            </a:r>
            <a:r>
              <a:rPr lang="en-US" sz="1200" kern="1200" dirty="0">
                <a:solidFill>
                  <a:schemeClr val="tx1"/>
                </a:solidFill>
                <a:effectLst/>
                <a:latin typeface="+mn-lt"/>
                <a:ea typeface="+mn-ea"/>
                <a:cs typeface="+mn-cs"/>
              </a:rPr>
              <a:t>factors can lead </a:t>
            </a:r>
            <a:r>
              <a:rPr lang="en-US" sz="1200" kern="1200" dirty="0" smtClean="0">
                <a:solidFill>
                  <a:schemeClr val="tx1"/>
                </a:solidFill>
                <a:effectLst/>
                <a:latin typeface="+mn-lt"/>
                <a:ea typeface="+mn-ea"/>
                <a:cs typeface="+mn-cs"/>
              </a:rPr>
              <a:t>false positives.  To mitigate these effects, </a:t>
            </a:r>
            <a:r>
              <a:rPr lang="en-US" sz="1200" kern="1200" dirty="0">
                <a:solidFill>
                  <a:schemeClr val="tx1"/>
                </a:solidFill>
                <a:effectLst/>
                <a:latin typeface="+mn-lt"/>
                <a:ea typeface="+mn-ea"/>
                <a:cs typeface="+mn-cs"/>
              </a:rPr>
              <a:t>the background state of the atmosphere and surface must be </a:t>
            </a:r>
            <a:r>
              <a:rPr lang="en-US" sz="1200" kern="1200" dirty="0" smtClean="0">
                <a:solidFill>
                  <a:schemeClr val="tx1"/>
                </a:solidFill>
                <a:effectLst/>
                <a:latin typeface="+mn-lt"/>
                <a:ea typeface="+mn-ea"/>
                <a:cs typeface="+mn-cs"/>
              </a:rPr>
              <a:t>considered. This requires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inclusion of ancillary data such as land cover, surface type, and radiative properties of the atmosphere </a:t>
            </a: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latter of which</a:t>
            </a:r>
            <a:r>
              <a:rPr lang="en-US" sz="1200" kern="1200" dirty="0" smtClean="0">
                <a:solidFill>
                  <a:schemeClr val="tx1"/>
                </a:solidFill>
                <a:effectLst/>
                <a:latin typeface="+mn-lt"/>
                <a:ea typeface="+mn-ea"/>
                <a:cs typeface="+mn-cs"/>
              </a:rPr>
              <a:t> are based </a:t>
            </a:r>
            <a:r>
              <a:rPr lang="en-US" sz="1200" kern="1200" dirty="0">
                <a:solidFill>
                  <a:schemeClr val="tx1"/>
                </a:solidFill>
                <a:effectLst/>
                <a:latin typeface="+mn-lt"/>
                <a:ea typeface="+mn-ea"/>
                <a:cs typeface="+mn-cs"/>
              </a:rPr>
              <a:t>on radiative transfer model guidance.</a:t>
            </a:r>
          </a:p>
          <a:p>
            <a:endParaRPr lang="en-US" dirty="0"/>
          </a:p>
        </p:txBody>
      </p:sp>
      <p:sp>
        <p:nvSpPr>
          <p:cNvPr id="4" name="Slide Number Placeholder 3"/>
          <p:cNvSpPr>
            <a:spLocks noGrp="1"/>
          </p:cNvSpPr>
          <p:nvPr>
            <p:ph type="sldNum" sz="quarter" idx="5"/>
          </p:nvPr>
        </p:nvSpPr>
        <p:spPr/>
        <p:txBody>
          <a:bodyPr/>
          <a:lstStyle/>
          <a:p>
            <a:fld id="{5EAB2CCA-462E-8F46-A97D-B7872D2F9AA9}" type="slidenum">
              <a:rPr lang="en-US" smtClean="0"/>
              <a:t>6</a:t>
            </a:fld>
            <a:endParaRPr lang="en-US"/>
          </a:p>
        </p:txBody>
      </p:sp>
    </p:spTree>
    <p:extLst>
      <p:ext uri="{BB962C8B-B14F-4D97-AF65-F5344CB8AC3E}">
        <p14:creationId xmlns:p14="http://schemas.microsoft.com/office/powerpoint/2010/main" val="871070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If a cloud possibly contains volcanic ash, how does the GOES-R Volcanic Ash Retrieval algorithm determine the ash height of that cloud?  Information from Bands 13 15 and 16 at 10.3, 12.3, and 13.3 µm are used to derive these values.  The algorithm does not calculate the cloud height directly. ABI band data are used to derive effective temperature, emissivity, and microphysical parameters, and then those data are formulated to produce estimates of the ash cloud height.  Ash cloud height is determined through comparison of the ash cloud effective temperature with an NWP temperature profile, through which the height is linearly derived.  Complete details of this algorithm are available in the ATBD of this Quick </a:t>
            </a:r>
            <a:r>
              <a:rPr lang="en-US">
                <a:solidFill>
                  <a:srgbClr val="000000"/>
                </a:solidFill>
                <a:ea typeface="Times New Roman"/>
                <a:cs typeface="Calibri"/>
              </a:rPr>
              <a:t>Brief</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5"/>
          </p:nvPr>
        </p:nvSpPr>
        <p:spPr/>
        <p:txBody>
          <a:bodyPr/>
          <a:lstStyle/>
          <a:p>
            <a:fld id="{5EAB2CCA-462E-8F46-A97D-B7872D2F9AA9}" type="slidenum">
              <a:rPr lang="en-US" smtClean="0"/>
              <a:t>7</a:t>
            </a:fld>
            <a:endParaRPr lang="en-US"/>
          </a:p>
        </p:txBody>
      </p:sp>
    </p:spTree>
    <p:extLst>
      <p:ext uri="{BB962C8B-B14F-4D97-AF65-F5344CB8AC3E}">
        <p14:creationId xmlns:p14="http://schemas.microsoft.com/office/powerpoint/2010/main" val="2927089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Ash mass loading is defined as the total columnar ash mass within the given satellite pixel.  It is computed using the retrieved 10.3 µm emissivity and 10.3/12.3 µm comparisons, applying the ash absorption characteristics of those </a:t>
            </a:r>
            <a:r>
              <a:rPr lang="en-US">
                <a:solidFill>
                  <a:srgbClr val="000000"/>
                </a:solidFill>
                <a:ea typeface="Times New Roman"/>
                <a:cs typeface="Calibri"/>
              </a:rPr>
              <a:t>bands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5"/>
          </p:nvPr>
        </p:nvSpPr>
        <p:spPr/>
        <p:txBody>
          <a:bodyPr/>
          <a:lstStyle/>
          <a:p>
            <a:fld id="{5EAB2CCA-462E-8F46-A97D-B7872D2F9AA9}" type="slidenum">
              <a:rPr lang="en-US" smtClean="0"/>
              <a:t>8</a:t>
            </a:fld>
            <a:endParaRPr lang="en-US"/>
          </a:p>
        </p:txBody>
      </p:sp>
    </p:spTree>
    <p:extLst>
      <p:ext uri="{BB962C8B-B14F-4D97-AF65-F5344CB8AC3E}">
        <p14:creationId xmlns:p14="http://schemas.microsoft.com/office/powerpoint/2010/main" val="374064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 is the GOES-R Volcanic Ash Height operationally within AWIPS II.  In the center of the picture is an ash cloud from the eruption of Volcán de Fuego in south central Guatemala on February 1</a:t>
            </a:r>
            <a:r>
              <a:rPr lang="en-US" baseline="30000">
                <a:solidFill>
                  <a:srgbClr val="000000"/>
                </a:solidFill>
                <a:ea typeface="Times New Roman"/>
                <a:cs typeface="Calibri"/>
              </a:rPr>
              <a:t>st</a:t>
            </a:r>
            <a:r>
              <a:rPr lang="en-US">
                <a:solidFill>
                  <a:srgbClr val="000000"/>
                </a:solidFill>
                <a:ea typeface="Times New Roman"/>
                <a:cs typeface="Calibri"/>
              </a:rPr>
              <a:t>, 2018 at 1600 UTC.  The detected ash plume has an estimated cloud height of 34771 ft at the referenced pixel, as indicated by the product sampling.</a:t>
            </a:r>
            <a:r>
              <a:rPr lang="en-US">
                <a:latin typeface="Times New Roman"/>
                <a:ea typeface="Times New Roman"/>
                <a:cs typeface="Times New Roman"/>
              </a:rPr>
              <a:t>  Note the caveat printed at the right</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5"/>
          </p:nvPr>
        </p:nvSpPr>
        <p:spPr/>
        <p:txBody>
          <a:bodyPr/>
          <a:lstStyle/>
          <a:p>
            <a:fld id="{5EAB2CCA-462E-8F46-A97D-B7872D2F9AA9}" type="slidenum">
              <a:rPr lang="en-US" smtClean="0"/>
              <a:t>9</a:t>
            </a:fld>
            <a:endParaRPr lang="en-US"/>
          </a:p>
        </p:txBody>
      </p:sp>
    </p:spTree>
    <p:extLst>
      <p:ext uri="{BB962C8B-B14F-4D97-AF65-F5344CB8AC3E}">
        <p14:creationId xmlns:p14="http://schemas.microsoft.com/office/powerpoint/2010/main" val="2212847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55AF3A-E292-3544-9C79-6119AF06A6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295559E-F07A-164F-BD8E-7D54F04902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539D963-63E0-6D4D-8F72-59CCAFA52848}"/>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5" name="Footer Placeholder 4">
            <a:extLst>
              <a:ext uri="{FF2B5EF4-FFF2-40B4-BE49-F238E27FC236}">
                <a16:creationId xmlns="" xmlns:a16="http://schemas.microsoft.com/office/drawing/2014/main" id="{BC8E40E4-DB85-9547-803C-F23BE50790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C8ABE41-B398-F24D-83AC-BCE8C8F6A7A2}"/>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200077983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09B14E-5145-454A-98F5-9D36F51D67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832EE32-3072-0D4B-9549-93142CB592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05BE8C0-6FE9-854B-958B-C1F2D146F515}"/>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5" name="Footer Placeholder 4">
            <a:extLst>
              <a:ext uri="{FF2B5EF4-FFF2-40B4-BE49-F238E27FC236}">
                <a16:creationId xmlns="" xmlns:a16="http://schemas.microsoft.com/office/drawing/2014/main" id="{6E418048-2249-D24A-8198-2B4004BE0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115029D-B457-0C46-AD5A-F4F433C5BDDE}"/>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196278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3B774F0-237D-404B-8F4C-CAF15F4B82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39E0494-CB72-E84E-9ADD-93B8EC2C141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B60C22B-4E79-9B45-8BB9-7CBB84B564B9}"/>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5" name="Footer Placeholder 4">
            <a:extLst>
              <a:ext uri="{FF2B5EF4-FFF2-40B4-BE49-F238E27FC236}">
                <a16:creationId xmlns="" xmlns:a16="http://schemas.microsoft.com/office/drawing/2014/main" id="{9317E8C6-39AB-3646-A7D3-C3BC734FE7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844134E-72A1-604D-9E43-FE6D38197221}"/>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1093323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8C5588-22BA-2A4A-AECB-2E1B68005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BF220B5-1D28-1748-9B9B-C2C7DBCC8D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A6C91A7-EB84-F94C-A22F-00C64F0F911C}"/>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5" name="Footer Placeholder 4">
            <a:extLst>
              <a:ext uri="{FF2B5EF4-FFF2-40B4-BE49-F238E27FC236}">
                <a16:creationId xmlns="" xmlns:a16="http://schemas.microsoft.com/office/drawing/2014/main" id="{B047878D-101B-C242-8990-D1EA8819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A517B58-DC91-8149-AA01-A2D6156E0A93}"/>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471397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4DE2EC-4B3B-1E47-9687-07CB2EF44A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1514308-AD70-3C43-84B5-8E297406B2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AE01279-3F8B-F340-B825-9AD34DAC893A}"/>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5" name="Footer Placeholder 4">
            <a:extLst>
              <a:ext uri="{FF2B5EF4-FFF2-40B4-BE49-F238E27FC236}">
                <a16:creationId xmlns="" xmlns:a16="http://schemas.microsoft.com/office/drawing/2014/main" id="{11EEC126-978A-1944-91AC-9D6595BBC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76EF19E-8F79-C148-9BE8-2809F73C901C}"/>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2078198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385110-0405-4A40-8C50-D5C067816F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6251673-82EB-294F-AF9F-5A4E8466DEE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EB836EB-8C83-8D42-A3BB-BDC5E3B3A4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1CF87DF-E858-3146-8A1C-4078DB84E80F}"/>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6" name="Footer Placeholder 5">
            <a:extLst>
              <a:ext uri="{FF2B5EF4-FFF2-40B4-BE49-F238E27FC236}">
                <a16:creationId xmlns="" xmlns:a16="http://schemas.microsoft.com/office/drawing/2014/main" id="{F200E58F-B4CB-EB43-ABF1-30B579BFC8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CCE18E6-3731-8B44-ADB1-360354365637}"/>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1027463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1C2B42-443E-7A46-B604-08DCBBFCF0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47F6486-854B-5A4D-9B0D-667A2551E1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7BC043FB-D3AB-C741-8F22-FA8F5B4B65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7A8FA2C-7ABF-BA4E-B0CF-65C8CECEA9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1A636E31-4CBF-714B-83CC-1BE886C715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FCFF11F-4F0E-9946-B5A5-D5E7B0B76603}"/>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8" name="Footer Placeholder 7">
            <a:extLst>
              <a:ext uri="{FF2B5EF4-FFF2-40B4-BE49-F238E27FC236}">
                <a16:creationId xmlns="" xmlns:a16="http://schemas.microsoft.com/office/drawing/2014/main" id="{A74BE9FF-829A-834E-9E6B-EC3F834A54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D8880A6-5AD6-9640-BF93-1AECF33C1749}"/>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3794518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5229DD-6373-544F-AEAF-B7940CF8BB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7C58DB6-33CB-1C4C-AC5B-51F3B7391701}"/>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4" name="Footer Placeholder 3">
            <a:extLst>
              <a:ext uri="{FF2B5EF4-FFF2-40B4-BE49-F238E27FC236}">
                <a16:creationId xmlns="" xmlns:a16="http://schemas.microsoft.com/office/drawing/2014/main" id="{44F9AE7B-C6DE-544E-B15C-2D1A37E05C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BDC7557-6DBB-0048-9F4F-25D9189CF60F}"/>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30677144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31759BB-FC70-294B-AE0A-36BEECA541C9}"/>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3" name="Footer Placeholder 2">
            <a:extLst>
              <a:ext uri="{FF2B5EF4-FFF2-40B4-BE49-F238E27FC236}">
                <a16:creationId xmlns="" xmlns:a16="http://schemas.microsoft.com/office/drawing/2014/main" id="{04A9B283-4F90-F24F-8FEF-D25A6E604E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F5E9BAF-8C96-E146-949F-E2CC2B66998A}"/>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2193254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C55255-4B97-424B-8B28-D4BDCAB3B9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68CC5FD6-F186-DB40-BE00-8B9EF45356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49663DC-FBB2-B94D-994C-00881E051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B91F1F8-12B7-E44D-AA60-D9338D91CD90}"/>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6" name="Footer Placeholder 5">
            <a:extLst>
              <a:ext uri="{FF2B5EF4-FFF2-40B4-BE49-F238E27FC236}">
                <a16:creationId xmlns="" xmlns:a16="http://schemas.microsoft.com/office/drawing/2014/main" id="{1EF22586-6A1F-0144-9C22-721CBAC7E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58FFE9A-E921-A842-A66C-48041F279207}"/>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68633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FF17FB-409C-4448-93FF-4153A8809E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84BE31E-09C9-E346-B74D-E9CB4C0F3E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5A65374-41E9-9543-97A8-864772A0F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09F9C67-1756-7E46-9351-4FAD776179E8}"/>
              </a:ext>
            </a:extLst>
          </p:cNvPr>
          <p:cNvSpPr>
            <a:spLocks noGrp="1"/>
          </p:cNvSpPr>
          <p:nvPr>
            <p:ph type="dt" sz="half" idx="10"/>
          </p:nvPr>
        </p:nvSpPr>
        <p:spPr/>
        <p:txBody>
          <a:bodyPr/>
          <a:lstStyle/>
          <a:p>
            <a:fld id="{8CC98E4F-DCE0-8F44-83B5-0D84AF34C0BA}" type="datetimeFigureOut">
              <a:rPr lang="en-US" smtClean="0"/>
              <a:t>10/9/2018</a:t>
            </a:fld>
            <a:endParaRPr lang="en-US"/>
          </a:p>
        </p:txBody>
      </p:sp>
      <p:sp>
        <p:nvSpPr>
          <p:cNvPr id="6" name="Footer Placeholder 5">
            <a:extLst>
              <a:ext uri="{FF2B5EF4-FFF2-40B4-BE49-F238E27FC236}">
                <a16:creationId xmlns="" xmlns:a16="http://schemas.microsoft.com/office/drawing/2014/main" id="{55AF7751-4D8C-3C48-A9E3-9C287C3B4C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F72366D-5EA3-7D41-8A88-2797A34D9FAE}"/>
              </a:ext>
            </a:extLst>
          </p:cNvPr>
          <p:cNvSpPr>
            <a:spLocks noGrp="1"/>
          </p:cNvSpPr>
          <p:nvPr>
            <p:ph type="sldNum" sz="quarter" idx="12"/>
          </p:nvPr>
        </p:nvSpPr>
        <p:spPr/>
        <p:txBody>
          <a:bodyPr/>
          <a:lstStyle/>
          <a:p>
            <a:fld id="{B2A33255-DC7E-ED4D-AA10-7D4BFC8919E0}" type="slidenum">
              <a:rPr lang="en-US" smtClean="0"/>
              <a:t>‹#›</a:t>
            </a:fld>
            <a:endParaRPr lang="en-US"/>
          </a:p>
        </p:txBody>
      </p:sp>
    </p:spTree>
    <p:extLst>
      <p:ext uri="{BB962C8B-B14F-4D97-AF65-F5344CB8AC3E}">
        <p14:creationId xmlns:p14="http://schemas.microsoft.com/office/powerpoint/2010/main" val="2377645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DABA651-D550-B748-B343-171C90EE9B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8FE7272-36E4-7C48-B8C6-E1357F7CE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D6FA8D-BB6C-884B-9AF9-621E866E77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C98E4F-DCE0-8F44-83B5-0D84AF34C0BA}" type="datetimeFigureOut">
              <a:rPr lang="en-US" smtClean="0"/>
              <a:t>10/9/2018</a:t>
            </a:fld>
            <a:endParaRPr lang="en-US"/>
          </a:p>
        </p:txBody>
      </p:sp>
      <p:sp>
        <p:nvSpPr>
          <p:cNvPr id="5" name="Footer Placeholder 4">
            <a:extLst>
              <a:ext uri="{FF2B5EF4-FFF2-40B4-BE49-F238E27FC236}">
                <a16:creationId xmlns="" xmlns:a16="http://schemas.microsoft.com/office/drawing/2014/main" id="{5A806F76-B004-A045-B4D1-A4DE64BF8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6183BE8-B3E8-634C-9255-0EC22C37C2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A33255-DC7E-ED4D-AA10-7D4BFC8919E0}" type="slidenum">
              <a:rPr lang="en-US" smtClean="0"/>
              <a:t>‹#›</a:t>
            </a:fld>
            <a:endParaRPr lang="en-US"/>
          </a:p>
        </p:txBody>
      </p:sp>
    </p:spTree>
    <p:extLst>
      <p:ext uri="{BB962C8B-B14F-4D97-AF65-F5344CB8AC3E}">
        <p14:creationId xmlns:p14="http://schemas.microsoft.com/office/powerpoint/2010/main" val="688939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8" Type="http://schemas.openxmlformats.org/officeDocument/2006/relationships/hyperlink" Target="http://volcano.ssec.wisc.edu/" TargetMode="External"/><Relationship Id="rId3" Type="http://schemas.openxmlformats.org/officeDocument/2006/relationships/notesSlide" Target="../notesSlides/notesSlide1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3.png"/><Relationship Id="rId11" Type="http://schemas.openxmlformats.org/officeDocument/2006/relationships/hyperlink" Target="https://agupubs.onlinelibrary.wiley.com/doi/full/10.1002/jgrd.50173" TargetMode="External"/><Relationship Id="rId5" Type="http://schemas.openxmlformats.org/officeDocument/2006/relationships/image" Target="../media/image2.png"/><Relationship Id="rId10" Type="http://schemas.openxmlformats.org/officeDocument/2006/relationships/hyperlink" Target="https://www.goes-r.gov/education/docs/Factsheet-Volcanic_Ash.pdf" TargetMode="External"/><Relationship Id="rId4" Type="http://schemas.openxmlformats.org/officeDocument/2006/relationships/image" Target="../media/image1.jpg"/><Relationship Id="rId9" Type="http://schemas.openxmlformats.org/officeDocument/2006/relationships/hyperlink" Target="https://www.goes-r.gov/products/ATBDs/baseline/Aviation_VolAsh_v2.0_no_color.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g"/><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2.xml"/><Relationship Id="rId7" Type="http://schemas.openxmlformats.org/officeDocument/2006/relationships/image" Target="../media/image1.jp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5.xml"/><Relationship Id="rId11" Type="http://schemas.openxmlformats.org/officeDocument/2006/relationships/image" Target="../media/image15.tiff"/><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tags" Target="../tags/tag13.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notesSlide" Target="../notesSlides/notesSlide6.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jpg"/><Relationship Id="rId9" Type="http://schemas.openxmlformats.org/officeDocument/2006/relationships/image" Target="../media/image17.tiff"/></Relationships>
</file>

<file path=ppt/slides/_rels/slide7.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notesSlide" Target="../notesSlides/notesSlide7.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image" Target="../media/image19.tiff"/></Relationships>
</file>

<file path=ppt/slides/_rels/slide8.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notesSlide" Target="../notesSlides/notesSlide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6.gif"/><Relationship Id="rId4" Type="http://schemas.openxmlformats.org/officeDocument/2006/relationships/image" Target="../media/image1.jp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9.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7E78532B-9F1A-D249-A3E2-0140B5623462}"/>
              </a:ext>
            </a:extLst>
          </p:cNvPr>
          <p:cNvSpPr>
            <a:spLocks noGrp="1"/>
          </p:cNvSpPr>
          <p:nvPr>
            <p:ph type="subTitle" idx="1"/>
          </p:nvPr>
        </p:nvSpPr>
        <p:spPr/>
        <p:txBody>
          <a:bodyPr/>
          <a:lstStyle/>
          <a:p>
            <a:r>
              <a:rPr lang="en-US" sz="3600" b="1" dirty="0" smtClean="0"/>
              <a:t>Scott Lindstrom and Lee </a:t>
            </a:r>
            <a:r>
              <a:rPr lang="en-US" sz="3600" b="1" dirty="0" err="1" smtClean="0"/>
              <a:t>Cronce</a:t>
            </a:r>
            <a:endParaRPr lang="en-US" sz="3600" b="1" dirty="0" smtClean="0"/>
          </a:p>
          <a:p>
            <a:r>
              <a:rPr lang="en-US" b="1" dirty="0" smtClean="0"/>
              <a:t>UW-Madison Cooperative Institute for Meteorological Satellite Studies</a:t>
            </a:r>
            <a:endParaRPr lang="en-US" b="1" dirty="0"/>
          </a:p>
        </p:txBody>
      </p:sp>
      <p:grpSp>
        <p:nvGrpSpPr>
          <p:cNvPr id="4" name="Group 3">
            <a:extLst>
              <a:ext uri="{FF2B5EF4-FFF2-40B4-BE49-F238E27FC236}">
                <a16:creationId xmlns="" xmlns:a16="http://schemas.microsoft.com/office/drawing/2014/main" id="{2EF4CFEA-DEB9-984E-99CB-E3FDDEBF8B73}"/>
              </a:ext>
            </a:extLst>
          </p:cNvPr>
          <p:cNvGrpSpPr/>
          <p:nvPr/>
        </p:nvGrpSpPr>
        <p:grpSpPr>
          <a:xfrm>
            <a:off x="2209800" y="144861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8208" y="4781550"/>
            <a:ext cx="1314450" cy="952500"/>
          </a:xfrm>
          <a:prstGeom prst="rect">
            <a:avLst/>
          </a:prstGeom>
        </p:spPr>
      </p:pic>
    </p:spTree>
    <p:custDataLst>
      <p:tags r:id="rId1"/>
    </p:custDataLst>
    <p:extLst>
      <p:ext uri="{BB962C8B-B14F-4D97-AF65-F5344CB8AC3E}">
        <p14:creationId xmlns:p14="http://schemas.microsoft.com/office/powerpoint/2010/main" val="2191881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EF4CFEA-DEB9-984E-99CB-E3FDDEBF8B73}"/>
              </a:ext>
            </a:extLst>
          </p:cNvPr>
          <p:cNvGrpSpPr/>
          <p:nvPr/>
        </p:nvGrpSpPr>
        <p:grpSpPr>
          <a:xfrm>
            <a:off x="2209800" y="-105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 xmlns:a16="http://schemas.microsoft.com/office/drawing/2014/main" id="{CC81FF63-79B7-A149-AC0A-0B60330A644E}"/>
              </a:ext>
            </a:extLst>
          </p:cNvPr>
          <p:cNvPicPr>
            <a:picLocks noChangeAspect="1"/>
          </p:cNvPicPr>
          <p:nvPr/>
        </p:nvPicPr>
        <p:blipFill>
          <a:blip r:embed="rId8"/>
          <a:stretch>
            <a:fillRect/>
          </a:stretch>
        </p:blipFill>
        <p:spPr>
          <a:xfrm>
            <a:off x="2352770" y="1497893"/>
            <a:ext cx="7486459" cy="5303520"/>
          </a:xfrm>
          <a:prstGeom prst="rect">
            <a:avLst/>
          </a:prstGeom>
        </p:spPr>
      </p:pic>
      <p:sp>
        <p:nvSpPr>
          <p:cNvPr id="13" name="Oval 12"/>
          <p:cNvSpPr/>
          <p:nvPr/>
        </p:nvSpPr>
        <p:spPr>
          <a:xfrm rot="20678469">
            <a:off x="4451479" y="4112013"/>
            <a:ext cx="2617587" cy="1085125"/>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885948" y="1660360"/>
            <a:ext cx="2209800" cy="2862322"/>
          </a:xfrm>
          <a:prstGeom prst="rect">
            <a:avLst/>
          </a:prstGeom>
          <a:noFill/>
        </p:spPr>
        <p:txBody>
          <a:bodyPr wrap="square" rtlCol="0">
            <a:spAutoFit/>
          </a:bodyPr>
          <a:lstStyle/>
          <a:p>
            <a:r>
              <a:rPr lang="en-US" sz="2000" b="1" dirty="0" smtClean="0"/>
              <a:t>Northeast of the Volcanic Cloud there is a region </a:t>
            </a:r>
            <a:r>
              <a:rPr lang="en-US" sz="2000" b="1" u="sng" dirty="0" smtClean="0"/>
              <a:t>that is not confidently non-ash</a:t>
            </a:r>
            <a:r>
              <a:rPr lang="en-US" sz="2000" b="1" dirty="0" smtClean="0"/>
              <a:t> – so there is a signal there, but not necessarily actual Volcanic Ash</a:t>
            </a:r>
            <a:endParaRPr lang="en-US" sz="2000" b="1" dirty="0"/>
          </a:p>
        </p:txBody>
      </p:sp>
    </p:spTree>
    <p:custDataLst>
      <p:tags r:id="rId1"/>
    </p:custDataLst>
    <p:extLst>
      <p:ext uri="{BB962C8B-B14F-4D97-AF65-F5344CB8AC3E}">
        <p14:creationId xmlns:p14="http://schemas.microsoft.com/office/powerpoint/2010/main" val="2559302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EF4CFEA-DEB9-984E-99CB-E3FDDEBF8B73}"/>
              </a:ext>
            </a:extLst>
          </p:cNvPr>
          <p:cNvGrpSpPr/>
          <p:nvPr/>
        </p:nvGrpSpPr>
        <p:grpSpPr>
          <a:xfrm>
            <a:off x="2209800" y="-105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 xmlns:a16="http://schemas.microsoft.com/office/drawing/2014/main" id="{D020EDB7-C16E-034D-8FFA-88AF17006ECF}"/>
              </a:ext>
            </a:extLst>
          </p:cNvPr>
          <p:cNvSpPr txBox="1"/>
          <p:nvPr/>
        </p:nvSpPr>
        <p:spPr>
          <a:xfrm>
            <a:off x="0" y="1635244"/>
            <a:ext cx="12191999"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GOES-R Volcanic Ash Detection and Retrieval Algorithm identifies the location, height and ash loading properties for satellite pixels potentially containing volcanic ash</a:t>
            </a:r>
          </a:p>
          <a:p>
            <a:pPr marL="285750" indent="-285750">
              <a:buFont typeface="Arial" panose="020B0604020202020204" pitchFamily="34" charset="0"/>
              <a:buChar char="•"/>
            </a:pPr>
            <a:r>
              <a:rPr lang="en-US" sz="2400" dirty="0"/>
              <a:t>It is a multi-spectral product, meaning it uses data from multiple </a:t>
            </a:r>
            <a:r>
              <a:rPr lang="en-US" sz="2400" dirty="0" smtClean="0"/>
              <a:t>infrared ABI </a:t>
            </a:r>
            <a:r>
              <a:rPr lang="en-US" sz="2400" dirty="0"/>
              <a:t>channels to create its </a:t>
            </a:r>
            <a:r>
              <a:rPr lang="en-US" sz="2400" dirty="0" smtClean="0"/>
              <a:t>products both day and night</a:t>
            </a:r>
            <a:endParaRPr lang="en-US" sz="2400" dirty="0"/>
          </a:p>
          <a:p>
            <a:pPr marL="742950" lvl="1" indent="-285750">
              <a:buFont typeface="Arial" panose="020B0604020202020204" pitchFamily="34" charset="0"/>
              <a:buChar char="•"/>
            </a:pPr>
            <a:r>
              <a:rPr lang="en-US" dirty="0" smtClean="0"/>
              <a:t>Band 10:  7.3 </a:t>
            </a:r>
            <a:r>
              <a:rPr lang="en-US" dirty="0"/>
              <a:t>µm</a:t>
            </a:r>
          </a:p>
          <a:p>
            <a:pPr marL="742950" lvl="1" indent="-285750">
              <a:buFont typeface="Arial" panose="020B0604020202020204" pitchFamily="34" charset="0"/>
              <a:buChar char="•"/>
            </a:pPr>
            <a:r>
              <a:rPr lang="en-US" dirty="0" smtClean="0"/>
              <a:t>Band 11:  8.4 </a:t>
            </a:r>
            <a:r>
              <a:rPr lang="en-US" dirty="0"/>
              <a:t>µm</a:t>
            </a:r>
          </a:p>
          <a:p>
            <a:pPr marL="742950" lvl="1" indent="-285750">
              <a:buFont typeface="Arial" panose="020B0604020202020204" pitchFamily="34" charset="0"/>
              <a:buChar char="•"/>
            </a:pPr>
            <a:r>
              <a:rPr lang="en-US" dirty="0" smtClean="0"/>
              <a:t>Band 13:  10.3 µm  (this was changed in 2018 – previous to that the algorithm used </a:t>
            </a:r>
            <a:r>
              <a:rPr lang="en-US" smtClean="0"/>
              <a:t>11.2 </a:t>
            </a:r>
            <a:r>
              <a:rPr lang="en-US"/>
              <a:t>µm </a:t>
            </a:r>
            <a:r>
              <a:rPr lang="en-US" smtClean="0"/>
              <a:t>/ </a:t>
            </a:r>
            <a:r>
              <a:rPr lang="en-US" dirty="0" smtClean="0"/>
              <a:t>Band 14)</a:t>
            </a:r>
            <a:endParaRPr lang="en-US" dirty="0"/>
          </a:p>
          <a:p>
            <a:pPr marL="742950" lvl="1" indent="-285750">
              <a:buFont typeface="Arial" panose="020B0604020202020204" pitchFamily="34" charset="0"/>
              <a:buChar char="•"/>
            </a:pPr>
            <a:r>
              <a:rPr lang="en-US" dirty="0" smtClean="0"/>
              <a:t>Band 15:  12.3 </a:t>
            </a:r>
            <a:r>
              <a:rPr lang="en-US" dirty="0"/>
              <a:t>µm</a:t>
            </a:r>
          </a:p>
          <a:p>
            <a:pPr marL="742950" lvl="1" indent="-285750">
              <a:buFont typeface="Arial" panose="020B0604020202020204" pitchFamily="34" charset="0"/>
              <a:buChar char="•"/>
            </a:pPr>
            <a:r>
              <a:rPr lang="en-US" dirty="0" smtClean="0"/>
              <a:t>Band 16:  13.3 </a:t>
            </a:r>
            <a:r>
              <a:rPr lang="en-US" dirty="0"/>
              <a:t>µm</a:t>
            </a:r>
          </a:p>
          <a:p>
            <a:pPr marL="285750" indent="-285750">
              <a:buFont typeface="Arial" panose="020B0604020202020204" pitchFamily="34" charset="0"/>
              <a:buChar char="•"/>
            </a:pPr>
            <a:r>
              <a:rPr lang="en-US" sz="2400" dirty="0" smtClean="0"/>
              <a:t>The VOLCAT website includes updated multi-spectral ash detection algorithm, and also a notification service.  Link:  </a:t>
            </a:r>
            <a:r>
              <a:rPr lang="en-US" sz="2400" b="1" dirty="0" smtClean="0">
                <a:hlinkClick r:id="rId8"/>
              </a:rPr>
              <a:t>http://volcano.ssec.wisc.edu</a:t>
            </a:r>
            <a:endParaRPr lang="en-US" sz="2400" b="1" dirty="0"/>
          </a:p>
          <a:p>
            <a:pPr marL="285750" indent="-285750">
              <a:buFont typeface="Arial" panose="020B0604020202020204" pitchFamily="34" charset="0"/>
              <a:buChar char="•"/>
            </a:pPr>
            <a:r>
              <a:rPr lang="en-US" sz="2400" dirty="0"/>
              <a:t>Useful References</a:t>
            </a:r>
          </a:p>
          <a:p>
            <a:pPr marL="742950" lvl="1" indent="-285750">
              <a:buFont typeface="Arial" panose="020B0604020202020204" pitchFamily="34" charset="0"/>
              <a:buChar char="•"/>
            </a:pPr>
            <a:r>
              <a:rPr lang="en-US" b="1" dirty="0">
                <a:hlinkClick r:id="rId9"/>
              </a:rPr>
              <a:t>GOES-R Volcanic Ash Detection and Retrieval Algorithm Theoretical Basis Document</a:t>
            </a:r>
            <a:endParaRPr lang="en-US" b="1" dirty="0"/>
          </a:p>
          <a:p>
            <a:pPr marL="742950" lvl="1" indent="-285750">
              <a:buFont typeface="Arial" panose="020B0604020202020204" pitchFamily="34" charset="0"/>
              <a:buChar char="•"/>
            </a:pPr>
            <a:r>
              <a:rPr lang="en-US" b="1" dirty="0">
                <a:hlinkClick r:id="rId10"/>
              </a:rPr>
              <a:t>GOES-R Volcanic Ash Detection and Retrieval Algorithm Product Information</a:t>
            </a:r>
            <a:endParaRPr lang="en-US" b="1" dirty="0"/>
          </a:p>
          <a:p>
            <a:pPr marL="742950" lvl="1" indent="-285750">
              <a:buFont typeface="Arial" panose="020B0604020202020204" pitchFamily="34" charset="0"/>
              <a:buChar char="•"/>
            </a:pPr>
            <a:r>
              <a:rPr lang="en-US" b="1" dirty="0">
                <a:hlinkClick r:id="rId11"/>
              </a:rPr>
              <a:t>GOES-R Volcanic Ash Detection and Retrieval Algorithm Retrieval </a:t>
            </a:r>
            <a:r>
              <a:rPr lang="en-US" b="1" dirty="0" smtClean="0">
                <a:hlinkClick r:id="rId11"/>
              </a:rPr>
              <a:t>Technique</a:t>
            </a:r>
            <a:endParaRPr lang="en-US" b="1" dirty="0" smtClean="0"/>
          </a:p>
        </p:txBody>
      </p:sp>
    </p:spTree>
    <p:custDataLst>
      <p:tags r:id="rId1"/>
    </p:custDataLst>
    <p:extLst>
      <p:ext uri="{BB962C8B-B14F-4D97-AF65-F5344CB8AC3E}">
        <p14:creationId xmlns:p14="http://schemas.microsoft.com/office/powerpoint/2010/main" val="7175505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EF4CFEA-DEB9-984E-99CB-E3FDDEBF8B73}"/>
              </a:ext>
            </a:extLst>
          </p:cNvPr>
          <p:cNvGrpSpPr/>
          <p:nvPr/>
        </p:nvGrpSpPr>
        <p:grpSpPr>
          <a:xfrm>
            <a:off x="2209800" y="-105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 xmlns:a16="http://schemas.microsoft.com/office/drawing/2014/main" id="{B102631B-0E5B-CF46-BBC2-6E0B7DFE31C0}"/>
              </a:ext>
            </a:extLst>
          </p:cNvPr>
          <p:cNvCxnSpPr/>
          <p:nvPr/>
        </p:nvCxnSpPr>
        <p:spPr>
          <a:xfrm>
            <a:off x="4344674" y="4047416"/>
            <a:ext cx="2095500" cy="0"/>
          </a:xfrm>
          <a:prstGeom prst="straightConnector1">
            <a:avLst/>
          </a:prstGeom>
          <a:ln w="98425">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 xmlns:a16="http://schemas.microsoft.com/office/drawing/2014/main" id="{9AD05E7D-ACD0-5444-9DC0-30F932298974}"/>
              </a:ext>
            </a:extLst>
          </p:cNvPr>
          <p:cNvSpPr txBox="1"/>
          <p:nvPr/>
        </p:nvSpPr>
        <p:spPr>
          <a:xfrm>
            <a:off x="2681062" y="5786752"/>
            <a:ext cx="2094138" cy="646331"/>
          </a:xfrm>
          <a:prstGeom prst="rect">
            <a:avLst/>
          </a:prstGeom>
          <a:noFill/>
        </p:spPr>
        <p:txBody>
          <a:bodyPr wrap="square" rtlCol="0">
            <a:spAutoFit/>
          </a:bodyPr>
          <a:lstStyle/>
          <a:p>
            <a:pPr algn="ctr"/>
            <a:r>
              <a:rPr lang="en-US" dirty="0"/>
              <a:t>Individual GOES-R ABI spectral </a:t>
            </a:r>
            <a:r>
              <a:rPr lang="en-US" dirty="0" smtClean="0"/>
              <a:t>bands</a:t>
            </a:r>
            <a:endParaRPr lang="en-US" dirty="0"/>
          </a:p>
        </p:txBody>
      </p:sp>
      <p:sp>
        <p:nvSpPr>
          <p:cNvPr id="20" name="TextBox 19">
            <a:extLst>
              <a:ext uri="{FF2B5EF4-FFF2-40B4-BE49-F238E27FC236}">
                <a16:creationId xmlns="" xmlns:a16="http://schemas.microsoft.com/office/drawing/2014/main" id="{2F82A515-CE94-574F-B840-E25504C2DDF6}"/>
              </a:ext>
            </a:extLst>
          </p:cNvPr>
          <p:cNvSpPr txBox="1"/>
          <p:nvPr/>
        </p:nvSpPr>
        <p:spPr>
          <a:xfrm>
            <a:off x="8343900" y="1428561"/>
            <a:ext cx="3276600" cy="646331"/>
          </a:xfrm>
          <a:prstGeom prst="rect">
            <a:avLst/>
          </a:prstGeom>
          <a:noFill/>
        </p:spPr>
        <p:txBody>
          <a:bodyPr wrap="square" rtlCol="0">
            <a:spAutoFit/>
          </a:bodyPr>
          <a:lstStyle/>
          <a:p>
            <a:pPr algn="ctr"/>
            <a:r>
              <a:rPr lang="en-US" dirty="0"/>
              <a:t>Multi-spectral derived products (Level 2 baseline product)</a:t>
            </a:r>
          </a:p>
        </p:txBody>
      </p:sp>
      <p:pic>
        <p:nvPicPr>
          <p:cNvPr id="22" name="Picture 21">
            <a:extLst>
              <a:ext uri="{FF2B5EF4-FFF2-40B4-BE49-F238E27FC236}">
                <a16:creationId xmlns="" xmlns:a16="http://schemas.microsoft.com/office/drawing/2014/main" id="{CC585147-70DE-4D4D-A660-B916AA8370E0}"/>
              </a:ext>
            </a:extLst>
          </p:cNvPr>
          <p:cNvPicPr>
            <a:picLocks noChangeAspect="1"/>
          </p:cNvPicPr>
          <p:nvPr/>
        </p:nvPicPr>
        <p:blipFill>
          <a:blip r:embed="rId8"/>
          <a:stretch>
            <a:fillRect/>
          </a:stretch>
        </p:blipFill>
        <p:spPr>
          <a:xfrm>
            <a:off x="118007" y="1506335"/>
            <a:ext cx="2251012" cy="1554480"/>
          </a:xfrm>
          <a:prstGeom prst="rect">
            <a:avLst/>
          </a:prstGeom>
        </p:spPr>
      </p:pic>
      <p:pic>
        <p:nvPicPr>
          <p:cNvPr id="24" name="Picture 23">
            <a:extLst>
              <a:ext uri="{FF2B5EF4-FFF2-40B4-BE49-F238E27FC236}">
                <a16:creationId xmlns="" xmlns:a16="http://schemas.microsoft.com/office/drawing/2014/main" id="{EB2704F9-0A7B-BE40-9D55-16E26DB4AD93}"/>
              </a:ext>
            </a:extLst>
          </p:cNvPr>
          <p:cNvPicPr>
            <a:picLocks noChangeAspect="1"/>
          </p:cNvPicPr>
          <p:nvPr/>
        </p:nvPicPr>
        <p:blipFill>
          <a:blip r:embed="rId9"/>
          <a:stretch>
            <a:fillRect/>
          </a:stretch>
        </p:blipFill>
        <p:spPr>
          <a:xfrm>
            <a:off x="1798268" y="2419359"/>
            <a:ext cx="2251012" cy="1554480"/>
          </a:xfrm>
          <a:prstGeom prst="rect">
            <a:avLst/>
          </a:prstGeom>
        </p:spPr>
      </p:pic>
      <p:pic>
        <p:nvPicPr>
          <p:cNvPr id="26" name="Picture 25">
            <a:extLst>
              <a:ext uri="{FF2B5EF4-FFF2-40B4-BE49-F238E27FC236}">
                <a16:creationId xmlns="" xmlns:a16="http://schemas.microsoft.com/office/drawing/2014/main" id="{E17FE6BD-578D-4E4E-A355-51FA64F3574E}"/>
              </a:ext>
            </a:extLst>
          </p:cNvPr>
          <p:cNvPicPr>
            <a:picLocks noChangeAspect="1"/>
          </p:cNvPicPr>
          <p:nvPr/>
        </p:nvPicPr>
        <p:blipFill>
          <a:blip r:embed="rId10"/>
          <a:stretch>
            <a:fillRect/>
          </a:stretch>
        </p:blipFill>
        <p:spPr>
          <a:xfrm>
            <a:off x="118007" y="3218052"/>
            <a:ext cx="2251012" cy="1554480"/>
          </a:xfrm>
          <a:prstGeom prst="rect">
            <a:avLst/>
          </a:prstGeom>
        </p:spPr>
      </p:pic>
      <p:pic>
        <p:nvPicPr>
          <p:cNvPr id="28" name="Picture 27">
            <a:extLst>
              <a:ext uri="{FF2B5EF4-FFF2-40B4-BE49-F238E27FC236}">
                <a16:creationId xmlns="" xmlns:a16="http://schemas.microsoft.com/office/drawing/2014/main" id="{E92CDE3D-366A-694E-8510-B9C8B485B93A}"/>
              </a:ext>
            </a:extLst>
          </p:cNvPr>
          <p:cNvPicPr>
            <a:picLocks noChangeAspect="1"/>
          </p:cNvPicPr>
          <p:nvPr/>
        </p:nvPicPr>
        <p:blipFill>
          <a:blip r:embed="rId11"/>
          <a:stretch>
            <a:fillRect/>
          </a:stretch>
        </p:blipFill>
        <p:spPr>
          <a:xfrm>
            <a:off x="1800294" y="4131076"/>
            <a:ext cx="2251012" cy="1554480"/>
          </a:xfrm>
          <a:prstGeom prst="rect">
            <a:avLst/>
          </a:prstGeom>
        </p:spPr>
      </p:pic>
      <p:pic>
        <p:nvPicPr>
          <p:cNvPr id="30" name="Picture 29">
            <a:extLst>
              <a:ext uri="{FF2B5EF4-FFF2-40B4-BE49-F238E27FC236}">
                <a16:creationId xmlns="" xmlns:a16="http://schemas.microsoft.com/office/drawing/2014/main" id="{08FF508D-48C3-7249-A504-1CD5B2BF0511}"/>
              </a:ext>
            </a:extLst>
          </p:cNvPr>
          <p:cNvPicPr>
            <a:picLocks noChangeAspect="1"/>
          </p:cNvPicPr>
          <p:nvPr/>
        </p:nvPicPr>
        <p:blipFill>
          <a:blip r:embed="rId12"/>
          <a:stretch>
            <a:fillRect/>
          </a:stretch>
        </p:blipFill>
        <p:spPr>
          <a:xfrm>
            <a:off x="127698" y="4929769"/>
            <a:ext cx="2251012" cy="1554480"/>
          </a:xfrm>
          <a:prstGeom prst="rect">
            <a:avLst/>
          </a:prstGeom>
        </p:spPr>
      </p:pic>
      <p:pic>
        <p:nvPicPr>
          <p:cNvPr id="32" name="Picture 31">
            <a:extLst>
              <a:ext uri="{FF2B5EF4-FFF2-40B4-BE49-F238E27FC236}">
                <a16:creationId xmlns="" xmlns:a16="http://schemas.microsoft.com/office/drawing/2014/main" id="{6A0D967C-5C03-2244-86F4-4E90F3197E0F}"/>
              </a:ext>
            </a:extLst>
          </p:cNvPr>
          <p:cNvPicPr>
            <a:picLocks noChangeAspect="1"/>
          </p:cNvPicPr>
          <p:nvPr/>
        </p:nvPicPr>
        <p:blipFill>
          <a:blip r:embed="rId13"/>
          <a:stretch>
            <a:fillRect/>
          </a:stretch>
        </p:blipFill>
        <p:spPr>
          <a:xfrm>
            <a:off x="6673330" y="2074892"/>
            <a:ext cx="3614154" cy="2560320"/>
          </a:xfrm>
          <a:prstGeom prst="rect">
            <a:avLst/>
          </a:prstGeom>
        </p:spPr>
      </p:pic>
      <p:pic>
        <p:nvPicPr>
          <p:cNvPr id="34" name="Picture 33">
            <a:extLst>
              <a:ext uri="{FF2B5EF4-FFF2-40B4-BE49-F238E27FC236}">
                <a16:creationId xmlns="" xmlns:a16="http://schemas.microsoft.com/office/drawing/2014/main" id="{7D3E787B-D382-FF4A-9DD4-44A53DEC4A93}"/>
              </a:ext>
            </a:extLst>
          </p:cNvPr>
          <p:cNvPicPr>
            <a:picLocks noChangeAspect="1"/>
          </p:cNvPicPr>
          <p:nvPr/>
        </p:nvPicPr>
        <p:blipFill>
          <a:blip r:embed="rId14"/>
          <a:stretch>
            <a:fillRect/>
          </a:stretch>
        </p:blipFill>
        <p:spPr>
          <a:xfrm>
            <a:off x="8477537" y="3938050"/>
            <a:ext cx="3607081" cy="2560320"/>
          </a:xfrm>
          <a:prstGeom prst="rect">
            <a:avLst/>
          </a:prstGeom>
        </p:spPr>
      </p:pic>
      <p:sp>
        <p:nvSpPr>
          <p:cNvPr id="2" name="TextBox 1"/>
          <p:cNvSpPr txBox="1"/>
          <p:nvPr/>
        </p:nvSpPr>
        <p:spPr>
          <a:xfrm>
            <a:off x="1522312" y="1506862"/>
            <a:ext cx="846707" cy="369332"/>
          </a:xfrm>
          <a:prstGeom prst="rect">
            <a:avLst/>
          </a:prstGeom>
          <a:solidFill>
            <a:schemeClr val="accent4"/>
          </a:solidFill>
        </p:spPr>
        <p:txBody>
          <a:bodyPr wrap="none" rtlCol="0">
            <a:spAutoFit/>
          </a:bodyPr>
          <a:lstStyle/>
          <a:p>
            <a:r>
              <a:rPr lang="en-US" b="1" dirty="0" smtClean="0"/>
              <a:t>7.3 </a:t>
            </a:r>
            <a:r>
              <a:rPr lang="en-US" b="1" dirty="0" smtClean="0">
                <a:latin typeface="Symbol" panose="05050102010706020507" pitchFamily="18" charset="2"/>
              </a:rPr>
              <a:t>m</a:t>
            </a:r>
            <a:r>
              <a:rPr lang="en-US" b="1" dirty="0" smtClean="0"/>
              <a:t>m</a:t>
            </a:r>
            <a:endParaRPr lang="en-US" b="1" dirty="0"/>
          </a:p>
        </p:txBody>
      </p:sp>
      <p:sp>
        <p:nvSpPr>
          <p:cNvPr id="23" name="TextBox 22"/>
          <p:cNvSpPr txBox="1"/>
          <p:nvPr/>
        </p:nvSpPr>
        <p:spPr>
          <a:xfrm>
            <a:off x="3198961" y="2416891"/>
            <a:ext cx="853119" cy="369332"/>
          </a:xfrm>
          <a:prstGeom prst="rect">
            <a:avLst/>
          </a:prstGeom>
          <a:solidFill>
            <a:schemeClr val="accent4"/>
          </a:solidFill>
        </p:spPr>
        <p:txBody>
          <a:bodyPr wrap="none" rtlCol="0">
            <a:spAutoFit/>
          </a:bodyPr>
          <a:lstStyle/>
          <a:p>
            <a:r>
              <a:rPr lang="en-US" b="1" dirty="0" smtClean="0"/>
              <a:t>8.4 </a:t>
            </a:r>
            <a:r>
              <a:rPr lang="en-US" b="1" dirty="0" smtClean="0">
                <a:latin typeface="Symbol" panose="05050102010706020507" pitchFamily="18" charset="2"/>
              </a:rPr>
              <a:t>m</a:t>
            </a:r>
            <a:r>
              <a:rPr lang="en-US" b="1" dirty="0" smtClean="0"/>
              <a:t>m</a:t>
            </a:r>
            <a:endParaRPr lang="en-US" b="1" dirty="0"/>
          </a:p>
        </p:txBody>
      </p:sp>
      <p:sp>
        <p:nvSpPr>
          <p:cNvPr id="25" name="TextBox 24"/>
          <p:cNvSpPr txBox="1"/>
          <p:nvPr/>
        </p:nvSpPr>
        <p:spPr>
          <a:xfrm>
            <a:off x="1400558" y="3216812"/>
            <a:ext cx="970137" cy="369332"/>
          </a:xfrm>
          <a:prstGeom prst="rect">
            <a:avLst/>
          </a:prstGeom>
          <a:solidFill>
            <a:schemeClr val="accent4"/>
          </a:solidFill>
        </p:spPr>
        <p:txBody>
          <a:bodyPr wrap="none" rtlCol="0">
            <a:spAutoFit/>
          </a:bodyPr>
          <a:lstStyle/>
          <a:p>
            <a:r>
              <a:rPr lang="en-US" b="1" dirty="0" smtClean="0"/>
              <a:t>10.3 </a:t>
            </a:r>
            <a:r>
              <a:rPr lang="en-US" b="1" dirty="0" smtClean="0">
                <a:latin typeface="Symbol" panose="05050102010706020507" pitchFamily="18" charset="2"/>
              </a:rPr>
              <a:t>m</a:t>
            </a:r>
            <a:r>
              <a:rPr lang="en-US" b="1" dirty="0" smtClean="0"/>
              <a:t>m</a:t>
            </a:r>
            <a:endParaRPr lang="en-US" b="1" dirty="0"/>
          </a:p>
        </p:txBody>
      </p:sp>
      <p:sp>
        <p:nvSpPr>
          <p:cNvPr id="27" name="TextBox 26"/>
          <p:cNvSpPr txBox="1"/>
          <p:nvPr/>
        </p:nvSpPr>
        <p:spPr>
          <a:xfrm>
            <a:off x="3079143" y="4131076"/>
            <a:ext cx="970137" cy="369332"/>
          </a:xfrm>
          <a:prstGeom prst="rect">
            <a:avLst/>
          </a:prstGeom>
          <a:solidFill>
            <a:schemeClr val="accent4"/>
          </a:solidFill>
        </p:spPr>
        <p:txBody>
          <a:bodyPr wrap="none" rtlCol="0">
            <a:spAutoFit/>
          </a:bodyPr>
          <a:lstStyle/>
          <a:p>
            <a:r>
              <a:rPr lang="en-US" b="1" dirty="0" smtClean="0"/>
              <a:t>12.3 </a:t>
            </a:r>
            <a:r>
              <a:rPr lang="en-US" b="1" dirty="0" smtClean="0">
                <a:latin typeface="Symbol" panose="05050102010706020507" pitchFamily="18" charset="2"/>
              </a:rPr>
              <a:t>m</a:t>
            </a:r>
            <a:r>
              <a:rPr lang="en-US" b="1" dirty="0" smtClean="0"/>
              <a:t>m</a:t>
            </a:r>
            <a:endParaRPr lang="en-US" b="1" dirty="0"/>
          </a:p>
        </p:txBody>
      </p:sp>
      <p:sp>
        <p:nvSpPr>
          <p:cNvPr id="29" name="TextBox 28"/>
          <p:cNvSpPr txBox="1"/>
          <p:nvPr/>
        </p:nvSpPr>
        <p:spPr>
          <a:xfrm>
            <a:off x="1413258" y="4924962"/>
            <a:ext cx="970137" cy="369332"/>
          </a:xfrm>
          <a:prstGeom prst="rect">
            <a:avLst/>
          </a:prstGeom>
          <a:solidFill>
            <a:schemeClr val="accent4"/>
          </a:solidFill>
        </p:spPr>
        <p:txBody>
          <a:bodyPr wrap="none" rtlCol="0">
            <a:spAutoFit/>
          </a:bodyPr>
          <a:lstStyle/>
          <a:p>
            <a:r>
              <a:rPr lang="en-US" b="1" dirty="0" smtClean="0"/>
              <a:t>13.3 </a:t>
            </a:r>
            <a:r>
              <a:rPr lang="en-US" b="1" dirty="0" smtClean="0">
                <a:latin typeface="Symbol" panose="05050102010706020507" pitchFamily="18" charset="2"/>
              </a:rPr>
              <a:t>m</a:t>
            </a:r>
            <a:r>
              <a:rPr lang="en-US" b="1" dirty="0" smtClean="0"/>
              <a:t>m</a:t>
            </a:r>
            <a:endParaRPr lang="en-US" b="1" dirty="0"/>
          </a:p>
        </p:txBody>
      </p:sp>
    </p:spTree>
    <p:custDataLst>
      <p:tags r:id="rId1"/>
    </p:custDataLst>
    <p:extLst>
      <p:ext uri="{BB962C8B-B14F-4D97-AF65-F5344CB8AC3E}">
        <p14:creationId xmlns:p14="http://schemas.microsoft.com/office/powerpoint/2010/main" val="4098201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EF4CFEA-DEB9-984E-99CB-E3FDDEBF8B73}"/>
              </a:ext>
            </a:extLst>
          </p:cNvPr>
          <p:cNvGrpSpPr/>
          <p:nvPr/>
        </p:nvGrpSpPr>
        <p:grpSpPr>
          <a:xfrm>
            <a:off x="2209800" y="-105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12" descr="ABI_BANDS10-11_SRF_SO2">
            <a:extLst>
              <a:ext uri="{FF2B5EF4-FFF2-40B4-BE49-F238E27FC236}">
                <a16:creationId xmlns="" xmlns:a16="http://schemas.microsoft.com/office/drawing/2014/main" id="{B5DB0263-6307-F345-BE47-202F63D64164}"/>
              </a:ext>
            </a:extLst>
          </p:cNvPr>
          <p:cNvPicPr>
            <a:picLocks noGrp="1" noChangeAspect="1"/>
          </p:cNvPicPr>
          <p:nvPr isPhoto="1"/>
        </p:nvPicPr>
        <p:blipFill>
          <a:blip r:embed="rId8">
            <a:lum/>
            <a:extLst>
              <a:ext uri="{28A0092B-C50C-407E-A947-70E740481C1C}">
                <a14:useLocalDpi xmlns:a14="http://schemas.microsoft.com/office/drawing/2010/main" val="0"/>
              </a:ext>
            </a:extLst>
          </a:blip>
          <a:stretch>
            <a:fillRect/>
          </a:stretch>
        </p:blipFill>
        <p:spPr>
          <a:xfrm>
            <a:off x="2210520" y="1467941"/>
            <a:ext cx="7770960" cy="5341266"/>
          </a:xfrm>
          <a:prstGeom prst="rect">
            <a:avLst/>
          </a:prstGeom>
          <a:noFill/>
          <a:ln>
            <a:noFill/>
          </a:ln>
        </p:spPr>
      </p:pic>
      <p:sp>
        <p:nvSpPr>
          <p:cNvPr id="2" name="TextBox 1">
            <a:extLst>
              <a:ext uri="{FF2B5EF4-FFF2-40B4-BE49-F238E27FC236}">
                <a16:creationId xmlns="" xmlns:a16="http://schemas.microsoft.com/office/drawing/2014/main" id="{294B1D34-A7F0-084B-9950-D246201729FF}"/>
              </a:ext>
            </a:extLst>
          </p:cNvPr>
          <p:cNvSpPr txBox="1"/>
          <p:nvPr/>
        </p:nvSpPr>
        <p:spPr>
          <a:xfrm>
            <a:off x="7083552" y="5535168"/>
            <a:ext cx="1255776" cy="523220"/>
          </a:xfrm>
          <a:prstGeom prst="rect">
            <a:avLst/>
          </a:prstGeom>
          <a:noFill/>
        </p:spPr>
        <p:txBody>
          <a:bodyPr wrap="square" rtlCol="0">
            <a:spAutoFit/>
          </a:bodyPr>
          <a:lstStyle/>
          <a:p>
            <a:pPr algn="ctr"/>
            <a:r>
              <a:rPr lang="en-US" sz="1400" b="1" dirty="0"/>
              <a:t>ABI </a:t>
            </a:r>
          </a:p>
          <a:p>
            <a:pPr algn="ctr"/>
            <a:r>
              <a:rPr lang="en-US" sz="1400" b="1" dirty="0" smtClean="0"/>
              <a:t>Band 11</a:t>
            </a:r>
            <a:endParaRPr lang="en-US" sz="1400" b="1" dirty="0"/>
          </a:p>
        </p:txBody>
      </p:sp>
      <p:sp>
        <p:nvSpPr>
          <p:cNvPr id="14" name="TextBox 13">
            <a:extLst>
              <a:ext uri="{FF2B5EF4-FFF2-40B4-BE49-F238E27FC236}">
                <a16:creationId xmlns="" xmlns:a16="http://schemas.microsoft.com/office/drawing/2014/main" id="{2981D5EA-46AA-4543-A6BA-A2C61A13F4B9}"/>
              </a:ext>
            </a:extLst>
          </p:cNvPr>
          <p:cNvSpPr txBox="1"/>
          <p:nvPr/>
        </p:nvSpPr>
        <p:spPr>
          <a:xfrm>
            <a:off x="3379068" y="5535168"/>
            <a:ext cx="1255776" cy="523220"/>
          </a:xfrm>
          <a:prstGeom prst="rect">
            <a:avLst/>
          </a:prstGeom>
          <a:noFill/>
        </p:spPr>
        <p:txBody>
          <a:bodyPr wrap="square" rtlCol="0">
            <a:spAutoFit/>
          </a:bodyPr>
          <a:lstStyle/>
          <a:p>
            <a:pPr algn="ctr"/>
            <a:r>
              <a:rPr lang="en-US" sz="1400" b="1" dirty="0"/>
              <a:t>ABI </a:t>
            </a:r>
          </a:p>
          <a:p>
            <a:pPr algn="ctr"/>
            <a:r>
              <a:rPr lang="en-US" sz="1400" b="1" dirty="0" smtClean="0"/>
              <a:t>Band 10</a:t>
            </a:r>
            <a:endParaRPr lang="en-US" sz="1400" b="1" dirty="0"/>
          </a:p>
        </p:txBody>
      </p:sp>
      <p:sp>
        <p:nvSpPr>
          <p:cNvPr id="3" name="Rectangle 2">
            <a:extLst>
              <a:ext uri="{FF2B5EF4-FFF2-40B4-BE49-F238E27FC236}">
                <a16:creationId xmlns="" xmlns:a16="http://schemas.microsoft.com/office/drawing/2014/main" id="{8FFB305D-9DEA-864E-82D2-B7B194D24431}"/>
              </a:ext>
            </a:extLst>
          </p:cNvPr>
          <p:cNvSpPr/>
          <p:nvPr/>
        </p:nvSpPr>
        <p:spPr>
          <a:xfrm>
            <a:off x="2194560" y="2097024"/>
            <a:ext cx="374904" cy="408432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C41D6EF7-E347-394F-A848-EDC7556202BC}"/>
              </a:ext>
            </a:extLst>
          </p:cNvPr>
          <p:cNvSpPr txBox="1"/>
          <p:nvPr/>
        </p:nvSpPr>
        <p:spPr>
          <a:xfrm>
            <a:off x="7083552" y="6373150"/>
            <a:ext cx="1255776" cy="307777"/>
          </a:xfrm>
          <a:prstGeom prst="rect">
            <a:avLst/>
          </a:prstGeom>
          <a:noFill/>
        </p:spPr>
        <p:txBody>
          <a:bodyPr wrap="square" rtlCol="0">
            <a:spAutoFit/>
          </a:bodyPr>
          <a:lstStyle/>
          <a:p>
            <a:pPr algn="ctr"/>
            <a:r>
              <a:rPr lang="en-US" sz="1400" b="1" dirty="0"/>
              <a:t>8</a:t>
            </a:r>
            <a:r>
              <a:rPr lang="en-US" sz="1400" b="1" dirty="0" smtClean="0"/>
              <a:t>.4 </a:t>
            </a:r>
            <a:r>
              <a:rPr lang="en-US" sz="1400" b="1" dirty="0" smtClean="0">
                <a:latin typeface="Symbol" panose="05050102010706020507" pitchFamily="18" charset="2"/>
              </a:rPr>
              <a:t>m</a:t>
            </a:r>
            <a:r>
              <a:rPr lang="en-US" sz="1400" b="1" dirty="0" smtClean="0"/>
              <a:t>m</a:t>
            </a:r>
            <a:endParaRPr lang="en-US" sz="1400" b="1" dirty="0"/>
          </a:p>
        </p:txBody>
      </p:sp>
      <p:sp>
        <p:nvSpPr>
          <p:cNvPr id="16" name="TextBox 15">
            <a:extLst>
              <a:ext uri="{FF2B5EF4-FFF2-40B4-BE49-F238E27FC236}">
                <a16:creationId xmlns="" xmlns:a16="http://schemas.microsoft.com/office/drawing/2014/main" id="{C41D6EF7-E347-394F-A848-EDC7556202BC}"/>
              </a:ext>
            </a:extLst>
          </p:cNvPr>
          <p:cNvSpPr txBox="1"/>
          <p:nvPr/>
        </p:nvSpPr>
        <p:spPr>
          <a:xfrm>
            <a:off x="3379068" y="6373149"/>
            <a:ext cx="1255776" cy="307777"/>
          </a:xfrm>
          <a:prstGeom prst="rect">
            <a:avLst/>
          </a:prstGeom>
          <a:noFill/>
        </p:spPr>
        <p:txBody>
          <a:bodyPr wrap="square" rtlCol="0">
            <a:spAutoFit/>
          </a:bodyPr>
          <a:lstStyle/>
          <a:p>
            <a:pPr algn="ctr"/>
            <a:r>
              <a:rPr lang="en-US" sz="1400" b="1" dirty="0" smtClean="0"/>
              <a:t>7.3 </a:t>
            </a:r>
            <a:r>
              <a:rPr lang="en-US" sz="1400" b="1" dirty="0" smtClean="0">
                <a:latin typeface="Symbol" panose="05050102010706020507" pitchFamily="18" charset="2"/>
              </a:rPr>
              <a:t>m</a:t>
            </a:r>
            <a:r>
              <a:rPr lang="en-US" sz="1400" b="1" dirty="0" smtClean="0"/>
              <a:t>m</a:t>
            </a:r>
            <a:endParaRPr lang="en-US" sz="1400" b="1" dirty="0"/>
          </a:p>
        </p:txBody>
      </p:sp>
    </p:spTree>
    <p:custDataLst>
      <p:tags r:id="rId1"/>
    </p:custDataLst>
    <p:extLst>
      <p:ext uri="{BB962C8B-B14F-4D97-AF65-F5344CB8AC3E}">
        <p14:creationId xmlns:p14="http://schemas.microsoft.com/office/powerpoint/2010/main" val="992151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EF4CFEA-DEB9-984E-99CB-E3FDDEBF8B73}"/>
              </a:ext>
            </a:extLst>
          </p:cNvPr>
          <p:cNvGrpSpPr/>
          <p:nvPr/>
        </p:nvGrpSpPr>
        <p:grpSpPr>
          <a:xfrm>
            <a:off x="2209800" y="-105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 xmlns:a16="http://schemas.microsoft.com/office/drawing/2014/main" id="{A2AA04E5-7B38-CC4C-973E-7FC4884706F4}"/>
              </a:ext>
            </a:extLst>
          </p:cNvPr>
          <p:cNvPicPr>
            <a:picLocks noChangeAspect="1"/>
          </p:cNvPicPr>
          <p:nvPr/>
        </p:nvPicPr>
        <p:blipFill rotWithShape="1">
          <a:blip r:embed="rId8"/>
          <a:srcRect l="6771" t="5119" r="6251" b="54449"/>
          <a:stretch/>
        </p:blipFill>
        <p:spPr>
          <a:xfrm>
            <a:off x="77977" y="2308240"/>
            <a:ext cx="12037823" cy="3013060"/>
          </a:xfrm>
          <a:prstGeom prst="rect">
            <a:avLst/>
          </a:prstGeom>
        </p:spPr>
      </p:pic>
      <p:sp>
        <p:nvSpPr>
          <p:cNvPr id="3" name="Rectangle 2">
            <a:extLst>
              <a:ext uri="{FF2B5EF4-FFF2-40B4-BE49-F238E27FC236}">
                <a16:creationId xmlns="" xmlns:a16="http://schemas.microsoft.com/office/drawing/2014/main" id="{97ADD3E7-11A0-604A-AA1A-286AE2F528A7}"/>
              </a:ext>
            </a:extLst>
          </p:cNvPr>
          <p:cNvSpPr/>
          <p:nvPr/>
        </p:nvSpPr>
        <p:spPr>
          <a:xfrm>
            <a:off x="1937982" y="2906149"/>
            <a:ext cx="2293912" cy="520700"/>
          </a:xfrm>
          <a:prstGeom prst="rect">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19931655-8887-2C43-98F1-A829034A68A0}"/>
              </a:ext>
            </a:extLst>
          </p:cNvPr>
          <p:cNvSpPr txBox="1"/>
          <p:nvPr/>
        </p:nvSpPr>
        <p:spPr>
          <a:xfrm>
            <a:off x="5803452" y="4745609"/>
            <a:ext cx="1255776" cy="523220"/>
          </a:xfrm>
          <a:prstGeom prst="rect">
            <a:avLst/>
          </a:prstGeom>
          <a:noFill/>
        </p:spPr>
        <p:txBody>
          <a:bodyPr wrap="square" rtlCol="0">
            <a:spAutoFit/>
          </a:bodyPr>
          <a:lstStyle/>
          <a:p>
            <a:pPr algn="ctr"/>
            <a:r>
              <a:rPr lang="en-US" sz="1400" b="1" dirty="0"/>
              <a:t>ABI </a:t>
            </a:r>
          </a:p>
          <a:p>
            <a:pPr algn="ctr"/>
            <a:r>
              <a:rPr lang="en-US" sz="1400" b="1" dirty="0" smtClean="0"/>
              <a:t>Band 13</a:t>
            </a:r>
            <a:endParaRPr lang="en-US" sz="1400" b="1" dirty="0"/>
          </a:p>
        </p:txBody>
      </p:sp>
      <p:sp>
        <p:nvSpPr>
          <p:cNvPr id="14" name="TextBox 13">
            <a:extLst>
              <a:ext uri="{FF2B5EF4-FFF2-40B4-BE49-F238E27FC236}">
                <a16:creationId xmlns="" xmlns:a16="http://schemas.microsoft.com/office/drawing/2014/main" id="{C41D6EF7-E347-394F-A848-EDC7556202BC}"/>
              </a:ext>
            </a:extLst>
          </p:cNvPr>
          <p:cNvSpPr txBox="1"/>
          <p:nvPr/>
        </p:nvSpPr>
        <p:spPr>
          <a:xfrm>
            <a:off x="2976118" y="4745610"/>
            <a:ext cx="1255776" cy="523220"/>
          </a:xfrm>
          <a:prstGeom prst="rect">
            <a:avLst/>
          </a:prstGeom>
          <a:noFill/>
        </p:spPr>
        <p:txBody>
          <a:bodyPr wrap="square" rtlCol="0">
            <a:spAutoFit/>
          </a:bodyPr>
          <a:lstStyle/>
          <a:p>
            <a:pPr algn="ctr"/>
            <a:r>
              <a:rPr lang="en-US" sz="1400" b="1" dirty="0"/>
              <a:t>ABI </a:t>
            </a:r>
          </a:p>
          <a:p>
            <a:pPr algn="ctr"/>
            <a:r>
              <a:rPr lang="en-US" sz="1400" b="1" dirty="0" smtClean="0"/>
              <a:t>Band 15</a:t>
            </a:r>
            <a:endParaRPr lang="en-US" sz="1400" b="1" dirty="0"/>
          </a:p>
        </p:txBody>
      </p:sp>
      <p:sp>
        <p:nvSpPr>
          <p:cNvPr id="16" name="TextBox 15">
            <a:extLst>
              <a:ext uri="{FF2B5EF4-FFF2-40B4-BE49-F238E27FC236}">
                <a16:creationId xmlns="" xmlns:a16="http://schemas.microsoft.com/office/drawing/2014/main" id="{C41D6EF7-E347-394F-A848-EDC7556202BC}"/>
              </a:ext>
            </a:extLst>
          </p:cNvPr>
          <p:cNvSpPr txBox="1"/>
          <p:nvPr/>
        </p:nvSpPr>
        <p:spPr>
          <a:xfrm>
            <a:off x="1788582" y="4745610"/>
            <a:ext cx="1255776" cy="523220"/>
          </a:xfrm>
          <a:prstGeom prst="rect">
            <a:avLst/>
          </a:prstGeom>
          <a:noFill/>
        </p:spPr>
        <p:txBody>
          <a:bodyPr wrap="square" rtlCol="0">
            <a:spAutoFit/>
          </a:bodyPr>
          <a:lstStyle/>
          <a:p>
            <a:pPr algn="ctr"/>
            <a:r>
              <a:rPr lang="en-US" sz="1400" b="1" dirty="0"/>
              <a:t>ABI </a:t>
            </a:r>
          </a:p>
          <a:p>
            <a:pPr algn="ctr"/>
            <a:r>
              <a:rPr lang="en-US" sz="1400" b="1" dirty="0" smtClean="0"/>
              <a:t>Band 16</a:t>
            </a:r>
            <a:endParaRPr lang="en-US" sz="1400" b="1" dirty="0"/>
          </a:p>
        </p:txBody>
      </p:sp>
      <p:sp>
        <p:nvSpPr>
          <p:cNvPr id="17" name="TextBox 16">
            <a:extLst>
              <a:ext uri="{FF2B5EF4-FFF2-40B4-BE49-F238E27FC236}">
                <a16:creationId xmlns="" xmlns:a16="http://schemas.microsoft.com/office/drawing/2014/main" id="{C41D6EF7-E347-394F-A848-EDC7556202BC}"/>
              </a:ext>
            </a:extLst>
          </p:cNvPr>
          <p:cNvSpPr txBox="1"/>
          <p:nvPr/>
        </p:nvSpPr>
        <p:spPr>
          <a:xfrm>
            <a:off x="1788582" y="5494747"/>
            <a:ext cx="1255776" cy="307777"/>
          </a:xfrm>
          <a:prstGeom prst="rect">
            <a:avLst/>
          </a:prstGeom>
          <a:noFill/>
        </p:spPr>
        <p:txBody>
          <a:bodyPr wrap="square" rtlCol="0">
            <a:spAutoFit/>
          </a:bodyPr>
          <a:lstStyle/>
          <a:p>
            <a:pPr algn="ctr"/>
            <a:r>
              <a:rPr lang="en-US" sz="1400" b="1" dirty="0" smtClean="0"/>
              <a:t>13.3 </a:t>
            </a:r>
            <a:r>
              <a:rPr lang="en-US" sz="1400" b="1" dirty="0" smtClean="0">
                <a:latin typeface="Symbol" panose="05050102010706020507" pitchFamily="18" charset="2"/>
              </a:rPr>
              <a:t>m</a:t>
            </a:r>
            <a:r>
              <a:rPr lang="en-US" sz="1400" b="1" dirty="0" smtClean="0"/>
              <a:t>m</a:t>
            </a:r>
            <a:endParaRPr lang="en-US" sz="1400" b="1" dirty="0"/>
          </a:p>
        </p:txBody>
      </p:sp>
      <p:sp>
        <p:nvSpPr>
          <p:cNvPr id="18" name="TextBox 17">
            <a:extLst>
              <a:ext uri="{FF2B5EF4-FFF2-40B4-BE49-F238E27FC236}">
                <a16:creationId xmlns="" xmlns:a16="http://schemas.microsoft.com/office/drawing/2014/main" id="{C41D6EF7-E347-394F-A848-EDC7556202BC}"/>
              </a:ext>
            </a:extLst>
          </p:cNvPr>
          <p:cNvSpPr txBox="1"/>
          <p:nvPr/>
        </p:nvSpPr>
        <p:spPr>
          <a:xfrm>
            <a:off x="2976118" y="5494747"/>
            <a:ext cx="1255776" cy="307777"/>
          </a:xfrm>
          <a:prstGeom prst="rect">
            <a:avLst/>
          </a:prstGeom>
          <a:noFill/>
        </p:spPr>
        <p:txBody>
          <a:bodyPr wrap="square" rtlCol="0">
            <a:spAutoFit/>
          </a:bodyPr>
          <a:lstStyle/>
          <a:p>
            <a:pPr algn="ctr"/>
            <a:r>
              <a:rPr lang="en-US" sz="1400" b="1" dirty="0" smtClean="0"/>
              <a:t>12.3 </a:t>
            </a:r>
            <a:r>
              <a:rPr lang="en-US" sz="1400" b="1" dirty="0" smtClean="0">
                <a:latin typeface="Symbol" panose="05050102010706020507" pitchFamily="18" charset="2"/>
              </a:rPr>
              <a:t>m</a:t>
            </a:r>
            <a:r>
              <a:rPr lang="en-US" sz="1400" b="1" dirty="0" smtClean="0"/>
              <a:t>m</a:t>
            </a:r>
            <a:endParaRPr lang="en-US" sz="1400" b="1" dirty="0"/>
          </a:p>
        </p:txBody>
      </p:sp>
      <p:sp>
        <p:nvSpPr>
          <p:cNvPr id="19" name="TextBox 18">
            <a:extLst>
              <a:ext uri="{FF2B5EF4-FFF2-40B4-BE49-F238E27FC236}">
                <a16:creationId xmlns="" xmlns:a16="http://schemas.microsoft.com/office/drawing/2014/main" id="{C41D6EF7-E347-394F-A848-EDC7556202BC}"/>
              </a:ext>
            </a:extLst>
          </p:cNvPr>
          <p:cNvSpPr txBox="1"/>
          <p:nvPr/>
        </p:nvSpPr>
        <p:spPr>
          <a:xfrm>
            <a:off x="5808595" y="5491770"/>
            <a:ext cx="1255776" cy="307777"/>
          </a:xfrm>
          <a:prstGeom prst="rect">
            <a:avLst/>
          </a:prstGeom>
          <a:noFill/>
        </p:spPr>
        <p:txBody>
          <a:bodyPr wrap="square" rtlCol="0">
            <a:spAutoFit/>
          </a:bodyPr>
          <a:lstStyle/>
          <a:p>
            <a:pPr algn="ctr"/>
            <a:r>
              <a:rPr lang="en-US" sz="1400" b="1" dirty="0" smtClean="0"/>
              <a:t>10.3 </a:t>
            </a:r>
            <a:r>
              <a:rPr lang="en-US" sz="1400" b="1" dirty="0" smtClean="0">
                <a:latin typeface="Symbol" panose="05050102010706020507" pitchFamily="18" charset="2"/>
              </a:rPr>
              <a:t>m</a:t>
            </a:r>
            <a:r>
              <a:rPr lang="en-US" sz="1400" b="1" dirty="0" smtClean="0"/>
              <a:t>m</a:t>
            </a:r>
            <a:endParaRPr lang="en-US" sz="1400" b="1" dirty="0"/>
          </a:p>
        </p:txBody>
      </p:sp>
      <p:sp>
        <p:nvSpPr>
          <p:cNvPr id="20" name="TextBox 19">
            <a:extLst>
              <a:ext uri="{FF2B5EF4-FFF2-40B4-BE49-F238E27FC236}">
                <a16:creationId xmlns="" xmlns:a16="http://schemas.microsoft.com/office/drawing/2014/main" id="{19931655-8887-2C43-98F1-A829034A68A0}"/>
              </a:ext>
            </a:extLst>
          </p:cNvPr>
          <p:cNvSpPr txBox="1"/>
          <p:nvPr/>
        </p:nvSpPr>
        <p:spPr>
          <a:xfrm>
            <a:off x="9785688" y="4636399"/>
            <a:ext cx="1255776" cy="523220"/>
          </a:xfrm>
          <a:prstGeom prst="rect">
            <a:avLst/>
          </a:prstGeom>
          <a:noFill/>
        </p:spPr>
        <p:txBody>
          <a:bodyPr wrap="square" rtlCol="0">
            <a:spAutoFit/>
          </a:bodyPr>
          <a:lstStyle/>
          <a:p>
            <a:pPr algn="ctr"/>
            <a:r>
              <a:rPr lang="en-US" sz="1400" b="1" dirty="0"/>
              <a:t>ABI </a:t>
            </a:r>
          </a:p>
          <a:p>
            <a:pPr algn="ctr"/>
            <a:r>
              <a:rPr lang="en-US" sz="1400" b="1" dirty="0" smtClean="0"/>
              <a:t>Band 11</a:t>
            </a:r>
            <a:endParaRPr lang="en-US" sz="1400" b="1" dirty="0"/>
          </a:p>
        </p:txBody>
      </p:sp>
      <p:sp>
        <p:nvSpPr>
          <p:cNvPr id="22" name="TextBox 21">
            <a:extLst>
              <a:ext uri="{FF2B5EF4-FFF2-40B4-BE49-F238E27FC236}">
                <a16:creationId xmlns="" xmlns:a16="http://schemas.microsoft.com/office/drawing/2014/main" id="{C41D6EF7-E347-394F-A848-EDC7556202BC}"/>
              </a:ext>
            </a:extLst>
          </p:cNvPr>
          <p:cNvSpPr txBox="1"/>
          <p:nvPr/>
        </p:nvSpPr>
        <p:spPr>
          <a:xfrm>
            <a:off x="9785688" y="5490281"/>
            <a:ext cx="1255776" cy="307777"/>
          </a:xfrm>
          <a:prstGeom prst="rect">
            <a:avLst/>
          </a:prstGeom>
          <a:noFill/>
        </p:spPr>
        <p:txBody>
          <a:bodyPr wrap="square" rtlCol="0">
            <a:spAutoFit/>
          </a:bodyPr>
          <a:lstStyle/>
          <a:p>
            <a:pPr algn="ctr"/>
            <a:r>
              <a:rPr lang="en-US" sz="1400" b="1" dirty="0"/>
              <a:t>8</a:t>
            </a:r>
            <a:r>
              <a:rPr lang="en-US" sz="1400" b="1" dirty="0" smtClean="0"/>
              <a:t>.4 </a:t>
            </a:r>
            <a:r>
              <a:rPr lang="en-US" sz="1400" b="1" dirty="0" smtClean="0">
                <a:latin typeface="Symbol" panose="05050102010706020507" pitchFamily="18" charset="2"/>
              </a:rPr>
              <a:t>m</a:t>
            </a:r>
            <a:r>
              <a:rPr lang="en-US" sz="1400" b="1" dirty="0" smtClean="0"/>
              <a:t>m</a:t>
            </a:r>
            <a:endParaRPr lang="en-US" sz="1400" b="1" dirty="0"/>
          </a:p>
        </p:txBody>
      </p:sp>
      <p:sp>
        <p:nvSpPr>
          <p:cNvPr id="23" name="Rectangle 22">
            <a:extLst>
              <a:ext uri="{FF2B5EF4-FFF2-40B4-BE49-F238E27FC236}">
                <a16:creationId xmlns="" xmlns:a16="http://schemas.microsoft.com/office/drawing/2014/main" id="{97ADD3E7-11A0-604A-AA1A-286AE2F528A7}"/>
              </a:ext>
            </a:extLst>
          </p:cNvPr>
          <p:cNvSpPr/>
          <p:nvPr/>
        </p:nvSpPr>
        <p:spPr>
          <a:xfrm>
            <a:off x="9702139" y="2936490"/>
            <a:ext cx="1460665" cy="520700"/>
          </a:xfrm>
          <a:prstGeom prst="rect">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97ADD3E7-11A0-604A-AA1A-286AE2F528A7}"/>
              </a:ext>
            </a:extLst>
          </p:cNvPr>
          <p:cNvSpPr/>
          <p:nvPr/>
        </p:nvSpPr>
        <p:spPr>
          <a:xfrm>
            <a:off x="5808595" y="2906149"/>
            <a:ext cx="1250634" cy="520700"/>
          </a:xfrm>
          <a:prstGeom prst="rect">
            <a:avLst/>
          </a:prstGeom>
          <a:solidFill>
            <a:srgbClr val="FF0000">
              <a:alpha val="5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837792" y="6274675"/>
            <a:ext cx="5292731" cy="338554"/>
          </a:xfrm>
          <a:prstGeom prst="rect">
            <a:avLst/>
          </a:prstGeom>
          <a:noFill/>
        </p:spPr>
        <p:txBody>
          <a:bodyPr wrap="none" rtlCol="0">
            <a:spAutoFit/>
          </a:bodyPr>
          <a:lstStyle/>
          <a:p>
            <a:r>
              <a:rPr lang="en-US" sz="1600" b="1" dirty="0" smtClean="0"/>
              <a:t>These two channels are used in the Split Window Difference</a:t>
            </a:r>
            <a:endParaRPr lang="en-US" sz="1600" b="1" dirty="0"/>
          </a:p>
        </p:txBody>
      </p:sp>
      <p:cxnSp>
        <p:nvCxnSpPr>
          <p:cNvPr id="25" name="Straight Arrow Connector 24"/>
          <p:cNvCxnSpPr/>
          <p:nvPr/>
        </p:nvCxnSpPr>
        <p:spPr>
          <a:xfrm flipH="1" flipV="1">
            <a:off x="3783724" y="5798058"/>
            <a:ext cx="1277007" cy="4766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060731" y="5798058"/>
            <a:ext cx="1370609" cy="4766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60611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EF4CFEA-DEB9-984E-99CB-E3FDDEBF8B73}"/>
              </a:ext>
            </a:extLst>
          </p:cNvPr>
          <p:cNvGrpSpPr/>
          <p:nvPr/>
        </p:nvGrpSpPr>
        <p:grpSpPr>
          <a:xfrm>
            <a:off x="2209800" y="-105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 xmlns:a16="http://schemas.microsoft.com/office/drawing/2014/main" id="{20A80D5A-810C-644C-AC8A-6C05257D16CA}"/>
              </a:ext>
            </a:extLst>
          </p:cNvPr>
          <p:cNvGrpSpPr/>
          <p:nvPr/>
        </p:nvGrpSpPr>
        <p:grpSpPr>
          <a:xfrm>
            <a:off x="1564639" y="1874572"/>
            <a:ext cx="9062722" cy="3878528"/>
            <a:chOff x="377644" y="1722172"/>
            <a:chExt cx="7472855" cy="3238711"/>
          </a:xfrm>
        </p:grpSpPr>
        <p:pic>
          <p:nvPicPr>
            <p:cNvPr id="3" name="Picture 2">
              <a:extLst>
                <a:ext uri="{FF2B5EF4-FFF2-40B4-BE49-F238E27FC236}">
                  <a16:creationId xmlns="" xmlns:a16="http://schemas.microsoft.com/office/drawing/2014/main" id="{95732BED-CC13-6341-ADA5-E4FDF387C4A7}"/>
                </a:ext>
              </a:extLst>
            </p:cNvPr>
            <p:cNvPicPr>
              <a:picLocks noChangeAspect="1"/>
            </p:cNvPicPr>
            <p:nvPr>
              <p:custDataLst>
                <p:tags r:id="rId2"/>
              </p:custDataLst>
            </p:nvPr>
          </p:nvPicPr>
          <p:blipFill rotWithShape="1">
            <a:blip r:embed="rId11"/>
            <a:srcRect b="19348"/>
            <a:stretch/>
          </p:blipFill>
          <p:spPr>
            <a:xfrm>
              <a:off x="377644" y="1722172"/>
              <a:ext cx="7472855" cy="3238711"/>
            </a:xfrm>
            <a:prstGeom prst="rect">
              <a:avLst/>
            </a:prstGeom>
          </p:spPr>
        </p:pic>
        <p:sp>
          <p:nvSpPr>
            <p:cNvPr id="16" name="Rectangle 15">
              <a:extLst>
                <a:ext uri="{FF2B5EF4-FFF2-40B4-BE49-F238E27FC236}">
                  <a16:creationId xmlns="" xmlns:a16="http://schemas.microsoft.com/office/drawing/2014/main" id="{7C488547-9FF1-E74D-9E55-68BF7C590409}"/>
                </a:ext>
              </a:extLst>
            </p:cNvPr>
            <p:cNvSpPr/>
            <p:nvPr/>
          </p:nvSpPr>
          <p:spPr>
            <a:xfrm>
              <a:off x="744511" y="3367790"/>
              <a:ext cx="239843" cy="784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4A2C3184-CC1F-944D-8306-2FC20D12DDEB}"/>
                </a:ext>
              </a:extLst>
            </p:cNvPr>
            <p:cNvSpPr/>
            <p:nvPr/>
          </p:nvSpPr>
          <p:spPr>
            <a:xfrm>
              <a:off x="1661410" y="3341527"/>
              <a:ext cx="239843" cy="784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BD3B3DDB-0346-AE46-8EEB-3A6F71FB490B}"/>
                </a:ext>
              </a:extLst>
            </p:cNvPr>
            <p:cNvSpPr txBox="1"/>
            <p:nvPr>
              <p:custDataLst>
                <p:tags r:id="rId3"/>
              </p:custDataLst>
            </p:nvPr>
          </p:nvSpPr>
          <p:spPr>
            <a:xfrm>
              <a:off x="624590" y="3142938"/>
              <a:ext cx="380675" cy="1200329"/>
            </a:xfrm>
            <a:prstGeom prst="rect">
              <a:avLst/>
            </a:prstGeom>
            <a:noFill/>
          </p:spPr>
          <p:txBody>
            <a:bodyPr vert="vert270" wrap="square" rtlCol="0">
              <a:spAutoFit/>
            </a:bodyPr>
            <a:lstStyle/>
            <a:p>
              <a:pPr algn="ctr"/>
              <a:r>
                <a:rPr lang="en-US" dirty="0" smtClean="0">
                  <a:solidFill>
                    <a:schemeClr val="accent2"/>
                  </a:solidFill>
                </a:rPr>
                <a:t>10.3 </a:t>
              </a:r>
              <a:r>
                <a:rPr lang="en-US" dirty="0">
                  <a:solidFill>
                    <a:schemeClr val="accent2"/>
                  </a:solidFill>
                </a:rPr>
                <a:t>µm</a:t>
              </a:r>
            </a:p>
          </p:txBody>
        </p:sp>
        <p:sp>
          <p:nvSpPr>
            <p:cNvPr id="19" name="TextBox 18">
              <a:extLst>
                <a:ext uri="{FF2B5EF4-FFF2-40B4-BE49-F238E27FC236}">
                  <a16:creationId xmlns="" xmlns:a16="http://schemas.microsoft.com/office/drawing/2014/main" id="{DB0BC64E-38D6-3D42-9A2A-BEE38EE3B494}"/>
                </a:ext>
              </a:extLst>
            </p:cNvPr>
            <p:cNvSpPr txBox="1"/>
            <p:nvPr>
              <p:custDataLst>
                <p:tags r:id="rId4"/>
              </p:custDataLst>
            </p:nvPr>
          </p:nvSpPr>
          <p:spPr>
            <a:xfrm>
              <a:off x="1625897" y="3159867"/>
              <a:ext cx="380675" cy="1200329"/>
            </a:xfrm>
            <a:prstGeom prst="rect">
              <a:avLst/>
            </a:prstGeom>
            <a:noFill/>
          </p:spPr>
          <p:txBody>
            <a:bodyPr vert="vert270" wrap="square" rtlCol="0">
              <a:spAutoFit/>
            </a:bodyPr>
            <a:lstStyle/>
            <a:p>
              <a:pPr algn="ctr"/>
              <a:r>
                <a:rPr lang="en-US" dirty="0" smtClean="0">
                  <a:solidFill>
                    <a:srgbClr val="FF0000"/>
                  </a:solidFill>
                </a:rPr>
                <a:t>12.3 </a:t>
              </a:r>
              <a:r>
                <a:rPr lang="en-US" dirty="0">
                  <a:solidFill>
                    <a:srgbClr val="FF0000"/>
                  </a:solidFill>
                </a:rPr>
                <a:t>µm</a:t>
              </a:r>
            </a:p>
          </p:txBody>
        </p:sp>
        <p:sp>
          <p:nvSpPr>
            <p:cNvPr id="20" name="TextBox 19">
              <a:extLst>
                <a:ext uri="{FF2B5EF4-FFF2-40B4-BE49-F238E27FC236}">
                  <a16:creationId xmlns="" xmlns:a16="http://schemas.microsoft.com/office/drawing/2014/main" id="{E4DBF999-ECF2-B841-8650-E6AE13388901}"/>
                </a:ext>
              </a:extLst>
            </p:cNvPr>
            <p:cNvSpPr txBox="1"/>
            <p:nvPr/>
          </p:nvSpPr>
          <p:spPr>
            <a:xfrm>
              <a:off x="388054" y="4687048"/>
              <a:ext cx="1513199" cy="246221"/>
            </a:xfrm>
            <a:prstGeom prst="rect">
              <a:avLst/>
            </a:prstGeom>
            <a:noFill/>
          </p:spPr>
          <p:txBody>
            <a:bodyPr wrap="square" rtlCol="0">
              <a:spAutoFit/>
            </a:bodyPr>
            <a:lstStyle/>
            <a:p>
              <a:r>
                <a:rPr lang="en-US" sz="1000" dirty="0"/>
                <a:t>adapted from all-</a:t>
              </a:r>
              <a:r>
                <a:rPr lang="en-US" sz="1000" dirty="0" err="1"/>
                <a:t>geo.org</a:t>
              </a:r>
              <a:endParaRPr lang="en-US" sz="1000" dirty="0"/>
            </a:p>
          </p:txBody>
        </p:sp>
      </p:grpSp>
      <p:sp>
        <p:nvSpPr>
          <p:cNvPr id="2" name="TextBox 1">
            <a:extLst>
              <a:ext uri="{FF2B5EF4-FFF2-40B4-BE49-F238E27FC236}">
                <a16:creationId xmlns="" xmlns:a16="http://schemas.microsoft.com/office/drawing/2014/main" id="{EE7C9159-D7D1-DA4E-B2C8-3C51EC9CCF8E}"/>
              </a:ext>
            </a:extLst>
          </p:cNvPr>
          <p:cNvSpPr txBox="1"/>
          <p:nvPr/>
        </p:nvSpPr>
        <p:spPr>
          <a:xfrm>
            <a:off x="2209800" y="6007100"/>
            <a:ext cx="7575888" cy="584775"/>
          </a:xfrm>
          <a:prstGeom prst="rect">
            <a:avLst/>
          </a:prstGeom>
          <a:noFill/>
        </p:spPr>
        <p:txBody>
          <a:bodyPr wrap="square" rtlCol="0">
            <a:spAutoFit/>
          </a:bodyPr>
          <a:lstStyle/>
          <a:p>
            <a:pPr algn="ctr"/>
            <a:r>
              <a:rPr lang="en-US" sz="3200" dirty="0"/>
              <a:t>Split Window Difference</a:t>
            </a:r>
          </a:p>
        </p:txBody>
      </p:sp>
      <p:sp>
        <p:nvSpPr>
          <p:cNvPr id="13" name="Rectangle 12">
            <a:extLst>
              <a:ext uri="{FF2B5EF4-FFF2-40B4-BE49-F238E27FC236}">
                <a16:creationId xmlns="" xmlns:a16="http://schemas.microsoft.com/office/drawing/2014/main" id="{FF202788-2396-7142-BDFB-9826FDB1592E}"/>
              </a:ext>
            </a:extLst>
          </p:cNvPr>
          <p:cNvSpPr/>
          <p:nvPr/>
        </p:nvSpPr>
        <p:spPr>
          <a:xfrm>
            <a:off x="6400800" y="1684020"/>
            <a:ext cx="4013200" cy="977900"/>
          </a:xfrm>
          <a:prstGeom prst="rect">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 xmlns:a16="http://schemas.microsoft.com/office/drawing/2014/main" id="{0533AEB3-CDE3-484B-A7C6-817FF1EF663B}"/>
              </a:ext>
            </a:extLst>
          </p:cNvPr>
          <p:cNvCxnSpPr/>
          <p:nvPr/>
        </p:nvCxnSpPr>
        <p:spPr>
          <a:xfrm>
            <a:off x="8458200" y="6309360"/>
            <a:ext cx="2910840" cy="0"/>
          </a:xfrm>
          <a:prstGeom prst="line">
            <a:avLst/>
          </a:prstGeom>
          <a:ln w="635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2CA4707F-CE34-CC4E-A2B0-F393FC774274}"/>
              </a:ext>
            </a:extLst>
          </p:cNvPr>
          <p:cNvCxnSpPr/>
          <p:nvPr/>
        </p:nvCxnSpPr>
        <p:spPr>
          <a:xfrm flipV="1">
            <a:off x="11369040" y="2172970"/>
            <a:ext cx="0" cy="4136390"/>
          </a:xfrm>
          <a:prstGeom prst="line">
            <a:avLst/>
          </a:prstGeom>
          <a:ln w="63500">
            <a:solidFill>
              <a:srgbClr val="00B050"/>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EF482697-E769-9142-9582-24B1509EDC18}"/>
              </a:ext>
            </a:extLst>
          </p:cNvPr>
          <p:cNvCxnSpPr/>
          <p:nvPr/>
        </p:nvCxnSpPr>
        <p:spPr>
          <a:xfrm flipH="1">
            <a:off x="10627361" y="2172970"/>
            <a:ext cx="741679" cy="0"/>
          </a:xfrm>
          <a:prstGeom prst="line">
            <a:avLst/>
          </a:prstGeom>
          <a:ln w="635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 xmlns:a16="http://schemas.microsoft.com/office/drawing/2014/main" id="{2981D5EA-46AA-4543-A6BA-A2C61A13F4B9}"/>
              </a:ext>
            </a:extLst>
          </p:cNvPr>
          <p:cNvSpPr txBox="1"/>
          <p:nvPr/>
        </p:nvSpPr>
        <p:spPr>
          <a:xfrm>
            <a:off x="608347" y="1874572"/>
            <a:ext cx="1255776" cy="738664"/>
          </a:xfrm>
          <a:prstGeom prst="rect">
            <a:avLst/>
          </a:prstGeom>
          <a:noFill/>
        </p:spPr>
        <p:txBody>
          <a:bodyPr wrap="square" rtlCol="0">
            <a:spAutoFit/>
          </a:bodyPr>
          <a:lstStyle/>
          <a:p>
            <a:pPr algn="ctr"/>
            <a:r>
              <a:rPr lang="en-US" sz="1400" b="1" dirty="0" smtClean="0"/>
              <a:t>Sensed Brightness Temperature</a:t>
            </a:r>
            <a:endParaRPr lang="en-US" sz="1400" b="1" dirty="0"/>
          </a:p>
        </p:txBody>
      </p:sp>
      <p:sp>
        <p:nvSpPr>
          <p:cNvPr id="24" name="TextBox 23">
            <a:extLst>
              <a:ext uri="{FF2B5EF4-FFF2-40B4-BE49-F238E27FC236}">
                <a16:creationId xmlns="" xmlns:a16="http://schemas.microsoft.com/office/drawing/2014/main" id="{2981D5EA-46AA-4543-A6BA-A2C61A13F4B9}"/>
              </a:ext>
            </a:extLst>
          </p:cNvPr>
          <p:cNvSpPr txBox="1"/>
          <p:nvPr/>
        </p:nvSpPr>
        <p:spPr>
          <a:xfrm>
            <a:off x="6308503" y="3967723"/>
            <a:ext cx="1255776" cy="307777"/>
          </a:xfrm>
          <a:prstGeom prst="rect">
            <a:avLst/>
          </a:prstGeom>
          <a:noFill/>
        </p:spPr>
        <p:txBody>
          <a:bodyPr wrap="square" rtlCol="0">
            <a:spAutoFit/>
          </a:bodyPr>
          <a:lstStyle/>
          <a:p>
            <a:pPr algn="ctr"/>
            <a:r>
              <a:rPr lang="en-US" sz="1400" b="1" dirty="0" smtClean="0"/>
              <a:t>Vapor</a:t>
            </a:r>
            <a:endParaRPr lang="en-US" sz="1400" b="1" dirty="0"/>
          </a:p>
        </p:txBody>
      </p:sp>
      <p:sp>
        <p:nvSpPr>
          <p:cNvPr id="26" name="TextBox 25">
            <a:extLst>
              <a:ext uri="{FF2B5EF4-FFF2-40B4-BE49-F238E27FC236}">
                <a16:creationId xmlns="" xmlns:a16="http://schemas.microsoft.com/office/drawing/2014/main" id="{2981D5EA-46AA-4543-A6BA-A2C61A13F4B9}"/>
              </a:ext>
            </a:extLst>
          </p:cNvPr>
          <p:cNvSpPr txBox="1"/>
          <p:nvPr/>
        </p:nvSpPr>
        <p:spPr>
          <a:xfrm>
            <a:off x="8738978" y="3845287"/>
            <a:ext cx="1255776" cy="307777"/>
          </a:xfrm>
          <a:prstGeom prst="rect">
            <a:avLst/>
          </a:prstGeom>
          <a:noFill/>
        </p:spPr>
        <p:txBody>
          <a:bodyPr wrap="square" rtlCol="0">
            <a:spAutoFit/>
          </a:bodyPr>
          <a:lstStyle/>
          <a:p>
            <a:pPr algn="ctr"/>
            <a:r>
              <a:rPr lang="en-US" sz="1400" b="1" dirty="0" smtClean="0"/>
              <a:t>Ash</a:t>
            </a:r>
            <a:endParaRPr lang="en-US" sz="1400" b="1" dirty="0"/>
          </a:p>
        </p:txBody>
      </p:sp>
      <p:sp>
        <p:nvSpPr>
          <p:cNvPr id="27" name="TextBox 26">
            <a:extLst>
              <a:ext uri="{FF2B5EF4-FFF2-40B4-BE49-F238E27FC236}">
                <a16:creationId xmlns="" xmlns:a16="http://schemas.microsoft.com/office/drawing/2014/main" id="{2981D5EA-46AA-4543-A6BA-A2C61A13F4B9}"/>
              </a:ext>
            </a:extLst>
          </p:cNvPr>
          <p:cNvSpPr txBox="1"/>
          <p:nvPr/>
        </p:nvSpPr>
        <p:spPr>
          <a:xfrm>
            <a:off x="6584191" y="5491490"/>
            <a:ext cx="1255776" cy="523220"/>
          </a:xfrm>
          <a:prstGeom prst="rect">
            <a:avLst/>
          </a:prstGeom>
          <a:noFill/>
        </p:spPr>
        <p:txBody>
          <a:bodyPr wrap="square" rtlCol="0">
            <a:spAutoFit/>
          </a:bodyPr>
          <a:lstStyle/>
          <a:p>
            <a:pPr algn="ctr"/>
            <a:r>
              <a:rPr lang="en-US" sz="1400" b="1" dirty="0" smtClean="0"/>
              <a:t>More 12.3 </a:t>
            </a:r>
            <a:r>
              <a:rPr lang="en-US" sz="1400" b="1" dirty="0" smtClean="0">
                <a:latin typeface="Symbol" panose="05050102010706020507" pitchFamily="18" charset="2"/>
              </a:rPr>
              <a:t>m</a:t>
            </a:r>
            <a:r>
              <a:rPr lang="en-US" sz="1400" b="1" dirty="0" smtClean="0"/>
              <a:t>m absorbed</a:t>
            </a:r>
            <a:endParaRPr lang="en-US" sz="1400" b="1" dirty="0"/>
          </a:p>
        </p:txBody>
      </p:sp>
      <p:sp>
        <p:nvSpPr>
          <p:cNvPr id="28" name="TextBox 27">
            <a:extLst>
              <a:ext uri="{FF2B5EF4-FFF2-40B4-BE49-F238E27FC236}">
                <a16:creationId xmlns="" xmlns:a16="http://schemas.microsoft.com/office/drawing/2014/main" id="{2981D5EA-46AA-4543-A6BA-A2C61A13F4B9}"/>
              </a:ext>
            </a:extLst>
          </p:cNvPr>
          <p:cNvSpPr txBox="1"/>
          <p:nvPr/>
        </p:nvSpPr>
        <p:spPr>
          <a:xfrm>
            <a:off x="8916637" y="5483880"/>
            <a:ext cx="1255776" cy="523220"/>
          </a:xfrm>
          <a:prstGeom prst="rect">
            <a:avLst/>
          </a:prstGeom>
          <a:noFill/>
        </p:spPr>
        <p:txBody>
          <a:bodyPr wrap="square" rtlCol="0">
            <a:spAutoFit/>
          </a:bodyPr>
          <a:lstStyle/>
          <a:p>
            <a:pPr algn="ctr"/>
            <a:r>
              <a:rPr lang="en-US" sz="1400" b="1" dirty="0" smtClean="0"/>
              <a:t>More 10.3 </a:t>
            </a:r>
            <a:r>
              <a:rPr lang="en-US" sz="1400" b="1" dirty="0" smtClean="0">
                <a:latin typeface="Symbol" panose="05050102010706020507" pitchFamily="18" charset="2"/>
              </a:rPr>
              <a:t>m</a:t>
            </a:r>
            <a:r>
              <a:rPr lang="en-US" sz="1400" b="1" dirty="0" smtClean="0"/>
              <a:t>m absorbed</a:t>
            </a:r>
            <a:endParaRPr lang="en-US" sz="1400" b="1" dirty="0"/>
          </a:p>
        </p:txBody>
      </p:sp>
    </p:spTree>
    <p:custDataLst>
      <p:tags r:id="rId1"/>
    </p:custDataLst>
    <p:extLst>
      <p:ext uri="{BB962C8B-B14F-4D97-AF65-F5344CB8AC3E}">
        <p14:creationId xmlns:p14="http://schemas.microsoft.com/office/powerpoint/2010/main" val="2868117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EF4CFEA-DEB9-984E-99CB-E3FDDEBF8B73}"/>
              </a:ext>
            </a:extLst>
          </p:cNvPr>
          <p:cNvGrpSpPr/>
          <p:nvPr/>
        </p:nvGrpSpPr>
        <p:grpSpPr>
          <a:xfrm>
            <a:off x="2209800" y="-105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 xmlns:a16="http://schemas.microsoft.com/office/drawing/2014/main" id="{8918C83A-E889-AF4A-9A2F-C59F13B025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3022" y="1459984"/>
            <a:ext cx="6505956" cy="5341390"/>
          </a:xfrm>
          <a:prstGeom prst="rect">
            <a:avLst/>
          </a:prstGeom>
        </p:spPr>
      </p:pic>
      <p:pic>
        <p:nvPicPr>
          <p:cNvPr id="2" name="Picture 1">
            <a:extLst>
              <a:ext uri="{FF2B5EF4-FFF2-40B4-BE49-F238E27FC236}">
                <a16:creationId xmlns="" xmlns:a16="http://schemas.microsoft.com/office/drawing/2014/main" id="{5F87EAC5-9D54-DE40-B205-D937649E24E3}"/>
              </a:ext>
            </a:extLst>
          </p:cNvPr>
          <p:cNvPicPr>
            <a:picLocks noChangeAspect="1"/>
          </p:cNvPicPr>
          <p:nvPr/>
        </p:nvPicPr>
        <p:blipFill>
          <a:blip r:embed="rId9"/>
          <a:stretch>
            <a:fillRect/>
          </a:stretch>
        </p:blipFill>
        <p:spPr>
          <a:xfrm>
            <a:off x="9599334" y="2467439"/>
            <a:ext cx="2311400" cy="1788064"/>
          </a:xfrm>
          <a:prstGeom prst="rect">
            <a:avLst/>
          </a:prstGeom>
        </p:spPr>
      </p:pic>
      <p:pic>
        <p:nvPicPr>
          <p:cNvPr id="14" name="Picture 13">
            <a:extLst>
              <a:ext uri="{FF2B5EF4-FFF2-40B4-BE49-F238E27FC236}">
                <a16:creationId xmlns="" xmlns:a16="http://schemas.microsoft.com/office/drawing/2014/main" id="{B189254F-8170-FE40-A919-FBA69957953E}"/>
              </a:ext>
            </a:extLst>
          </p:cNvPr>
          <p:cNvPicPr>
            <a:picLocks noChangeAspect="1"/>
          </p:cNvPicPr>
          <p:nvPr/>
        </p:nvPicPr>
        <p:blipFill>
          <a:blip r:embed="rId10"/>
          <a:stretch>
            <a:fillRect/>
          </a:stretch>
        </p:blipFill>
        <p:spPr>
          <a:xfrm>
            <a:off x="178890" y="2467439"/>
            <a:ext cx="1588950" cy="1097280"/>
          </a:xfrm>
          <a:prstGeom prst="rect">
            <a:avLst/>
          </a:prstGeom>
        </p:spPr>
      </p:pic>
      <p:pic>
        <p:nvPicPr>
          <p:cNvPr id="15" name="Picture 14">
            <a:extLst>
              <a:ext uri="{FF2B5EF4-FFF2-40B4-BE49-F238E27FC236}">
                <a16:creationId xmlns="" xmlns:a16="http://schemas.microsoft.com/office/drawing/2014/main" id="{127E7FD6-342C-6540-83DE-6240772B74FE}"/>
              </a:ext>
            </a:extLst>
          </p:cNvPr>
          <p:cNvPicPr>
            <a:picLocks noChangeAspect="1"/>
          </p:cNvPicPr>
          <p:nvPr/>
        </p:nvPicPr>
        <p:blipFill>
          <a:blip r:embed="rId11"/>
          <a:stretch>
            <a:fillRect/>
          </a:stretch>
        </p:blipFill>
        <p:spPr>
          <a:xfrm>
            <a:off x="1064676" y="3245283"/>
            <a:ext cx="1588950" cy="1097280"/>
          </a:xfrm>
          <a:prstGeom prst="rect">
            <a:avLst/>
          </a:prstGeom>
        </p:spPr>
      </p:pic>
      <p:sp>
        <p:nvSpPr>
          <p:cNvPr id="16" name="Bent-Up Arrow 15">
            <a:extLst>
              <a:ext uri="{FF2B5EF4-FFF2-40B4-BE49-F238E27FC236}">
                <a16:creationId xmlns="" xmlns:a16="http://schemas.microsoft.com/office/drawing/2014/main" id="{72B125D9-D0BB-6A40-8CAF-C9D7B34C5484}"/>
              </a:ext>
            </a:extLst>
          </p:cNvPr>
          <p:cNvSpPr/>
          <p:nvPr/>
        </p:nvSpPr>
        <p:spPr>
          <a:xfrm rot="16200000" flipH="1">
            <a:off x="9966198" y="4986631"/>
            <a:ext cx="915924" cy="731520"/>
          </a:xfrm>
          <a:prstGeom prst="bentUpArrow">
            <a:avLst>
              <a:gd name="adj1" fmla="val 14583"/>
              <a:gd name="adj2" fmla="val 25000"/>
              <a:gd name="adj3" fmla="val 27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ent-Up Arrow 16">
            <a:extLst>
              <a:ext uri="{FF2B5EF4-FFF2-40B4-BE49-F238E27FC236}">
                <a16:creationId xmlns="" xmlns:a16="http://schemas.microsoft.com/office/drawing/2014/main" id="{8236F3F8-D9BA-2A4E-A9A1-06658981FC5A}"/>
              </a:ext>
            </a:extLst>
          </p:cNvPr>
          <p:cNvSpPr/>
          <p:nvPr/>
        </p:nvSpPr>
        <p:spPr>
          <a:xfrm rot="5400000">
            <a:off x="1116711" y="4986631"/>
            <a:ext cx="914400" cy="731520"/>
          </a:xfrm>
          <a:prstGeom prst="bentUpArrow">
            <a:avLst>
              <a:gd name="adj1" fmla="val 14583"/>
              <a:gd name="adj2" fmla="val 25000"/>
              <a:gd name="adj3" fmla="val 27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F992AEB1-3291-2E43-9711-E701A1EF775F}"/>
              </a:ext>
            </a:extLst>
          </p:cNvPr>
          <p:cNvSpPr txBox="1"/>
          <p:nvPr/>
        </p:nvSpPr>
        <p:spPr>
          <a:xfrm>
            <a:off x="10046374" y="1963310"/>
            <a:ext cx="1417320" cy="369332"/>
          </a:xfrm>
          <a:prstGeom prst="rect">
            <a:avLst/>
          </a:prstGeom>
          <a:noFill/>
        </p:spPr>
        <p:txBody>
          <a:bodyPr wrap="square" rtlCol="0">
            <a:spAutoFit/>
          </a:bodyPr>
          <a:lstStyle/>
          <a:p>
            <a:pPr algn="ctr"/>
            <a:r>
              <a:rPr lang="en-US" dirty="0"/>
              <a:t>RTM data</a:t>
            </a:r>
          </a:p>
        </p:txBody>
      </p:sp>
      <p:sp>
        <p:nvSpPr>
          <p:cNvPr id="19" name="TextBox 18">
            <a:extLst>
              <a:ext uri="{FF2B5EF4-FFF2-40B4-BE49-F238E27FC236}">
                <a16:creationId xmlns="" xmlns:a16="http://schemas.microsoft.com/office/drawing/2014/main" id="{5CC0769D-2257-FB44-8D9E-AB923DABA8FF}"/>
              </a:ext>
            </a:extLst>
          </p:cNvPr>
          <p:cNvSpPr txBox="1"/>
          <p:nvPr/>
        </p:nvSpPr>
        <p:spPr>
          <a:xfrm>
            <a:off x="1866" y="1963310"/>
            <a:ext cx="2956560" cy="369332"/>
          </a:xfrm>
          <a:prstGeom prst="rect">
            <a:avLst/>
          </a:prstGeom>
          <a:noFill/>
        </p:spPr>
        <p:txBody>
          <a:bodyPr wrap="square" rtlCol="0">
            <a:spAutoFit/>
          </a:bodyPr>
          <a:lstStyle/>
          <a:p>
            <a:pPr algn="ctr"/>
            <a:r>
              <a:rPr lang="en-US" dirty="0" smtClean="0"/>
              <a:t>7.3 </a:t>
            </a:r>
            <a:r>
              <a:rPr lang="en-US" dirty="0"/>
              <a:t>and </a:t>
            </a:r>
            <a:r>
              <a:rPr lang="en-US" dirty="0" smtClean="0"/>
              <a:t>8.4 </a:t>
            </a:r>
            <a:r>
              <a:rPr lang="en-US" dirty="0"/>
              <a:t>µm data</a:t>
            </a:r>
          </a:p>
        </p:txBody>
      </p:sp>
      <p:sp>
        <p:nvSpPr>
          <p:cNvPr id="20" name="TextBox 19">
            <a:extLst>
              <a:ext uri="{FF2B5EF4-FFF2-40B4-BE49-F238E27FC236}">
                <a16:creationId xmlns="" xmlns:a16="http://schemas.microsoft.com/office/drawing/2014/main" id="{69122FE7-B7FA-0343-93E7-1EACB0D85CD4}"/>
              </a:ext>
            </a:extLst>
          </p:cNvPr>
          <p:cNvSpPr txBox="1"/>
          <p:nvPr/>
        </p:nvSpPr>
        <p:spPr>
          <a:xfrm>
            <a:off x="4305300" y="5562600"/>
            <a:ext cx="3581400" cy="400110"/>
          </a:xfrm>
          <a:prstGeom prst="rect">
            <a:avLst/>
          </a:prstGeom>
          <a:noFill/>
        </p:spPr>
        <p:txBody>
          <a:bodyPr wrap="square" rtlCol="0">
            <a:spAutoFit/>
          </a:bodyPr>
          <a:lstStyle/>
          <a:p>
            <a:pPr algn="ctr"/>
            <a:r>
              <a:rPr lang="en-US" sz="2000" dirty="0"/>
              <a:t>Ash Detection</a:t>
            </a:r>
          </a:p>
        </p:txBody>
      </p:sp>
      <p:cxnSp>
        <p:nvCxnSpPr>
          <p:cNvPr id="21" name="Straight Arrow Connector 20"/>
          <p:cNvCxnSpPr/>
          <p:nvPr/>
        </p:nvCxnSpPr>
        <p:spPr>
          <a:xfrm flipH="1" flipV="1">
            <a:off x="7461973" y="1590705"/>
            <a:ext cx="805903" cy="28494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139049" y="1875654"/>
            <a:ext cx="2257654" cy="646331"/>
          </a:xfrm>
          <a:prstGeom prst="rect">
            <a:avLst/>
          </a:prstGeom>
          <a:noFill/>
        </p:spPr>
        <p:txBody>
          <a:bodyPr wrap="square" rtlCol="0">
            <a:spAutoFit/>
          </a:bodyPr>
          <a:lstStyle/>
          <a:p>
            <a:r>
              <a:rPr lang="en-US" dirty="0" smtClean="0"/>
              <a:t>10.3 – 12.3 give very similar results</a:t>
            </a:r>
            <a:endParaRPr lang="en-US" dirty="0"/>
          </a:p>
        </p:txBody>
      </p:sp>
    </p:spTree>
    <p:custDataLst>
      <p:tags r:id="rId1"/>
    </p:custDataLst>
    <p:extLst>
      <p:ext uri="{BB962C8B-B14F-4D97-AF65-F5344CB8AC3E}">
        <p14:creationId xmlns:p14="http://schemas.microsoft.com/office/powerpoint/2010/main" val="21335763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EF4CFEA-DEB9-984E-99CB-E3FDDEBF8B73}"/>
              </a:ext>
            </a:extLst>
          </p:cNvPr>
          <p:cNvGrpSpPr/>
          <p:nvPr/>
        </p:nvGrpSpPr>
        <p:grpSpPr>
          <a:xfrm>
            <a:off x="2209800" y="-105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 xmlns:a16="http://schemas.microsoft.com/office/drawing/2014/main" id="{91DF13AE-B95B-1243-BD27-77211F98D7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4856" y="1452173"/>
            <a:ext cx="6510528" cy="5345144"/>
          </a:xfrm>
          <a:prstGeom prst="rect">
            <a:avLst/>
          </a:prstGeom>
        </p:spPr>
      </p:pic>
      <p:sp>
        <p:nvSpPr>
          <p:cNvPr id="2" name="TextBox 1">
            <a:extLst>
              <a:ext uri="{FF2B5EF4-FFF2-40B4-BE49-F238E27FC236}">
                <a16:creationId xmlns="" xmlns:a16="http://schemas.microsoft.com/office/drawing/2014/main" id="{1B995508-31C8-1445-B1AB-67FADCB6C207}"/>
              </a:ext>
            </a:extLst>
          </p:cNvPr>
          <p:cNvSpPr txBox="1"/>
          <p:nvPr/>
        </p:nvSpPr>
        <p:spPr>
          <a:xfrm>
            <a:off x="6995160" y="2392680"/>
            <a:ext cx="3169920" cy="400110"/>
          </a:xfrm>
          <a:prstGeom prst="rect">
            <a:avLst/>
          </a:prstGeom>
          <a:noFill/>
        </p:spPr>
        <p:txBody>
          <a:bodyPr wrap="square" rtlCol="0">
            <a:spAutoFit/>
          </a:bodyPr>
          <a:lstStyle/>
          <a:p>
            <a:pPr algn="ctr"/>
            <a:r>
              <a:rPr lang="en-US" sz="2000" dirty="0">
                <a:solidFill>
                  <a:schemeClr val="bg1"/>
                </a:solidFill>
              </a:rPr>
              <a:t>Ash Height</a:t>
            </a:r>
          </a:p>
        </p:txBody>
      </p:sp>
      <p:sp>
        <p:nvSpPr>
          <p:cNvPr id="3" name="Cloud 2">
            <a:extLst>
              <a:ext uri="{FF2B5EF4-FFF2-40B4-BE49-F238E27FC236}">
                <a16:creationId xmlns="" xmlns:a16="http://schemas.microsoft.com/office/drawing/2014/main" id="{214DD44C-A471-6848-9DCA-A96152C20128}"/>
              </a:ext>
            </a:extLst>
          </p:cNvPr>
          <p:cNvSpPr/>
          <p:nvPr/>
        </p:nvSpPr>
        <p:spPr>
          <a:xfrm>
            <a:off x="345972" y="1558940"/>
            <a:ext cx="3078480" cy="1732065"/>
          </a:xfrm>
          <a:prstGeom prst="cloud">
            <a:avLst/>
          </a:prstGeom>
          <a:solidFill>
            <a:schemeClr val="bg1">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903A378C-9092-AC40-BADD-4E58B6F540A5}"/>
              </a:ext>
            </a:extLst>
          </p:cNvPr>
          <p:cNvSpPr txBox="1"/>
          <p:nvPr/>
        </p:nvSpPr>
        <p:spPr>
          <a:xfrm>
            <a:off x="987552" y="1778837"/>
            <a:ext cx="1615440" cy="1200329"/>
          </a:xfrm>
          <a:prstGeom prst="rect">
            <a:avLst/>
          </a:prstGeom>
          <a:noFill/>
        </p:spPr>
        <p:txBody>
          <a:bodyPr wrap="square" rtlCol="0">
            <a:spAutoFit/>
          </a:bodyPr>
          <a:lstStyle/>
          <a:p>
            <a:pPr algn="ctr"/>
            <a:r>
              <a:rPr lang="en-US" dirty="0"/>
              <a:t>Derived volcanic ash cloud effective temperature</a:t>
            </a:r>
          </a:p>
        </p:txBody>
      </p:sp>
      <p:sp>
        <p:nvSpPr>
          <p:cNvPr id="15" name="TextBox 14">
            <a:extLst>
              <a:ext uri="{FF2B5EF4-FFF2-40B4-BE49-F238E27FC236}">
                <a16:creationId xmlns="" xmlns:a16="http://schemas.microsoft.com/office/drawing/2014/main" id="{B0323C44-67DF-854C-9412-8D0989C81490}"/>
              </a:ext>
            </a:extLst>
          </p:cNvPr>
          <p:cNvSpPr txBox="1"/>
          <p:nvPr/>
        </p:nvSpPr>
        <p:spPr>
          <a:xfrm>
            <a:off x="1091579" y="3357052"/>
            <a:ext cx="1676400" cy="646331"/>
          </a:xfrm>
          <a:prstGeom prst="rect">
            <a:avLst/>
          </a:prstGeom>
          <a:noFill/>
        </p:spPr>
        <p:txBody>
          <a:bodyPr wrap="square" rtlCol="0">
            <a:spAutoFit/>
          </a:bodyPr>
          <a:lstStyle/>
          <a:p>
            <a:pPr algn="ctr"/>
            <a:r>
              <a:rPr lang="en-US" sz="3600" dirty="0"/>
              <a:t>vs.</a:t>
            </a:r>
          </a:p>
        </p:txBody>
      </p:sp>
      <p:grpSp>
        <p:nvGrpSpPr>
          <p:cNvPr id="20" name="Group 19">
            <a:extLst>
              <a:ext uri="{FF2B5EF4-FFF2-40B4-BE49-F238E27FC236}">
                <a16:creationId xmlns="" xmlns:a16="http://schemas.microsoft.com/office/drawing/2014/main" id="{7D0FD893-1B42-CF48-A13B-3B52518B1971}"/>
              </a:ext>
            </a:extLst>
          </p:cNvPr>
          <p:cNvGrpSpPr/>
          <p:nvPr/>
        </p:nvGrpSpPr>
        <p:grpSpPr>
          <a:xfrm>
            <a:off x="256032" y="4069430"/>
            <a:ext cx="3347494" cy="2727887"/>
            <a:chOff x="256032" y="4069430"/>
            <a:chExt cx="3347494" cy="2727887"/>
          </a:xfrm>
        </p:grpSpPr>
        <p:pic>
          <p:nvPicPr>
            <p:cNvPr id="16" name="Picture 15">
              <a:extLst>
                <a:ext uri="{FF2B5EF4-FFF2-40B4-BE49-F238E27FC236}">
                  <a16:creationId xmlns="" xmlns:a16="http://schemas.microsoft.com/office/drawing/2014/main" id="{D04E35BF-3566-7B49-9486-F85ED4B35A98}"/>
                </a:ext>
              </a:extLst>
            </p:cNvPr>
            <p:cNvPicPr>
              <a:picLocks noChangeAspect="1"/>
            </p:cNvPicPr>
            <p:nvPr/>
          </p:nvPicPr>
          <p:blipFill>
            <a:blip r:embed="rId9"/>
            <a:stretch>
              <a:fillRect/>
            </a:stretch>
          </p:blipFill>
          <p:spPr>
            <a:xfrm>
              <a:off x="256032" y="4119322"/>
              <a:ext cx="3347494" cy="2677995"/>
            </a:xfrm>
            <a:prstGeom prst="rect">
              <a:avLst/>
            </a:prstGeom>
          </p:spPr>
        </p:pic>
        <p:sp>
          <p:nvSpPr>
            <p:cNvPr id="17" name="TextBox 16">
              <a:extLst>
                <a:ext uri="{FF2B5EF4-FFF2-40B4-BE49-F238E27FC236}">
                  <a16:creationId xmlns="" xmlns:a16="http://schemas.microsoft.com/office/drawing/2014/main" id="{89884C38-98E6-2140-9AC1-72A50D756C32}"/>
                </a:ext>
              </a:extLst>
            </p:cNvPr>
            <p:cNvSpPr txBox="1"/>
            <p:nvPr/>
          </p:nvSpPr>
          <p:spPr>
            <a:xfrm>
              <a:off x="753861" y="4069430"/>
              <a:ext cx="2436073" cy="369332"/>
            </a:xfrm>
            <a:prstGeom prst="rect">
              <a:avLst/>
            </a:prstGeom>
            <a:solidFill>
              <a:schemeClr val="bg1"/>
            </a:solidFill>
          </p:spPr>
          <p:txBody>
            <a:bodyPr wrap="square" rtlCol="0">
              <a:spAutoFit/>
            </a:bodyPr>
            <a:lstStyle/>
            <a:p>
              <a:pPr algn="ctr"/>
              <a:r>
                <a:rPr lang="en-US" dirty="0"/>
                <a:t>NWP Thermal Profile</a:t>
              </a:r>
            </a:p>
          </p:txBody>
        </p:sp>
      </p:grpSp>
      <p:cxnSp>
        <p:nvCxnSpPr>
          <p:cNvPr id="19" name="Straight Arrow Connector 18">
            <a:extLst>
              <a:ext uri="{FF2B5EF4-FFF2-40B4-BE49-F238E27FC236}">
                <a16:creationId xmlns="" xmlns:a16="http://schemas.microsoft.com/office/drawing/2014/main" id="{27BBEBA6-EAEC-AD4D-85C3-19DECF295157}"/>
              </a:ext>
            </a:extLst>
          </p:cNvPr>
          <p:cNvCxnSpPr/>
          <p:nvPr/>
        </p:nvCxnSpPr>
        <p:spPr>
          <a:xfrm>
            <a:off x="3514626" y="3860800"/>
            <a:ext cx="1578074"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17656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EF4CFEA-DEB9-984E-99CB-E3FDDEBF8B73}"/>
              </a:ext>
            </a:extLst>
          </p:cNvPr>
          <p:cNvGrpSpPr/>
          <p:nvPr/>
        </p:nvGrpSpPr>
        <p:grpSpPr>
          <a:xfrm>
            <a:off x="2209800" y="-105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 xmlns:a16="http://schemas.microsoft.com/office/drawing/2014/main" id="{7F1C6284-2D5F-2448-8D50-A9B3BA50CD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8241" y="1444198"/>
            <a:ext cx="6515519" cy="5349240"/>
          </a:xfrm>
          <a:prstGeom prst="rect">
            <a:avLst/>
          </a:prstGeom>
        </p:spPr>
      </p:pic>
      <p:sp>
        <p:nvSpPr>
          <p:cNvPr id="2" name="TextBox 1">
            <a:extLst>
              <a:ext uri="{FF2B5EF4-FFF2-40B4-BE49-F238E27FC236}">
                <a16:creationId xmlns="" xmlns:a16="http://schemas.microsoft.com/office/drawing/2014/main" id="{CE518072-BFF3-DA45-810C-D74D80B82A0A}"/>
              </a:ext>
            </a:extLst>
          </p:cNvPr>
          <p:cNvSpPr txBox="1"/>
          <p:nvPr/>
        </p:nvSpPr>
        <p:spPr>
          <a:xfrm>
            <a:off x="4259705" y="2212729"/>
            <a:ext cx="3672590" cy="400110"/>
          </a:xfrm>
          <a:prstGeom prst="rect">
            <a:avLst/>
          </a:prstGeom>
          <a:noFill/>
        </p:spPr>
        <p:txBody>
          <a:bodyPr wrap="square" rtlCol="0">
            <a:spAutoFit/>
          </a:bodyPr>
          <a:lstStyle/>
          <a:p>
            <a:pPr algn="ctr"/>
            <a:r>
              <a:rPr lang="en-US" sz="2000" dirty="0">
                <a:solidFill>
                  <a:schemeClr val="bg1"/>
                </a:solidFill>
              </a:rPr>
              <a:t>Ash Mass Loading</a:t>
            </a:r>
          </a:p>
        </p:txBody>
      </p:sp>
      <p:pic>
        <p:nvPicPr>
          <p:cNvPr id="14" name="Picture 13">
            <a:extLst>
              <a:ext uri="{FF2B5EF4-FFF2-40B4-BE49-F238E27FC236}">
                <a16:creationId xmlns="" xmlns:a16="http://schemas.microsoft.com/office/drawing/2014/main" id="{5EAB27FF-121C-214A-B2D5-1D657864A8B4}"/>
              </a:ext>
            </a:extLst>
          </p:cNvPr>
          <p:cNvPicPr>
            <a:picLocks noChangeAspect="1"/>
          </p:cNvPicPr>
          <p:nvPr/>
        </p:nvPicPr>
        <p:blipFill>
          <a:blip r:embed="rId9"/>
          <a:stretch>
            <a:fillRect/>
          </a:stretch>
        </p:blipFill>
        <p:spPr>
          <a:xfrm>
            <a:off x="181356" y="2452173"/>
            <a:ext cx="2483585" cy="1715088"/>
          </a:xfrm>
          <a:prstGeom prst="rect">
            <a:avLst/>
          </a:prstGeom>
        </p:spPr>
      </p:pic>
      <p:sp>
        <p:nvSpPr>
          <p:cNvPr id="3" name="TextBox 2">
            <a:extLst>
              <a:ext uri="{FF2B5EF4-FFF2-40B4-BE49-F238E27FC236}">
                <a16:creationId xmlns="" xmlns:a16="http://schemas.microsoft.com/office/drawing/2014/main" id="{86735516-1E67-F447-A4CD-209ED9FE4115}"/>
              </a:ext>
            </a:extLst>
          </p:cNvPr>
          <p:cNvSpPr txBox="1"/>
          <p:nvPr/>
        </p:nvSpPr>
        <p:spPr>
          <a:xfrm>
            <a:off x="328866" y="1768839"/>
            <a:ext cx="2188564" cy="646331"/>
          </a:xfrm>
          <a:prstGeom prst="rect">
            <a:avLst/>
          </a:prstGeom>
          <a:noFill/>
        </p:spPr>
        <p:txBody>
          <a:bodyPr wrap="square" rtlCol="0">
            <a:spAutoFit/>
          </a:bodyPr>
          <a:lstStyle/>
          <a:p>
            <a:pPr algn="ctr"/>
            <a:r>
              <a:rPr lang="en-US" dirty="0" smtClean="0"/>
              <a:t>10.3 </a:t>
            </a:r>
            <a:r>
              <a:rPr lang="en-US" dirty="0"/>
              <a:t>µm retrieved emissivity</a:t>
            </a:r>
          </a:p>
        </p:txBody>
      </p:sp>
      <p:sp>
        <p:nvSpPr>
          <p:cNvPr id="15" name="Bent-Up Arrow 14">
            <a:extLst>
              <a:ext uri="{FF2B5EF4-FFF2-40B4-BE49-F238E27FC236}">
                <a16:creationId xmlns="" xmlns:a16="http://schemas.microsoft.com/office/drawing/2014/main" id="{25C2933E-094B-234A-B71C-2D77E3FC2A2C}"/>
              </a:ext>
            </a:extLst>
          </p:cNvPr>
          <p:cNvSpPr/>
          <p:nvPr/>
        </p:nvSpPr>
        <p:spPr>
          <a:xfrm rot="5400000">
            <a:off x="1331708" y="4656847"/>
            <a:ext cx="914400" cy="731520"/>
          </a:xfrm>
          <a:prstGeom prst="bentUpArrow">
            <a:avLst>
              <a:gd name="adj1" fmla="val 14583"/>
              <a:gd name="adj2" fmla="val 25000"/>
              <a:gd name="adj3" fmla="val 27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91942588-3487-E048-A0BE-98A212DA95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8123" y="2182805"/>
            <a:ext cx="2654202" cy="2179100"/>
          </a:xfrm>
          <a:prstGeom prst="rect">
            <a:avLst/>
          </a:prstGeom>
        </p:spPr>
      </p:pic>
      <p:sp>
        <p:nvSpPr>
          <p:cNvPr id="17" name="TextBox 16">
            <a:extLst>
              <a:ext uri="{FF2B5EF4-FFF2-40B4-BE49-F238E27FC236}">
                <a16:creationId xmlns="" xmlns:a16="http://schemas.microsoft.com/office/drawing/2014/main" id="{C6252A72-0429-6647-A259-E0C8964E4410}"/>
              </a:ext>
            </a:extLst>
          </p:cNvPr>
          <p:cNvSpPr txBox="1"/>
          <p:nvPr/>
        </p:nvSpPr>
        <p:spPr>
          <a:xfrm>
            <a:off x="9704594" y="1770994"/>
            <a:ext cx="2141259" cy="369332"/>
          </a:xfrm>
          <a:prstGeom prst="rect">
            <a:avLst/>
          </a:prstGeom>
          <a:noFill/>
        </p:spPr>
        <p:txBody>
          <a:bodyPr wrap="square" rtlCol="0">
            <a:spAutoFit/>
          </a:bodyPr>
          <a:lstStyle/>
          <a:p>
            <a:pPr algn="ctr"/>
            <a:r>
              <a:rPr lang="en-US" dirty="0"/>
              <a:t>Split Window Data</a:t>
            </a:r>
          </a:p>
        </p:txBody>
      </p:sp>
      <p:sp>
        <p:nvSpPr>
          <p:cNvPr id="18" name="Bent-Up Arrow 17">
            <a:extLst>
              <a:ext uri="{FF2B5EF4-FFF2-40B4-BE49-F238E27FC236}">
                <a16:creationId xmlns="" xmlns:a16="http://schemas.microsoft.com/office/drawing/2014/main" id="{BD82761C-291D-7F48-8903-3F90FC1904AE}"/>
              </a:ext>
            </a:extLst>
          </p:cNvPr>
          <p:cNvSpPr/>
          <p:nvPr/>
        </p:nvSpPr>
        <p:spPr>
          <a:xfrm rot="16200000" flipH="1">
            <a:off x="9951501" y="4657609"/>
            <a:ext cx="915924" cy="731520"/>
          </a:xfrm>
          <a:prstGeom prst="bentUpArrow">
            <a:avLst>
              <a:gd name="adj1" fmla="val 14583"/>
              <a:gd name="adj2" fmla="val 25000"/>
              <a:gd name="adj3" fmla="val 270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641833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2EF4CFEA-DEB9-984E-99CB-E3FDDEBF8B73}"/>
              </a:ext>
            </a:extLst>
          </p:cNvPr>
          <p:cNvGrpSpPr/>
          <p:nvPr/>
        </p:nvGrpSpPr>
        <p:grpSpPr>
          <a:xfrm>
            <a:off x="2209800" y="-1050"/>
            <a:ext cx="7772400" cy="1371600"/>
            <a:chOff x="800100" y="2100263"/>
            <a:chExt cx="7772400" cy="1371600"/>
          </a:xfrm>
        </p:grpSpPr>
        <p:grpSp>
          <p:nvGrpSpPr>
            <p:cNvPr id="5" name="Group 4">
              <a:extLst>
                <a:ext uri="{FF2B5EF4-FFF2-40B4-BE49-F238E27FC236}">
                  <a16:creationId xmlns="" xmlns:a16="http://schemas.microsoft.com/office/drawing/2014/main" id="{1B799FBA-30D8-B445-A682-18EE0C25B13F}"/>
                </a:ext>
              </a:extLst>
            </p:cNvPr>
            <p:cNvGrpSpPr/>
            <p:nvPr/>
          </p:nvGrpSpPr>
          <p:grpSpPr>
            <a:xfrm>
              <a:off x="800100" y="2100263"/>
              <a:ext cx="7772400" cy="1371600"/>
              <a:chOff x="800101" y="2100263"/>
              <a:chExt cx="7772400" cy="1371600"/>
            </a:xfrm>
          </p:grpSpPr>
          <p:pic>
            <p:nvPicPr>
              <p:cNvPr id="7" name="Picture 6">
                <a:extLst>
                  <a:ext uri="{FF2B5EF4-FFF2-40B4-BE49-F238E27FC236}">
                    <a16:creationId xmlns="" xmlns:a16="http://schemas.microsoft.com/office/drawing/2014/main" id="{5819C647-2D15-C145-B270-331E29B04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a:extLst>
                  <a:ext uri="{FF2B5EF4-FFF2-40B4-BE49-F238E27FC236}">
                    <a16:creationId xmlns="" xmlns:a16="http://schemas.microsoft.com/office/drawing/2014/main" id="{FE4488BE-43B4-1E4C-8409-0E1820250392}"/>
                  </a:ext>
                </a:extLst>
              </p:cNvPr>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sp>
            <p:nvSpPr>
              <p:cNvPr id="9" name="Rectangle 8">
                <a:extLst>
                  <a:ext uri="{FF2B5EF4-FFF2-40B4-BE49-F238E27FC236}">
                    <a16:creationId xmlns="" xmlns:a16="http://schemas.microsoft.com/office/drawing/2014/main" id="{29B78ADF-7BCD-CB4C-BEE2-5E97E9C70DF9}"/>
                  </a:ext>
                </a:extLst>
              </p:cNvPr>
              <p:cNvSpPr/>
              <p:nvPr/>
            </p:nvSpPr>
            <p:spPr>
              <a:xfrm>
                <a:off x="800101" y="2227606"/>
                <a:ext cx="7751266" cy="579345"/>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effectLst>
                      <a:outerShdw blurRad="38100" dist="38100" dir="2700000" algn="tl">
                        <a:srgbClr val="000000">
                          <a:alpha val="43137"/>
                        </a:srgbClr>
                      </a:outerShdw>
                    </a:effectLst>
                  </a:rPr>
                  <a:t>                     Volcanic Ash Detection and Retrieval</a:t>
                </a:r>
              </a:p>
            </p:txBody>
          </p:sp>
          <p:pic>
            <p:nvPicPr>
              <p:cNvPr id="10" name="Picture 9">
                <a:extLst>
                  <a:ext uri="{FF2B5EF4-FFF2-40B4-BE49-F238E27FC236}">
                    <a16:creationId xmlns="" xmlns:a16="http://schemas.microsoft.com/office/drawing/2014/main" id="{A61DBE3E-939F-5148-A32A-39A4A59DA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1" name="Picture 10">
                <a:extLst>
                  <a:ext uri="{FF2B5EF4-FFF2-40B4-BE49-F238E27FC236}">
                    <a16:creationId xmlns="" xmlns:a16="http://schemas.microsoft.com/office/drawing/2014/main" id="{FC5BF6F2-5C7E-544B-8417-AAFBDC7C8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51" y="2286627"/>
                <a:ext cx="1720122" cy="1097280"/>
              </a:xfrm>
              <a:prstGeom prst="rect">
                <a:avLst/>
              </a:prstGeom>
            </p:spPr>
          </p:pic>
          <p:pic>
            <p:nvPicPr>
              <p:cNvPr id="12" name="Picture 11">
                <a:extLst>
                  <a:ext uri="{FF2B5EF4-FFF2-40B4-BE49-F238E27FC236}">
                    <a16:creationId xmlns="" xmlns:a16="http://schemas.microsoft.com/office/drawing/2014/main" id="{FD440CDF-17FD-A84C-BE73-72595EB44F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a:extLst>
                <a:ext uri="{FF2B5EF4-FFF2-40B4-BE49-F238E27FC236}">
                  <a16:creationId xmlns="" xmlns:a16="http://schemas.microsoft.com/office/drawing/2014/main" id="{167C2586-F6FE-A941-AB94-E2098FD5EC28}"/>
                </a:ext>
              </a:extLst>
            </p:cNvPr>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 xmlns:a16="http://schemas.microsoft.com/office/drawing/2014/main" id="{E03C1B75-18DD-704D-86A7-797266318869}"/>
              </a:ext>
            </a:extLst>
          </p:cNvPr>
          <p:cNvPicPr>
            <a:picLocks noChangeAspect="1"/>
          </p:cNvPicPr>
          <p:nvPr/>
        </p:nvPicPr>
        <p:blipFill>
          <a:blip r:embed="rId8"/>
          <a:stretch>
            <a:fillRect/>
          </a:stretch>
        </p:blipFill>
        <p:spPr>
          <a:xfrm>
            <a:off x="2363237" y="1483990"/>
            <a:ext cx="7465526" cy="5299060"/>
          </a:xfrm>
          <a:prstGeom prst="rect">
            <a:avLst/>
          </a:prstGeom>
        </p:spPr>
      </p:pic>
      <p:sp>
        <p:nvSpPr>
          <p:cNvPr id="2" name="TextBox 1"/>
          <p:cNvSpPr txBox="1"/>
          <p:nvPr/>
        </p:nvSpPr>
        <p:spPr>
          <a:xfrm>
            <a:off x="9885948" y="1660360"/>
            <a:ext cx="2209800" cy="2862322"/>
          </a:xfrm>
          <a:prstGeom prst="rect">
            <a:avLst/>
          </a:prstGeom>
          <a:noFill/>
        </p:spPr>
        <p:txBody>
          <a:bodyPr wrap="square" rtlCol="0">
            <a:spAutoFit/>
          </a:bodyPr>
          <a:lstStyle/>
          <a:p>
            <a:r>
              <a:rPr lang="en-US" sz="2000" b="1" dirty="0" smtClean="0"/>
              <a:t>Northeast of the Volcanic Cloud there is a region </a:t>
            </a:r>
            <a:r>
              <a:rPr lang="en-US" sz="2000" b="1" u="sng" dirty="0" smtClean="0"/>
              <a:t>that is not confidently non-ash </a:t>
            </a:r>
            <a:r>
              <a:rPr lang="en-US" sz="2000" b="1" dirty="0" smtClean="0"/>
              <a:t>– so there is a signal there, but not necessarily actual Volcanic Ash</a:t>
            </a:r>
            <a:endParaRPr lang="en-US" sz="2000" b="1" dirty="0"/>
          </a:p>
        </p:txBody>
      </p:sp>
      <p:sp>
        <p:nvSpPr>
          <p:cNvPr id="13" name="Oval 12"/>
          <p:cNvSpPr/>
          <p:nvPr/>
        </p:nvSpPr>
        <p:spPr>
          <a:xfrm rot="20678469">
            <a:off x="4451479" y="4112013"/>
            <a:ext cx="2617587" cy="1085125"/>
          </a:xfrm>
          <a:prstGeom prst="ellipse">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873533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18453120-9045-4486-bf40-0df3c83d32cc"/>
  <p:tag name="ARTICULATE_SLIDE_COUNT" val="11"/>
  <p:tag name="ARTICULATE_REFERENCE_COUNT" val="0"/>
  <p:tag name="ARTICULATE_PLAYER_GLOSSARY_XML" val="&lt;?xml version=&quot;1.0&quot; encoding=&quot;utf-16&quot;?&gt;&lt;glossary xmlns:xsi=&quot;http://www.w3.org/2001/XMLSchema-instance&quot; xmlns:xsd=&quot;http://www.w3.org/2001/XMLSchema&quot;&gt;&lt;terms /&gt;&lt;/glossary&gt;"/>
  <p:tag name="ARTICULATE_PROJECT_OPEN" val="1"/>
  <p:tag name="TAG_BACKING_FORM_KEY" val="591516-c:\users\scottl\visit\quickbriefs\volash\quickbrief_goesr_volcanicash.pptx"/>
  <p:tag name="ARTICULATE_PRESENTER_VERSION" val="7"/>
  <p:tag name="ARTICULATE_USED_PAGE_ORIENTATION" val="1"/>
  <p:tag name="ARTICULATE_USED_PAGE_SIZE" val="7"/>
</p:tagLst>
</file>

<file path=ppt/tags/tag10.xml><?xml version="1.0" encoding="utf-8"?>
<p:tagLst xmlns:a="http://schemas.openxmlformats.org/drawingml/2006/main" xmlns:r="http://schemas.openxmlformats.org/officeDocument/2006/relationships" xmlns:p="http://schemas.openxmlformats.org/presentationml/2006/main">
  <p:tag name="ARTICULATE_TITLE_TAG" val="How does the Split Window Difference work"/>
  <p:tag name="ARTICULATE_NAV_LEVEL" val="1"/>
  <p:tag name="ARTICULATE_SLIDE_PRESENTER_GUID" val="7c54ae77-693b-40c6-b0c1-a039337c034a"/>
  <p:tag name="ARTICULATE_SLIDE_PAUSE" val="0"/>
  <p:tag name="ARTICULATE_LOCK_SLIDE" val="0"/>
  <p:tag name="ARTICULATE_HIDE_SLIDE" val="0"/>
  <p:tag name="ARTICULATE_PLAYER_CONTROL_PREVIOUS" val="True"/>
  <p:tag name="ARTICULATE_PLAYER_CONTROL_NEXT" val="True"/>
  <p:tag name="AUDIO_ID" val="261"/>
  <p:tag name="ARTICULATE_AUDIO_RECORDED" val="1"/>
  <p:tag name="ELAPSEDTIME" val="36.6"/>
  <p:tag name="ANNOTATION_TYPE_1" val="0"/>
  <p:tag name="ANNOTATION_START_1" val="4.4"/>
  <p:tag name="ANNOTATION_END_1" val="7.9"/>
  <p:tag name="ANNOTATION_TOP_1" val="572"/>
  <p:tag name="ANNOTATION_LEFT_1" val="275"/>
  <p:tag name="ANNOTATION_WIDTH_1" val="186"/>
  <p:tag name="ANNOTATION_HEIGHT_1" val="186"/>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1280"/>
  <p:tag name="ANNOTATION_SLIDE_HEIGHT_1" val="720"/>
  <p:tag name="ANNOTATION_TYPE_2" val="0"/>
  <p:tag name="ANNOTATION_START_2" val="7.9"/>
  <p:tag name="ANNOTATION_END_2" val="13.7"/>
  <p:tag name="ANNOTATION_TOP_2" val="447"/>
  <p:tag name="ANNOTATION_LEFT_2" val="520"/>
  <p:tag name="ANNOTATION_WIDTH_2" val="186"/>
  <p:tag name="ANNOTATION_HEIGHT_2" val="186"/>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1280"/>
  <p:tag name="ANNOTATION_SLIDE_HEIGHT_2" val="720"/>
  <p:tag name="ANNOTATION_TYPE_3" val="0"/>
  <p:tag name="ANNOTATION_START_3" val="13.7"/>
  <p:tag name="ANNOTATION_END_3" val="18.1"/>
  <p:tag name="ANNOTATION_TOP_3" val="629"/>
  <p:tag name="ANNOTATION_LEFT_3" val="1007"/>
  <p:tag name="ANNOTATION_WIDTH_3" val="186"/>
  <p:tag name="ANNOTATION_HEIGHT_3" val="186"/>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1280"/>
  <p:tag name="ANNOTATION_SLIDE_HEIGHT_3" val="720"/>
  <p:tag name="ANNOTATION_TYPE_4" val="0"/>
  <p:tag name="ANNOTATION_START_4" val="18.1"/>
  <p:tag name="ANNOTATION_END_4" val="24.7"/>
  <p:tag name="ANNOTATION_TOP_4" val="631"/>
  <p:tag name="ANNOTATION_LEFT_4" val="748"/>
  <p:tag name="ANNOTATION_WIDTH_4" val="186"/>
  <p:tag name="ANNOTATION_HEIGHT_4" val="186"/>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1280"/>
  <p:tag name="ANNOTATION_SLIDE_HEIGHT_4" val="720"/>
  <p:tag name="ANNOTATION_TYPE_5" val="2"/>
  <p:tag name="ANNOTATION_START_5" val="24.7"/>
  <p:tag name="ANNOTATION_END_5" val="24.7"/>
  <p:tag name="ANNOTATION_TOP_5" val="-62"/>
  <p:tag name="ANNOTATION_LEFT_5" val="-62"/>
  <p:tag name="ANNOTATION_WIDTH_5" val="140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3"/>
  <p:tag name="ANNOTATION_SLIDE_WIDTH_5" val="1280"/>
  <p:tag name="ANNOTATION_SLIDE_HEIGHT_5" val="720"/>
  <p:tag name="ANNOTATION_TYPE_6" val="2"/>
  <p:tag name="ANNOTATION_START_6" val="24.7"/>
  <p:tag name="ANNOTATION_END_6" val="30.7"/>
  <p:tag name="ANNOTATION_TOP_6" val="160"/>
  <p:tag name="ANNOTATION_LEFT_6" val="654"/>
  <p:tag name="ANNOTATION_WIDTH_6" val="449"/>
  <p:tag name="ANNOTATION_HEIGHT_6" val="13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3"/>
  <p:tag name="ANNOTATION_SLIDE_WIDTH_6" val="1280"/>
  <p:tag name="ANNOTATION_SLIDE_HEIGHT_6" val="720"/>
  <p:tag name="ANNOTATION_COUNT" val="6"/>
  <p:tag name="ARTICULATE_SLIDE_THUMBNAIL_REFRESH" val="1"/>
  <p:tag name="ARTICULATE_USED_LAYOUT" val="7"/>
</p:tagLst>
</file>

<file path=ppt/tags/tag11.xml><?xml version="1.0" encoding="utf-8"?>
<p:tagLst xmlns:a="http://schemas.openxmlformats.org/drawingml/2006/main" xmlns:r="http://schemas.openxmlformats.org/officeDocument/2006/relationships" xmlns:p="http://schemas.openxmlformats.org/presentationml/2006/main">
  <p:tag name="DUPLICATEID" val="32fb5666699b4334928bfcb2639e28dd"/>
</p:tagLst>
</file>

<file path=ppt/tags/tag12.xml><?xml version="1.0" encoding="utf-8"?>
<p:tagLst xmlns:a="http://schemas.openxmlformats.org/drawingml/2006/main" xmlns:r="http://schemas.openxmlformats.org/officeDocument/2006/relationships" xmlns:p="http://schemas.openxmlformats.org/presentationml/2006/main">
  <p:tag name="DUPLICATEID" val="5f5ccb809da3442fb540cc8ec3f5d589"/>
</p:tagLst>
</file>

<file path=ppt/tags/tag13.xml><?xml version="1.0" encoding="utf-8"?>
<p:tagLst xmlns:a="http://schemas.openxmlformats.org/drawingml/2006/main" xmlns:r="http://schemas.openxmlformats.org/officeDocument/2006/relationships" xmlns:p="http://schemas.openxmlformats.org/presentationml/2006/main">
  <p:tag name="DUPLICATEID" val="b4d82e804f904b01aed554660daeff21"/>
</p:tagLst>
</file>

<file path=ppt/tags/tag14.xml><?xml version="1.0" encoding="utf-8"?>
<p:tagLst xmlns:a="http://schemas.openxmlformats.org/drawingml/2006/main" xmlns:r="http://schemas.openxmlformats.org/officeDocument/2006/relationships" xmlns:p="http://schemas.openxmlformats.org/presentationml/2006/main">
  <p:tag name="BULLET_1" val="8226"/>
</p:tagLst>
</file>

<file path=ppt/tags/tag15.xml><?xml version="1.0" encoding="utf-8"?>
<p:tagLst xmlns:a="http://schemas.openxmlformats.org/drawingml/2006/main" xmlns:r="http://schemas.openxmlformats.org/officeDocument/2006/relationships" xmlns:p="http://schemas.openxmlformats.org/presentationml/2006/main">
  <p:tag name="AUDIO_ID" val="262"/>
  <p:tag name="ARTICULATE_AUDIO_RECORDED" val="1"/>
  <p:tag name="ELAPSEDTIME" val="49.2"/>
  <p:tag name="ANNOTATION_TYPE_1" val="2"/>
  <p:tag name="ANNOTATION_START_1" val="6.5"/>
  <p:tag name="ANNOTATION_END_1" val="6.5"/>
  <p:tag name="ANNOTATION_TOP_1" val="-62"/>
  <p:tag name="ANNOTATION_LEFT_1" val="-62"/>
  <p:tag name="ANNOTATION_WIDTH_1" val="140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1280"/>
  <p:tag name="ANNOTATION_SLIDE_HEIGHT_1" val="720"/>
  <p:tag name="ANNOTATION_TYPE_2" val="2"/>
  <p:tag name="ANNOTATION_START_2" val="6.5"/>
  <p:tag name="ANNOTATION_END_2" val="17.1"/>
  <p:tag name="ANNOTATION_TOP_2" val="149"/>
  <p:tag name="ANNOTATION_LEFT_2" val="286"/>
  <p:tag name="ANNOTATION_WIDTH_2" val="720"/>
  <p:tag name="ANNOTATION_HEIGHT_2" val="5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1280"/>
  <p:tag name="ANNOTATION_SLIDE_HEIGHT_2" val="720"/>
  <p:tag name="ANNOTATION_TYPE_3" val="2"/>
  <p:tag name="ANNOTATION_START_3" val="17.1"/>
  <p:tag name="ANNOTATION_END_3" val="17.1"/>
  <p:tag name="ANNOTATION_TOP_3" val="-62"/>
  <p:tag name="ANNOTATION_LEFT_3" val="-62"/>
  <p:tag name="ANNOTATION_WIDTH_3" val="140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1280"/>
  <p:tag name="ANNOTATION_SLIDE_HEIGHT_3" val="720"/>
  <p:tag name="ANNOTATION_TYPE_4" val="2"/>
  <p:tag name="ANNOTATION_START_4" val="17.1"/>
  <p:tag name="ANNOTATION_END_4" val="23.5"/>
  <p:tag name="ANNOTATION_TOP_4" val="176"/>
  <p:tag name="ANNOTATION_LEFT_4" val="14"/>
  <p:tag name="ANNOTATION_WIDTH_4" val="270"/>
  <p:tag name="ANNOTATION_HEIGHT_4" val="315"/>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1280"/>
  <p:tag name="ANNOTATION_SLIDE_HEIGHT_4" val="720"/>
  <p:tag name="ANNOTATION_TYPE_5" val="2"/>
  <p:tag name="ANNOTATION_START_5" val="45.0"/>
  <p:tag name="ANNOTATION_END_5" val="45.0"/>
  <p:tag name="ANNOTATION_TOP_5" val="-62"/>
  <p:tag name="ANNOTATION_LEFT_5" val="-62"/>
  <p:tag name="ANNOTATION_WIDTH_5" val="140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5921370"/>
  <p:tag name="ANNOTATION_FILL_ALPHA_5" val="50"/>
  <p:tag name="ANNOTATION_BORDER_WIDTH_5" val="3"/>
  <p:tag name="ANNOTATION_SLIDE_WIDTH_5" val="1280"/>
  <p:tag name="ANNOTATION_SLIDE_HEIGHT_5" val="720"/>
  <p:tag name="ANNOTATION_TYPE_6" val="2"/>
  <p:tag name="ANNOTATION_START_6" val="45.0"/>
  <p:tag name="ANNOTATION_END_6" val="48.6"/>
  <p:tag name="ANNOTATION_TOP_6" val="207"/>
  <p:tag name="ANNOTATION_LEFT_6" val="1071"/>
  <p:tag name="ANNOTATION_WIDTH_6" val="114"/>
  <p:tag name="ANNOTATION_HEIGHT_6" val="36"/>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5921370"/>
  <p:tag name="ANNOTATION_FILL_ALPHA_6" val="50"/>
  <p:tag name="ANNOTATION_BORDER_WIDTH_6" val="3"/>
  <p:tag name="ANNOTATION_SLIDE_WIDTH_6" val="1280"/>
  <p:tag name="ANNOTATION_SLIDE_HEIGHT_6" val="720"/>
  <p:tag name="ANNOTATION_COUNT" val="6"/>
  <p:tag name="ARTICULATE_TITLE_TAG" val="Split Window with an eruption"/>
  <p:tag name="ARTICULATE_NAV_LEVEL" val="1"/>
  <p:tag name="ARTICULATE_SLIDE_PRESENTER_GUID" val="7c54ae77-693b-40c6-b0c1-a039337c034a"/>
  <p:tag name="ARTICULATE_SLIDE_PAUSE" val="0"/>
  <p:tag name="ARTICULATE_LOCK_SLIDE" val="0"/>
  <p:tag name="ARTICULATE_HIDE_SLIDE" val="0"/>
  <p:tag name="ARTICULATE_PLAYER_CONTROL_PREVIOUS" val="True"/>
  <p:tag name="ARTICULATE_PLAYER_CONTROL_NEXT" val="True"/>
  <p:tag name="ARTICULATE_USED_LAYOUT" val="7"/>
</p:tagLst>
</file>

<file path=ppt/tags/tag1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7.xml><?xml version="1.0" encoding="utf-8"?>
<p:tagLst xmlns:a="http://schemas.openxmlformats.org/drawingml/2006/main" xmlns:r="http://schemas.openxmlformats.org/officeDocument/2006/relationships" xmlns:p="http://schemas.openxmlformats.org/presentationml/2006/main">
  <p:tag name="ARTICULATE_TITLE_TAG" val="Ash Height Detection"/>
  <p:tag name="ARTICULATE_NAV_LEVEL" val="1"/>
  <p:tag name="ARTICULATE_SLIDE_PRESENTER_GUID" val="7c54ae77-693b-40c6-b0c1-a039337c034a"/>
  <p:tag name="ARTICULATE_SLIDE_PAUSE" val="0"/>
  <p:tag name="ARTICULATE_LOCK_SLIDE" val="0"/>
  <p:tag name="ARTICULATE_HIDE_SLIDE" val="0"/>
  <p:tag name="ARTICULATE_PLAYER_CONTROL_PREVIOUS" val="True"/>
  <p:tag name="ARTICULATE_PLAYER_CONTROL_NEXT" val="True"/>
  <p:tag name="AUDIO_ID" val="263"/>
  <p:tag name="ARTICULATE_AUDIO_RECORDED" val="1"/>
  <p:tag name="ELAPSEDTIME" val="50.7"/>
  <p:tag name="ANNOTATION_COUNT" val="0"/>
  <p:tag name="ARTICULATE_USED_LAYOUT" val="7"/>
</p:tagLst>
</file>

<file path=ppt/tags/tag18.xml><?xml version="1.0" encoding="utf-8"?>
<p:tagLst xmlns:a="http://schemas.openxmlformats.org/drawingml/2006/main" xmlns:r="http://schemas.openxmlformats.org/officeDocument/2006/relationships" xmlns:p="http://schemas.openxmlformats.org/presentationml/2006/main">
  <p:tag name="BULLET_1" val="8226"/>
</p:tagLst>
</file>

<file path=ppt/tags/tag19.xml><?xml version="1.0" encoding="utf-8"?>
<p:tagLst xmlns:a="http://schemas.openxmlformats.org/drawingml/2006/main" xmlns:r="http://schemas.openxmlformats.org/officeDocument/2006/relationships" xmlns:p="http://schemas.openxmlformats.org/presentationml/2006/main">
  <p:tag name="ARTICULATE_TITLE_TAG" val="Ash Mass Loading Detection"/>
  <p:tag name="ARTICULATE_NAV_LEVEL" val="1"/>
  <p:tag name="ARTICULATE_SLIDE_PRESENTER_GUID" val="7c54ae77-693b-40c6-b0c1-a039337c034a"/>
  <p:tag name="ARTICULATE_SLIDE_PAUSE" val="0"/>
  <p:tag name="ARTICULATE_LOCK_SLIDE" val="0"/>
  <p:tag name="ARTICULATE_HIDE_SLIDE" val="0"/>
  <p:tag name="ARTICULATE_PLAYER_CONTROL_PREVIOUS" val="True"/>
  <p:tag name="ARTICULATE_PLAYER_CONTROL_NEXT" val="True"/>
  <p:tag name="AUDIO_ID" val="264"/>
  <p:tag name="ARTICULATE_AUDIO_RECORDED" val="1"/>
  <p:tag name="ELAPSEDTIME" val="18.8"/>
  <p:tag name="ANNOTATION_COUNT" val="0"/>
  <p:tag name="ARTICULATE_USED_LAYOUT" val="7"/>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ARTICULATE_AUDIO_RECORDED" val="1"/>
  <p:tag name="ELAPSEDTIME" val="8"/>
  <p:tag name="ANNOTATION_COUNT" val="0"/>
  <p:tag name="ARTICULATE_TITLE_TAG" val="Title Slide"/>
  <p:tag name="ARTICULATE_NAV_LEVEL" val="1"/>
  <p:tag name="ARTICULATE_SLIDE_PRESENTER_GUID" val="7c54ae77-693b-40c6-b0c1-a039337c034a"/>
  <p:tag name="ARTICULATE_SLIDE_PAUSE" val="0"/>
  <p:tag name="ARTICULATE_LOCK_SLIDE" val="0"/>
  <p:tag name="ARTICULATE_HIDE_SLIDE" val="0"/>
  <p:tag name="ARTICULATE_PLAYER_CONTROL_PREVIOUS" val="True"/>
  <p:tag name="ARTICULATE_PLAYER_CONTROL_NEXT"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BULLET_1" val="8226"/>
</p:tagLst>
</file>

<file path=ppt/tags/tag21.xml><?xml version="1.0" encoding="utf-8"?>
<p:tagLst xmlns:a="http://schemas.openxmlformats.org/drawingml/2006/main" xmlns:r="http://schemas.openxmlformats.org/officeDocument/2006/relationships" xmlns:p="http://schemas.openxmlformats.org/presentationml/2006/main">
  <p:tag name="AUDIO_ID" val="265"/>
  <p:tag name="ARTICULATE_AUDIO_RECORDED" val="1"/>
  <p:tag name="ELAPSEDTIME" val="25.9"/>
  <p:tag name="ANNOTATION_TYPE_1" val="0"/>
  <p:tag name="ANNOTATION_START_1" val="2.1"/>
  <p:tag name="ANNOTATION_END_1" val="20.2"/>
  <p:tag name="ANNOTATION_TOP_1" val="518"/>
  <p:tag name="ANNOTATION_LEFT_1" val="643"/>
  <p:tag name="ANNOTATION_WIDTH_1" val="186"/>
  <p:tag name="ANNOTATION_HEIGHT_1" val="186"/>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1280"/>
  <p:tag name="ANNOTATION_SLIDE_HEIGHT_1" val="720"/>
  <p:tag name="ANNOTATION_TYPE_2" val="2"/>
  <p:tag name="ANNOTATION_START_2" val="20.2"/>
  <p:tag name="ANNOTATION_END_2" val="20.2"/>
  <p:tag name="ANNOTATION_TOP_2" val="-62"/>
  <p:tag name="ANNOTATION_LEFT_2" val="-62"/>
  <p:tag name="ANNOTATION_WIDTH_2" val="1405"/>
  <p:tag name="ANNOTATION_HEIGHT_2" val="845"/>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255"/>
  <p:tag name="ANNOTATION_FILL_COLOR_2" val="5921370"/>
  <p:tag name="ANNOTATION_FILL_ALPHA_2" val="50"/>
  <p:tag name="ANNOTATION_BORDER_WIDTH_2" val="3"/>
  <p:tag name="ANNOTATION_SLIDE_WIDTH_2" val="1280"/>
  <p:tag name="ANNOTATION_SLIDE_HEIGHT_2" val="720"/>
  <p:tag name="ANNOTATION_TYPE_3" val="2"/>
  <p:tag name="ANNOTATION_START_3" val="20.2"/>
  <p:tag name="ANNOTATION_TOP_3" val="176"/>
  <p:tag name="ANNOTATION_LEFT_3" val="1041"/>
  <p:tag name="ANNOTATION_WIDTH_3" val="228"/>
  <p:tag name="ANNOTATION_HEIGHT_3" val="301"/>
  <p:tag name="ANNOTATION_ANIMATION_3" val="4"/>
  <p:tag name="ANNOTATION_ROTATION_3" val="0"/>
  <p:tag name="ANNOTATION_SUB_TYPE_3" val="11"/>
  <p:tag name="ANNOTATION_LOOP_COUNT_3" val="1"/>
  <p:tag name="ANNOTATION_BOX_RADIUS_3" val="5"/>
  <p:tag name="ANNOTATION_SCALE_3" val="0"/>
  <p:tag name="ANNOTATION_BORDER_ALPHA_3" val="100"/>
  <p:tag name="ANNOTATION_BORDER_COLOR_3" val="255"/>
  <p:tag name="ANNOTATION_FILL_COLOR_3" val="5921370"/>
  <p:tag name="ANNOTATION_FILL_ALPHA_3" val="50"/>
  <p:tag name="ANNOTATION_BORDER_WIDTH_3" val="3"/>
  <p:tag name="ANNOTATION_SLIDE_WIDTH_3" val="1280"/>
  <p:tag name="ANNOTATION_SLIDE_HEIGHT_3" val="720"/>
  <p:tag name="ANNOTATION_COUNT" val="3"/>
  <p:tag name="ARTICULATE_TITLE_TAG" val="Ash Height in AWIPS"/>
  <p:tag name="ARTICULATE_NAV_LEVEL" val="1"/>
  <p:tag name="ARTICULATE_SLIDE_PRESENTER_GUID" val="7c54ae77-693b-40c6-b0c1-a039337c034a"/>
  <p:tag name="ARTICULATE_SLIDE_PAUSE" val="0"/>
  <p:tag name="ARTICULATE_LOCK_SLIDE" val="0"/>
  <p:tag name="ARTICULATE_HIDE_SLIDE" val="0"/>
  <p:tag name="ARTICULATE_PLAYER_CONTROL_PREVIOUS" val="True"/>
  <p:tag name="ARTICULATE_PLAYER_CONTROL_NEXT" val="True"/>
  <p:tag name="ARTICULATE_USED_LAYOUT" val="7"/>
</p:tagLst>
</file>

<file path=ppt/tags/tag2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TITLE_TAG" val="Ash Mass Loading in AWIPS"/>
  <p:tag name="ARTICULATE_NAV_LEVEL" val="1"/>
  <p:tag name="ARTICULATE_SLIDE_PRESENTER_GUID" val="5f0c1eba-afe5-4e60-8a90-125f06ac8229"/>
  <p:tag name="ARTICULATE_SLIDE_PAUSE" val="0"/>
  <p:tag name="ARTICULATE_LOCK_SLIDE" val="0"/>
  <p:tag name="ARTICULATE_HIDE_SLIDE" val="0"/>
  <p:tag name="ARTICULATE_PLAYER_CONTROL_PREVIOUS" val="True"/>
  <p:tag name="ARTICULATE_PLAYER_CONTROL_NEXT" val="True"/>
  <p:tag name="AUDIO_ID" val="266"/>
  <p:tag name="ARTICULATE_AUDIO_RECORDED" val="1"/>
  <p:tag name="ELAPSEDTIME" val="17.9"/>
  <p:tag name="ANNOTATION_TYPE_1" val="0"/>
  <p:tag name="ANNOTATION_START_1" val="6.7"/>
  <p:tag name="ANNOTATION_END_1" val="15.8"/>
  <p:tag name="ANNOTATION_TOP_1" val="522"/>
  <p:tag name="ANNOTATION_LEFT_1" val="656"/>
  <p:tag name="ANNOTATION_WIDTH_1" val="186"/>
  <p:tag name="ANNOTATION_HEIGHT_1" val="186"/>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1280"/>
  <p:tag name="ANNOTATION_SLIDE_HEIGHT_1" val="720"/>
  <p:tag name="ANNOTATION_TYPE_2" val="0"/>
  <p:tag name="ANNOTATION_START_2" val="15.8"/>
  <p:tag name="ANNOTATION_TOP_2" val="468"/>
  <p:tag name="ANNOTATION_LEFT_2" val="1136"/>
  <p:tag name="ANNOTATION_WIDTH_2" val="186"/>
  <p:tag name="ANNOTATION_HEIGHT_2" val="186"/>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1280"/>
  <p:tag name="ANNOTATION_SLIDE_HEIGHT_2" val="720"/>
  <p:tag name="ANNOTATION_COUNT" val="2"/>
  <p:tag name="ARTICULATE_USED_LAYOUT" val="7"/>
</p:tagLst>
</file>

<file path=ppt/tags/tag2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UDIO_ID" val="269"/>
  <p:tag name="ARTICULATE_AUDIO_RECORDED" val="1"/>
  <p:tag name="ELAPSEDTIME" val="30.8"/>
  <p:tag name="ANNOTATION_TYPE_1" val="2"/>
  <p:tag name="ANNOTATION_START_1" val="10.0"/>
  <p:tag name="ANNOTATION_END_1" val="10.0"/>
  <p:tag name="ANNOTATION_TOP_1" val="-62"/>
  <p:tag name="ANNOTATION_LEFT_1" val="-62"/>
  <p:tag name="ANNOTATION_WIDTH_1" val="140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1280"/>
  <p:tag name="ANNOTATION_SLIDE_HEIGHT_1" val="720"/>
  <p:tag name="ANNOTATION_TYPE_2" val="2"/>
  <p:tag name="ANNOTATION_START_2" val="10.0"/>
  <p:tag name="ANNOTATION_END_2" val="28.1"/>
  <p:tag name="ANNOTATION_TOP_2" val="471"/>
  <p:tag name="ANNOTATION_LEFT_2" val="9"/>
  <p:tag name="ANNOTATION_WIDTH_2" val="1256"/>
  <p:tag name="ANNOTATION_HEIGHT_2" val="8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1280"/>
  <p:tag name="ANNOTATION_SLIDE_HEIGHT_2" val="720"/>
  <p:tag name="ANNOTATION_COUNT" val="2"/>
  <p:tag name="ARTICULATE_TITLE_TAG" val="Concluding remarks and relevant links"/>
  <p:tag name="ARTICULATE_NAV_LEVEL" val="1"/>
  <p:tag name="ARTICULATE_SLIDE_PRESENTER_GUID" val="7c54ae77-693b-40c6-b0c1-a039337c034a"/>
  <p:tag name="ARTICULATE_SLIDE_PAUSE" val="0"/>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UDIO_ID" val="258"/>
  <p:tag name="ARTICULATE_AUDIO_RECORDED" val="1"/>
  <p:tag name="ELAPSEDTIME" val="23.1"/>
  <p:tag name="ANNOTATION_TYPE_1" val="2"/>
  <p:tag name="ANNOTATION_START_1" val="3.9"/>
  <p:tag name="ANNOTATION_END_1" val="3.9"/>
  <p:tag name="ANNOTATION_TOP_1" val="-62"/>
  <p:tag name="ANNOTATION_LEFT_1" val="-62"/>
  <p:tag name="ANNOTATION_WIDTH_1" val="140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1280"/>
  <p:tag name="ANNOTATION_SLIDE_HEIGHT_1" val="720"/>
  <p:tag name="ANNOTATION_TYPE_2" val="2"/>
  <p:tag name="ANNOTATION_START_2" val="3.9"/>
  <p:tag name="ANNOTATION_END_2" val="10.6"/>
  <p:tag name="ANNOTATION_TOP_2" val="145"/>
  <p:tag name="ANNOTATION_LEFT_2" val="9"/>
  <p:tag name="ANNOTATION_WIDTH_2" val="550"/>
  <p:tag name="ANNOTATION_HEIGHT_2" val="56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1280"/>
  <p:tag name="ANNOTATION_SLIDE_HEIGHT_2" val="720"/>
  <p:tag name="ANNOTATION_COUNT" val="2"/>
  <p:tag name="ARTICULATE_TITLE_TAG" val="What Bands are used?"/>
  <p:tag name="ARTICULATE_NAV_LEVEL" val="1"/>
  <p:tag name="ARTICULATE_SLIDE_PRESENTER_GUID" val="7c54ae77-693b-40c6-b0c1-a039337c034a"/>
  <p:tag name="ARTICULATE_SLIDE_PAUSE" val="0"/>
  <p:tag name="ARTICULATE_LOCK_SLIDE" val="0"/>
  <p:tag name="ARTICULATE_HIDE_SLIDE" val="0"/>
  <p:tag name="ARTICULATE_PLAYER_CONTROL_PREVIOUS" val="True"/>
  <p:tag name="ARTICULATE_PLAYER_CONTROL_NEXT" val="True"/>
  <p:tag name="ARTICULATE_USED_LAYOUT" val="7"/>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UDIO_ID" val="257"/>
  <p:tag name="ARTICULATE_AUDIO_RECORDED" val="1"/>
  <p:tag name="ELAPSEDTIME" val="44.5"/>
  <p:tag name="ANNOTATION_TYPE_1" val="0"/>
  <p:tag name="ANNOTATION_START_1" val="11.0"/>
  <p:tag name="ANNOTATION_END_1" val="13.1"/>
  <p:tag name="ANNOTATION_TOP_1" val="291"/>
  <p:tag name="ANNOTATION_LEFT_1" val="481"/>
  <p:tag name="ANNOTATION_WIDTH_1" val="186"/>
  <p:tag name="ANNOTATION_HEIGHT_1" val="186"/>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1280"/>
  <p:tag name="ANNOTATION_SLIDE_HEIGHT_1" val="720"/>
  <p:tag name="ANNOTATION_TYPE_2" val="0"/>
  <p:tag name="ANNOTATION_START_2" val="13.1"/>
  <p:tag name="ANNOTATION_END_2" val="20.8"/>
  <p:tag name="ANNOTATION_TOP_2" val="646"/>
  <p:tag name="ANNOTATION_LEFT_2" val="247"/>
  <p:tag name="ANNOTATION_WIDTH_2" val="186"/>
  <p:tag name="ANNOTATION_HEIGHT_2" val="186"/>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1280"/>
  <p:tag name="ANNOTATION_SLIDE_HEIGHT_2" val="720"/>
  <p:tag name="ANNOTATION_COUNT" val="2"/>
  <p:tag name="ARTICULATE_TITLE_TAG" val="7.3 and 8.4"/>
  <p:tag name="ARTICULATE_NAV_LEVEL" val="1"/>
  <p:tag name="ARTICULATE_SLIDE_PRESENTER_GUID" val="7c54ae77-693b-40c6-b0c1-a039337c034a"/>
  <p:tag name="ARTICULATE_SLIDE_PAUSE" val="0"/>
  <p:tag name="ARTICULATE_LOCK_SLIDE" val="0"/>
  <p:tag name="ARTICULATE_HIDE_SLIDE" val="0"/>
  <p:tag name="ARTICULATE_PLAYER_CONTROL_PREVIOUS" val="True"/>
  <p:tag name="ARTICULATE_PLAYER_CONTROL_NEXT" val="True"/>
  <p:tag name="ARTICULATE_USED_LAYOUT" val="7"/>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xml><?xml version="1.0" encoding="utf-8"?>
<p:tagLst xmlns:a="http://schemas.openxmlformats.org/drawingml/2006/main" xmlns:r="http://schemas.openxmlformats.org/officeDocument/2006/relationships" xmlns:p="http://schemas.openxmlformats.org/presentationml/2006/main">
  <p:tag name="ARTICULATE_TITLE_TAG" val="Bands 11 to 16"/>
  <p:tag name="ARTICULATE_NAV_LEVEL" val="1"/>
  <p:tag name="ARTICULATE_SLIDE_PRESENTER_GUID" val="7c54ae77-693b-40c6-b0c1-a039337c034a"/>
  <p:tag name="ARTICULATE_SLIDE_PAUSE" val="0"/>
  <p:tag name="ARTICULATE_LOCK_SLIDE" val="0"/>
  <p:tag name="ARTICULATE_HIDE_SLIDE" val="0"/>
  <p:tag name="ARTICULATE_PLAYER_CONTROL_PREVIOUS" val="True"/>
  <p:tag name="ARTICULATE_PLAYER_CONTROL_NEXT" val="True"/>
  <p:tag name="AUDIO_ID" val="260"/>
  <p:tag name="ARTICULATE_AUDIO_RECORDED" val="1"/>
  <p:tag name="ELAPSEDTIME" val="81.7"/>
  <p:tag name="ANNOTATION_TYPE_1" val="0"/>
  <p:tag name="ANNOTATION_START_1" val="4.1"/>
  <p:tag name="ANNOTATION_END_1" val="6.1"/>
  <p:tag name="ANNOTATION_TOP_1" val="553"/>
  <p:tag name="ANNOTATION_LEFT_1" val="253"/>
  <p:tag name="ANNOTATION_WIDTH_1" val="186"/>
  <p:tag name="ANNOTATION_HEIGHT_1" val="186"/>
  <p:tag name="ANNOTATION_ANIMATION_1" val="3"/>
  <p:tag name="ANNOTATION_ROTATION_1" val="27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1280"/>
  <p:tag name="ANNOTATION_SLIDE_HEIGHT_1" val="720"/>
  <p:tag name="ANNOTATION_TYPE_2" val="0"/>
  <p:tag name="ANNOTATION_START_2" val="6.1"/>
  <p:tag name="ANNOTATION_END_2" val="8.6"/>
  <p:tag name="ANNOTATION_TOP_2" val="553"/>
  <p:tag name="ANNOTATION_LEFT_2" val="1114"/>
  <p:tag name="ANNOTATION_WIDTH_2" val="186"/>
  <p:tag name="ANNOTATION_HEIGHT_2" val="186"/>
  <p:tag name="ANNOTATION_ANIMATION_2" val="3"/>
  <p:tag name="ANNOTATION_ROTATION_2" val="27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1280"/>
  <p:tag name="ANNOTATION_SLIDE_HEIGHT_2" val="720"/>
  <p:tag name="ANNOTATION_TYPE_3" val="0"/>
  <p:tag name="ANNOTATION_START_3" val="8.6"/>
  <p:tag name="ANNOTATION_END_3" val="10.2"/>
  <p:tag name="ANNOTATION_TOP_3" val="328"/>
  <p:tag name="ANNOTATION_LEFT_3" val="936"/>
  <p:tag name="ANNOTATION_WIDTH_3" val="186"/>
  <p:tag name="ANNOTATION_HEIGHT_3" val="186"/>
  <p:tag name="ANNOTATION_ANIMATION_3" val="3"/>
  <p:tag name="ANNOTATION_ROTATION_3" val="27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1280"/>
  <p:tag name="ANNOTATION_SLIDE_HEIGHT_3" val="720"/>
  <p:tag name="ANNOTATION_TYPE_4" val="0"/>
  <p:tag name="ANNOTATION_START_4" val="10.2"/>
  <p:tag name="ANNOTATION_END_4" val="11.5"/>
  <p:tag name="ANNOTATION_TOP_4" val="431"/>
  <p:tag name="ANNOTATION_LEFT_4" val="817"/>
  <p:tag name="ANNOTATION_WIDTH_4" val="186"/>
  <p:tag name="ANNOTATION_HEIGHT_4" val="186"/>
  <p:tag name="ANNOTATION_ANIMATION_4" val="3"/>
  <p:tag name="ANNOTATION_ROTATION_4" val="27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1280"/>
  <p:tag name="ANNOTATION_SLIDE_HEIGHT_4" val="720"/>
  <p:tag name="ANNOTATION_TYPE_5" val="0"/>
  <p:tag name="ANNOTATION_START_5" val="11.5"/>
  <p:tag name="ANNOTATION_END_5" val="13.2"/>
  <p:tag name="ANNOTATION_TOP_5" val="487"/>
  <p:tag name="ANNOTATION_LEFT_5" val="145"/>
  <p:tag name="ANNOTATION_WIDTH_5" val="186"/>
  <p:tag name="ANNOTATION_HEIGHT_5" val="186"/>
  <p:tag name="ANNOTATION_ANIMATION_5" val="3"/>
  <p:tag name="ANNOTATION_ROTATION_5" val="27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1280"/>
  <p:tag name="ANNOTATION_SLIDE_HEIGHT_5" val="720"/>
  <p:tag name="ANNOTATION_TYPE_6" val="0"/>
  <p:tag name="ANNOTATION_START_6" val="13.2"/>
  <p:tag name="ANNOTATION_END_6" val="15.4"/>
  <p:tag name="ANNOTATION_TOP_6" val="361"/>
  <p:tag name="ANNOTATION_LEFT_6" val="316"/>
  <p:tag name="ANNOTATION_WIDTH_6" val="186"/>
  <p:tag name="ANNOTATION_HEIGHT_6" val="186"/>
  <p:tag name="ANNOTATION_ANIMATION_6" val="3"/>
  <p:tag name="ANNOTATION_ROTATION_6" val="27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1280"/>
  <p:tag name="ANNOTATION_SLIDE_HEIGHT_6" val="720"/>
  <p:tag name="ANNOTATION_TYPE_7" val="0"/>
  <p:tag name="ANNOTATION_START_7" val="15.4"/>
  <p:tag name="ANNOTATION_END_7" val="17.0"/>
  <p:tag name="ANNOTATION_TOP_7" val="361"/>
  <p:tag name="ANNOTATION_LEFT_7" val="680"/>
  <p:tag name="ANNOTATION_WIDTH_7" val="186"/>
  <p:tag name="ANNOTATION_HEIGHT_7" val="186"/>
  <p:tag name="ANNOTATION_ANIMATION_7" val="3"/>
  <p:tag name="ANNOTATION_ROTATION_7" val="270"/>
  <p:tag name="ANNOTATION_SUB_TYPE_7" val="1"/>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1280"/>
  <p:tag name="ANNOTATION_SLIDE_HEIGHT_7" val="720"/>
  <p:tag name="ANNOTATION_TYPE_8" val="0"/>
  <p:tag name="ANNOTATION_START_8" val="17.0"/>
  <p:tag name="ANNOTATION_END_8" val="18.4"/>
  <p:tag name="ANNOTATION_TOP_8" val="361"/>
  <p:tag name="ANNOTATION_LEFT_8" val="1106"/>
  <p:tag name="ANNOTATION_WIDTH_8" val="186"/>
  <p:tag name="ANNOTATION_HEIGHT_8" val="186"/>
  <p:tag name="ANNOTATION_ANIMATION_8" val="3"/>
  <p:tag name="ANNOTATION_ROTATION_8" val="270"/>
  <p:tag name="ANNOTATION_SUB_TYPE_8" val="1"/>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1280"/>
  <p:tag name="ANNOTATION_SLIDE_HEIGHT_8" val="720"/>
  <p:tag name="ANNOTATION_TYPE_9" val="0"/>
  <p:tag name="ANNOTATION_START_9" val="18.4"/>
  <p:tag name="ANNOTATION_END_9" val="24.5"/>
  <p:tag name="ANNOTATION_TOP_9" val="364"/>
  <p:tag name="ANNOTATION_LEFT_9" val="1260"/>
  <p:tag name="ANNOTATION_WIDTH_9" val="186"/>
  <p:tag name="ANNOTATION_HEIGHT_9" val="186"/>
  <p:tag name="ANNOTATION_ANIMATION_9" val="3"/>
  <p:tag name="ANNOTATION_ROTATION_9" val="270"/>
  <p:tag name="ANNOTATION_SUB_TYPE_9" val="1"/>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1280"/>
  <p:tag name="ANNOTATION_SLIDE_HEIGHT_9" val="720"/>
  <p:tag name="ANNOTATION_TYPE_10" val="0"/>
  <p:tag name="ANNOTATION_START_10" val="24.5"/>
  <p:tag name="ANNOTATION_END_10" val="29.1"/>
  <p:tag name="ANNOTATION_TOP_10" val="365"/>
  <p:tag name="ANNOTATION_LEFT_10" val="343"/>
  <p:tag name="ANNOTATION_WIDTH_10" val="186"/>
  <p:tag name="ANNOTATION_HEIGHT_10" val="186"/>
  <p:tag name="ANNOTATION_ANIMATION_10" val="3"/>
  <p:tag name="ANNOTATION_ROTATION_10" val="270"/>
  <p:tag name="ANNOTATION_SUB_TYPE_10" val="1"/>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1280"/>
  <p:tag name="ANNOTATION_SLIDE_HEIGHT_10" val="720"/>
  <p:tag name="ANNOTATION_TYPE_11" val="0"/>
  <p:tag name="ANNOTATION_START_11" val="29.1"/>
  <p:tag name="ANNOTATION_END_11" val="35.2"/>
  <p:tag name="ANNOTATION_TOP_11" val="332"/>
  <p:tag name="ANNOTATION_LEFT_11" val="685"/>
  <p:tag name="ANNOTATION_WIDTH_11" val="186"/>
  <p:tag name="ANNOTATION_HEIGHT_11" val="186"/>
  <p:tag name="ANNOTATION_ANIMATION_11" val="3"/>
  <p:tag name="ANNOTATION_ROTATION_11" val="270"/>
  <p:tag name="ANNOTATION_SUB_TYPE_11" val="1"/>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3"/>
  <p:tag name="ANNOTATION_SLIDE_WIDTH_11" val="1280"/>
  <p:tag name="ANNOTATION_SLIDE_HEIGHT_11" val="720"/>
  <p:tag name="ANNOTATION_TYPE_12" val="0"/>
  <p:tag name="ANNOTATION_START_12" val="42.9"/>
  <p:tag name="ANNOTATION_END_12" val="49.4"/>
  <p:tag name="ANNOTATION_TOP_12" val="548"/>
  <p:tag name="ANNOTATION_LEFT_12" val="249"/>
  <p:tag name="ANNOTATION_WIDTH_12" val="186"/>
  <p:tag name="ANNOTATION_HEIGHT_12" val="186"/>
  <p:tag name="ANNOTATION_ANIMATION_12" val="3"/>
  <p:tag name="ANNOTATION_ROTATION_12" val="270"/>
  <p:tag name="ANNOTATION_SUB_TYPE_12" val="1"/>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3"/>
  <p:tag name="ANNOTATION_SLIDE_WIDTH_12" val="1280"/>
  <p:tag name="ANNOTATION_SLIDE_HEIGHT_12" val="720"/>
  <p:tag name="ANNOTATION_TYPE_13" val="0"/>
  <p:tag name="ANNOTATION_START_13" val="49.4"/>
  <p:tag name="ANNOTATION_END_13" val="50.8"/>
  <p:tag name="ANNOTATION_TOP_13" val="382"/>
  <p:tag name="ANNOTATION_LEFT_13" val="242"/>
  <p:tag name="ANNOTATION_WIDTH_13" val="186"/>
  <p:tag name="ANNOTATION_HEIGHT_13" val="186"/>
  <p:tag name="ANNOTATION_ANIMATION_13" val="3"/>
  <p:tag name="ANNOTATION_ROTATION_13" val="270"/>
  <p:tag name="ANNOTATION_SUB_TYPE_13" val="1"/>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3"/>
  <p:tag name="ANNOTATION_SLIDE_WIDTH_13" val="1280"/>
  <p:tag name="ANNOTATION_SLIDE_HEIGHT_13" val="720"/>
  <p:tag name="ANNOTATION_TYPE_14" val="0"/>
  <p:tag name="ANNOTATION_START_14" val="50.8"/>
  <p:tag name="ANNOTATION_END_14" val="55.8"/>
  <p:tag name="ANNOTATION_TOP_14" val="476"/>
  <p:tag name="ANNOTATION_LEFT_14" val="213"/>
  <p:tag name="ANNOTATION_WIDTH_14" val="186"/>
  <p:tag name="ANNOTATION_HEIGHT_14" val="186"/>
  <p:tag name="ANNOTATION_ANIMATION_14" val="3"/>
  <p:tag name="ANNOTATION_ROTATION_14" val="270"/>
  <p:tag name="ANNOTATION_SUB_TYPE_14" val="1"/>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3"/>
  <p:tag name="ANNOTATION_SLIDE_WIDTH_14" val="1280"/>
  <p:tag name="ANNOTATION_SLIDE_HEIGHT_14" val="720"/>
  <p:tag name="ANNOTATION_TYPE_15" val="0"/>
  <p:tag name="ANNOTATION_START_15" val="77.7"/>
  <p:tag name="ANNOTATION_END_15" val="79.4"/>
  <p:tag name="ANNOTATION_TOP_15" val="426"/>
  <p:tag name="ANNOTATION_LEFT_15" val="818"/>
  <p:tag name="ANNOTATION_WIDTH_15" val="186"/>
  <p:tag name="ANNOTATION_HEIGHT_15" val="186"/>
  <p:tag name="ANNOTATION_ANIMATION_15" val="3"/>
  <p:tag name="ANNOTATION_ROTATION_15" val="270"/>
  <p:tag name="ANNOTATION_SUB_TYPE_15" val="1"/>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3"/>
  <p:tag name="ANNOTATION_SLIDE_WIDTH_15" val="1280"/>
  <p:tag name="ANNOTATION_SLIDE_HEIGHT_15" val="720"/>
  <p:tag name="ANNOTATION_TYPE_16" val="0"/>
  <p:tag name="ANNOTATION_START_16" val="79.4"/>
  <p:tag name="ANNOTATION_END_16" val="80.3"/>
  <p:tag name="ANNOTATION_TOP_16" val="410"/>
  <p:tag name="ANNOTATION_LEFT_16" val="1177"/>
  <p:tag name="ANNOTATION_WIDTH_16" val="186"/>
  <p:tag name="ANNOTATION_HEIGHT_16" val="186"/>
  <p:tag name="ANNOTATION_ANIMATION_16" val="3"/>
  <p:tag name="ANNOTATION_ROTATION_16" val="270"/>
  <p:tag name="ANNOTATION_SUB_TYPE_16" val="1"/>
  <p:tag name="ANNOTATION_LOOP_COUNT_16" val="1"/>
  <p:tag name="ANNOTATION_BOX_RADIUS_16" val="0"/>
  <p:tag name="ANNOTATION_SCALE_16" val="100"/>
  <p:tag name="ANNOTATION_BORDER_ALPHA_16" val="100"/>
  <p:tag name="ANNOTATION_BORDER_COLOR_16" val="855309"/>
  <p:tag name="ANNOTATION_FILL_COLOR_16" val="683492"/>
  <p:tag name="ANNOTATION_FILL_ALPHA_16" val="100"/>
  <p:tag name="ANNOTATION_BORDER_WIDTH_16" val="3"/>
  <p:tag name="ANNOTATION_SLIDE_WIDTH_16" val="1280"/>
  <p:tag name="ANNOTATION_SLIDE_HEIGHT_16" val="720"/>
  <p:tag name="ANNOTATION_TYPE_17" val="0"/>
  <p:tag name="ANNOTATION_START_17" val="80.3"/>
  <p:tag name="ANNOTATION_TOP_17" val="429"/>
  <p:tag name="ANNOTATION_LEFT_17" val="1105"/>
  <p:tag name="ANNOTATION_WIDTH_17" val="186"/>
  <p:tag name="ANNOTATION_HEIGHT_17" val="186"/>
  <p:tag name="ANNOTATION_ANIMATION_17" val="3"/>
  <p:tag name="ANNOTATION_ROTATION_17" val="270"/>
  <p:tag name="ANNOTATION_SUB_TYPE_17" val="1"/>
  <p:tag name="ANNOTATION_LOOP_COUNT_17" val="1"/>
  <p:tag name="ANNOTATION_BOX_RADIUS_17" val="0"/>
  <p:tag name="ANNOTATION_SCALE_17" val="100"/>
  <p:tag name="ANNOTATION_BORDER_ALPHA_17" val="100"/>
  <p:tag name="ANNOTATION_BORDER_COLOR_17" val="855309"/>
  <p:tag name="ANNOTATION_FILL_COLOR_17" val="683492"/>
  <p:tag name="ANNOTATION_FILL_ALPHA_17" val="100"/>
  <p:tag name="ANNOTATION_BORDER_WIDTH_17" val="3"/>
  <p:tag name="ANNOTATION_SLIDE_WIDTH_17" val="1280"/>
  <p:tag name="ANNOTATION_SLIDE_HEIGHT_17" val="720"/>
  <p:tag name="ANNOTATION_COUNT" val="17"/>
  <p:tag name="ARTICULATE_USED_LAYOUT" val="7"/>
</p:tagLst>
</file>

<file path=ppt/tags/tag9.xml><?xml version="1.0" encoding="utf-8"?>
<p:tagLst xmlns:a="http://schemas.openxmlformats.org/drawingml/2006/main" xmlns:r="http://schemas.openxmlformats.org/officeDocument/2006/relationships" xmlns:p="http://schemas.openxmlformats.org/presentationml/2006/main">
  <p:tag name="BULLET_1" val="82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2668</TotalTime>
  <Words>1456</Words>
  <Application>Microsoft Office PowerPoint</Application>
  <PresentationFormat>Custom</PresentationFormat>
  <Paragraphs>108</Paragraphs>
  <Slides>11</Slides>
  <Notes>11</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 Cronce</dc:creator>
  <cp:lastModifiedBy>Scott Lindstrom</cp:lastModifiedBy>
  <cp:revision>97</cp:revision>
  <dcterms:created xsi:type="dcterms:W3CDTF">2018-09-25T15:07:55Z</dcterms:created>
  <dcterms:modified xsi:type="dcterms:W3CDTF">2018-10-09T20:04:15Z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2E53AE43-C053-4B5B-A0DD-26E86098BCB5</vt:lpwstr>
  </property>
  <property fmtid="{D5CDD505-2E9C-101B-9397-08002B2CF9AE}" pid="3" name="ArticulatePath">
    <vt:lpwstr>QuickBrief_GOESR_VolcanicAsh</vt:lpwstr>
  </property>
  <property fmtid="{D5CDD505-2E9C-101B-9397-08002B2CF9AE}" pid="4" name="ArticulateProjectVersion">
    <vt:lpwstr>7</vt:lpwstr>
  </property>
  <property fmtid="{D5CDD505-2E9C-101B-9397-08002B2CF9AE}" pid="5" name="ArticulateUseProject">
    <vt:lpwstr>1</vt:lpwstr>
  </property>
  <property fmtid="{D5CDD505-2E9C-101B-9397-08002B2CF9AE}" pid="6" name="ArticulateProjectFull">
    <vt:lpwstr>C:\Users\scottl\VISIT\QuickBriefs\VolAsh\QuickBrief_GOESR_VolcanicAsh.ppta</vt:lpwstr>
  </property>
</Properties>
</file>