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video/unknow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2.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6" r:id="rId2"/>
  </p:sldMasterIdLst>
  <p:notesMasterIdLst>
    <p:notesMasterId r:id="rId26"/>
  </p:notesMasterIdLst>
  <p:sldIdLst>
    <p:sldId id="305" r:id="rId3"/>
    <p:sldId id="298" r:id="rId4"/>
    <p:sldId id="306" r:id="rId5"/>
    <p:sldId id="277" r:id="rId6"/>
    <p:sldId id="278" r:id="rId7"/>
    <p:sldId id="280" r:id="rId8"/>
    <p:sldId id="281" r:id="rId9"/>
    <p:sldId id="282" r:id="rId10"/>
    <p:sldId id="295" r:id="rId11"/>
    <p:sldId id="283" r:id="rId12"/>
    <p:sldId id="302" r:id="rId13"/>
    <p:sldId id="284" r:id="rId14"/>
    <p:sldId id="287" r:id="rId15"/>
    <p:sldId id="293" r:id="rId16"/>
    <p:sldId id="291" r:id="rId17"/>
    <p:sldId id="290" r:id="rId18"/>
    <p:sldId id="300" r:id="rId19"/>
    <p:sldId id="301" r:id="rId20"/>
    <p:sldId id="296" r:id="rId21"/>
    <p:sldId id="292" r:id="rId22"/>
    <p:sldId id="297" r:id="rId23"/>
    <p:sldId id="303" r:id="rId24"/>
    <p:sldId id="3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87" d="100"/>
          <a:sy n="87" d="100"/>
        </p:scale>
        <p:origin x="542"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42C28-B0A9-458A-872C-A62CA6D8665B}"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F4ACE-95A1-442E-A0C6-0D0A403EDFF8}" type="slidenum">
              <a:rPr lang="en-US" smtClean="0"/>
              <a:t>‹#›</a:t>
            </a:fld>
            <a:endParaRPr lang="en-US"/>
          </a:p>
        </p:txBody>
      </p:sp>
    </p:spTree>
    <p:extLst>
      <p:ext uri="{BB962C8B-B14F-4D97-AF65-F5344CB8AC3E}">
        <p14:creationId xmlns:p14="http://schemas.microsoft.com/office/powerpoint/2010/main" val="194172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journals.ametsoc.org/view/journals/bams/99/3/bams-d-16-0293.1.xml" TargetMode="External"/><Relationship Id="rId3" Type="http://schemas.openxmlformats.org/officeDocument/2006/relationships/hyperlink" Target="https://journals.ametsoc.org/view/journals/apme/43/8/1520-0450_2004_043_1083_asccum_2.0.co_2.xml" TargetMode="External"/><Relationship Id="rId7" Type="http://schemas.openxmlformats.org/officeDocument/2006/relationships/hyperlink" Target="https://journals.ametsoc.org/view/journals/apme/50/3/2010jamc2441.1.x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journals.ametsoc.org/view/journals/atot/26/11/2009jtecha1248_1.xml" TargetMode="External"/><Relationship Id="rId11" Type="http://schemas.openxmlformats.org/officeDocument/2006/relationships/hyperlink" Target="https://doi.org/10.1002/qj.3746" TargetMode="External"/><Relationship Id="rId5" Type="http://schemas.openxmlformats.org/officeDocument/2006/relationships/hyperlink" Target="https://journals.ametsoc.org/view/journals/atot/26/8/2009jtecha1210_1.xml" TargetMode="External"/><Relationship Id="rId10" Type="http://schemas.openxmlformats.org/officeDocument/2006/relationships/hyperlink" Target="https://doi.org/10.1029/2021GL093794" TargetMode="External"/><Relationship Id="rId4" Type="http://schemas.openxmlformats.org/officeDocument/2006/relationships/hyperlink" Target="https://journals.ametsoc.org/view/journals/apme/47/10/2008jamc1858.1.xml" TargetMode="External"/><Relationship Id="rId9" Type="http://schemas.openxmlformats.org/officeDocument/2006/relationships/hyperlink" Target="https://doi.org/10.1029/2021GL09367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2</a:t>
            </a:fld>
            <a:endParaRPr lang="en-US"/>
          </a:p>
        </p:txBody>
      </p:sp>
    </p:spTree>
    <p:extLst>
      <p:ext uri="{BB962C8B-B14F-4D97-AF65-F5344CB8AC3E}">
        <p14:creationId xmlns:p14="http://schemas.microsoft.com/office/powerpoint/2010/main" val="275428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https://www.ssec.wisc.edu/geo-ir-sounder/need/</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024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dirty="0" smtClean="0"/>
              <a:t>Li, J., </a:t>
            </a:r>
            <a:r>
              <a:rPr lang="en-US" sz="1200" dirty="0" err="1" smtClean="0"/>
              <a:t>Menzel</a:t>
            </a:r>
            <a:r>
              <a:rPr lang="en-US" sz="1200" dirty="0" smtClean="0"/>
              <a:t>, W. P., Sun, F., Schmit, T. J., &amp; </a:t>
            </a:r>
            <a:r>
              <a:rPr lang="en-US" sz="1200" dirty="0" err="1" smtClean="0"/>
              <a:t>Gurka</a:t>
            </a:r>
            <a:r>
              <a:rPr lang="en-US" sz="1200" dirty="0" smtClean="0"/>
              <a:t>, J. (2004). AIRS Subpixel Cloud Characterization Using MODIS Cloud Products, </a:t>
            </a:r>
            <a:r>
              <a:rPr lang="en-US" sz="1200" i="1" dirty="0" smtClean="0"/>
              <a:t>Journal of Applied Meteorology</a:t>
            </a:r>
            <a:r>
              <a:rPr lang="en-US" sz="1200" dirty="0" smtClean="0"/>
              <a:t>, </a:t>
            </a:r>
            <a:r>
              <a:rPr lang="en-US" sz="1200" i="1" dirty="0" smtClean="0"/>
              <a:t>43</a:t>
            </a:r>
            <a:r>
              <a:rPr lang="en-US" sz="1200" dirty="0" smtClean="0"/>
              <a:t>(8), 1083-1094. Retrieved Oct 21, 2021, from </a:t>
            </a:r>
            <a:r>
              <a:rPr lang="en-US" sz="1200" dirty="0" smtClean="0">
                <a:hlinkClick r:id="rId3"/>
              </a:rPr>
              <a:t>https://journals.ametsoc.org/view/journals/apme/43/8/1520-0450_2004_043_1083_asccum_2.0.co_2.xml</a:t>
            </a:r>
            <a:endParaRPr lang="en-US" sz="1200" dirty="0" smtClean="0"/>
          </a:p>
          <a:p>
            <a:r>
              <a:rPr lang="en-US" sz="1200" dirty="0" smtClean="0"/>
              <a:t>Schmit, T. J., Li, J., Li, J., </a:t>
            </a:r>
            <a:r>
              <a:rPr lang="en-US" sz="1200" dirty="0" err="1" smtClean="0"/>
              <a:t>Feltz</a:t>
            </a:r>
            <a:r>
              <a:rPr lang="en-US" sz="1200" dirty="0" smtClean="0"/>
              <a:t>, W. F., </a:t>
            </a:r>
            <a:r>
              <a:rPr lang="en-US" sz="1200" dirty="0" err="1" smtClean="0"/>
              <a:t>Gurka</a:t>
            </a:r>
            <a:r>
              <a:rPr lang="en-US" sz="1200" dirty="0" smtClean="0"/>
              <a:t>, J. J., Goldberg, M. D., &amp; </a:t>
            </a:r>
            <a:r>
              <a:rPr lang="en-US" sz="1200" dirty="0" err="1" smtClean="0"/>
              <a:t>Schrab</a:t>
            </a:r>
            <a:r>
              <a:rPr lang="en-US" sz="1200" dirty="0" smtClean="0"/>
              <a:t>, K. J. (2008). The GOES-R Advanced Baseline Imager and the Continuation of Current Sounder Products, </a:t>
            </a:r>
            <a:r>
              <a:rPr lang="en-US" sz="1200" i="1" dirty="0" smtClean="0"/>
              <a:t>Journal of Applied Meteorology and Climatology</a:t>
            </a:r>
            <a:r>
              <a:rPr lang="en-US" sz="1200" dirty="0" smtClean="0"/>
              <a:t>, </a:t>
            </a:r>
            <a:r>
              <a:rPr lang="en-US" sz="1200" i="1" dirty="0" smtClean="0"/>
              <a:t>47</a:t>
            </a:r>
            <a:r>
              <a:rPr lang="en-US" sz="1200" dirty="0" smtClean="0"/>
              <a:t>(10), 2696-2711. </a:t>
            </a:r>
          </a:p>
          <a:p>
            <a:r>
              <a:rPr lang="en-US" sz="1200" dirty="0" smtClean="0">
                <a:hlinkClick r:id="rId4"/>
              </a:rPr>
              <a:t>https://journals.ametsoc.org/view/journals/apme/47/10/2008jamc1858.1.xml</a:t>
            </a:r>
            <a:endParaRPr lang="en-US" sz="1200" dirty="0" smtClean="0"/>
          </a:p>
          <a:p>
            <a:endParaRPr lang="en-US" sz="1200" dirty="0" smtClean="0"/>
          </a:p>
          <a:p>
            <a:r>
              <a:rPr lang="en-US" sz="1200" dirty="0" err="1" smtClean="0"/>
              <a:t>Sieglaff</a:t>
            </a:r>
            <a:r>
              <a:rPr lang="en-US" sz="1200" dirty="0" smtClean="0"/>
              <a:t>, J. M., Schmit, T. J., </a:t>
            </a:r>
            <a:r>
              <a:rPr lang="en-US" sz="1200" dirty="0" err="1" smtClean="0"/>
              <a:t>Menzel</a:t>
            </a:r>
            <a:r>
              <a:rPr lang="en-US" sz="1200" dirty="0" smtClean="0"/>
              <a:t>, W. P., &amp; Ackerman, S. A. (2009). Inferring Convective Weather Characteristics with Geostationary High Spectral Resolution IR Window Measurements: A Look into the Future, </a:t>
            </a:r>
            <a:r>
              <a:rPr lang="en-US" sz="1200" i="1" dirty="0" smtClean="0"/>
              <a:t>Journal of Atmospheric and Oceanic Technology</a:t>
            </a:r>
            <a:r>
              <a:rPr lang="en-US" sz="1200" dirty="0" smtClean="0"/>
              <a:t>, </a:t>
            </a:r>
            <a:r>
              <a:rPr lang="en-US" sz="1200" i="1" dirty="0" smtClean="0"/>
              <a:t>26</a:t>
            </a:r>
            <a:r>
              <a:rPr lang="en-US" sz="1200" dirty="0" smtClean="0"/>
              <a:t>(8), 1527-1541. </a:t>
            </a:r>
            <a:r>
              <a:rPr lang="en-US" sz="1200" dirty="0" smtClean="0">
                <a:hlinkClick r:id="rId5"/>
              </a:rPr>
              <a:t>https://journals.ametsoc.org/view/journals/atot/26/8/2009jtecha1210_1.xml</a:t>
            </a:r>
            <a:endParaRPr lang="en-US" sz="1200" dirty="0" smtClean="0"/>
          </a:p>
          <a:p>
            <a:endParaRPr lang="en-US" sz="1200" dirty="0" smtClean="0"/>
          </a:p>
          <a:p>
            <a:r>
              <a:rPr lang="en-US" sz="1200" dirty="0" smtClean="0"/>
              <a:t>Schmit, T. J., Li, J., Ackerman, S. A., &amp; </a:t>
            </a:r>
            <a:r>
              <a:rPr lang="en-US" sz="1200" dirty="0" err="1" smtClean="0"/>
              <a:t>Gurka</a:t>
            </a:r>
            <a:r>
              <a:rPr lang="en-US" sz="1200" dirty="0" smtClean="0"/>
              <a:t>, J. J. (2009). High-Spectral- and High-Temporal-Resolution Infrared Measurements from Geostationary Orbit, </a:t>
            </a:r>
            <a:r>
              <a:rPr lang="en-US" sz="1200" i="1" dirty="0" smtClean="0"/>
              <a:t>Journal of Atmospheric and Oceanic Technology</a:t>
            </a:r>
            <a:r>
              <a:rPr lang="en-US" sz="1200" dirty="0" smtClean="0"/>
              <a:t>, </a:t>
            </a:r>
            <a:r>
              <a:rPr lang="en-US" sz="1200" i="1" dirty="0" smtClean="0"/>
              <a:t>26</a:t>
            </a:r>
            <a:r>
              <a:rPr lang="en-US" sz="1200" dirty="0" smtClean="0"/>
              <a:t>(11), 2273-2292. </a:t>
            </a:r>
            <a:r>
              <a:rPr lang="en-US" sz="1200" dirty="0" smtClean="0">
                <a:hlinkClick r:id="rId6"/>
              </a:rPr>
              <a:t>https://journals.ametsoc.org/view/journals/atot/26/11/2009jtecha1248_1.xml</a:t>
            </a:r>
            <a:endParaRPr lang="en-US" sz="1200" dirty="0" smtClean="0"/>
          </a:p>
          <a:p>
            <a:endParaRPr lang="en-US" sz="1200" i="1" dirty="0" smtClean="0"/>
          </a:p>
          <a:p>
            <a:r>
              <a:rPr lang="en-US" sz="1200" i="1" dirty="0" smtClean="0"/>
              <a:t>Smith Sr., W. L., </a:t>
            </a:r>
            <a:r>
              <a:rPr lang="en-US" sz="1200" i="1" dirty="0" err="1" smtClean="0"/>
              <a:t>Revercomb</a:t>
            </a:r>
            <a:r>
              <a:rPr lang="en-US" sz="1200" i="1" dirty="0" smtClean="0"/>
              <a:t>, H., Bingham, G., </a:t>
            </a:r>
            <a:r>
              <a:rPr lang="en-US" sz="1200" i="1" dirty="0" err="1" smtClean="0"/>
              <a:t>Larar</a:t>
            </a:r>
            <a:r>
              <a:rPr lang="en-US" sz="1200" i="1" dirty="0" smtClean="0"/>
              <a:t>, A., Huang, H., Zhou, D., Li, J., Liu, X., and </a:t>
            </a:r>
            <a:r>
              <a:rPr lang="en-US" sz="1200" i="1" dirty="0" err="1" smtClean="0"/>
              <a:t>Kireev</a:t>
            </a:r>
            <a:r>
              <a:rPr lang="en-US" sz="1200" i="1" dirty="0" smtClean="0"/>
              <a:t>, S.: Technical Note: Evolution, current capabilities, and future advance in satellite nadir viewing ultra-spectral IR sounding of the lower atmosphere, Atmos. Chem. Phys., 9, 5563-5574, https://doi.org/10.5194/acp-9-5563-2009, 2009. </a:t>
            </a:r>
          </a:p>
          <a:p>
            <a:endParaRPr lang="en-US" sz="1200" i="1" dirty="0" smtClean="0"/>
          </a:p>
          <a:p>
            <a:r>
              <a:rPr lang="en-US" sz="1200" dirty="0" smtClean="0"/>
              <a:t>Li, J., Li, J., </a:t>
            </a:r>
            <a:r>
              <a:rPr lang="en-US" sz="1200" dirty="0" err="1" smtClean="0"/>
              <a:t>Otkin</a:t>
            </a:r>
            <a:r>
              <a:rPr lang="en-US" sz="1200" dirty="0" smtClean="0"/>
              <a:t>, J., Schmit, T. J., &amp; Liu, C. (2011). Warning Information in a </a:t>
            </a:r>
            <a:r>
              <a:rPr lang="en-US" sz="1200" dirty="0" err="1" smtClean="0"/>
              <a:t>Preconvection</a:t>
            </a:r>
            <a:r>
              <a:rPr lang="en-US" sz="1200" dirty="0" smtClean="0"/>
              <a:t> Environment from the Geostationary Advanced Infrared Sounding System—A Simulation Study Using the IHOP Case, </a:t>
            </a:r>
            <a:r>
              <a:rPr lang="en-US" sz="1200" i="1" dirty="0" smtClean="0"/>
              <a:t>Journal of Applied Meteorology and Climatology</a:t>
            </a:r>
            <a:r>
              <a:rPr lang="en-US" sz="1200" dirty="0" smtClean="0"/>
              <a:t>, </a:t>
            </a:r>
            <a:r>
              <a:rPr lang="en-US" sz="1200" i="1" dirty="0" smtClean="0"/>
              <a:t>50</a:t>
            </a:r>
            <a:r>
              <a:rPr lang="en-US" sz="1200" dirty="0" smtClean="0"/>
              <a:t>(3), 776-783. </a:t>
            </a:r>
            <a:r>
              <a:rPr lang="en-US" sz="1200" dirty="0" smtClean="0">
                <a:hlinkClick r:id="rId7"/>
              </a:rPr>
              <a:t>https://journals.ametsoc.org/view/journals/apme/50/3/2010jamc2441.1.xml</a:t>
            </a:r>
            <a:endParaRPr lang="en-US" sz="1200" i="1" dirty="0" smtClean="0"/>
          </a:p>
          <a:p>
            <a:endParaRPr lang="en-US" sz="1200" dirty="0" smtClean="0"/>
          </a:p>
          <a:p>
            <a:r>
              <a:rPr lang="en-US" sz="1200" dirty="0" err="1" smtClean="0"/>
              <a:t>Menzel</a:t>
            </a:r>
            <a:r>
              <a:rPr lang="en-US" sz="1200" dirty="0" smtClean="0"/>
              <a:t>, W. P., Schmit, T. J., Zhang, P., &amp; Li, J. (2018). Satellite-Based Atmospheric Infrared Sounder Development and Applications, Bulletin of the American Meteorological Society, 99(3), 583-603. Retrieved Oct 21, 2021, from </a:t>
            </a:r>
            <a:r>
              <a:rPr lang="en-US" sz="1200" dirty="0" smtClean="0">
                <a:hlinkClick r:id="rId8"/>
              </a:rPr>
              <a:t>https://journals.ametsoc.org/view/journals/bams/99/3/bams-d-16-0293.1.xml</a:t>
            </a:r>
            <a:endParaRPr lang="en-US" sz="1200" dirty="0" smtClean="0"/>
          </a:p>
          <a:p>
            <a:endParaRPr lang="en-US" sz="1200" dirty="0" smtClean="0"/>
          </a:p>
          <a:p>
            <a:r>
              <a:rPr lang="en-US" sz="1200" i="1" dirty="0" smtClean="0"/>
              <a:t>Yin, R., Han, W., Gao, Z., &amp; Li, J. (2021). Impact of high temporal resolution FY-4A Geostationary Interferometric Infrared Sounder (GIIRS) radiance measurements on Typhoon forecasts: Maria (2018) case with GRAPES global 4D-Var assimilation system. Geophysical Research Letters, 48, e2021GL093672. </a:t>
            </a:r>
            <a:r>
              <a:rPr lang="en-US" sz="1200" i="1" dirty="0" smtClean="0">
                <a:hlinkClick r:id="rId9"/>
              </a:rPr>
              <a:t>https://doi.org/10.1029/2021GL093672</a:t>
            </a:r>
            <a:endParaRPr lang="en-US" sz="1200" i="1" dirty="0" smtClean="0"/>
          </a:p>
          <a:p>
            <a:endParaRPr lang="en-US" sz="1200" dirty="0" smtClean="0"/>
          </a:p>
          <a:p>
            <a:r>
              <a:rPr lang="en-US" sz="1200" i="1" dirty="0" smtClean="0"/>
              <a:t>Ma, Z., Li, J., Han, W., Li, Z., Zeng, Q., </a:t>
            </a:r>
            <a:r>
              <a:rPr lang="en-US" sz="1200" i="1" dirty="0" err="1" smtClean="0"/>
              <a:t>Menzel</a:t>
            </a:r>
            <a:r>
              <a:rPr lang="en-US" sz="1200" i="1" dirty="0" smtClean="0"/>
              <a:t>, W. P., et al. (2021). Four-dimensional wind fields from geostationary hyperspectral infrared sounder radiance measurements with high temporal resolution. Geophysical Research Letters, 48, e2021GL093794. </a:t>
            </a:r>
            <a:r>
              <a:rPr lang="en-US" sz="1200" i="1" dirty="0" smtClean="0">
                <a:hlinkClick r:id="rId10"/>
              </a:rPr>
              <a:t>https://doi.org/10.1029/2021GL093794</a:t>
            </a:r>
            <a:endParaRPr lang="en-US" sz="1200" i="1" dirty="0" smtClean="0"/>
          </a:p>
          <a:p>
            <a:endParaRPr lang="en-US" sz="1200" dirty="0" smtClean="0"/>
          </a:p>
          <a:p>
            <a:r>
              <a:rPr lang="en-US" sz="1200" i="1" dirty="0" smtClean="0"/>
              <a:t>Yin, </a:t>
            </a:r>
            <a:r>
              <a:rPr lang="en-US" sz="1200" i="1" dirty="0" err="1" smtClean="0"/>
              <a:t>Ruoying</a:t>
            </a:r>
            <a:r>
              <a:rPr lang="en-US" sz="1200" i="1" dirty="0" smtClean="0"/>
              <a:t>, Wei Han, </a:t>
            </a:r>
            <a:r>
              <a:rPr lang="en-US" sz="1200" i="1" dirty="0" err="1" smtClean="0"/>
              <a:t>Zhiqiu</a:t>
            </a:r>
            <a:r>
              <a:rPr lang="en-US" sz="1200" i="1" dirty="0" smtClean="0"/>
              <a:t> Gao, and Di </a:t>
            </a:r>
            <a:r>
              <a:rPr lang="en-US" sz="1200" i="1" dirty="0" err="1" smtClean="0"/>
              <a:t>Di</a:t>
            </a:r>
            <a:r>
              <a:rPr lang="en-US" sz="1200" i="1" dirty="0" smtClean="0"/>
              <a:t>. “The evaluation of FY4A’s Geostationary Interferometric Infrared Sounder (GIIRS) long‐wave temperature sounding channels using the GRAPES global 4D‐Var.” Quarterly Journal of the Royal Meteorological Society 146, no. 728 (2020): 1459-1476. </a:t>
            </a:r>
            <a:r>
              <a:rPr lang="en-US" sz="1200" i="1" dirty="0" smtClean="0">
                <a:hlinkClick r:id="rId11"/>
              </a:rPr>
              <a:t>https://doi.org/10.1002/qj.3746</a:t>
            </a:r>
            <a:endParaRPr lang="en-US" sz="1200" i="1" dirty="0" smtClean="0"/>
          </a:p>
          <a:p>
            <a:endParaRPr lang="en-US" sz="1200" i="1" dirty="0" smtClean="0"/>
          </a:p>
          <a:p>
            <a:r>
              <a:rPr lang="en-US" sz="1200" i="1" dirty="0" err="1" smtClean="0"/>
              <a:t>Holmlund</a:t>
            </a:r>
            <a:r>
              <a:rPr lang="en-US" sz="1200" i="1" dirty="0" smtClean="0"/>
              <a:t>, et al., P. (2021). </a:t>
            </a:r>
            <a:r>
              <a:rPr lang="en-US" sz="1200" i="1" dirty="0" err="1" smtClean="0"/>
              <a:t>Meteosat</a:t>
            </a:r>
            <a:r>
              <a:rPr lang="en-US" sz="1200" i="1" dirty="0" smtClean="0"/>
              <a:t> Third Generation (MTG): Continuation and Innovation of Observations from Geostationary Orbit, Bulletin of the American Meteorological Society, 102(5), E990-E1015. https://journals.ametsoc.org/view/journals/bams/102/5/BAMS-D-19-0304.1.xml</a:t>
            </a:r>
          </a:p>
          <a:p>
            <a:endParaRPr lang="en-US" sz="1200" i="1" dirty="0" smtClean="0"/>
          </a:p>
          <a:p>
            <a:r>
              <a:rPr lang="en-US" sz="1200" i="1" dirty="0" smtClean="0"/>
              <a:t>W. L. Smith et al., "Hyperspectral Satellite Radiance Atmospheric Profile Information Content and Its Dependence on Spectrometer Technology," in IEEE Journal of Selected Topics in Applied Earth Observations and Remote Sensing, vol. 14, pp. 4720-4736, 2021, </a:t>
            </a:r>
            <a:r>
              <a:rPr lang="en-US" sz="1200" i="1" dirty="0" err="1" smtClean="0"/>
              <a:t>doi</a:t>
            </a:r>
            <a:r>
              <a:rPr lang="en-US" sz="1200" i="1" dirty="0" smtClean="0"/>
              <a:t>: 10.1109/JSTARS.2021.3073482. https://ieeexplore.ieee.org/abstract/document/9406029</a:t>
            </a:r>
          </a:p>
          <a:p>
            <a:endParaRPr lang="en-US" sz="1200" i="1" dirty="0" smtClean="0"/>
          </a:p>
          <a:p>
            <a:r>
              <a:rPr lang="en-US" sz="1200" i="1" dirty="0" smtClean="0"/>
              <a:t>More:</a:t>
            </a:r>
            <a:r>
              <a:rPr lang="en-US" sz="1200" i="1" baseline="0" dirty="0" smtClean="0"/>
              <a:t> https://www.ssec.wisc.edu/geo-ir-sounder/</a:t>
            </a:r>
            <a:r>
              <a:rPr lang="en-US" sz="1200" i="1" dirty="0" smtClean="0"/>
              <a:t/>
            </a:r>
            <a:br>
              <a:rPr lang="en-US" sz="1200" i="1" dirty="0" smtClean="0"/>
            </a:br>
            <a:endParaRPr lang="en-US" sz="1200" i="1" dirty="0" smtClean="0"/>
          </a:p>
          <a:p>
            <a:endParaRPr lang="en-US" sz="1200" i="1" dirty="0" smtClean="0"/>
          </a:p>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60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Schmit AMS presentation in Boston.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6EFD-AC83-4A3E-B3D6-6F2D6A2F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86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https://journals.ametsoc.org/view/journals/atot/26/11/2009jtecha1248_1.xml</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305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131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12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Earth Horiz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89448-A4F7-B047-98F0-BC0B07F19E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23550"/>
            <a:ext cx="12192000" cy="5434450"/>
          </a:xfrm>
          <a:prstGeom prst="rect">
            <a:avLst/>
          </a:prstGeom>
        </p:spPr>
      </p:pic>
      <p:pic>
        <p:nvPicPr>
          <p:cNvPr id="8" name="Picture 7">
            <a:extLst>
              <a:ext uri="{FF2B5EF4-FFF2-40B4-BE49-F238E27FC236}">
                <a16:creationId xmlns:a16="http://schemas.microsoft.com/office/drawing/2014/main" id="{9BBBB37C-0081-C943-9068-7A9A769CF1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423550"/>
            <a:ext cx="12191999" cy="5439357"/>
          </a:xfrm>
          <a:prstGeom prst="rect">
            <a:avLst/>
          </a:prstGeom>
        </p:spPr>
      </p:pic>
      <p:pic>
        <p:nvPicPr>
          <p:cNvPr id="7" name="Picture 6">
            <a:extLst>
              <a:ext uri="{FF2B5EF4-FFF2-40B4-BE49-F238E27FC236}">
                <a16:creationId xmlns:a16="http://schemas.microsoft.com/office/drawing/2014/main" id="{140AA5E8-A791-1D4E-93E6-B53B5B94546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961" t="20758" r="22020" b="-1"/>
          <a:stretch/>
        </p:blipFill>
        <p:spPr>
          <a:xfrm>
            <a:off x="-76202" y="1423550"/>
            <a:ext cx="12192001" cy="5434450"/>
          </a:xfrm>
          <a:prstGeom prst="rect">
            <a:avLst/>
          </a:prstGeom>
        </p:spPr>
      </p:pic>
      <p:sp>
        <p:nvSpPr>
          <p:cNvPr id="35" name="Text Placeholder 11">
            <a:extLst>
              <a:ext uri="{FF2B5EF4-FFF2-40B4-BE49-F238E27FC236}">
                <a16:creationId xmlns:a16="http://schemas.microsoft.com/office/drawing/2014/main" id="{739A12B0-E116-4228-9C86-C0812357D572}"/>
              </a:ext>
            </a:extLst>
          </p:cNvPr>
          <p:cNvSpPr>
            <a:spLocks noGrp="1"/>
          </p:cNvSpPr>
          <p:nvPr>
            <p:ph type="body" sz="quarter" idx="10" hasCustomPrompt="1"/>
          </p:nvPr>
        </p:nvSpPr>
        <p:spPr>
          <a:xfrm>
            <a:off x="548856" y="1628880"/>
            <a:ext cx="8080960" cy="528180"/>
          </a:xfrm>
        </p:spPr>
        <p:txBody>
          <a:bodyPr vert="horz" lIns="91440" tIns="45720" rIns="91440" bIns="45720" rtlCol="0" anchor="b">
            <a:normAutofit/>
          </a:bodyPr>
          <a:lstStyle>
            <a:lvl1pPr marL="0" indent="0">
              <a:buNone/>
              <a:defRPr lang="en-US" sz="2000" smtClean="0">
                <a:solidFill>
                  <a:schemeClr val="accent5">
                    <a:lumMod val="60000"/>
                    <a:lumOff val="40000"/>
                  </a:schemeClr>
                </a:solidFill>
              </a:defRPr>
            </a:lvl1pPr>
            <a:lvl2pPr>
              <a:defRPr lang="en-US" sz="2000" smtClean="0"/>
            </a:lvl2pPr>
            <a:lvl3pPr>
              <a:defRPr lang="en-US" sz="1800" smtClean="0"/>
            </a:lvl3pPr>
            <a:lvl4pPr>
              <a:defRPr lang="en-US" sz="1600" smtClean="0"/>
            </a:lvl4pPr>
            <a:lvl5pPr>
              <a:defRPr lang="en-US" sz="1600"/>
            </a:lvl5pPr>
          </a:lstStyle>
          <a:p>
            <a:pPr marL="228589" lvl="0" indent="-228589"/>
            <a:r>
              <a:rPr lang="en-US"/>
              <a:t>EDIT MASTER TEXT STYLES</a:t>
            </a:r>
          </a:p>
        </p:txBody>
      </p:sp>
      <p:sp>
        <p:nvSpPr>
          <p:cNvPr id="36" name="Title 1">
            <a:extLst>
              <a:ext uri="{FF2B5EF4-FFF2-40B4-BE49-F238E27FC236}">
                <a16:creationId xmlns:a16="http://schemas.microsoft.com/office/drawing/2014/main" id="{8DD6F4EB-AC49-4217-B339-B0971E94407A}"/>
              </a:ext>
            </a:extLst>
          </p:cNvPr>
          <p:cNvSpPr>
            <a:spLocks noGrp="1"/>
          </p:cNvSpPr>
          <p:nvPr>
            <p:ph type="ctrTitle" hasCustomPrompt="1"/>
          </p:nvPr>
        </p:nvSpPr>
        <p:spPr>
          <a:xfrm>
            <a:off x="548856" y="2168173"/>
            <a:ext cx="8080960" cy="1415087"/>
          </a:xfrm>
        </p:spPr>
        <p:txBody>
          <a:bodyPr vert="horz" lIns="91440" tIns="45720" rIns="91440" bIns="45720" rtlCol="0" anchor="ctr">
            <a:normAutofit/>
          </a:bodyPr>
          <a:lstStyle>
            <a:lvl1pPr>
              <a:defRPr lang="en-US" sz="4800" dirty="0">
                <a:solidFill>
                  <a:schemeClr val="bg1"/>
                </a:solidFill>
              </a:defRPr>
            </a:lvl1pPr>
          </a:lstStyle>
          <a:p>
            <a:pPr lvl="0" defTabSz="914354"/>
            <a:r>
              <a:rPr lang="en-US"/>
              <a:t>Click to edit master title style</a:t>
            </a:r>
          </a:p>
        </p:txBody>
      </p:sp>
      <p:sp>
        <p:nvSpPr>
          <p:cNvPr id="37" name="Subtitle 2">
            <a:extLst>
              <a:ext uri="{FF2B5EF4-FFF2-40B4-BE49-F238E27FC236}">
                <a16:creationId xmlns:a16="http://schemas.microsoft.com/office/drawing/2014/main" id="{5946492B-34A1-4AA5-B30A-503D0840D61C}"/>
              </a:ext>
            </a:extLst>
          </p:cNvPr>
          <p:cNvSpPr>
            <a:spLocks noGrp="1"/>
          </p:cNvSpPr>
          <p:nvPr>
            <p:ph type="subTitle" idx="1" hasCustomPrompt="1"/>
          </p:nvPr>
        </p:nvSpPr>
        <p:spPr>
          <a:xfrm>
            <a:off x="548856" y="3608754"/>
            <a:ext cx="8080960" cy="827881"/>
          </a:xfrm>
        </p:spPr>
        <p:txBody>
          <a:bodyPr>
            <a:normAutofit/>
          </a:bodyPr>
          <a:lstStyle>
            <a:lvl1pPr marL="0" indent="0" algn="l">
              <a:buNone/>
              <a:defRPr sz="1600">
                <a:solidFill>
                  <a:schemeClr val="accent5">
                    <a:lumMod val="60000"/>
                    <a:lumOff val="4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CA127EFD-6A8C-428D-87FB-E3C9D855E43A}"/>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8857" y="219117"/>
            <a:ext cx="1005623" cy="968271"/>
          </a:xfrm>
          <a:prstGeom prst="rect">
            <a:avLst/>
          </a:prstGeom>
          <a:noFill/>
          <a:ln>
            <a:noFill/>
          </a:ln>
        </p:spPr>
      </p:pic>
    </p:spTree>
    <p:extLst>
      <p:ext uri="{BB962C8B-B14F-4D97-AF65-F5344CB8AC3E}">
        <p14:creationId xmlns:p14="http://schemas.microsoft.com/office/powerpoint/2010/main" val="124368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er_Ligh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8D88E8-4F90-6E46-B048-B1D7E0767B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34409"/>
            <a:ext cx="12192000" cy="5723591"/>
          </a:xfrm>
          <a:prstGeom prst="rect">
            <a:avLst/>
          </a:prstGeom>
        </p:spPr>
      </p:pic>
      <p:pic>
        <p:nvPicPr>
          <p:cNvPr id="17" name="Picture 16">
            <a:extLst>
              <a:ext uri="{FF2B5EF4-FFF2-40B4-BE49-F238E27FC236}">
                <a16:creationId xmlns:a16="http://schemas.microsoft.com/office/drawing/2014/main" id="{80F3F260-4822-DC43-B31D-3FF4733DDC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134409"/>
            <a:ext cx="12191999" cy="5723591"/>
          </a:xfrm>
          <a:prstGeom prst="rect">
            <a:avLst/>
          </a:prstGeom>
        </p:spPr>
      </p:pic>
      <p:pic>
        <p:nvPicPr>
          <p:cNvPr id="18" name="Picture 17">
            <a:extLst>
              <a:ext uri="{FF2B5EF4-FFF2-40B4-BE49-F238E27FC236}">
                <a16:creationId xmlns:a16="http://schemas.microsoft.com/office/drawing/2014/main" id="{9283BD26-280D-E94E-8BEB-6FD5A8EF657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5330"/>
          <a:stretch/>
        </p:blipFill>
        <p:spPr>
          <a:xfrm>
            <a:off x="-648675" y="1134408"/>
            <a:ext cx="12840675" cy="5723592"/>
          </a:xfrm>
          <a:prstGeom prst="rect">
            <a:avLst/>
          </a:prstGeom>
        </p:spPr>
      </p:pic>
      <p:sp>
        <p:nvSpPr>
          <p:cNvPr id="10" name="Text Placeholder 2">
            <a:extLst>
              <a:ext uri="{FF2B5EF4-FFF2-40B4-BE49-F238E27FC236}">
                <a16:creationId xmlns:a16="http://schemas.microsoft.com/office/drawing/2014/main" id="{E8A680EA-2643-4E05-AB93-514982E0DBE1}"/>
              </a:ext>
            </a:extLst>
          </p:cNvPr>
          <p:cNvSpPr>
            <a:spLocks noGrp="1"/>
          </p:cNvSpPr>
          <p:nvPr>
            <p:ph type="body" sz="quarter" idx="10" hasCustomPrompt="1"/>
          </p:nvPr>
        </p:nvSpPr>
        <p:spPr>
          <a:xfrm>
            <a:off x="2481827" y="3642407"/>
            <a:ext cx="7228347" cy="511946"/>
          </a:xfrm>
        </p:spPr>
        <p:txBody>
          <a:bodyPr anchor="ctr"/>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11" name="Text Placeholder 2">
            <a:extLst>
              <a:ext uri="{FF2B5EF4-FFF2-40B4-BE49-F238E27FC236}">
                <a16:creationId xmlns:a16="http://schemas.microsoft.com/office/drawing/2014/main" id="{3200B66C-5AAC-47BE-ADAE-EE4ECCF93C0E}"/>
              </a:ext>
            </a:extLst>
          </p:cNvPr>
          <p:cNvSpPr>
            <a:spLocks noGrp="1"/>
          </p:cNvSpPr>
          <p:nvPr>
            <p:ph type="body" sz="quarter" idx="15" hasCustomPrompt="1"/>
          </p:nvPr>
        </p:nvSpPr>
        <p:spPr>
          <a:xfrm>
            <a:off x="2481827" y="4188541"/>
            <a:ext cx="7228347" cy="363864"/>
          </a:xfrm>
        </p:spPr>
        <p:txBody>
          <a:bodyPr anchor="ctr">
            <a:normAutofit/>
          </a:bodyPr>
          <a:lstStyle>
            <a:lvl1pPr marL="0" indent="0" algn="ctr">
              <a:buNone/>
              <a:defRPr sz="1800" cap="none"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  Service Area</a:t>
            </a:r>
          </a:p>
        </p:txBody>
      </p:sp>
      <p:sp>
        <p:nvSpPr>
          <p:cNvPr id="12" name="Text Placeholder 2">
            <a:extLst>
              <a:ext uri="{FF2B5EF4-FFF2-40B4-BE49-F238E27FC236}">
                <a16:creationId xmlns:a16="http://schemas.microsoft.com/office/drawing/2014/main" id="{E696892E-8314-46FF-80EE-10E667C23E3D}"/>
              </a:ext>
            </a:extLst>
          </p:cNvPr>
          <p:cNvSpPr>
            <a:spLocks noGrp="1"/>
          </p:cNvSpPr>
          <p:nvPr>
            <p:ph type="body" sz="quarter" idx="16" hasCustomPrompt="1"/>
          </p:nvPr>
        </p:nvSpPr>
        <p:spPr>
          <a:xfrm>
            <a:off x="2481827" y="4589273"/>
            <a:ext cx="7228347" cy="363864"/>
          </a:xfrm>
        </p:spPr>
        <p:txBody>
          <a:bodyPr anchor="ctr">
            <a:normAutofit/>
          </a:bodyPr>
          <a:lstStyle>
            <a:lvl1pPr marL="0" indent="0" algn="ctr">
              <a:buNone/>
              <a:defRPr sz="180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101.123.4567</a:t>
            </a:r>
          </a:p>
        </p:txBody>
      </p:sp>
      <p:sp>
        <p:nvSpPr>
          <p:cNvPr id="19" name="Text Placeholder 2">
            <a:extLst>
              <a:ext uri="{FF2B5EF4-FFF2-40B4-BE49-F238E27FC236}">
                <a16:creationId xmlns:a16="http://schemas.microsoft.com/office/drawing/2014/main" id="{7E3AF935-9C7D-4946-877A-7BD07B3EA0C0}"/>
              </a:ext>
            </a:extLst>
          </p:cNvPr>
          <p:cNvSpPr>
            <a:spLocks noGrp="1"/>
          </p:cNvSpPr>
          <p:nvPr>
            <p:ph type="body" sz="quarter" idx="17" hasCustomPrompt="1"/>
          </p:nvPr>
        </p:nvSpPr>
        <p:spPr>
          <a:xfrm>
            <a:off x="620485" y="1934937"/>
            <a:ext cx="10983685" cy="1670603"/>
          </a:xfrm>
        </p:spPr>
        <p:txBody>
          <a:bodyPr anchor="ctr">
            <a:noAutofit/>
          </a:bodyPr>
          <a:lstStyle>
            <a:lvl1pPr marL="0" indent="0" algn="ctr">
              <a:buNone/>
              <a:defRPr sz="5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Discussion</a:t>
            </a:r>
          </a:p>
        </p:txBody>
      </p:sp>
      <p:pic>
        <p:nvPicPr>
          <p:cNvPr id="14" name="Picture 13">
            <a:extLst>
              <a:ext uri="{FF2B5EF4-FFF2-40B4-BE49-F238E27FC236}">
                <a16:creationId xmlns:a16="http://schemas.microsoft.com/office/drawing/2014/main" id="{3CAE6261-E7CF-47E9-972C-B3BC1789B87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8149" y="380524"/>
            <a:ext cx="2951495" cy="401370"/>
          </a:xfrm>
          <a:prstGeom prst="rect">
            <a:avLst/>
          </a:prstGeom>
        </p:spPr>
      </p:pic>
    </p:spTree>
    <p:extLst>
      <p:ext uri="{BB962C8B-B14F-4D97-AF65-F5344CB8AC3E}">
        <p14:creationId xmlns:p14="http://schemas.microsoft.com/office/powerpoint/2010/main" val="176129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Dark">
    <p:bg>
      <p:bgPr>
        <a:solidFill>
          <a:schemeClr val="accent6">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60A06C-E3F4-450B-AE5F-861491E7D9D5}"/>
              </a:ext>
            </a:extLst>
          </p:cNvPr>
          <p:cNvSpPr/>
          <p:nvPr userDrawn="1"/>
        </p:nvSpPr>
        <p:spPr>
          <a:xfrm>
            <a:off x="6130021" y="0"/>
            <a:ext cx="6061979" cy="6858000"/>
          </a:xfrm>
          <a:prstGeom prst="rect">
            <a:avLst/>
          </a:prstGeom>
          <a:blipFill dpi="0" rotWithShape="1">
            <a:blip r:embed="rId2" cstate="email">
              <a:alphaModFix amt="30000"/>
              <a:extLst>
                <a:ext uri="{28A0092B-C50C-407E-A947-70E740481C1C}">
                  <a14:useLocalDpi xmlns:a14="http://schemas.microsoft.com/office/drawing/2010/main"/>
                </a:ext>
              </a:extLst>
            </a:blip>
            <a:srcRect/>
            <a:stretch>
              <a:fillRect l="11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78819"/>
            <a:ext cx="3657600" cy="365125"/>
          </a:xfrm>
        </p:spPr>
        <p:txBody>
          <a:bodyPr vert="horz" lIns="91440" tIns="45720" rIns="91440" bIns="45720" rtlCol="0" anchor="ctr"/>
          <a:lstStyle>
            <a:lvl1pPr>
              <a:defRPr lang="en-US" sz="1000" baseline="0" smtClean="0">
                <a:solidFill>
                  <a:schemeClr val="bg1"/>
                </a:solidFill>
              </a:defRPr>
            </a:lvl1pPr>
          </a:lstStyle>
          <a:p>
            <a:pPr algn="l"/>
            <a:fld id="{38EA6B26-9CA0-4144-9BE8-9A34F496FA80}" type="slidenum">
              <a:rPr lang="en-US" smtClean="0"/>
              <a:pPr algn="l"/>
              <a:t>‹#›</a:t>
            </a:fld>
            <a:endParaRPr lang="en-US"/>
          </a:p>
        </p:txBody>
      </p:sp>
      <p:sp>
        <p:nvSpPr>
          <p:cNvPr id="16" name="Title 1">
            <a:extLst>
              <a:ext uri="{FF2B5EF4-FFF2-40B4-BE49-F238E27FC236}">
                <a16:creationId xmlns:a16="http://schemas.microsoft.com/office/drawing/2014/main" id="{8405EDEF-DD56-4B75-AFC9-11BC1F8D4F0D}"/>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text</a:t>
            </a:r>
          </a:p>
        </p:txBody>
      </p:sp>
      <p:sp>
        <p:nvSpPr>
          <p:cNvPr id="17" name="Text Placeholder 16">
            <a:extLst>
              <a:ext uri="{FF2B5EF4-FFF2-40B4-BE49-F238E27FC236}">
                <a16:creationId xmlns:a16="http://schemas.microsoft.com/office/drawing/2014/main" id="{EE843E78-2F4F-4BE4-9114-1DC5BD093E94}"/>
              </a:ext>
            </a:extLst>
          </p:cNvPr>
          <p:cNvSpPr>
            <a:spLocks noGrp="1"/>
          </p:cNvSpPr>
          <p:nvPr>
            <p:ph type="body" sz="quarter" idx="13" hasCustomPrompt="1"/>
          </p:nvPr>
        </p:nvSpPr>
        <p:spPr>
          <a:xfrm>
            <a:off x="0" y="1464619"/>
            <a:ext cx="12192000" cy="4033838"/>
          </a:xfrm>
          <a:solidFill>
            <a:srgbClr val="B2CBE4">
              <a:alpha val="40000"/>
            </a:srgbClr>
          </a:solidFill>
        </p:spPr>
        <p:txBody>
          <a:bodyPr anchor="ctr"/>
          <a:lstStyle>
            <a:lvl1pPr marL="228600" indent="0">
              <a:lnSpc>
                <a:spcPct val="100000"/>
              </a:lnSpc>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text</a:t>
            </a:r>
          </a:p>
          <a:p>
            <a:pPr lvl="0"/>
            <a:r>
              <a:rPr lang="en-US"/>
              <a:t>Click to edit text</a:t>
            </a:r>
          </a:p>
          <a:p>
            <a:pPr lvl="0"/>
            <a:r>
              <a:rPr lang="en-US"/>
              <a:t>Click to edit text</a:t>
            </a:r>
          </a:p>
        </p:txBody>
      </p:sp>
      <p:pic>
        <p:nvPicPr>
          <p:cNvPr id="7" name="Picture 6">
            <a:extLst>
              <a:ext uri="{FF2B5EF4-FFF2-40B4-BE49-F238E27FC236}">
                <a16:creationId xmlns:a16="http://schemas.microsoft.com/office/drawing/2014/main" id="{1EBC7687-9CC4-4682-AB3A-D815EC7A61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278312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_Dark">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48F7AD-2298-402E-B235-D0D964B6B2EE}"/>
              </a:ext>
            </a:extLst>
          </p:cNvPr>
          <p:cNvSpPr/>
          <p:nvPr userDrawn="1"/>
        </p:nvSpPr>
        <p:spPr>
          <a:xfrm>
            <a:off x="0" y="2294164"/>
            <a:ext cx="12192000" cy="2171700"/>
          </a:xfrm>
          <a:prstGeom prst="rect">
            <a:avLst/>
          </a:prstGeom>
          <a:solidFill>
            <a:srgbClr val="B2CB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4746175" y="1361476"/>
            <a:ext cx="6857997"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4746175" y="3796631"/>
            <a:ext cx="6857997" cy="428057"/>
          </a:xfrm>
        </p:spPr>
        <p:txBody>
          <a:bodyPr anchor="t">
            <a:normAutofit/>
          </a:bodyPr>
          <a:lstStyle>
            <a:lvl1pPr marL="0" indent="0">
              <a:buNone/>
              <a:defRPr sz="2000" b="0">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11" name="Picture 10">
            <a:extLst>
              <a:ext uri="{FF2B5EF4-FFF2-40B4-BE49-F238E27FC236}">
                <a16:creationId xmlns:a16="http://schemas.microsoft.com/office/drawing/2014/main" id="{D4BEC789-39EE-4CF0-A76F-7BDF7B68A5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8397"/>
          <a:stretch/>
        </p:blipFill>
        <p:spPr>
          <a:xfrm>
            <a:off x="0" y="3647"/>
            <a:ext cx="8382000" cy="6854353"/>
          </a:xfrm>
          <a:prstGeom prst="rect">
            <a:avLst/>
          </a:prstGeom>
        </p:spPr>
      </p:pic>
      <p:pic>
        <p:nvPicPr>
          <p:cNvPr id="7" name="Picture 6">
            <a:extLst>
              <a:ext uri="{FF2B5EF4-FFF2-40B4-BE49-F238E27FC236}">
                <a16:creationId xmlns:a16="http://schemas.microsoft.com/office/drawing/2014/main" id="{51D31AAB-6427-4BCD-BA57-3D527AD514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417681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Blank_Dark">
    <p:bg>
      <p:bgPr>
        <a:solidFill>
          <a:srgbClr val="14142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p:nvPr>
        </p:nvSpPr>
        <p:spPr>
          <a:xfrm>
            <a:off x="275780" y="245099"/>
            <a:ext cx="11513355" cy="725118"/>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1" name="Content Placeholder 2">
            <a:extLst>
              <a:ext uri="{FF2B5EF4-FFF2-40B4-BE49-F238E27FC236}">
                <a16:creationId xmlns:a16="http://schemas.microsoft.com/office/drawing/2014/main" id="{E943C909-CB83-4B2C-9021-DDF70A9D7542}"/>
              </a:ext>
            </a:extLst>
          </p:cNvPr>
          <p:cNvSpPr>
            <a:spLocks noGrp="1"/>
          </p:cNvSpPr>
          <p:nvPr>
            <p:ph idx="1"/>
          </p:nvPr>
        </p:nvSpPr>
        <p:spPr>
          <a:xfrm>
            <a:off x="275780" y="1574281"/>
            <a:ext cx="11513355" cy="4602687"/>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78823"/>
            <a:ext cx="3657600" cy="365125"/>
          </a:xfrm>
        </p:spPr>
        <p:txBody>
          <a:bodyPr vert="horz" lIns="91440" tIns="45720" rIns="91440" bIns="45720" rtlCol="0" anchor="ctr"/>
          <a:lstStyle>
            <a:lvl1pPr>
              <a:defRPr lang="en-US" sz="1000" baseline="0" smtClean="0">
                <a:solidFill>
                  <a:schemeClr val="bg2"/>
                </a:solidFill>
              </a:defRPr>
            </a:lvl1pPr>
          </a:lstStyle>
          <a:p>
            <a:pPr algn="l"/>
            <a:fld id="{38EA6B26-9CA0-4144-9BE8-9A34F496FA80}" type="slidenum">
              <a:rPr lang="en-US" smtClean="0"/>
              <a:pPr algn="l"/>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p:nvPr>
        </p:nvSpPr>
        <p:spPr>
          <a:xfrm>
            <a:off x="275780" y="981260"/>
            <a:ext cx="11513355" cy="428057"/>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7" name="Picture 6">
            <a:extLst>
              <a:ext uri="{FF2B5EF4-FFF2-40B4-BE49-F238E27FC236}">
                <a16:creationId xmlns:a16="http://schemas.microsoft.com/office/drawing/2014/main" id="{11A4A6CE-D1F8-4454-97A5-DC2D3D8E7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43796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_Dark">
    <p:bg>
      <p:bgPr>
        <a:solidFill>
          <a:srgbClr val="14142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78822"/>
            <a:ext cx="3657600" cy="365125"/>
          </a:xfrm>
        </p:spPr>
        <p:txBody>
          <a:bodyPr vert="horz" lIns="91440" tIns="45720" rIns="91440" bIns="45720" rtlCol="0" anchor="ctr"/>
          <a:lstStyle>
            <a:lvl1pPr>
              <a:defRPr lang="en-US" sz="1000" baseline="0" smtClean="0">
                <a:solidFill>
                  <a:schemeClr val="bg2"/>
                </a:solidFill>
              </a:defRPr>
            </a:lvl1pPr>
          </a:lstStyle>
          <a:p>
            <a:pPr algn="l"/>
            <a:fld id="{38EA6B26-9CA0-4144-9BE8-9A34F496FA80}" type="slidenum">
              <a:rPr lang="en-US" smtClean="0"/>
              <a:pPr algn="l"/>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5780" y="981260"/>
            <a:ext cx="11513355" cy="428057"/>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4" name="Rectangle 13">
            <a:extLst>
              <a:ext uri="{FF2B5EF4-FFF2-40B4-BE49-F238E27FC236}">
                <a16:creationId xmlns:a16="http://schemas.microsoft.com/office/drawing/2014/main" id="{32A2181C-665B-4A2D-A000-1949BE7019D9}"/>
              </a:ext>
            </a:extLst>
          </p:cNvPr>
          <p:cNvSpPr/>
          <p:nvPr userDrawn="1"/>
        </p:nvSpPr>
        <p:spPr>
          <a:xfrm>
            <a:off x="0" y="3369574"/>
            <a:ext cx="12192000" cy="750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A93CEF6A-C62A-4F12-BC13-9E06036B33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144532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Highlight_Dark">
    <p:bg>
      <p:bgPr>
        <a:solidFill>
          <a:srgbClr val="14142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BD7E96-2D5D-456E-A4DF-3F76B01C7C0F}"/>
              </a:ext>
            </a:extLst>
          </p:cNvPr>
          <p:cNvSpPr/>
          <p:nvPr userDrawn="1"/>
        </p:nvSpPr>
        <p:spPr>
          <a:xfrm>
            <a:off x="8" y="0"/>
            <a:ext cx="12191993" cy="6858000"/>
          </a:xfrm>
          <a:prstGeom prst="rect">
            <a:avLst/>
          </a:prstGeom>
          <a:blipFill dpi="0" rotWithShape="1">
            <a:blip r:embed="rId2" cstate="email">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262432" y="1158022"/>
            <a:ext cx="9526701" cy="3442962"/>
          </a:xfrm>
        </p:spPr>
        <p:txBody>
          <a:bodyPr vert="horz" lIns="45720" tIns="0" rIns="91440" bIns="0" rtlCol="0" anchor="ctr">
            <a:norm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262432" y="4687607"/>
            <a:ext cx="9526701" cy="997836"/>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Slide Number Placeholder 5">
            <a:extLst>
              <a:ext uri="{FF2B5EF4-FFF2-40B4-BE49-F238E27FC236}">
                <a16:creationId xmlns:a16="http://schemas.microsoft.com/office/drawing/2014/main" id="{0CBB31A2-9291-448B-A043-B4F293F60B73}"/>
              </a:ext>
            </a:extLst>
          </p:cNvPr>
          <p:cNvSpPr>
            <a:spLocks noGrp="1"/>
          </p:cNvSpPr>
          <p:nvPr>
            <p:ph type="sldNum" sz="quarter" idx="12"/>
          </p:nvPr>
        </p:nvSpPr>
        <p:spPr>
          <a:xfrm>
            <a:off x="275772" y="6478821"/>
            <a:ext cx="3657600" cy="365125"/>
          </a:xfrm>
        </p:spPr>
        <p:txBody>
          <a:bodyPr vert="horz" lIns="91440" tIns="45720" rIns="91440" bIns="45720" rtlCol="0" anchor="ctr"/>
          <a:lstStyle>
            <a:lvl1pPr>
              <a:defRPr lang="en-US" sz="1000" baseline="0" smtClean="0">
                <a:solidFill>
                  <a:schemeClr val="bg1"/>
                </a:solidFill>
              </a:defRPr>
            </a:lvl1pPr>
          </a:lstStyle>
          <a:p>
            <a:pPr algn="l"/>
            <a:fld id="{38EA6B26-9CA0-4144-9BE8-9A34F496FA80}" type="slidenum">
              <a:rPr lang="en-US" smtClean="0"/>
              <a:pPr algn="l"/>
              <a:t>‹#›</a:t>
            </a:fld>
            <a:endParaRPr lang="en-US"/>
          </a:p>
        </p:txBody>
      </p:sp>
      <p:pic>
        <p:nvPicPr>
          <p:cNvPr id="7" name="Picture 6">
            <a:extLst>
              <a:ext uri="{FF2B5EF4-FFF2-40B4-BE49-F238E27FC236}">
                <a16:creationId xmlns:a16="http://schemas.microsoft.com/office/drawing/2014/main" id="{EE9E36A4-2638-443B-B35D-5D5038DAD6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78630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er_Dar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950000F-9E6B-4622-AFC0-7C30025AE440}"/>
              </a:ext>
            </a:extLst>
          </p:cNvPr>
          <p:cNvSpPr/>
          <p:nvPr userDrawn="1"/>
        </p:nvSpPr>
        <p:spPr>
          <a:xfrm>
            <a:off x="-2032" y="1145114"/>
            <a:ext cx="12194032" cy="5723590"/>
          </a:xfrm>
          <a:prstGeom prst="rect">
            <a:avLst/>
          </a:prstGeom>
          <a:solidFill>
            <a:srgbClr val="14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3" name="Rectangle 12">
            <a:extLst>
              <a:ext uri="{FF2B5EF4-FFF2-40B4-BE49-F238E27FC236}">
                <a16:creationId xmlns:a16="http://schemas.microsoft.com/office/drawing/2014/main" id="{5E9EB467-6F09-4FFC-B72F-55B3AF1EFE9E}"/>
              </a:ext>
            </a:extLst>
          </p:cNvPr>
          <p:cNvSpPr/>
          <p:nvPr userDrawn="1"/>
        </p:nvSpPr>
        <p:spPr>
          <a:xfrm>
            <a:off x="16328" y="1145114"/>
            <a:ext cx="12192000" cy="5723590"/>
          </a:xfrm>
          <a:prstGeom prst="rect">
            <a:avLst/>
          </a:prstGeom>
          <a:blipFill dpi="0" rotWithShape="1">
            <a:blip r:embed="rId2" cstate="email">
              <a:alphaModFix amt="7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 Placeholder 2">
            <a:extLst>
              <a:ext uri="{FF2B5EF4-FFF2-40B4-BE49-F238E27FC236}">
                <a16:creationId xmlns:a16="http://schemas.microsoft.com/office/drawing/2014/main" id="{8E0AB84F-4382-4B07-BA85-0A3D2515A6D2}"/>
              </a:ext>
            </a:extLst>
          </p:cNvPr>
          <p:cNvSpPr>
            <a:spLocks noGrp="1"/>
          </p:cNvSpPr>
          <p:nvPr>
            <p:ph type="body" sz="quarter" idx="10" hasCustomPrompt="1"/>
          </p:nvPr>
        </p:nvSpPr>
        <p:spPr>
          <a:xfrm>
            <a:off x="2481827" y="3642407"/>
            <a:ext cx="7228347" cy="511946"/>
          </a:xfrm>
        </p:spPr>
        <p:txBody>
          <a:bodyPr anchor="ctr"/>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24" name="Text Placeholder 2">
            <a:extLst>
              <a:ext uri="{FF2B5EF4-FFF2-40B4-BE49-F238E27FC236}">
                <a16:creationId xmlns:a16="http://schemas.microsoft.com/office/drawing/2014/main" id="{0D301D27-F44E-4B6D-8AD3-6CE142EF85CE}"/>
              </a:ext>
            </a:extLst>
          </p:cNvPr>
          <p:cNvSpPr>
            <a:spLocks noGrp="1"/>
          </p:cNvSpPr>
          <p:nvPr>
            <p:ph type="body" sz="quarter" idx="15" hasCustomPrompt="1"/>
          </p:nvPr>
        </p:nvSpPr>
        <p:spPr>
          <a:xfrm>
            <a:off x="2481827" y="4188541"/>
            <a:ext cx="7228347" cy="363864"/>
          </a:xfrm>
        </p:spPr>
        <p:txBody>
          <a:bodyPr anchor="ctr">
            <a:normAutofit/>
          </a:bodyPr>
          <a:lstStyle>
            <a:lvl1pPr marL="0" indent="0" algn="ctr">
              <a:buNone/>
              <a:defRPr sz="1800" cap="none"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  Service Area</a:t>
            </a:r>
          </a:p>
        </p:txBody>
      </p:sp>
      <p:sp>
        <p:nvSpPr>
          <p:cNvPr id="25" name="Text Placeholder 2">
            <a:extLst>
              <a:ext uri="{FF2B5EF4-FFF2-40B4-BE49-F238E27FC236}">
                <a16:creationId xmlns:a16="http://schemas.microsoft.com/office/drawing/2014/main" id="{682DDB65-61E4-4E47-8FE2-F774FBD8B2F6}"/>
              </a:ext>
            </a:extLst>
          </p:cNvPr>
          <p:cNvSpPr>
            <a:spLocks noGrp="1"/>
          </p:cNvSpPr>
          <p:nvPr>
            <p:ph type="body" sz="quarter" idx="16" hasCustomPrompt="1"/>
          </p:nvPr>
        </p:nvSpPr>
        <p:spPr>
          <a:xfrm>
            <a:off x="2481827" y="4589273"/>
            <a:ext cx="7228347" cy="363864"/>
          </a:xfrm>
        </p:spPr>
        <p:txBody>
          <a:bodyPr anchor="ctr">
            <a:normAutofit/>
          </a:bodyPr>
          <a:lstStyle>
            <a:lvl1pPr marL="0" indent="0" algn="ctr">
              <a:buNone/>
              <a:defRPr sz="180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101.123.4567</a:t>
            </a:r>
          </a:p>
        </p:txBody>
      </p:sp>
      <p:sp>
        <p:nvSpPr>
          <p:cNvPr id="26" name="Text Placeholder 2">
            <a:extLst>
              <a:ext uri="{FF2B5EF4-FFF2-40B4-BE49-F238E27FC236}">
                <a16:creationId xmlns:a16="http://schemas.microsoft.com/office/drawing/2014/main" id="{7F259888-68E4-4CDA-B7C6-A98D287E4CA4}"/>
              </a:ext>
            </a:extLst>
          </p:cNvPr>
          <p:cNvSpPr>
            <a:spLocks noGrp="1"/>
          </p:cNvSpPr>
          <p:nvPr>
            <p:ph type="body" sz="quarter" idx="17" hasCustomPrompt="1"/>
          </p:nvPr>
        </p:nvSpPr>
        <p:spPr>
          <a:xfrm>
            <a:off x="620485" y="1934937"/>
            <a:ext cx="10983685" cy="1670603"/>
          </a:xfrm>
        </p:spPr>
        <p:txBody>
          <a:bodyPr anchor="ctr">
            <a:noAutofit/>
          </a:bodyPr>
          <a:lstStyle>
            <a:lvl1pPr marL="0" indent="0" algn="ctr">
              <a:buNone/>
              <a:defRPr sz="5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Discussion</a:t>
            </a:r>
          </a:p>
        </p:txBody>
      </p:sp>
      <p:pic>
        <p:nvPicPr>
          <p:cNvPr id="9" name="Picture 8">
            <a:extLst>
              <a:ext uri="{FF2B5EF4-FFF2-40B4-BE49-F238E27FC236}">
                <a16:creationId xmlns:a16="http://schemas.microsoft.com/office/drawing/2014/main" id="{E0BCB6AF-5310-4A6F-9029-E9D256158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149" y="380524"/>
            <a:ext cx="2951495" cy="401370"/>
          </a:xfrm>
          <a:prstGeom prst="rect">
            <a:avLst/>
          </a:prstGeom>
        </p:spPr>
      </p:pic>
    </p:spTree>
    <p:extLst>
      <p:ext uri="{BB962C8B-B14F-4D97-AF65-F5344CB8AC3E}">
        <p14:creationId xmlns:p14="http://schemas.microsoft.com/office/powerpoint/2010/main" val="211479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baseline="0">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7" name="Google Shape;27;p4"/>
          <p:cNvSpPr txBox="1">
            <a:spLocks noGrp="1"/>
          </p:cNvSpPr>
          <p:nvPr>
            <p:ph type="body" idx="1" hasCustomPrompt="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System Font Regular"/>
              <a:buChar char="–"/>
              <a:defRPr/>
            </a:lvl2pPr>
            <a:lvl3pPr marL="1371600" lvl="2" indent="-342900" algn="l">
              <a:lnSpc>
                <a:spcPct val="100000"/>
              </a:lnSpc>
              <a:spcBef>
                <a:spcPts val="500"/>
              </a:spcBef>
              <a:spcAft>
                <a:spcPts val="0"/>
              </a:spcAft>
              <a:buClr>
                <a:schemeClr val="dk1"/>
              </a:buClr>
              <a:buSzPts val="1800"/>
              <a:buFont typeface="Courier New" panose="02070309020205020404" pitchFamily="49" charset="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Level one</a:t>
            </a:r>
          </a:p>
          <a:p>
            <a:pPr lvl="1"/>
            <a:r>
              <a:rPr lang="en-US" dirty="0"/>
              <a:t>Level two</a:t>
            </a:r>
          </a:p>
          <a:p>
            <a:pPr lvl="2"/>
            <a:r>
              <a:rPr lang="en-US" dirty="0"/>
              <a:t>Level three</a:t>
            </a:r>
            <a:endParaRPr dirty="0"/>
          </a:p>
        </p:txBody>
      </p:sp>
    </p:spTree>
    <p:extLst>
      <p:ext uri="{BB962C8B-B14F-4D97-AF65-F5344CB8AC3E}">
        <p14:creationId xmlns:p14="http://schemas.microsoft.com/office/powerpoint/2010/main" val="4224335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0333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6366C89-C104-463E-A194-2E43AD076CAD}" type="slidenum">
              <a:rPr lang="en-US" altLang="en-US"/>
              <a:pPr>
                <a:defRPr/>
              </a:pPr>
              <a:t>‹#›</a:t>
            </a:fld>
            <a:endParaRPr lang="en-US" altLang="en-US"/>
          </a:p>
        </p:txBody>
      </p:sp>
    </p:spTree>
    <p:extLst>
      <p:ext uri="{BB962C8B-B14F-4D97-AF65-F5344CB8AC3E}">
        <p14:creationId xmlns:p14="http://schemas.microsoft.com/office/powerpoint/2010/main" val="311610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Mountain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89448-A4F7-B047-98F0-BC0B07F19E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23548"/>
            <a:ext cx="12192000" cy="5434453"/>
          </a:xfrm>
          <a:prstGeom prst="rect">
            <a:avLst/>
          </a:prstGeom>
        </p:spPr>
      </p:pic>
      <p:pic>
        <p:nvPicPr>
          <p:cNvPr id="12" name="Picture 11">
            <a:extLst>
              <a:ext uri="{FF2B5EF4-FFF2-40B4-BE49-F238E27FC236}">
                <a16:creationId xmlns:a16="http://schemas.microsoft.com/office/drawing/2014/main" id="{5E06513E-7853-1F47-B886-78D4CF209D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421667"/>
            <a:ext cx="12192000" cy="5436331"/>
          </a:xfrm>
          <a:prstGeom prst="rect">
            <a:avLst/>
          </a:prstGeom>
        </p:spPr>
      </p:pic>
      <p:pic>
        <p:nvPicPr>
          <p:cNvPr id="11" name="Picture 10">
            <a:extLst>
              <a:ext uri="{FF2B5EF4-FFF2-40B4-BE49-F238E27FC236}">
                <a16:creationId xmlns:a16="http://schemas.microsoft.com/office/drawing/2014/main" id="{0E8ACCD4-B9DB-4E44-A039-9B04296953B6}"/>
              </a:ext>
            </a:extLst>
          </p:cNvPr>
          <p:cNvPicPr>
            <a:picLocks noChangeAspect="1"/>
          </p:cNvPicPr>
          <p:nvPr userDrawn="1"/>
        </p:nvPicPr>
        <p:blipFill>
          <a:blip r:embed="rId4" cstate="email">
            <a:alphaModFix amt="69000"/>
            <a:extLst>
              <a:ext uri="{28A0092B-C50C-407E-A947-70E740481C1C}">
                <a14:useLocalDpi xmlns:a14="http://schemas.microsoft.com/office/drawing/2010/main"/>
              </a:ext>
            </a:extLst>
          </a:blip>
          <a:stretch>
            <a:fillRect/>
          </a:stretch>
        </p:blipFill>
        <p:spPr>
          <a:xfrm>
            <a:off x="3" y="1421670"/>
            <a:ext cx="11182660" cy="5436331"/>
          </a:xfrm>
          <a:prstGeom prst="rect">
            <a:avLst/>
          </a:prstGeom>
        </p:spPr>
      </p:pic>
      <p:pic>
        <p:nvPicPr>
          <p:cNvPr id="7" name="Picture 6">
            <a:extLst>
              <a:ext uri="{FF2B5EF4-FFF2-40B4-BE49-F238E27FC236}">
                <a16:creationId xmlns:a16="http://schemas.microsoft.com/office/drawing/2014/main" id="{140AA5E8-A791-1D4E-93E6-B53B5B94546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4861" r="24097"/>
          <a:stretch/>
        </p:blipFill>
        <p:spPr>
          <a:xfrm>
            <a:off x="0" y="1423548"/>
            <a:ext cx="9104027" cy="5434452"/>
          </a:xfrm>
          <a:prstGeom prst="rect">
            <a:avLst/>
          </a:prstGeom>
        </p:spPr>
      </p:pic>
      <p:sp>
        <p:nvSpPr>
          <p:cNvPr id="35" name="Text Placeholder 11">
            <a:extLst>
              <a:ext uri="{FF2B5EF4-FFF2-40B4-BE49-F238E27FC236}">
                <a16:creationId xmlns:a16="http://schemas.microsoft.com/office/drawing/2014/main" id="{739A12B0-E116-4228-9C86-C0812357D572}"/>
              </a:ext>
            </a:extLst>
          </p:cNvPr>
          <p:cNvSpPr>
            <a:spLocks noGrp="1"/>
          </p:cNvSpPr>
          <p:nvPr>
            <p:ph type="body" sz="quarter" idx="10" hasCustomPrompt="1"/>
          </p:nvPr>
        </p:nvSpPr>
        <p:spPr>
          <a:xfrm>
            <a:off x="548856" y="1628880"/>
            <a:ext cx="8080960" cy="528180"/>
          </a:xfrm>
        </p:spPr>
        <p:txBody>
          <a:bodyPr vert="horz" lIns="91440" tIns="45720" rIns="91440" bIns="45720" rtlCol="0" anchor="b">
            <a:normAutofit/>
          </a:bodyPr>
          <a:lstStyle>
            <a:lvl1pPr marL="0" indent="0">
              <a:buNone/>
              <a:defRPr lang="en-US" sz="2000" smtClean="0">
                <a:solidFill>
                  <a:schemeClr val="accent5">
                    <a:lumMod val="60000"/>
                    <a:lumOff val="40000"/>
                  </a:schemeClr>
                </a:solidFill>
              </a:defRPr>
            </a:lvl1pPr>
            <a:lvl2pPr>
              <a:defRPr lang="en-US" sz="2000" smtClean="0"/>
            </a:lvl2pPr>
            <a:lvl3pPr>
              <a:defRPr lang="en-US" sz="1800" smtClean="0"/>
            </a:lvl3pPr>
            <a:lvl4pPr>
              <a:defRPr lang="en-US" sz="1600" smtClean="0"/>
            </a:lvl4pPr>
            <a:lvl5pPr>
              <a:defRPr lang="en-US" sz="1600"/>
            </a:lvl5pPr>
          </a:lstStyle>
          <a:p>
            <a:pPr marL="228589" lvl="0" indent="-228589"/>
            <a:r>
              <a:rPr lang="en-US"/>
              <a:t>EDIT MASTER TEXT STYLES</a:t>
            </a:r>
          </a:p>
        </p:txBody>
      </p:sp>
      <p:sp>
        <p:nvSpPr>
          <p:cNvPr id="36" name="Title 1">
            <a:extLst>
              <a:ext uri="{FF2B5EF4-FFF2-40B4-BE49-F238E27FC236}">
                <a16:creationId xmlns:a16="http://schemas.microsoft.com/office/drawing/2014/main" id="{8DD6F4EB-AC49-4217-B339-B0971E94407A}"/>
              </a:ext>
            </a:extLst>
          </p:cNvPr>
          <p:cNvSpPr>
            <a:spLocks noGrp="1"/>
          </p:cNvSpPr>
          <p:nvPr>
            <p:ph type="ctrTitle" hasCustomPrompt="1"/>
          </p:nvPr>
        </p:nvSpPr>
        <p:spPr>
          <a:xfrm>
            <a:off x="548856" y="2168173"/>
            <a:ext cx="8080960" cy="1415087"/>
          </a:xfrm>
        </p:spPr>
        <p:txBody>
          <a:bodyPr vert="horz" lIns="91440" tIns="45720" rIns="91440" bIns="45720" rtlCol="0" anchor="ctr">
            <a:normAutofit/>
          </a:bodyPr>
          <a:lstStyle>
            <a:lvl1pPr>
              <a:defRPr lang="en-US" sz="4800" dirty="0">
                <a:solidFill>
                  <a:schemeClr val="bg1"/>
                </a:solidFill>
              </a:defRPr>
            </a:lvl1pPr>
          </a:lstStyle>
          <a:p>
            <a:pPr lvl="0" defTabSz="914354"/>
            <a:r>
              <a:rPr lang="en-US"/>
              <a:t>Click to edit master title style</a:t>
            </a:r>
          </a:p>
        </p:txBody>
      </p:sp>
      <p:sp>
        <p:nvSpPr>
          <p:cNvPr id="10" name="Subtitle 2">
            <a:extLst>
              <a:ext uri="{FF2B5EF4-FFF2-40B4-BE49-F238E27FC236}">
                <a16:creationId xmlns:a16="http://schemas.microsoft.com/office/drawing/2014/main" id="{ABD0526E-A07D-4547-BBA1-CC4C3D26FE6C}"/>
              </a:ext>
            </a:extLst>
          </p:cNvPr>
          <p:cNvSpPr>
            <a:spLocks noGrp="1"/>
          </p:cNvSpPr>
          <p:nvPr>
            <p:ph type="subTitle" idx="1" hasCustomPrompt="1"/>
          </p:nvPr>
        </p:nvSpPr>
        <p:spPr>
          <a:xfrm>
            <a:off x="548856" y="3608754"/>
            <a:ext cx="8080960" cy="827881"/>
          </a:xfrm>
        </p:spPr>
        <p:txBody>
          <a:bodyPr>
            <a:normAutofit/>
          </a:bodyPr>
          <a:lstStyle>
            <a:lvl1pPr marL="0" indent="0" algn="l">
              <a:buNone/>
              <a:defRPr sz="1600">
                <a:solidFill>
                  <a:schemeClr val="accent5">
                    <a:lumMod val="60000"/>
                    <a:lumOff val="4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DB038DFF-81F6-4714-87DE-AFA8737E33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8149" y="380524"/>
            <a:ext cx="2951495" cy="401370"/>
          </a:xfrm>
          <a:prstGeom prst="rect">
            <a:avLst/>
          </a:prstGeom>
        </p:spPr>
      </p:pic>
    </p:spTree>
    <p:extLst>
      <p:ext uri="{BB962C8B-B14F-4D97-AF65-F5344CB8AC3E}">
        <p14:creationId xmlns:p14="http://schemas.microsoft.com/office/powerpoint/2010/main" val="107790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47350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accent6">
                    <a:lumMod val="50000"/>
                  </a:schemeClr>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6773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184193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Tre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E22FB-F52A-8D4C-A03B-9907A7BAEE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278252"/>
          </a:xfrm>
          <a:prstGeom prst="rect">
            <a:avLst/>
          </a:prstGeom>
        </p:spPr>
      </p:pic>
      <p:pic>
        <p:nvPicPr>
          <p:cNvPr id="9" name="Picture 8">
            <a:extLst>
              <a:ext uri="{FF2B5EF4-FFF2-40B4-BE49-F238E27FC236}">
                <a16:creationId xmlns:a16="http://schemas.microsoft.com/office/drawing/2014/main" id="{919A18B6-278E-624A-8578-48717F9362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
            <a:ext cx="12192000" cy="6278251"/>
          </a:xfrm>
          <a:prstGeom prst="rect">
            <a:avLst/>
          </a:prstGeom>
        </p:spPr>
      </p:pic>
      <p:pic>
        <p:nvPicPr>
          <p:cNvPr id="12" name="Picture 11">
            <a:extLst>
              <a:ext uri="{FF2B5EF4-FFF2-40B4-BE49-F238E27FC236}">
                <a16:creationId xmlns:a16="http://schemas.microsoft.com/office/drawing/2014/main" id="{7B1A989E-03D5-9C42-BB06-D2A0CBC5AE12}"/>
              </a:ext>
            </a:extLst>
          </p:cNvPr>
          <p:cNvPicPr>
            <a:picLocks noChangeAspect="1"/>
          </p:cNvPicPr>
          <p:nvPr userDrawn="1"/>
        </p:nvPicPr>
        <p:blipFill>
          <a:blip r:embed="rId4" cstate="email">
            <a:alphaModFix amt="69000"/>
            <a:extLst>
              <a:ext uri="{28A0092B-C50C-407E-A947-70E740481C1C}">
                <a14:useLocalDpi xmlns:a14="http://schemas.microsoft.com/office/drawing/2010/main"/>
              </a:ext>
            </a:extLst>
          </a:blip>
          <a:stretch>
            <a:fillRect/>
          </a:stretch>
        </p:blipFill>
        <p:spPr>
          <a:xfrm>
            <a:off x="3" y="-1"/>
            <a:ext cx="11182660" cy="6278253"/>
          </a:xfrm>
          <a:prstGeom prst="rect">
            <a:avLst/>
          </a:prstGeom>
        </p:spPr>
      </p:pic>
      <p:pic>
        <p:nvPicPr>
          <p:cNvPr id="11" name="Picture 10">
            <a:extLst>
              <a:ext uri="{FF2B5EF4-FFF2-40B4-BE49-F238E27FC236}">
                <a16:creationId xmlns:a16="http://schemas.microsoft.com/office/drawing/2014/main" id="{9553CA9F-BFDD-8F44-8DCB-2D4E7BA25D4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330"/>
          <a:stretch/>
        </p:blipFill>
        <p:spPr>
          <a:xfrm>
            <a:off x="689453" y="0"/>
            <a:ext cx="14085035" cy="6278252"/>
          </a:xfrm>
          <a:prstGeom prst="rect">
            <a:avLst/>
          </a:prstGeom>
        </p:spPr>
      </p:pic>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865631" y="3182113"/>
            <a:ext cx="10923503"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865631" y="5617268"/>
            <a:ext cx="10923503" cy="428057"/>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14" name="Picture 13">
            <a:extLst>
              <a:ext uri="{FF2B5EF4-FFF2-40B4-BE49-F238E27FC236}">
                <a16:creationId xmlns:a16="http://schemas.microsoft.com/office/drawing/2014/main" id="{06A0A1EE-298A-48BA-8BE6-0E24114103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180870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Bullsey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E22FB-F52A-8D4C-A03B-9907A7BAEE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12192000" cy="6278253"/>
          </a:xfrm>
          <a:prstGeom prst="rect">
            <a:avLst/>
          </a:prstGeom>
        </p:spPr>
      </p:pic>
      <p:pic>
        <p:nvPicPr>
          <p:cNvPr id="9" name="Picture 8">
            <a:extLst>
              <a:ext uri="{FF2B5EF4-FFF2-40B4-BE49-F238E27FC236}">
                <a16:creationId xmlns:a16="http://schemas.microsoft.com/office/drawing/2014/main" id="{919A18B6-278E-624A-8578-48717F9362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
            <a:ext cx="12192000" cy="6278251"/>
          </a:xfrm>
          <a:prstGeom prst="rect">
            <a:avLst/>
          </a:prstGeom>
        </p:spPr>
      </p:pic>
      <p:pic>
        <p:nvPicPr>
          <p:cNvPr id="12" name="Picture 11">
            <a:extLst>
              <a:ext uri="{FF2B5EF4-FFF2-40B4-BE49-F238E27FC236}">
                <a16:creationId xmlns:a16="http://schemas.microsoft.com/office/drawing/2014/main" id="{7B1A989E-03D5-9C42-BB06-D2A0CBC5AE12}"/>
              </a:ext>
            </a:extLst>
          </p:cNvPr>
          <p:cNvPicPr>
            <a:picLocks noChangeAspect="1"/>
          </p:cNvPicPr>
          <p:nvPr userDrawn="1"/>
        </p:nvPicPr>
        <p:blipFill>
          <a:blip r:embed="rId4" cstate="email">
            <a:alphaModFix amt="69000"/>
            <a:extLst>
              <a:ext uri="{28A0092B-C50C-407E-A947-70E740481C1C}">
                <a14:useLocalDpi xmlns:a14="http://schemas.microsoft.com/office/drawing/2010/main"/>
              </a:ext>
            </a:extLst>
          </a:blip>
          <a:stretch>
            <a:fillRect/>
          </a:stretch>
        </p:blipFill>
        <p:spPr>
          <a:xfrm>
            <a:off x="3" y="-1"/>
            <a:ext cx="11182660" cy="6278253"/>
          </a:xfrm>
          <a:prstGeom prst="rect">
            <a:avLst/>
          </a:prstGeom>
        </p:spPr>
      </p:pic>
      <p:pic>
        <p:nvPicPr>
          <p:cNvPr id="11" name="Picture 10">
            <a:extLst>
              <a:ext uri="{FF2B5EF4-FFF2-40B4-BE49-F238E27FC236}">
                <a16:creationId xmlns:a16="http://schemas.microsoft.com/office/drawing/2014/main" id="{9553CA9F-BFDD-8F44-8DCB-2D4E7BA25D4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666" r="15389"/>
          <a:stretch/>
        </p:blipFill>
        <p:spPr>
          <a:xfrm>
            <a:off x="0" y="1"/>
            <a:ext cx="12192000" cy="6278251"/>
          </a:xfrm>
          <a:prstGeom prst="rect">
            <a:avLst/>
          </a:prstGeom>
        </p:spPr>
      </p:pic>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865631" y="3182113"/>
            <a:ext cx="10923503"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865631" y="5617268"/>
            <a:ext cx="10923503" cy="428057"/>
          </a:xfrm>
        </p:spPr>
        <p:txBody>
          <a:bodyPr anchor="t">
            <a:normAutofit/>
          </a:bodyPr>
          <a:lstStyle>
            <a:lvl1pPr marL="0" indent="0">
              <a:buNone/>
              <a:defRPr sz="2000" b="0">
                <a:solidFill>
                  <a:schemeClr val="bg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14" name="Picture 13">
            <a:extLst>
              <a:ext uri="{FF2B5EF4-FFF2-40B4-BE49-F238E27FC236}">
                <a16:creationId xmlns:a16="http://schemas.microsoft.com/office/drawing/2014/main" id="{A53230F8-AA36-46F7-9047-F5A3125C38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394024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48CE5-A8C2-4536-BD73-F20E30260766}"/>
              </a:ext>
            </a:extLst>
          </p:cNvPr>
          <p:cNvSpPr/>
          <p:nvPr userDrawn="1"/>
        </p:nvSpPr>
        <p:spPr>
          <a:xfrm>
            <a:off x="1" y="1428752"/>
            <a:ext cx="12191999" cy="4042926"/>
          </a:xfrm>
          <a:prstGeom prst="rect">
            <a:avLst/>
          </a:prstGeom>
          <a:solidFill>
            <a:srgbClr val="1414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0" algn="l">
              <a:lnSpc>
                <a:spcPct val="150000"/>
              </a:lnSpc>
            </a:pPr>
            <a:endParaRPr lang="en-US" sz="2800"/>
          </a:p>
        </p:txBody>
      </p:sp>
      <p:sp>
        <p:nvSpPr>
          <p:cNvPr id="15" name="Rectangle 14">
            <a:extLst>
              <a:ext uri="{FF2B5EF4-FFF2-40B4-BE49-F238E27FC236}">
                <a16:creationId xmlns:a16="http://schemas.microsoft.com/office/drawing/2014/main" id="{7960A06C-E3F4-450B-AE5F-861491E7D9D5}"/>
              </a:ext>
            </a:extLst>
          </p:cNvPr>
          <p:cNvSpPr/>
          <p:nvPr userDrawn="1"/>
        </p:nvSpPr>
        <p:spPr>
          <a:xfrm>
            <a:off x="6130021" y="0"/>
            <a:ext cx="6061979" cy="6858000"/>
          </a:xfrm>
          <a:prstGeom prst="rect">
            <a:avLst/>
          </a:prstGeom>
          <a:blipFill dpi="0" rotWithShape="1">
            <a:blip r:embed="rId2" cstate="email">
              <a:alphaModFix amt="30000"/>
              <a:extLst>
                <a:ext uri="{28A0092B-C50C-407E-A947-70E740481C1C}">
                  <a14:useLocalDpi xmlns:a14="http://schemas.microsoft.com/office/drawing/2010/main"/>
                </a:ext>
              </a:extLst>
            </a:blip>
            <a:srcRect/>
            <a:stretch>
              <a:fillRect l="11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86988"/>
            <a:ext cx="3657600" cy="365125"/>
          </a:xfrm>
        </p:spPr>
        <p:txBody>
          <a:bodyPr vert="horz" lIns="91440" tIns="45720" rIns="91440" bIns="45720" rtlCol="0" anchor="ctr"/>
          <a:lstStyle>
            <a:lvl1pPr>
              <a:defRPr lang="en-US" sz="1000" baseline="0" smtClean="0">
                <a:solidFill>
                  <a:schemeClr val="accent1"/>
                </a:solidFill>
              </a:defRPr>
            </a:lvl1pPr>
          </a:lstStyle>
          <a:p>
            <a:pPr algn="l"/>
            <a:fld id="{38EA6B26-9CA0-4144-9BE8-9A34F496FA80}" type="slidenum">
              <a:rPr lang="en-US" smtClean="0"/>
              <a:pPr algn="l"/>
              <a:t>‹#›</a:t>
            </a:fld>
            <a:endParaRPr lang="en-US"/>
          </a:p>
        </p:txBody>
      </p:sp>
      <p:sp>
        <p:nvSpPr>
          <p:cNvPr id="16" name="Title 1">
            <a:extLst>
              <a:ext uri="{FF2B5EF4-FFF2-40B4-BE49-F238E27FC236}">
                <a16:creationId xmlns:a16="http://schemas.microsoft.com/office/drawing/2014/main" id="{8405EDEF-DD56-4B75-AFC9-11BC1F8D4F0D}"/>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a:t>Click to edit text</a:t>
            </a:r>
          </a:p>
        </p:txBody>
      </p:sp>
      <p:sp>
        <p:nvSpPr>
          <p:cNvPr id="17" name="Text Placeholder 16">
            <a:extLst>
              <a:ext uri="{FF2B5EF4-FFF2-40B4-BE49-F238E27FC236}">
                <a16:creationId xmlns:a16="http://schemas.microsoft.com/office/drawing/2014/main" id="{EE843E78-2F4F-4BE4-9114-1DC5BD093E94}"/>
              </a:ext>
            </a:extLst>
          </p:cNvPr>
          <p:cNvSpPr>
            <a:spLocks noGrp="1"/>
          </p:cNvSpPr>
          <p:nvPr>
            <p:ph type="body" sz="quarter" idx="13" hasCustomPrompt="1"/>
          </p:nvPr>
        </p:nvSpPr>
        <p:spPr>
          <a:xfrm>
            <a:off x="0" y="1443868"/>
            <a:ext cx="12192000" cy="4033838"/>
          </a:xfrm>
        </p:spPr>
        <p:txBody>
          <a:bodyPr anchor="ctr"/>
          <a:lstStyle>
            <a:lvl1pPr marL="228600" indent="0">
              <a:lnSpc>
                <a:spcPct val="100000"/>
              </a:lnSpc>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text</a:t>
            </a:r>
          </a:p>
          <a:p>
            <a:pPr lvl="0"/>
            <a:r>
              <a:rPr lang="en-US"/>
              <a:t>Click to edit text</a:t>
            </a:r>
          </a:p>
          <a:p>
            <a:pPr lvl="0"/>
            <a:r>
              <a:rPr lang="en-US"/>
              <a:t>Click to edit text</a:t>
            </a:r>
          </a:p>
        </p:txBody>
      </p:sp>
    </p:spTree>
    <p:extLst>
      <p:ext uri="{BB962C8B-B14F-4D97-AF65-F5344CB8AC3E}">
        <p14:creationId xmlns:p14="http://schemas.microsoft.com/office/powerpoint/2010/main" val="86107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Ligh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01ECD4-DC66-4157-B233-7AF39D28C1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1999" cy="6859673"/>
          </a:xfrm>
          <a:prstGeom prst="rect">
            <a:avLst/>
          </a:prstGeom>
        </p:spPr>
      </p:pic>
      <p:sp>
        <p:nvSpPr>
          <p:cNvPr id="6" name="Rectangle 5">
            <a:extLst>
              <a:ext uri="{FF2B5EF4-FFF2-40B4-BE49-F238E27FC236}">
                <a16:creationId xmlns:a16="http://schemas.microsoft.com/office/drawing/2014/main" id="{34E3FA55-774F-4C78-8C06-9FF736164303}"/>
              </a:ext>
            </a:extLst>
          </p:cNvPr>
          <p:cNvSpPr/>
          <p:nvPr userDrawn="1"/>
        </p:nvSpPr>
        <p:spPr>
          <a:xfrm>
            <a:off x="0" y="2294164"/>
            <a:ext cx="12192000" cy="2171700"/>
          </a:xfrm>
          <a:prstGeom prst="rect">
            <a:avLst/>
          </a:prstGeom>
          <a:solidFill>
            <a:srgbClr val="B2CBE4">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9B2E9ED-D175-484F-9AA8-B901437F728A}"/>
              </a:ext>
            </a:extLst>
          </p:cNvPr>
          <p:cNvSpPr>
            <a:spLocks noGrp="1"/>
          </p:cNvSpPr>
          <p:nvPr>
            <p:ph type="title" hasCustomPrompt="1"/>
          </p:nvPr>
        </p:nvSpPr>
        <p:spPr>
          <a:xfrm>
            <a:off x="5464641" y="1361476"/>
            <a:ext cx="6371000" cy="2424113"/>
          </a:xfrm>
        </p:spPr>
        <p:txBody>
          <a:bodyPr vert="horz" lIns="45720" tIns="0" rIns="91440" bIns="0" rtlCol="0" anchor="b">
            <a:noAutofit/>
          </a:bodyPr>
          <a:lstStyle>
            <a:lvl1pPr>
              <a:defRPr lang="en-US" sz="4000" dirty="0">
                <a:solidFill>
                  <a:schemeClr val="tx1"/>
                </a:solidFill>
              </a:defRPr>
            </a:lvl1pPr>
          </a:lstStyle>
          <a:p>
            <a:pPr lvl="0" defTabSz="914354"/>
            <a:r>
              <a:rPr lang="en-US"/>
              <a:t>Click to edit master title style</a:t>
            </a:r>
          </a:p>
        </p:txBody>
      </p:sp>
      <p:sp>
        <p:nvSpPr>
          <p:cNvPr id="11" name="Text Placeholder 2">
            <a:extLst>
              <a:ext uri="{FF2B5EF4-FFF2-40B4-BE49-F238E27FC236}">
                <a16:creationId xmlns:a16="http://schemas.microsoft.com/office/drawing/2014/main" id="{CEC3C06C-B8B3-41A0-8F62-FF169EE0450E}"/>
              </a:ext>
            </a:extLst>
          </p:cNvPr>
          <p:cNvSpPr>
            <a:spLocks noGrp="1"/>
          </p:cNvSpPr>
          <p:nvPr>
            <p:ph type="body" idx="13" hasCustomPrompt="1"/>
          </p:nvPr>
        </p:nvSpPr>
        <p:spPr>
          <a:xfrm>
            <a:off x="5464641" y="3796631"/>
            <a:ext cx="6371000" cy="428057"/>
          </a:xfrm>
        </p:spPr>
        <p:txBody>
          <a:bodyPr anchor="t">
            <a:normAutofit/>
          </a:bodyPr>
          <a:lstStyle>
            <a:lvl1pPr marL="0" indent="0">
              <a:buNone/>
              <a:defRPr sz="20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7" name="Picture 6">
            <a:extLst>
              <a:ext uri="{FF2B5EF4-FFF2-40B4-BE49-F238E27FC236}">
                <a16:creationId xmlns:a16="http://schemas.microsoft.com/office/drawing/2014/main" id="{84D2851F-08A5-47E1-989F-93645337A5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64732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Blank_L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a:t>Click to edit master title style</a:t>
            </a:r>
          </a:p>
        </p:txBody>
      </p:sp>
      <p:sp>
        <p:nvSpPr>
          <p:cNvPr id="11" name="Content Placeholder 2">
            <a:extLst>
              <a:ext uri="{FF2B5EF4-FFF2-40B4-BE49-F238E27FC236}">
                <a16:creationId xmlns:a16="http://schemas.microsoft.com/office/drawing/2014/main" id="{E943C909-CB83-4B2C-9021-DDF70A9D7542}"/>
              </a:ext>
            </a:extLst>
          </p:cNvPr>
          <p:cNvSpPr>
            <a:spLocks noGrp="1"/>
          </p:cNvSpPr>
          <p:nvPr>
            <p:ph idx="1"/>
          </p:nvPr>
        </p:nvSpPr>
        <p:spPr>
          <a:xfrm>
            <a:off x="275780" y="1574281"/>
            <a:ext cx="11513355" cy="4602687"/>
          </a:xfrm>
        </p:spPr>
        <p:txBody>
          <a:bodyPr>
            <a:normAutofit/>
          </a:bodyPr>
          <a:lstStyle>
            <a:lvl1pPr marL="228600" indent="-228600">
              <a:buFont typeface="Wingdings" panose="05000000000000000000" pitchFamily="2" charset="2"/>
              <a:buChar char="§"/>
              <a:defRPr sz="2000">
                <a:solidFill>
                  <a:schemeClr val="tx1">
                    <a:lumMod val="90000"/>
                    <a:lumOff val="10000"/>
                  </a:schemeClr>
                </a:solidFill>
              </a:defRPr>
            </a:lvl1pPr>
            <a:lvl2pPr marL="685800" indent="-228600">
              <a:buFont typeface="Arial" panose="020B0604020202020204" pitchFamily="34" charset="0"/>
              <a:buChar char="‒"/>
              <a:defRPr sz="1800">
                <a:solidFill>
                  <a:schemeClr val="tx1">
                    <a:lumMod val="90000"/>
                    <a:lumOff val="10000"/>
                  </a:schemeClr>
                </a:solidFill>
              </a:defRPr>
            </a:lvl2pPr>
            <a:lvl3pPr marL="1143000" indent="-228600">
              <a:buFont typeface="Courier New" panose="02070309020205020404" pitchFamily="49" charset="0"/>
              <a:buChar char="o"/>
              <a:defRPr sz="1600">
                <a:solidFill>
                  <a:schemeClr val="tx1">
                    <a:lumMod val="90000"/>
                    <a:lumOff val="10000"/>
                  </a:schemeClr>
                </a:solidFill>
              </a:defRPr>
            </a:lvl3pPr>
            <a:lvl4pPr>
              <a:defRPr sz="1400">
                <a:solidFill>
                  <a:schemeClr val="tx1">
                    <a:lumMod val="90000"/>
                    <a:lumOff val="10000"/>
                  </a:schemeClr>
                </a:solidFill>
              </a:defRPr>
            </a:lvl4pPr>
            <a:lvl5pPr>
              <a:defRPr sz="1400">
                <a:solidFill>
                  <a:schemeClr val="tx1">
                    <a:lumMod val="90000"/>
                    <a:lumOff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86988"/>
            <a:ext cx="3657600" cy="365125"/>
          </a:xfrm>
        </p:spPr>
        <p:txBody>
          <a:bodyPr vert="horz" lIns="91440" tIns="45720" rIns="91440" bIns="45720" rtlCol="0" anchor="ctr"/>
          <a:lstStyle>
            <a:lvl1pPr>
              <a:defRPr lang="en-US" sz="1000" baseline="0" smtClean="0">
                <a:solidFill>
                  <a:schemeClr val="accent1"/>
                </a:solidFill>
              </a:defRPr>
            </a:lvl1pPr>
          </a:lstStyle>
          <a:p>
            <a:pPr algn="l"/>
            <a:fld id="{38EA6B26-9CA0-4144-9BE8-9A34F496FA80}" type="slidenum">
              <a:rPr lang="en-US" smtClean="0"/>
              <a:pPr algn="l"/>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5780" y="981260"/>
            <a:ext cx="11513355" cy="428057"/>
          </a:xfrm>
        </p:spPr>
        <p:txBody>
          <a:bodyPr anchor="t">
            <a:normAutofit/>
          </a:bodyPr>
          <a:lstStyle>
            <a:lvl1pPr marL="0" indent="0">
              <a:buNone/>
              <a:defRPr sz="2000" b="0">
                <a:solidFill>
                  <a:schemeClr val="tx1">
                    <a:lumMod val="90000"/>
                    <a:lumOff val="10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Tree>
    <p:extLst>
      <p:ext uri="{BB962C8B-B14F-4D97-AF65-F5344CB8AC3E}">
        <p14:creationId xmlns:p14="http://schemas.microsoft.com/office/powerpoint/2010/main" val="403052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_L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5780" y="245099"/>
            <a:ext cx="11513355" cy="725118"/>
          </a:xfrm>
        </p:spPr>
        <p:txBody>
          <a:bodyPr vert="horz" lIns="45720" tIns="0" rIns="91440" bIns="0" rtlCol="0" anchor="b">
            <a:noAutofit/>
          </a:bodyPr>
          <a:lstStyle>
            <a:lvl1pPr>
              <a:defRPr lang="en-US" sz="4000" dirty="0">
                <a:solidFill>
                  <a:schemeClr val="accent5"/>
                </a:solidFill>
              </a:defRPr>
            </a:lvl1pPr>
          </a:lstStyle>
          <a:p>
            <a:pPr lvl="0" defTabSz="914354"/>
            <a:r>
              <a:rPr lang="en-US"/>
              <a:t>Click to edit master title style</a:t>
            </a:r>
          </a:p>
        </p:txBody>
      </p:sp>
      <p:sp>
        <p:nvSpPr>
          <p:cNvPr id="12" name="Slide Number Placeholder 5">
            <a:extLst>
              <a:ext uri="{FF2B5EF4-FFF2-40B4-BE49-F238E27FC236}">
                <a16:creationId xmlns:a16="http://schemas.microsoft.com/office/drawing/2014/main" id="{77E9C7F6-7956-4DCE-ABBE-012B741BB288}"/>
              </a:ext>
            </a:extLst>
          </p:cNvPr>
          <p:cNvSpPr>
            <a:spLocks noGrp="1"/>
          </p:cNvSpPr>
          <p:nvPr>
            <p:ph type="sldNum" sz="quarter" idx="12"/>
          </p:nvPr>
        </p:nvSpPr>
        <p:spPr>
          <a:xfrm>
            <a:off x="275772" y="6486987"/>
            <a:ext cx="3657600" cy="365125"/>
          </a:xfrm>
        </p:spPr>
        <p:txBody>
          <a:bodyPr vert="horz" lIns="91440" tIns="45720" rIns="91440" bIns="45720" rtlCol="0" anchor="ctr"/>
          <a:lstStyle>
            <a:lvl1pPr>
              <a:defRPr lang="en-US" sz="1000" baseline="0" smtClean="0">
                <a:solidFill>
                  <a:schemeClr val="accent1"/>
                </a:solidFill>
              </a:defRPr>
            </a:lvl1pPr>
          </a:lstStyle>
          <a:p>
            <a:pPr algn="l"/>
            <a:fld id="{38EA6B26-9CA0-4144-9BE8-9A34F496FA80}" type="slidenum">
              <a:rPr lang="en-US" smtClean="0"/>
              <a:pPr algn="l"/>
              <a:t>‹#›</a:t>
            </a:fld>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5780" y="981260"/>
            <a:ext cx="11513355" cy="428057"/>
          </a:xfrm>
        </p:spPr>
        <p:txBody>
          <a:bodyPr anchor="t">
            <a:normAutofit/>
          </a:bodyPr>
          <a:lstStyle>
            <a:lvl1pPr marL="0" indent="0">
              <a:buNone/>
              <a:defRPr sz="20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1" name="Rectangle 10">
            <a:extLst>
              <a:ext uri="{FF2B5EF4-FFF2-40B4-BE49-F238E27FC236}">
                <a16:creationId xmlns:a16="http://schemas.microsoft.com/office/drawing/2014/main" id="{5CAF0140-BAA0-45C3-822F-8139A527BD16}"/>
              </a:ext>
            </a:extLst>
          </p:cNvPr>
          <p:cNvSpPr/>
          <p:nvPr userDrawn="1"/>
        </p:nvSpPr>
        <p:spPr>
          <a:xfrm>
            <a:off x="0" y="3369574"/>
            <a:ext cx="12192000" cy="750844"/>
          </a:xfrm>
          <a:prstGeom prst="rect">
            <a:avLst/>
          </a:prstGeom>
          <a:solidFill>
            <a:srgbClr val="14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06E26105-E10E-4FFA-B771-DAE7B733C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359235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Highlight_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BD7E96-2D5D-456E-A4DF-3F76B01C7C0F}"/>
              </a:ext>
            </a:extLst>
          </p:cNvPr>
          <p:cNvSpPr/>
          <p:nvPr userDrawn="1"/>
        </p:nvSpPr>
        <p:spPr>
          <a:xfrm>
            <a:off x="1" y="0"/>
            <a:ext cx="12191993"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262432" y="1502229"/>
            <a:ext cx="9526701" cy="3098755"/>
          </a:xfrm>
        </p:spPr>
        <p:txBody>
          <a:bodyPr vert="horz" lIns="45720" tIns="0" rIns="91440" bIns="0" rtlCol="0" anchor="ctr">
            <a:normAutofit/>
          </a:bodyPr>
          <a:lstStyle>
            <a:lvl1pPr>
              <a:defRPr lang="en-US" sz="3600" dirty="0">
                <a:solidFill>
                  <a:schemeClr val="tx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262432" y="4687607"/>
            <a:ext cx="9526701" cy="997836"/>
          </a:xfrm>
        </p:spPr>
        <p:txBody>
          <a:bodyPr anchor="t">
            <a:normAutofit/>
          </a:bodyPr>
          <a:lstStyle>
            <a:lvl1pPr marL="0" indent="0">
              <a:buNone/>
              <a:defRPr sz="20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5" name="Slide Number Placeholder 5">
            <a:extLst>
              <a:ext uri="{FF2B5EF4-FFF2-40B4-BE49-F238E27FC236}">
                <a16:creationId xmlns:a16="http://schemas.microsoft.com/office/drawing/2014/main" id="{3546BB19-852A-4AEF-962C-3984EA9D1DA9}"/>
              </a:ext>
            </a:extLst>
          </p:cNvPr>
          <p:cNvSpPr>
            <a:spLocks noGrp="1"/>
          </p:cNvSpPr>
          <p:nvPr>
            <p:ph type="sldNum" sz="quarter" idx="12"/>
          </p:nvPr>
        </p:nvSpPr>
        <p:spPr>
          <a:xfrm>
            <a:off x="275772" y="6478821"/>
            <a:ext cx="3657600" cy="365125"/>
          </a:xfrm>
        </p:spPr>
        <p:txBody>
          <a:bodyPr vert="horz" lIns="91440" tIns="45720" rIns="91440" bIns="45720" rtlCol="0" anchor="ctr"/>
          <a:lstStyle>
            <a:lvl1pPr>
              <a:defRPr lang="en-US" sz="1000" baseline="0" smtClean="0">
                <a:solidFill>
                  <a:schemeClr val="bg1"/>
                </a:solidFill>
              </a:defRPr>
            </a:lvl1pPr>
          </a:lstStyle>
          <a:p>
            <a:pPr algn="l"/>
            <a:fld id="{38EA6B26-9CA0-4144-9BE8-9A34F496FA80}" type="slidenum">
              <a:rPr lang="en-US" smtClean="0"/>
              <a:pPr algn="l"/>
              <a:t>‹#›</a:t>
            </a:fld>
            <a:endParaRPr lang="en-US"/>
          </a:p>
        </p:txBody>
      </p:sp>
      <p:pic>
        <p:nvPicPr>
          <p:cNvPr id="7" name="Picture 6">
            <a:extLst>
              <a:ext uri="{FF2B5EF4-FFF2-40B4-BE49-F238E27FC236}">
                <a16:creationId xmlns:a16="http://schemas.microsoft.com/office/drawing/2014/main" id="{D4205D76-F77B-45E2-98C8-A59F84F3E5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5908" y="6580728"/>
            <a:ext cx="989733" cy="134593"/>
          </a:xfrm>
          <a:prstGeom prst="rect">
            <a:avLst/>
          </a:prstGeom>
        </p:spPr>
      </p:pic>
    </p:spTree>
    <p:extLst>
      <p:ext uri="{BB962C8B-B14F-4D97-AF65-F5344CB8AC3E}">
        <p14:creationId xmlns:p14="http://schemas.microsoft.com/office/powerpoint/2010/main" val="275387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theme" Target="../theme/theme2.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2C6E0-04C8-4037-B2ED-B11B4CC9C90D}" type="slidenum">
              <a:rPr lang="en-US" smtClean="0"/>
              <a:t>‹#›</a:t>
            </a:fld>
            <a:endParaRPr lang="en-US"/>
          </a:p>
        </p:txBody>
      </p:sp>
      <p:pic>
        <p:nvPicPr>
          <p:cNvPr id="9" name="Picture 8">
            <a:extLst>
              <a:ext uri="{FF2B5EF4-FFF2-40B4-BE49-F238E27FC236}">
                <a16:creationId xmlns:a16="http://schemas.microsoft.com/office/drawing/2014/main" id="{A476E2E7-CFD9-4FAB-9878-E32C8D02D3B2}"/>
              </a:ext>
            </a:extLst>
          </p:cNvPr>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189970" y="6176963"/>
            <a:ext cx="621030" cy="609600"/>
          </a:xfrm>
          <a:prstGeom prst="rect">
            <a:avLst/>
          </a:prstGeom>
          <a:noFill/>
          <a:ln>
            <a:noFill/>
          </a:ln>
        </p:spPr>
      </p:pic>
    </p:spTree>
    <p:extLst>
      <p:ext uri="{BB962C8B-B14F-4D97-AF65-F5344CB8AC3E}">
        <p14:creationId xmlns:p14="http://schemas.microsoft.com/office/powerpoint/2010/main" val="32515372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1" r:id="rId19"/>
    <p:sldLayoutId id="2147483694" r:id="rId20"/>
    <p:sldLayoutId id="214748369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5544" y="-35858"/>
            <a:ext cx="6858000" cy="6858000"/>
          </a:xfrm>
          <a:prstGeom prst="rect">
            <a:avLst/>
          </a:prstGeom>
        </p:spPr>
      </p:pic>
      <p:sp>
        <p:nvSpPr>
          <p:cNvPr id="14" name="Google Shape;1065;p63">
            <a:extLst>
              <a:ext uri="{FF2B5EF4-FFF2-40B4-BE49-F238E27FC236}">
                <a16:creationId xmlns:a16="http://schemas.microsoft.com/office/drawing/2014/main" id="{DDA331F4-107C-C341-935F-B726C4C5C4D3}"/>
              </a:ext>
            </a:extLst>
          </p:cNvPr>
          <p:cNvSpPr/>
          <p:nvPr userDrawn="1"/>
        </p:nvSpPr>
        <p:spPr>
          <a:xfrm>
            <a:off x="3077428" y="1652985"/>
            <a:ext cx="9114600" cy="3578100"/>
          </a:xfrm>
          <a:prstGeom prst="rect">
            <a:avLst/>
          </a:prstGeom>
          <a:solidFill>
            <a:srgbClr val="1CA8BB">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701;p53">
            <a:extLst>
              <a:ext uri="{FF2B5EF4-FFF2-40B4-BE49-F238E27FC236}">
                <a16:creationId xmlns:a16="http://schemas.microsoft.com/office/drawing/2014/main" id="{1D03E609-44EC-BC47-A4B7-05ADA0D3891B}"/>
              </a:ext>
            </a:extLst>
          </p:cNvPr>
          <p:cNvSpPr txBox="1"/>
          <p:nvPr userDrawn="1"/>
        </p:nvSpPr>
        <p:spPr>
          <a:xfrm>
            <a:off x="126989" y="4815671"/>
            <a:ext cx="2759058" cy="1039693"/>
          </a:xfrm>
          <a:prstGeom prst="rect">
            <a:avLst/>
          </a:prstGeom>
          <a:solidFill>
            <a:schemeClr val="bg1">
              <a:alpha val="37000"/>
            </a:schemeClr>
          </a:solidFill>
          <a:ln>
            <a:noFill/>
          </a:ln>
        </p:spPr>
        <p:txBody>
          <a:bodyPr spcFirstLastPara="1" wrap="square" lIns="0" tIns="0" rIns="0" bIns="0" anchor="t" anchorCtr="0">
            <a:noAutofit/>
          </a:bodyPr>
          <a:lstStyle/>
          <a:p>
            <a:r>
              <a:rPr lang="en-US" sz="2400" dirty="0">
                <a:solidFill>
                  <a:schemeClr val="tx1"/>
                </a:solidFill>
                <a:latin typeface="Calibri" panose="020F0502020204030204" pitchFamily="34" charset="0"/>
                <a:cs typeface="Calibri" panose="020F0502020204030204" pitchFamily="34" charset="0"/>
              </a:rPr>
              <a:t>NOAA </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National Satellite, and Information Service</a:t>
            </a:r>
          </a:p>
        </p:txBody>
      </p:sp>
      <p:pic>
        <p:nvPicPr>
          <p:cNvPr id="15" name="Google Shape;1074;p63">
            <a:extLst>
              <a:ext uri="{FF2B5EF4-FFF2-40B4-BE49-F238E27FC236}">
                <a16:creationId xmlns:a16="http://schemas.microsoft.com/office/drawing/2014/main" id="{8B230C2C-D173-0A40-802A-EDACB2BEA9E2}"/>
              </a:ext>
            </a:extLst>
          </p:cNvPr>
          <p:cNvPicPr preferRelativeResize="0"/>
          <p:nvPr userDrawn="1"/>
        </p:nvPicPr>
        <p:blipFill rotWithShape="1">
          <a:blip r:embed="rId4">
            <a:alphaModFix/>
          </a:blip>
          <a:srcRect/>
          <a:stretch/>
        </p:blipFill>
        <p:spPr>
          <a:xfrm>
            <a:off x="1856153" y="6888"/>
            <a:ext cx="2496250" cy="2306180"/>
          </a:xfrm>
          <a:prstGeom prst="rect">
            <a:avLst/>
          </a:prstGeom>
          <a:noFill/>
          <a:ln>
            <a:noFill/>
          </a:ln>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7176" y="2526014"/>
            <a:ext cx="2621941" cy="2621941"/>
          </a:xfrm>
          <a:prstGeom prst="rect">
            <a:avLst/>
          </a:prstGeom>
        </p:spPr>
      </p:pic>
    </p:spTree>
    <p:extLst>
      <p:ext uri="{BB962C8B-B14F-4D97-AF65-F5344CB8AC3E}">
        <p14:creationId xmlns:p14="http://schemas.microsoft.com/office/powerpoint/2010/main" val="3048710391"/>
      </p:ext>
    </p:extLst>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ec.wisc.edu/geo-ir-sounder" TargetMode="External"/><Relationship Id="rId2" Type="http://schemas.openxmlformats.org/officeDocument/2006/relationships/image" Target="../media/image43.png"/><Relationship Id="rId1" Type="http://schemas.openxmlformats.org/officeDocument/2006/relationships/slideLayout" Target="../slideLayouts/slideLayout21.xml"/><Relationship Id="rId5" Type="http://schemas.openxmlformats.org/officeDocument/2006/relationships/hyperlink" Target="https://www.nesdis.noaa.gov/next-generation-satellites/geostationary-extended-observations-geoxo" TargetMode="External"/><Relationship Id="rId4" Type="http://schemas.openxmlformats.org/officeDocument/2006/relationships/hyperlink" Target="https://repository.library.noaa.gov/view/noaa/3292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hyperlink" Target="https://agupubs.onlinelibrary.wiley.com/doi/10.1029/2021GL093794" TargetMode="External"/><Relationship Id="rId2" Type="http://schemas.openxmlformats.org/officeDocument/2006/relationships/image" Target="../media/image48.png"/><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hyperlink" Target="https://www.ssec.wisc.edu/geo-ir-sounde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nesdis.noaa.gov/next-generation/geostationary-extended-observations-geox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ssec.wisc.edu/geo-ir-sounder"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journals.ametsoc.org/view/journals/apme/43/8/1520-0450_2004_043_1083_asccum_2.0.co_2.xml" TargetMode="External"/><Relationship Id="rId7" Type="http://schemas.openxmlformats.org/officeDocument/2006/relationships/hyperlink" Target="https://journals.ametsoc.org/view/journals/apme/50/3/2010jamc2441.1.x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journals.ametsoc.org/view/journals/atot/26/11/2009jtecha1248_1.xml" TargetMode="External"/><Relationship Id="rId5" Type="http://schemas.openxmlformats.org/officeDocument/2006/relationships/hyperlink" Target="https://journals.ametsoc.org/view/journals/atot/26/8/2009jtecha1210_1.xml" TargetMode="External"/><Relationship Id="rId4" Type="http://schemas.openxmlformats.org/officeDocument/2006/relationships/hyperlink" Target="https://journals.ametsoc.org/view/journals/apme/47/10/2008jamc1858.1.x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journals.ametsoc.org/view/journals/bams/99/3/bams-d-16-0293.1.xml"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doi.org/10.1002/qj.3746" TargetMode="External"/><Relationship Id="rId5" Type="http://schemas.openxmlformats.org/officeDocument/2006/relationships/hyperlink" Target="https://doi.org/10.1029/2021GL093794" TargetMode="External"/><Relationship Id="rId4" Type="http://schemas.openxmlformats.org/officeDocument/2006/relationships/hyperlink" Target="https://doi.org/10.1029/2021GL09367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video" Target="file:///C:\JLI\ABS\GUC-III\gsall_02042.avi" TargetMode="External"/><Relationship Id="rId5" Type="http://schemas.openxmlformats.org/officeDocument/2006/relationships/image" Target="../media/image36.jpe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53">
            <a:extLst>
              <a:ext uri="{FF2B5EF4-FFF2-40B4-BE49-F238E27FC236}">
                <a16:creationId xmlns:a16="http://schemas.microsoft.com/office/drawing/2014/main" id="{5CE4EDA1-1988-994A-9536-69AFC572FC3E}"/>
              </a:ext>
            </a:extLst>
          </p:cNvPr>
          <p:cNvSpPr txBox="1"/>
          <p:nvPr/>
        </p:nvSpPr>
        <p:spPr>
          <a:xfrm>
            <a:off x="5124816" y="1853035"/>
            <a:ext cx="7067184" cy="2462111"/>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90000"/>
              </a:lnSpc>
              <a:spcBef>
                <a:spcPts val="0"/>
              </a:spcBef>
              <a:spcAft>
                <a:spcPts val="0"/>
              </a:spcAft>
              <a:buClr>
                <a:srgbClr val="2F5496"/>
              </a:buClr>
              <a:buSzPts val="5000"/>
              <a:buFont typeface="Arial Narrow"/>
              <a:buNone/>
              <a:tabLst/>
              <a:defRPr/>
            </a:pPr>
            <a:r>
              <a:rPr kumimoji="0" lang="en-US" sz="5000" b="0" i="0" u="none" strike="noStrike" kern="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sym typeface="Arial Narrow"/>
              </a:rPr>
              <a:t>US Plans for Geostationary Hyper-spectral Infrared Sounders</a:t>
            </a:r>
            <a:endParaRPr kumimoji="0"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 name="Google Shape;698;p53">
            <a:extLst>
              <a:ext uri="{FF2B5EF4-FFF2-40B4-BE49-F238E27FC236}">
                <a16:creationId xmlns:a16="http://schemas.microsoft.com/office/drawing/2014/main" id="{B370124D-FF32-A74D-B08D-F6B14D15D281}"/>
              </a:ext>
            </a:extLst>
          </p:cNvPr>
          <p:cNvSpPr txBox="1"/>
          <p:nvPr/>
        </p:nvSpPr>
        <p:spPr>
          <a:xfrm>
            <a:off x="5124817" y="4416431"/>
            <a:ext cx="7055133" cy="584775"/>
          </a:xfrm>
          <a:prstGeom prst="rect">
            <a:avLst/>
          </a:prstGeom>
          <a:noFill/>
          <a:ln>
            <a:noFill/>
          </a:ln>
        </p:spPr>
        <p:txBody>
          <a:bodyPr spcFirstLastPara="1" wrap="square" lIns="91425" tIns="45700" rIns="91425" bIns="45700" anchor="t" anchorCtr="0">
            <a:noAutofit/>
          </a:bodyPr>
          <a:lstStyle/>
          <a:p>
            <a:pPr lvl="0">
              <a:buClr>
                <a:srgbClr val="000000"/>
              </a:buClr>
              <a:defRPr/>
            </a:pPr>
            <a:r>
              <a:rPr lang="en-US" sz="3200" dirty="0">
                <a:highlight>
                  <a:srgbClr val="FFFF00"/>
                </a:highlight>
              </a:rPr>
              <a:t>GeoXO Sounder (GXS)</a:t>
            </a:r>
            <a:r>
              <a:rPr lang="en-US" sz="3200" dirty="0"/>
              <a:t/>
            </a:r>
            <a:br>
              <a:rPr lang="en-US" sz="3200" dirty="0"/>
            </a:br>
            <a:endParaRPr kumimoji="0" sz="1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700;p53">
            <a:extLst>
              <a:ext uri="{FF2B5EF4-FFF2-40B4-BE49-F238E27FC236}">
                <a16:creationId xmlns:a16="http://schemas.microsoft.com/office/drawing/2014/main" id="{F067ED91-F1E3-C645-BD05-7328841A24D5}"/>
              </a:ext>
            </a:extLst>
          </p:cNvPr>
          <p:cNvSpPr txBox="1"/>
          <p:nvPr/>
        </p:nvSpPr>
        <p:spPr>
          <a:xfrm>
            <a:off x="0" y="6117201"/>
            <a:ext cx="1491175" cy="57372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alibri"/>
                <a:ea typeface="Calibri"/>
                <a:cs typeface="Calibri"/>
                <a:sym typeface="Calibri"/>
              </a:rPr>
              <a:t>March, 2022</a:t>
            </a:r>
            <a:endParaRPr kumimoji="0"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702;p53">
            <a:extLst>
              <a:ext uri="{FF2B5EF4-FFF2-40B4-BE49-F238E27FC236}">
                <a16:creationId xmlns:a16="http://schemas.microsoft.com/office/drawing/2014/main" id="{CA8B16E1-4B13-4F4B-9151-E12185097568}"/>
              </a:ext>
            </a:extLst>
          </p:cNvPr>
          <p:cNvSpPr txBox="1"/>
          <p:nvPr/>
        </p:nvSpPr>
        <p:spPr>
          <a:xfrm>
            <a:off x="4404946" y="5315399"/>
            <a:ext cx="7201382"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Tim Schmit, NOAA NESDIS STAR </a:t>
            </a:r>
            <a:r>
              <a:rPr kumimoji="0" lang="en-US" sz="2400" b="0" i="0" u="none" strike="noStrike" kern="0" cap="none" spc="0" normalizeH="0" baseline="0" noProof="0" dirty="0" err="1" smtClean="0">
                <a:ln>
                  <a:noFill/>
                </a:ln>
                <a:solidFill>
                  <a:srgbClr val="2F5496"/>
                </a:solidFill>
                <a:effectLst/>
                <a:uLnTx/>
                <a:uFillTx/>
                <a:latin typeface="Calibri"/>
                <a:ea typeface="Calibri"/>
                <a:cs typeface="Calibri"/>
                <a:sym typeface="Calibri"/>
              </a:rPr>
              <a:t>CoRP</a:t>
            </a: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 ASPB</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GXS Team, </a:t>
            </a:r>
            <a:r>
              <a:rPr kumimoji="0" lang="en-US" sz="2400" b="0" i="0" u="none" strike="noStrike" kern="0" cap="none" spc="0" normalizeH="0" baseline="0" noProof="0" dirty="0" err="1" smtClean="0">
                <a:ln>
                  <a:noFill/>
                </a:ln>
                <a:solidFill>
                  <a:srgbClr val="2F5496"/>
                </a:solidFill>
                <a:effectLst/>
                <a:uLnTx/>
                <a:uFillTx/>
                <a:latin typeface="Calibri"/>
                <a:ea typeface="Calibri"/>
                <a:cs typeface="Calibri"/>
                <a:sym typeface="Calibri"/>
              </a:rPr>
              <a:t>Zhenglong</a:t>
            </a: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 Li, Joel </a:t>
            </a:r>
            <a:r>
              <a:rPr kumimoji="0" lang="en-US" sz="2400" b="0" i="0" u="none" strike="noStrike" kern="0" cap="none" spc="0" normalizeH="0" baseline="0" noProof="0" dirty="0" err="1" smtClean="0">
                <a:ln>
                  <a:noFill/>
                </a:ln>
                <a:solidFill>
                  <a:srgbClr val="2F5496"/>
                </a:solidFill>
                <a:effectLst/>
                <a:uLnTx/>
                <a:uFillTx/>
                <a:latin typeface="Calibri"/>
                <a:ea typeface="Calibri"/>
                <a:cs typeface="Calibri"/>
                <a:sym typeface="Calibri"/>
              </a:rPr>
              <a:t>McCorkel</a:t>
            </a:r>
            <a:r>
              <a:rPr kumimoji="0" lang="en-US" sz="2400" b="0" i="0" u="none" strike="noStrike" kern="0" cap="none" spc="0" normalizeH="0" baseline="0" noProof="0" dirty="0" smtClean="0">
                <a:ln>
                  <a:noFill/>
                </a:ln>
                <a:solidFill>
                  <a:srgbClr val="2F5496"/>
                </a:solidFill>
                <a:effectLst/>
                <a:uLnTx/>
                <a:uFillTx/>
                <a:latin typeface="Calibri"/>
                <a:ea typeface="Calibri"/>
                <a:cs typeface="Calibri"/>
                <a:sym typeface="Calibri"/>
              </a:rPr>
              <a:t>, etc., ……</a:t>
            </a:r>
            <a:endParaRPr kumimoji="0" sz="3600" b="1" i="0" u="none" strike="noStrike" kern="0" cap="none" spc="0" normalizeH="0" baseline="0" noProof="0" dirty="0">
              <a:ln>
                <a:noFill/>
              </a:ln>
              <a:solidFill>
                <a:srgbClr val="2F5496"/>
              </a:solidFill>
              <a:effectLst/>
              <a:uLnTx/>
              <a:uFillTx/>
              <a:latin typeface="Calibri"/>
              <a:ea typeface="Calibri"/>
              <a:cs typeface="Calibri"/>
              <a:sym typeface="Calibri"/>
            </a:endParaRPr>
          </a:p>
        </p:txBody>
      </p:sp>
      <p:pic>
        <p:nvPicPr>
          <p:cNvPr id="6" name="legacy_advanced_sounder_cub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582711" y="0"/>
            <a:ext cx="3666344" cy="2808263"/>
          </a:xfrm>
          <a:prstGeom prst="rect">
            <a:avLst/>
          </a:prstGeom>
        </p:spPr>
      </p:pic>
    </p:spTree>
    <p:extLst>
      <p:ext uri="{BB962C8B-B14F-4D97-AF65-F5344CB8AC3E}">
        <p14:creationId xmlns:p14="http://schemas.microsoft.com/office/powerpoint/2010/main" val="11273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2976"/>
            <a:ext cx="10515600" cy="1325563"/>
          </a:xfrm>
        </p:spPr>
        <p:txBody>
          <a:bodyPr/>
          <a:lstStyle/>
          <a:p>
            <a:r>
              <a:rPr lang="en-US" dirty="0" smtClean="0"/>
              <a:t>Temporal Coverage (</a:t>
            </a:r>
            <a:r>
              <a:rPr lang="en-US" i="1" dirty="0" smtClean="0"/>
              <a:t>posted</a:t>
            </a:r>
            <a:r>
              <a:rPr lang="en-US" dirty="0" smtClean="0"/>
              <a:t> PORD)</a:t>
            </a:r>
            <a:endParaRPr lang="en-US" dirty="0"/>
          </a:p>
        </p:txBody>
      </p:sp>
      <p:sp>
        <p:nvSpPr>
          <p:cNvPr id="5" name="Text Placeholder 4"/>
          <p:cNvSpPr>
            <a:spLocks noGrp="1"/>
          </p:cNvSpPr>
          <p:nvPr>
            <p:ph type="body" idx="1"/>
          </p:nvPr>
        </p:nvSpPr>
        <p:spPr>
          <a:xfrm>
            <a:off x="87086" y="1081893"/>
            <a:ext cx="5181600" cy="2615746"/>
          </a:xfrm>
        </p:spPr>
        <p:txBody>
          <a:bodyPr/>
          <a:lstStyle/>
          <a:p>
            <a:r>
              <a:rPr lang="en-US" dirty="0"/>
              <a:t>In Disk Sounding task, the GXS shall</a:t>
            </a:r>
            <a:r>
              <a:rPr lang="en-US" b="1" dirty="0"/>
              <a:t> </a:t>
            </a:r>
            <a:r>
              <a:rPr lang="en-US" dirty="0"/>
              <a:t>acquire each Sounding Disk </a:t>
            </a:r>
            <a:r>
              <a:rPr lang="en-US" dirty="0" smtClean="0"/>
              <a:t>(SD) </a:t>
            </a:r>
            <a:r>
              <a:rPr lang="en-US" dirty="0"/>
              <a:t>and perform all </a:t>
            </a:r>
            <a:r>
              <a:rPr lang="en-US" dirty="0" smtClean="0"/>
              <a:t>necessary housekeeping </a:t>
            </a:r>
            <a:r>
              <a:rPr lang="en-US" dirty="0"/>
              <a:t>and calibration functions</a:t>
            </a:r>
            <a:r>
              <a:rPr lang="en-US" b="1" dirty="0"/>
              <a:t> in less than 30 minutes.</a:t>
            </a:r>
          </a:p>
        </p:txBody>
      </p:sp>
      <p:sp>
        <p:nvSpPr>
          <p:cNvPr id="6" name="Text Placeholder 5"/>
          <p:cNvSpPr>
            <a:spLocks noGrp="1"/>
          </p:cNvSpPr>
          <p:nvPr>
            <p:ph type="body" idx="2"/>
          </p:nvPr>
        </p:nvSpPr>
        <p:spPr>
          <a:xfrm>
            <a:off x="5268686" y="1081893"/>
            <a:ext cx="6760027" cy="4351338"/>
          </a:xfrm>
        </p:spPr>
        <p:txBody>
          <a:bodyPr/>
          <a:lstStyle/>
          <a:p>
            <a:r>
              <a:rPr lang="en-US" dirty="0" smtClean="0"/>
              <a:t>SD is </a:t>
            </a:r>
            <a:r>
              <a:rPr lang="en-US" dirty="0"/>
              <a:t>a collection of spatial resolution elements </a:t>
            </a:r>
            <a:r>
              <a:rPr lang="en-US" dirty="0" smtClean="0"/>
              <a:t>viewing the </a:t>
            </a:r>
            <a:r>
              <a:rPr lang="en-US" dirty="0"/>
              <a:t>earth where the local zenith angle (LZA) to a </a:t>
            </a:r>
            <a:r>
              <a:rPr lang="en-US" dirty="0" smtClean="0"/>
              <a:t>GOES </a:t>
            </a:r>
            <a:r>
              <a:rPr lang="en-US" dirty="0"/>
              <a:t>is less than </a:t>
            </a:r>
            <a:r>
              <a:rPr lang="en-US" dirty="0" smtClean="0"/>
              <a:t>62 degrees </a:t>
            </a:r>
            <a:r>
              <a:rPr lang="en-US" dirty="0"/>
              <a:t>and the local zenith angle is less than </a:t>
            </a:r>
            <a:r>
              <a:rPr lang="en-US" i="1" dirty="0"/>
              <a:t>or equal to the local zenith angle </a:t>
            </a:r>
            <a:r>
              <a:rPr lang="en-US" i="1" dirty="0" smtClean="0"/>
              <a:t>to the </a:t>
            </a:r>
            <a:r>
              <a:rPr lang="en-US" i="1" dirty="0"/>
              <a:t>neighboring </a:t>
            </a:r>
            <a:r>
              <a:rPr lang="en-US" i="1" dirty="0" smtClean="0"/>
              <a:t>GOES</a:t>
            </a:r>
            <a:r>
              <a:rPr lang="en-US" dirty="0" smtClean="0"/>
              <a:t>.</a:t>
            </a:r>
            <a:endParaRPr lang="en-US" dirty="0"/>
          </a:p>
        </p:txBody>
      </p:sp>
      <p:sp>
        <p:nvSpPr>
          <p:cNvPr id="7" name="Rectangle 6"/>
          <p:cNvSpPr/>
          <p:nvPr/>
        </p:nvSpPr>
        <p:spPr>
          <a:xfrm>
            <a:off x="1449823" y="4362810"/>
            <a:ext cx="9903977" cy="1815882"/>
          </a:xfrm>
          <a:prstGeom prst="rect">
            <a:avLst/>
          </a:prstGeom>
          <a:solidFill>
            <a:schemeClr val="accent3"/>
          </a:solidFill>
        </p:spPr>
        <p:txBody>
          <a:bodyPr wrap="square">
            <a:spAutoFit/>
          </a:bodyPr>
          <a:lstStyle/>
          <a:p>
            <a:r>
              <a:rPr lang="en-US" sz="2800" dirty="0" smtClean="0">
                <a:solidFill>
                  <a:prstClr val="black"/>
                </a:solidFill>
                <a:latin typeface="Calibri" panose="020F0502020204030204"/>
              </a:rPr>
              <a:t>Even if the GXS scanned twice as slow as the posted PORD values, it would still be faster than the legacy GOES Sounder. This faster scanning allows for obtaining wind information, something not possible from LEO satellites over most areas.  </a:t>
            </a:r>
            <a:endParaRPr lang="en-US" sz="2800" dirty="0"/>
          </a:p>
        </p:txBody>
      </p:sp>
    </p:spTree>
    <p:extLst>
      <p:ext uri="{BB962C8B-B14F-4D97-AF65-F5344CB8AC3E}">
        <p14:creationId xmlns:p14="http://schemas.microsoft.com/office/powerpoint/2010/main" val="281556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680811"/>
            <a:ext cx="10515600" cy="1325563"/>
          </a:xfrm>
        </p:spPr>
        <p:txBody>
          <a:bodyPr/>
          <a:lstStyle/>
          <a:p>
            <a:r>
              <a:rPr lang="en-US" dirty="0"/>
              <a:t>Spatial Resolutions: Ground Sample Distance and Angle</a:t>
            </a:r>
            <a:br>
              <a:rPr lang="en-US" dirty="0"/>
            </a:br>
            <a:endParaRPr lang="en-US" dirty="0"/>
          </a:p>
        </p:txBody>
      </p:sp>
      <p:sp>
        <p:nvSpPr>
          <p:cNvPr id="5" name="Text Placeholder 4"/>
          <p:cNvSpPr>
            <a:spLocks noGrp="1"/>
          </p:cNvSpPr>
          <p:nvPr>
            <p:ph type="body" idx="1"/>
          </p:nvPr>
        </p:nvSpPr>
        <p:spPr>
          <a:xfrm>
            <a:off x="838199" y="1705881"/>
            <a:ext cx="10025743" cy="4351338"/>
          </a:xfrm>
        </p:spPr>
        <p:txBody>
          <a:bodyPr/>
          <a:lstStyle/>
          <a:p>
            <a:r>
              <a:rPr lang="en-US" dirty="0" smtClean="0"/>
              <a:t>The </a:t>
            </a:r>
            <a:r>
              <a:rPr lang="en-US" dirty="0"/>
              <a:t>centroid-to-centroid distance between adjacent spatial samples on the </a:t>
            </a:r>
            <a:r>
              <a:rPr lang="en-US" dirty="0" smtClean="0"/>
              <a:t>Earth’s surface</a:t>
            </a:r>
            <a:r>
              <a:rPr lang="en-US" dirty="0"/>
              <a:t>, as measured at the Sub-Satellite Point, defines the ground sample </a:t>
            </a:r>
            <a:r>
              <a:rPr lang="en-US" dirty="0" smtClean="0"/>
              <a:t>distance (GSD</a:t>
            </a:r>
            <a:r>
              <a:rPr lang="en-US" dirty="0"/>
              <a:t>). The ground sample angle (GSA) is the associated angle. A </a:t>
            </a:r>
            <a:r>
              <a:rPr lang="en-US" dirty="0" smtClean="0"/>
              <a:t>two-dimensional pixel </a:t>
            </a:r>
            <a:r>
              <a:rPr lang="en-US" dirty="0"/>
              <a:t>is defined by the GSD in the East/West and North/South </a:t>
            </a:r>
            <a:r>
              <a:rPr lang="en-US" dirty="0" smtClean="0"/>
              <a:t>dimensions. The </a:t>
            </a:r>
            <a:r>
              <a:rPr lang="en-US" dirty="0"/>
              <a:t>GXS shall</a:t>
            </a:r>
            <a:r>
              <a:rPr lang="en-US" b="1" dirty="0"/>
              <a:t> </a:t>
            </a:r>
            <a:r>
              <a:rPr lang="en-US" dirty="0"/>
              <a:t>have a GSA no larger than 112 </a:t>
            </a:r>
            <a:r>
              <a:rPr lang="en-US" dirty="0" err="1"/>
              <a:t>microradians</a:t>
            </a:r>
            <a:r>
              <a:rPr lang="en-US" dirty="0"/>
              <a:t> (4 km at nadir) </a:t>
            </a:r>
            <a:r>
              <a:rPr lang="en-US" dirty="0" smtClean="0"/>
              <a:t>for emissive </a:t>
            </a:r>
            <a:r>
              <a:rPr lang="en-US" dirty="0"/>
              <a:t>channels</a:t>
            </a:r>
            <a:r>
              <a:rPr lang="en-US" dirty="0" smtClean="0"/>
              <a:t>.</a:t>
            </a:r>
          </a:p>
          <a:p>
            <a:endParaRPr lang="en-US" sz="1000" dirty="0"/>
          </a:p>
          <a:p>
            <a:r>
              <a:rPr lang="en-US" dirty="0" smtClean="0"/>
              <a:t>This is much improved over the legacy GOES Sounders and the current polar hyperspectral IR sounders. </a:t>
            </a:r>
            <a:endParaRPr lang="en-US" dirty="0"/>
          </a:p>
        </p:txBody>
      </p:sp>
    </p:spTree>
    <p:extLst>
      <p:ext uri="{BB962C8B-B14F-4D97-AF65-F5344CB8AC3E}">
        <p14:creationId xmlns:p14="http://schemas.microsoft.com/office/powerpoint/2010/main" val="50970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135"/>
            <a:ext cx="10515600" cy="1325563"/>
          </a:xfrm>
        </p:spPr>
        <p:txBody>
          <a:bodyPr>
            <a:normAutofit/>
          </a:bodyPr>
          <a:lstStyle/>
          <a:p>
            <a:r>
              <a:rPr lang="en-US" dirty="0"/>
              <a:t>Applications in forecasting</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781836" y="835380"/>
            <a:ext cx="10772847" cy="56323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The improved vertical resolution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allows for the critical vertical distribution of moisture to be monitoring (in clear skies)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NWS and other forecasters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have been using hyperspectral sounder data from LEO satellites for years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via the Hazardous Weather Testbed and NOAA Unique Combined Atmospheric Processing System (NUCAPS)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However, a LEO sounder has a revisit time of 12 hours for a spot over the equator compared to the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GEO sounder that can revisit the same location in about 30 minutes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intrinsic nature of the geostationary orbit permits longer integration time of the detector over the same Earth scene and continuous data downlink. As a result, </a:t>
            </a:r>
            <a:r>
              <a:rPr lang="en-US" sz="2400" b="1" dirty="0" smtClean="0">
                <a:solidFill>
                  <a:prstClr val="black"/>
                </a:solidFill>
                <a:latin typeface="Calibri" panose="020F0502020204030204"/>
              </a:rPr>
              <a:t>GXS is expected to </a:t>
            </a:r>
            <a:r>
              <a:rPr kumimoji="0" lang="en-US" sz="2400" b="1" i="0" u="none" strike="noStrike" kern="1200" cap="none" spc="0" normalizeH="0" baseline="0" noProof="0" dirty="0" smtClean="0">
                <a:ln>
                  <a:noFill/>
                </a:ln>
                <a:solidFill>
                  <a:prstClr val="black"/>
                </a:solidFill>
                <a:effectLst/>
                <a:uLnTx/>
                <a:uFillTx/>
                <a:latin typeface="Calibri" panose="020F0502020204030204"/>
              </a:rPr>
              <a:t>achieve a footprint on the Earth surface of 4 km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subpoint</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Doubling the clear-sky yields, comparted to LEO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05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6" y="0"/>
            <a:ext cx="12416444" cy="12416444"/>
          </a:xfrm>
          <a:prstGeom prst="rect">
            <a:avLst/>
          </a:prstGeom>
        </p:spPr>
      </p:pic>
      <p:sp>
        <p:nvSpPr>
          <p:cNvPr id="3" name="TextBox 2"/>
          <p:cNvSpPr txBox="1"/>
          <p:nvPr/>
        </p:nvSpPr>
        <p:spPr>
          <a:xfrm>
            <a:off x="5911516" y="1010652"/>
            <a:ext cx="12939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“clippers”</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4" name="TextBox 3"/>
          <p:cNvSpPr txBox="1"/>
          <p:nvPr/>
        </p:nvSpPr>
        <p:spPr>
          <a:xfrm>
            <a:off x="4493024" y="1368405"/>
            <a:ext cx="44888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Arial"/>
                <a:ea typeface="+mn-ea"/>
                <a:cs typeface="+mn-cs"/>
              </a:rPr>
              <a:t>Most everywhere: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Arial"/>
                <a:ea typeface="+mn-ea"/>
                <a:cs typeface="+mn-cs"/>
              </a:rPr>
              <a:t>Pre-convection, stability, winds, moisture, high clouds, help AQ, etc.</a:t>
            </a:r>
            <a:endParaRPr kumimoji="0" lang="en-US" sz="2000" b="1" i="0" u="none" strike="noStrike" kern="1200" cap="none" spc="0" normalizeH="0" baseline="0" noProof="0" dirty="0">
              <a:ln>
                <a:noFill/>
              </a:ln>
              <a:solidFill>
                <a:srgbClr val="FFFF00"/>
              </a:solidFill>
              <a:effectLst/>
              <a:uLnTx/>
              <a:uFillTx/>
              <a:latin typeface="Arial"/>
              <a:ea typeface="+mn-ea"/>
              <a:cs typeface="+mn-cs"/>
            </a:endParaRPr>
          </a:p>
        </p:txBody>
      </p:sp>
      <p:sp>
        <p:nvSpPr>
          <p:cNvPr id="5" name="TextBox 4"/>
          <p:cNvSpPr txBox="1"/>
          <p:nvPr/>
        </p:nvSpPr>
        <p:spPr>
          <a:xfrm>
            <a:off x="6984291" y="3156009"/>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“return flow”</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6" name="TextBox 5"/>
          <p:cNvSpPr txBox="1"/>
          <p:nvPr/>
        </p:nvSpPr>
        <p:spPr>
          <a:xfrm>
            <a:off x="2693688" y="1960528"/>
            <a:ext cx="1916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“atmospheric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rivers”</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7" name="TextBox 6"/>
          <p:cNvSpPr txBox="1"/>
          <p:nvPr/>
        </p:nvSpPr>
        <p:spPr>
          <a:xfrm>
            <a:off x="8643634" y="2670909"/>
            <a:ext cx="16979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“Nor-</a:t>
            </a:r>
            <a:r>
              <a:rPr kumimoji="0" lang="en-US" sz="1800" b="1" i="0" u="none" strike="noStrike" kern="1200" cap="none" spc="0" normalizeH="0" baseline="0" noProof="0" dirty="0" err="1" smtClean="0">
                <a:ln>
                  <a:noFill/>
                </a:ln>
                <a:solidFill>
                  <a:srgbClr val="FFFF00"/>
                </a:solidFill>
                <a:effectLst/>
                <a:uLnTx/>
                <a:uFillTx/>
                <a:latin typeface="Arial"/>
                <a:ea typeface="+mn-ea"/>
                <a:cs typeface="+mn-cs"/>
              </a:rPr>
              <a:t>easters</a:t>
            </a: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8" name="TextBox 7"/>
          <p:cNvSpPr txBox="1"/>
          <p:nvPr/>
        </p:nvSpPr>
        <p:spPr>
          <a:xfrm>
            <a:off x="2134868" y="3781114"/>
            <a:ext cx="3352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r>
              <a:rPr kumimoji="0" lang="en-US" sz="1800" b="1" i="0" u="none" strike="noStrike" kern="1200" cap="none" spc="0" normalizeH="0" baseline="0" noProof="0" dirty="0" err="1" smtClean="0">
                <a:ln>
                  <a:noFill/>
                </a:ln>
                <a:solidFill>
                  <a:srgbClr val="FFFF00"/>
                </a:solidFill>
                <a:effectLst/>
                <a:uLnTx/>
                <a:uFillTx/>
                <a:latin typeface="Arial"/>
                <a:ea typeface="+mn-ea"/>
                <a:cs typeface="+mn-cs"/>
              </a:rPr>
              <a:t>EastPac</a:t>
            </a:r>
            <a:r>
              <a:rPr kumimoji="0" lang="en-US" sz="1800" b="1" i="0" u="none" strike="noStrike" kern="1200" cap="none" spc="0" normalizeH="0" baseline="0" noProof="0" dirty="0" smtClean="0">
                <a:ln>
                  <a:noFill/>
                </a:ln>
                <a:solidFill>
                  <a:srgbClr val="FFFF00"/>
                </a:solidFill>
                <a:effectLst/>
                <a:uLnTx/>
                <a:uFillTx/>
                <a:latin typeface="Arial"/>
                <a:ea typeface="+mn-ea"/>
                <a:cs typeface="+mn-cs"/>
              </a:rPr>
              <a:t> Tropical Cyclones”</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9" name="TextBox 8"/>
          <p:cNvSpPr txBox="1"/>
          <p:nvPr/>
        </p:nvSpPr>
        <p:spPr>
          <a:xfrm>
            <a:off x="9254533" y="3337848"/>
            <a:ext cx="131959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“Atlantic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Tropical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Cyclones”</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10" name="TextBox 9"/>
          <p:cNvSpPr txBox="1"/>
          <p:nvPr/>
        </p:nvSpPr>
        <p:spPr>
          <a:xfrm>
            <a:off x="1190571" y="5291009"/>
            <a:ext cx="2762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Tropical winds for</a:t>
            </a:r>
            <a:r>
              <a:rPr kumimoji="0" lang="en-US" sz="1800" b="1" i="0" u="none" strike="noStrike" kern="1200" cap="none" spc="0" normalizeH="0" noProof="0" dirty="0" smtClean="0">
                <a:ln>
                  <a:noFill/>
                </a:ln>
                <a:solidFill>
                  <a:srgbClr val="FFFF00"/>
                </a:solidFill>
                <a:effectLst/>
                <a:uLnTx/>
                <a:uFillTx/>
                <a:latin typeface="Arial"/>
                <a:ea typeface="+mn-ea"/>
                <a:cs typeface="+mn-cs"/>
              </a:rPr>
              <a:t> NWP</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11" name="TextBox 10"/>
          <p:cNvSpPr txBox="1"/>
          <p:nvPr/>
        </p:nvSpPr>
        <p:spPr>
          <a:xfrm>
            <a:off x="2571751" y="3042747"/>
            <a:ext cx="18646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Sub-tropical jet</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12" name="TextBox 11"/>
          <p:cNvSpPr txBox="1"/>
          <p:nvPr/>
        </p:nvSpPr>
        <p:spPr>
          <a:xfrm>
            <a:off x="5672064" y="2855575"/>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r>
              <a:rPr kumimoji="0" lang="en-US" sz="1800" b="1" i="0" u="none" strike="noStrike" kern="1200" cap="none" spc="0" normalizeH="0" baseline="0" noProof="0" dirty="0" err="1" smtClean="0">
                <a:ln>
                  <a:noFill/>
                </a:ln>
                <a:solidFill>
                  <a:srgbClr val="FFFF00"/>
                </a:solidFill>
                <a:effectLst/>
                <a:uLnTx/>
                <a:uFillTx/>
                <a:latin typeface="Arial"/>
                <a:ea typeface="+mn-ea"/>
                <a:cs typeface="+mn-cs"/>
              </a:rPr>
              <a:t>dryline</a:t>
            </a:r>
            <a:r>
              <a:rPr kumimoji="0" lang="en-US" sz="1800" b="1" i="0" u="none" strike="noStrike" kern="1200" cap="none" spc="0" normalizeH="0" baseline="0" noProof="0" dirty="0" smtClean="0">
                <a:ln>
                  <a:noFill/>
                </a:ln>
                <a:solidFill>
                  <a:srgbClr val="FFFF00"/>
                </a:solidFill>
                <a:effectLst/>
                <a:uLnTx/>
                <a:uFillTx/>
                <a:latin typeface="Arial"/>
                <a:ea typeface="+mn-ea"/>
                <a:cs typeface="+mn-cs"/>
              </a:rPr>
              <a:t>”</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23" name="TextBox 22"/>
          <p:cNvSpPr txBox="1"/>
          <p:nvPr/>
        </p:nvSpPr>
        <p:spPr>
          <a:xfrm>
            <a:off x="2571751" y="172021"/>
            <a:ext cx="7693916"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Arial"/>
                <a:ea typeface="+mn-ea"/>
                <a:cs typeface="+mn-cs"/>
              </a:rPr>
              <a:t>Sample GeoXO Sounder Uses</a:t>
            </a:r>
            <a:endParaRPr kumimoji="0" lang="en-US" sz="4000" b="1" i="0" u="none" strike="noStrike" kern="0" cap="none" spc="0" normalizeH="0" baseline="0" noProof="0" dirty="0" smtClean="0">
              <a:ln>
                <a:noFill/>
              </a:ln>
              <a:solidFill>
                <a:prstClr val="black"/>
              </a:solidFill>
              <a:effectLst/>
              <a:uLnTx/>
              <a:uFillTx/>
              <a:latin typeface="Arial"/>
              <a:ea typeface="+mn-ea"/>
              <a:cs typeface="+mn-cs"/>
            </a:endParaRPr>
          </a:p>
        </p:txBody>
      </p:sp>
      <p:sp>
        <p:nvSpPr>
          <p:cNvPr id="15" name="TextBox 14"/>
          <p:cNvSpPr txBox="1"/>
          <p:nvPr/>
        </p:nvSpPr>
        <p:spPr>
          <a:xfrm>
            <a:off x="4530336" y="5291009"/>
            <a:ext cx="2762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Tropical winds for</a:t>
            </a:r>
            <a:r>
              <a:rPr kumimoji="0" lang="en-US" sz="1800" b="1" i="0" u="none" strike="noStrike" kern="1200" cap="none" spc="0" normalizeH="0" noProof="0" dirty="0" smtClean="0">
                <a:ln>
                  <a:noFill/>
                </a:ln>
                <a:solidFill>
                  <a:srgbClr val="FFFF00"/>
                </a:solidFill>
                <a:effectLst/>
                <a:uLnTx/>
                <a:uFillTx/>
                <a:latin typeface="Arial"/>
                <a:ea typeface="+mn-ea"/>
                <a:cs typeface="+mn-cs"/>
              </a:rPr>
              <a:t> NWP</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
        <p:nvSpPr>
          <p:cNvPr id="16" name="TextBox 15"/>
          <p:cNvSpPr txBox="1"/>
          <p:nvPr/>
        </p:nvSpPr>
        <p:spPr>
          <a:xfrm>
            <a:off x="8242535" y="5291009"/>
            <a:ext cx="2762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a:ea typeface="+mn-ea"/>
                <a:cs typeface="+mn-cs"/>
              </a:rPr>
              <a:t>Tropical winds for</a:t>
            </a:r>
            <a:r>
              <a:rPr kumimoji="0" lang="en-US" sz="1800" b="1" i="0" u="none" strike="noStrike" kern="1200" cap="none" spc="0" normalizeH="0" noProof="0" dirty="0" smtClean="0">
                <a:ln>
                  <a:noFill/>
                </a:ln>
                <a:solidFill>
                  <a:srgbClr val="FFFF00"/>
                </a:solidFill>
                <a:effectLst/>
                <a:uLnTx/>
                <a:uFillTx/>
                <a:latin typeface="Arial"/>
                <a:ea typeface="+mn-ea"/>
                <a:cs typeface="+mn-cs"/>
              </a:rPr>
              <a:t> NWP</a:t>
            </a:r>
            <a:endParaRPr kumimoji="0" lang="en-US" sz="1800" b="1" i="0" u="none" strike="noStrike" kern="1200" cap="none" spc="0" normalizeH="0" baseline="0" noProof="0" dirty="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3780983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5C5C-C512-4F83-84CE-BE726F8AE701}"/>
              </a:ext>
            </a:extLst>
          </p:cNvPr>
          <p:cNvSpPr>
            <a:spLocks noGrp="1"/>
          </p:cNvSpPr>
          <p:nvPr>
            <p:ph type="title"/>
          </p:nvPr>
        </p:nvSpPr>
        <p:spPr/>
        <p:txBody>
          <a:bodyPr/>
          <a:lstStyle/>
          <a:p>
            <a:r>
              <a:rPr lang="en-US" dirty="0"/>
              <a:t>Benefits and Outcomes</a:t>
            </a:r>
          </a:p>
        </p:txBody>
      </p:sp>
      <p:sp>
        <p:nvSpPr>
          <p:cNvPr id="3" name="Content Placeholder 2">
            <a:extLst>
              <a:ext uri="{FF2B5EF4-FFF2-40B4-BE49-F238E27FC236}">
                <a16:creationId xmlns:a16="http://schemas.microsoft.com/office/drawing/2014/main" id="{3A0CEC03-0257-4101-88D7-A1545FD17C9A}"/>
              </a:ext>
            </a:extLst>
          </p:cNvPr>
          <p:cNvSpPr>
            <a:spLocks noGrp="1"/>
          </p:cNvSpPr>
          <p:nvPr>
            <p:ph idx="1"/>
          </p:nvPr>
        </p:nvSpPr>
        <p:spPr>
          <a:xfrm>
            <a:off x="729205" y="1129665"/>
            <a:ext cx="11181144" cy="5224836"/>
          </a:xfrm>
        </p:spPr>
        <p:txBody>
          <a:bodyPr>
            <a:noAutofit/>
          </a:bodyPr>
          <a:lstStyle/>
          <a:p>
            <a:r>
              <a:rPr lang="en-US" sz="2400" dirty="0"/>
              <a:t>There are many additional applications from high temporal and spectral </a:t>
            </a:r>
            <a:r>
              <a:rPr lang="en-US" sz="2400" dirty="0" smtClean="0"/>
              <a:t>observations providing better cloud/thunderstorm/hurricane/etc. forecasts (in both </a:t>
            </a:r>
            <a:r>
              <a:rPr lang="en-US" sz="2400" b="1" dirty="0" err="1" smtClean="0"/>
              <a:t>nowcasts</a:t>
            </a:r>
            <a:r>
              <a:rPr lang="en-US" sz="2400" dirty="0" smtClean="0"/>
              <a:t> and </a:t>
            </a:r>
            <a:r>
              <a:rPr lang="en-US" sz="2400" b="1" dirty="0" smtClean="0"/>
              <a:t>NWP forecasts</a:t>
            </a:r>
            <a:r>
              <a:rPr lang="en-US" sz="2400" dirty="0" smtClean="0"/>
              <a:t>). </a:t>
            </a:r>
          </a:p>
          <a:p>
            <a:r>
              <a:rPr lang="en-US" sz="2400" dirty="0" smtClean="0"/>
              <a:t>High-spectral-resolution </a:t>
            </a:r>
            <a:r>
              <a:rPr lang="en-US" sz="2400" dirty="0"/>
              <a:t>sounder observations would also </a:t>
            </a:r>
            <a:r>
              <a:rPr lang="en-US" sz="2400" b="1" dirty="0"/>
              <a:t>improve derived products with only advanced imager data </a:t>
            </a:r>
            <a:r>
              <a:rPr lang="en-US" sz="2400" dirty="0"/>
              <a:t>(and or with polar-orbiter and other data), volcanic ash, cloud detection, cloud-top properties, atmospheric motion vectors, dust detection, land and sea surface </a:t>
            </a:r>
            <a:r>
              <a:rPr lang="en-US" sz="2400" dirty="0" smtClean="0"/>
              <a:t>temperatures. </a:t>
            </a:r>
          </a:p>
          <a:p>
            <a:r>
              <a:rPr lang="en-US" sz="2400" b="1" dirty="0"/>
              <a:t>N</a:t>
            </a:r>
            <a:r>
              <a:rPr lang="en-US" sz="2400" b="1" dirty="0" smtClean="0"/>
              <a:t>ew </a:t>
            </a:r>
            <a:r>
              <a:rPr lang="en-US" sz="2400" b="1" dirty="0"/>
              <a:t>areas </a:t>
            </a:r>
            <a:r>
              <a:rPr lang="en-US" sz="2400" dirty="0"/>
              <a:t>are possible, such as moisture flux, capping inversion, surface emissivity, </a:t>
            </a:r>
            <a:r>
              <a:rPr lang="en-US" sz="2400" dirty="0" smtClean="0"/>
              <a:t>and </a:t>
            </a:r>
            <a:r>
              <a:rPr lang="en-US" sz="2400" dirty="0"/>
              <a:t>climate (especially the diurnal aspects). </a:t>
            </a:r>
            <a:endParaRPr lang="en-US" sz="2400" dirty="0" smtClean="0"/>
          </a:p>
          <a:p>
            <a:r>
              <a:rPr lang="en-US" sz="2400" dirty="0" smtClean="0"/>
              <a:t>Information </a:t>
            </a:r>
            <a:r>
              <a:rPr lang="en-US" sz="2400" dirty="0"/>
              <a:t>on several </a:t>
            </a:r>
            <a:r>
              <a:rPr lang="en-US" sz="2400" b="1" dirty="0"/>
              <a:t>trace gases </a:t>
            </a:r>
            <a:r>
              <a:rPr lang="en-US" sz="2400" dirty="0"/>
              <a:t>will also be possible, including ozone, HNO3, NH3, and </a:t>
            </a:r>
            <a:r>
              <a:rPr lang="en-US" sz="2400" dirty="0" smtClean="0"/>
              <a:t>isoprene</a:t>
            </a:r>
            <a:r>
              <a:rPr lang="en-US" sz="2400" dirty="0"/>
              <a:t> </a:t>
            </a:r>
            <a:r>
              <a:rPr lang="en-US" sz="2400" dirty="0" smtClean="0"/>
              <a:t>(combined with ACX observations)</a:t>
            </a:r>
          </a:p>
          <a:p>
            <a:r>
              <a:rPr lang="en-US" sz="2400" dirty="0" smtClean="0"/>
              <a:t>GXS observations will allow for significant improvements in forecasting key parameters to better help </a:t>
            </a:r>
            <a:r>
              <a:rPr lang="en-US" sz="2400" b="1" dirty="0" smtClean="0"/>
              <a:t>save lives</a:t>
            </a:r>
            <a:r>
              <a:rPr lang="en-US" sz="2400" dirty="0" smtClean="0"/>
              <a:t>, </a:t>
            </a:r>
            <a:r>
              <a:rPr lang="en-US" sz="2400" b="1" dirty="0" smtClean="0"/>
              <a:t>protect property </a:t>
            </a:r>
            <a:r>
              <a:rPr lang="en-US" sz="2400" dirty="0" smtClean="0"/>
              <a:t>and provide </a:t>
            </a:r>
            <a:r>
              <a:rPr lang="en-US" sz="2400" b="1" dirty="0" smtClean="0"/>
              <a:t>economic benefits</a:t>
            </a:r>
            <a:r>
              <a:rPr lang="en-US" sz="2400" dirty="0" smtClean="0"/>
              <a:t>. </a:t>
            </a:r>
            <a:endParaRPr lang="en-US" sz="2400" dirty="0"/>
          </a:p>
        </p:txBody>
      </p:sp>
      <p:sp>
        <p:nvSpPr>
          <p:cNvPr id="4" name="Slide Number Placeholder 3">
            <a:extLst>
              <a:ext uri="{FF2B5EF4-FFF2-40B4-BE49-F238E27FC236}">
                <a16:creationId xmlns:a16="http://schemas.microsoft.com/office/drawing/2014/main" id="{D52E8118-C395-4BE7-B09D-F9F9B6584CFC}"/>
              </a:ext>
            </a:extLst>
          </p:cNvPr>
          <p:cNvSpPr>
            <a:spLocks noGrp="1"/>
          </p:cNvSpPr>
          <p:nvPr>
            <p:ph type="sldNum" sz="quarter" idx="12"/>
          </p:nvPr>
        </p:nvSpPr>
        <p:spPr/>
        <p:txBody>
          <a:bodyPr/>
          <a:lstStyle/>
          <a:p>
            <a:fld id="{38EA6B26-9CA0-4144-9BE8-9A34F496FA80}" type="slidenum">
              <a:rPr lang="en-US" smtClean="0"/>
              <a:pPr/>
              <a:t>14</a:t>
            </a:fld>
            <a:endParaRPr lang="en-US"/>
          </a:p>
        </p:txBody>
      </p:sp>
    </p:spTree>
    <p:extLst>
      <p:ext uri="{BB962C8B-B14F-4D97-AF65-F5344CB8AC3E}">
        <p14:creationId xmlns:p14="http://schemas.microsoft.com/office/powerpoint/2010/main" val="1218032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866" y="2353192"/>
            <a:ext cx="4935184" cy="4464316"/>
          </a:xfrm>
          <a:prstGeom prst="rect">
            <a:avLst/>
          </a:prstGeom>
        </p:spPr>
      </p:pic>
      <p:sp>
        <p:nvSpPr>
          <p:cNvPr id="3" name="Title 2"/>
          <p:cNvSpPr>
            <a:spLocks noGrp="1"/>
          </p:cNvSpPr>
          <p:nvPr>
            <p:ph type="title"/>
          </p:nvPr>
        </p:nvSpPr>
        <p:spPr>
          <a:xfrm>
            <a:off x="932032" y="-280722"/>
            <a:ext cx="10515600" cy="1325563"/>
          </a:xfrm>
        </p:spPr>
        <p:txBody>
          <a:bodyPr/>
          <a:lstStyle/>
          <a:p>
            <a:r>
              <a:rPr lang="en-US" dirty="0" smtClean="0"/>
              <a:t>Benefits</a:t>
            </a:r>
            <a:endParaRPr lang="en-US" dirty="0"/>
          </a:p>
        </p:txBody>
      </p:sp>
      <p:sp>
        <p:nvSpPr>
          <p:cNvPr id="5" name="Text Placeholder 4"/>
          <p:cNvSpPr>
            <a:spLocks noGrp="1"/>
          </p:cNvSpPr>
          <p:nvPr>
            <p:ph type="body" idx="2"/>
          </p:nvPr>
        </p:nvSpPr>
        <p:spPr>
          <a:xfrm>
            <a:off x="0" y="722883"/>
            <a:ext cx="6160168" cy="3684588"/>
          </a:xfrm>
        </p:spPr>
        <p:txBody>
          <a:bodyPr/>
          <a:lstStyle/>
          <a:p>
            <a:r>
              <a:rPr lang="en-US" dirty="0" smtClean="0"/>
              <a:t>Hyperspectral </a:t>
            </a:r>
            <a:r>
              <a:rPr lang="en-US" dirty="0"/>
              <a:t>infrared (IR) </a:t>
            </a:r>
            <a:r>
              <a:rPr lang="en-US" dirty="0" smtClean="0"/>
              <a:t>sounders</a:t>
            </a:r>
          </a:p>
          <a:p>
            <a:pPr lvl="1"/>
            <a:r>
              <a:rPr lang="en-US" dirty="0">
                <a:hlinkClick r:id="rId3"/>
              </a:rPr>
              <a:t>https://www.ssec.wisc.edu/geo-ir-sounder</a:t>
            </a:r>
            <a:endParaRPr lang="en-US" dirty="0"/>
          </a:p>
          <a:p>
            <a:r>
              <a:rPr lang="en-US" dirty="0"/>
              <a:t>NOAA NESDIS Tech Report: Geostationary Extended Observations (GeoXO) Hyperspectral </a:t>
            </a:r>
            <a:r>
              <a:rPr lang="en-US" dirty="0" err="1"/>
              <a:t>InfraRed</a:t>
            </a:r>
            <a:r>
              <a:rPr lang="en-US" dirty="0"/>
              <a:t> Sounder Value Assessment </a:t>
            </a:r>
            <a:r>
              <a:rPr lang="en-US" dirty="0" smtClean="0"/>
              <a:t>Report</a:t>
            </a:r>
          </a:p>
          <a:p>
            <a:pPr lvl="1"/>
            <a:r>
              <a:rPr lang="en-US" dirty="0">
                <a:hlinkClick r:id="rId4"/>
              </a:rPr>
              <a:t>https://</a:t>
            </a:r>
            <a:r>
              <a:rPr lang="en-US" dirty="0" smtClean="0">
                <a:hlinkClick r:id="rId4"/>
              </a:rPr>
              <a:t>repository.library.noaa.gov/view/noaa/32921</a:t>
            </a:r>
            <a:endParaRPr lang="en-US" dirty="0" smtClean="0"/>
          </a:p>
          <a:p>
            <a:r>
              <a:rPr lang="en-US" dirty="0" smtClean="0"/>
              <a:t>GeoXO</a:t>
            </a:r>
          </a:p>
          <a:p>
            <a:pPr lvl="1"/>
            <a:r>
              <a:rPr lang="en-US" dirty="0">
                <a:hlinkClick r:id="rId5"/>
              </a:rPr>
              <a:t>https://</a:t>
            </a:r>
            <a:r>
              <a:rPr lang="en-US" dirty="0" smtClean="0">
                <a:hlinkClick r:id="rId5"/>
              </a:rPr>
              <a:t>www.nesdis.noaa.gov/next-generation-satellites/geostationary-extended-observations-geoxo</a:t>
            </a:r>
            <a:endParaRPr lang="en-US" dirty="0" smtClean="0"/>
          </a:p>
          <a:p>
            <a:pPr lvl="1"/>
            <a:endParaRPr lang="en-US" dirty="0"/>
          </a:p>
          <a:p>
            <a:pPr lvl="1"/>
            <a:endParaRPr lang="en-US" dirty="0"/>
          </a:p>
          <a:p>
            <a:endParaRPr lang="en-US" dirty="0"/>
          </a:p>
        </p:txBody>
      </p:sp>
      <p:sp>
        <p:nvSpPr>
          <p:cNvPr id="7" name="Text Placeholder 6"/>
          <p:cNvSpPr>
            <a:spLocks noGrp="1"/>
          </p:cNvSpPr>
          <p:nvPr>
            <p:ph type="body" idx="4"/>
          </p:nvPr>
        </p:nvSpPr>
        <p:spPr>
          <a:xfrm>
            <a:off x="6160168" y="632010"/>
            <a:ext cx="5955633" cy="3684588"/>
          </a:xfrm>
        </p:spPr>
        <p:txBody>
          <a:bodyPr/>
          <a:lstStyle/>
          <a:p>
            <a:r>
              <a:rPr lang="en-US" dirty="0" smtClean="0"/>
              <a:t>Computer simulation of 24-hr </a:t>
            </a:r>
            <a:r>
              <a:rPr lang="en-US" dirty="0"/>
              <a:t>Forecast Sensitivity Observation Impact ... for CONUS, for the four </a:t>
            </a:r>
            <a:r>
              <a:rPr lang="en-US" dirty="0" smtClean="0"/>
              <a:t>cycles (NASA GMAO):</a:t>
            </a:r>
            <a:endParaRPr lang="en-US" dirty="0"/>
          </a:p>
        </p:txBody>
      </p:sp>
      <p:sp>
        <p:nvSpPr>
          <p:cNvPr id="2" name="TextBox 1"/>
          <p:cNvSpPr txBox="1"/>
          <p:nvPr/>
        </p:nvSpPr>
        <p:spPr>
          <a:xfrm>
            <a:off x="9012306" y="5229330"/>
            <a:ext cx="2163694" cy="1200329"/>
          </a:xfrm>
          <a:prstGeom prst="rect">
            <a:avLst/>
          </a:prstGeom>
          <a:noFill/>
        </p:spPr>
        <p:txBody>
          <a:bodyPr wrap="square" rtlCol="0">
            <a:spAutoFit/>
          </a:bodyPr>
          <a:lstStyle/>
          <a:p>
            <a:r>
              <a:rPr lang="en-US" i="1" dirty="0" smtClean="0"/>
              <a:t>Based on early </a:t>
            </a:r>
            <a:r>
              <a:rPr lang="en-US" i="1" dirty="0" err="1" smtClean="0"/>
              <a:t>CrIS</a:t>
            </a:r>
            <a:r>
              <a:rPr lang="en-US" i="1" dirty="0" smtClean="0"/>
              <a:t> implementation strategy</a:t>
            </a:r>
            <a:endParaRPr lang="en-US" i="1" dirty="0"/>
          </a:p>
        </p:txBody>
      </p:sp>
    </p:spTree>
    <p:extLst>
      <p:ext uri="{BB962C8B-B14F-4D97-AF65-F5344CB8AC3E}">
        <p14:creationId xmlns:p14="http://schemas.microsoft.com/office/powerpoint/2010/main" val="46748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87144"/>
            <a:ext cx="10148895" cy="1017361"/>
          </a:xfrm>
        </p:spPr>
        <p:txBody>
          <a:bodyPr>
            <a:normAutofit fontScale="90000"/>
          </a:bodyPr>
          <a:lstStyle/>
          <a:p>
            <a:r>
              <a:rPr lang="en-US" dirty="0" smtClean="0"/>
              <a:t>GeoXO : GXS Summary (What and Why)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03319054"/>
              </p:ext>
            </p:extLst>
          </p:nvPr>
        </p:nvGraphicFramePr>
        <p:xfrm>
          <a:off x="132137" y="595551"/>
          <a:ext cx="11876982" cy="6044866"/>
        </p:xfrm>
        <a:graphic>
          <a:graphicData uri="http://schemas.openxmlformats.org/drawingml/2006/table">
            <a:tbl>
              <a:tblPr firstRow="1" bandRow="1">
                <a:tableStyleId>{5C22544A-7EE6-4342-B048-85BDC9FD1C3A}</a:tableStyleId>
              </a:tblPr>
              <a:tblGrid>
                <a:gridCol w="1797035">
                  <a:extLst>
                    <a:ext uri="{9D8B030D-6E8A-4147-A177-3AD203B41FA5}">
                      <a16:colId xmlns:a16="http://schemas.microsoft.com/office/drawing/2014/main" val="813379268"/>
                    </a:ext>
                  </a:extLst>
                </a:gridCol>
                <a:gridCol w="298534">
                  <a:extLst>
                    <a:ext uri="{9D8B030D-6E8A-4147-A177-3AD203B41FA5}">
                      <a16:colId xmlns:a16="http://schemas.microsoft.com/office/drawing/2014/main" val="2393258465"/>
                    </a:ext>
                  </a:extLst>
                </a:gridCol>
                <a:gridCol w="3236340">
                  <a:extLst>
                    <a:ext uri="{9D8B030D-6E8A-4147-A177-3AD203B41FA5}">
                      <a16:colId xmlns:a16="http://schemas.microsoft.com/office/drawing/2014/main" val="1701808154"/>
                    </a:ext>
                  </a:extLst>
                </a:gridCol>
                <a:gridCol w="251785">
                  <a:extLst>
                    <a:ext uri="{9D8B030D-6E8A-4147-A177-3AD203B41FA5}">
                      <a16:colId xmlns:a16="http://schemas.microsoft.com/office/drawing/2014/main" val="1974961898"/>
                    </a:ext>
                  </a:extLst>
                </a:gridCol>
                <a:gridCol w="6293288">
                  <a:extLst>
                    <a:ext uri="{9D8B030D-6E8A-4147-A177-3AD203B41FA5}">
                      <a16:colId xmlns:a16="http://schemas.microsoft.com/office/drawing/2014/main" val="1068456288"/>
                    </a:ext>
                  </a:extLst>
                </a:gridCol>
              </a:tblGrid>
              <a:tr h="469702">
                <a:tc>
                  <a:txBody>
                    <a:bodyPr/>
                    <a:lstStyle/>
                    <a:p>
                      <a:r>
                        <a:rPr lang="en-US" sz="2800" dirty="0" smtClean="0"/>
                        <a:t>Attribute</a:t>
                      </a:r>
                      <a:endParaRPr lang="en-US" sz="2800" dirty="0"/>
                    </a:p>
                  </a:txBody>
                  <a:tcPr/>
                </a:tc>
                <a:tc>
                  <a:txBody>
                    <a:bodyPr/>
                    <a:lstStyle/>
                    <a:p>
                      <a:endParaRPr lang="en-US" dirty="0"/>
                    </a:p>
                  </a:txBody>
                  <a:tcPr/>
                </a:tc>
                <a:tc>
                  <a:txBody>
                    <a:bodyPr/>
                    <a:lstStyle/>
                    <a:p>
                      <a:r>
                        <a:rPr lang="en-US" sz="2800" dirty="0" smtClean="0"/>
                        <a:t>What</a:t>
                      </a:r>
                      <a:endParaRPr lang="en-US" sz="2800" dirty="0"/>
                    </a:p>
                  </a:txBody>
                  <a:tcPr/>
                </a:tc>
                <a:tc>
                  <a:txBody>
                    <a:bodyPr/>
                    <a:lstStyle/>
                    <a:p>
                      <a:endParaRPr lang="en-US" dirty="0"/>
                    </a:p>
                  </a:txBody>
                  <a:tcPr/>
                </a:tc>
                <a:tc>
                  <a:txBody>
                    <a:bodyPr/>
                    <a:lstStyle/>
                    <a:p>
                      <a:r>
                        <a:rPr lang="en-US" sz="2800" dirty="0" smtClean="0"/>
                        <a:t>Why</a:t>
                      </a:r>
                      <a:endParaRPr lang="en-US" sz="2800" dirty="0"/>
                    </a:p>
                  </a:txBody>
                  <a:tcPr/>
                </a:tc>
                <a:extLst>
                  <a:ext uri="{0D108BD9-81ED-4DB2-BD59-A6C34878D82A}">
                    <a16:rowId xmlns:a16="http://schemas.microsoft.com/office/drawing/2014/main" val="2967013283"/>
                  </a:ext>
                </a:extLst>
              </a:tr>
              <a:tr h="1151426">
                <a:tc>
                  <a:txBody>
                    <a:bodyPr/>
                    <a:lstStyle/>
                    <a:p>
                      <a:r>
                        <a:rPr lang="en-US" dirty="0" smtClean="0"/>
                        <a:t>Coverage</a:t>
                      </a:r>
                      <a:endParaRPr lang="en-US" dirty="0"/>
                    </a:p>
                  </a:txBody>
                  <a:tcPr/>
                </a:tc>
                <a:tc>
                  <a:txBody>
                    <a:bodyPr/>
                    <a:lstStyle/>
                    <a:p>
                      <a:endParaRPr lang="en-US" dirty="0"/>
                    </a:p>
                  </a:txBody>
                  <a:tcPr/>
                </a:tc>
                <a:tc>
                  <a:txBody>
                    <a:bodyPr/>
                    <a:lstStyle/>
                    <a:p>
                      <a:r>
                        <a:rPr lang="en-US" dirty="0" smtClean="0"/>
                        <a:t>Ideally: Sounding</a:t>
                      </a:r>
                      <a:r>
                        <a:rPr lang="en-US" baseline="0" dirty="0" smtClean="0"/>
                        <a:t> Disk as seen from both GOES-East and –West positions; Central satellite position currently planned</a:t>
                      </a:r>
                      <a:endParaRPr lang="en-US" dirty="0"/>
                    </a:p>
                  </a:txBody>
                  <a:tcPr/>
                </a:tc>
                <a:tc>
                  <a:txBody>
                    <a:bodyPr/>
                    <a:lstStyle/>
                    <a:p>
                      <a:endParaRPr lang="en-US"/>
                    </a:p>
                  </a:txBody>
                  <a:tcPr/>
                </a:tc>
                <a:tc>
                  <a:txBody>
                    <a:bodyPr/>
                    <a:lstStyle/>
                    <a:p>
                      <a:r>
                        <a:rPr lang="en-US" dirty="0" smtClean="0"/>
                        <a:t>The Atlantic </a:t>
                      </a:r>
                      <a:r>
                        <a:rPr lang="en-US" baseline="0" dirty="0" smtClean="0"/>
                        <a:t>for </a:t>
                      </a:r>
                      <a:r>
                        <a:rPr lang="en-US" b="1" baseline="0" dirty="0" smtClean="0"/>
                        <a:t>hurricane development </a:t>
                      </a:r>
                      <a:r>
                        <a:rPr lang="en-US" baseline="0" dirty="0" smtClean="0"/>
                        <a:t>and </a:t>
                      </a:r>
                      <a:r>
                        <a:rPr lang="en-US" b="1" baseline="0" dirty="0" smtClean="0"/>
                        <a:t>model initializations</a:t>
                      </a:r>
                      <a:r>
                        <a:rPr lang="en-US" baseline="0" dirty="0" smtClean="0"/>
                        <a:t>, CONUS for the </a:t>
                      </a:r>
                      <a:r>
                        <a:rPr lang="en-US" b="1" baseline="0" dirty="0" smtClean="0"/>
                        <a:t>pre-convective environment monitoring</a:t>
                      </a:r>
                      <a:r>
                        <a:rPr lang="en-US" baseline="0" dirty="0" smtClean="0"/>
                        <a:t> and the Pacific for both </a:t>
                      </a:r>
                      <a:r>
                        <a:rPr lang="en-US" b="1" baseline="0" dirty="0" smtClean="0"/>
                        <a:t>upstream weather and monitoring moisture (and winds) </a:t>
                      </a:r>
                      <a:r>
                        <a:rPr lang="en-US" baseline="0" dirty="0" smtClean="0"/>
                        <a:t>over the huge area with little conventional data. </a:t>
                      </a:r>
                      <a:endParaRPr lang="en-US" dirty="0"/>
                    </a:p>
                  </a:txBody>
                  <a:tcPr/>
                </a:tc>
                <a:extLst>
                  <a:ext uri="{0D108BD9-81ED-4DB2-BD59-A6C34878D82A}">
                    <a16:rowId xmlns:a16="http://schemas.microsoft.com/office/drawing/2014/main" val="1427225902"/>
                  </a:ext>
                </a:extLst>
              </a:tr>
              <a:tr h="715089">
                <a:tc>
                  <a:txBody>
                    <a:bodyPr/>
                    <a:lstStyle/>
                    <a:p>
                      <a:r>
                        <a:rPr lang="en-US" dirty="0" smtClean="0"/>
                        <a:t>Spatial Resolution</a:t>
                      </a:r>
                      <a:endParaRPr lang="en-US" dirty="0"/>
                    </a:p>
                  </a:txBody>
                  <a:tcPr/>
                </a:tc>
                <a:tc>
                  <a:txBody>
                    <a:bodyPr/>
                    <a:lstStyle/>
                    <a:p>
                      <a:endParaRPr lang="en-US"/>
                    </a:p>
                  </a:txBody>
                  <a:tcPr/>
                </a:tc>
                <a:tc>
                  <a:txBody>
                    <a:bodyPr/>
                    <a:lstStyle/>
                    <a:p>
                      <a:r>
                        <a:rPr lang="en-US" dirty="0" smtClean="0"/>
                        <a:t>4</a:t>
                      </a:r>
                      <a:r>
                        <a:rPr lang="en-US" baseline="0" dirty="0" smtClean="0"/>
                        <a:t> km </a:t>
                      </a:r>
                    </a:p>
                    <a:p>
                      <a:r>
                        <a:rPr lang="en-US" baseline="0" dirty="0" smtClean="0"/>
                        <a:t>(at the satellite </a:t>
                      </a:r>
                      <a:r>
                        <a:rPr lang="en-US" baseline="0" dirty="0" err="1" smtClean="0"/>
                        <a:t>subpoint</a:t>
                      </a:r>
                      <a:r>
                        <a:rPr lang="en-US" baseline="0" dirty="0" smtClean="0"/>
                        <a:t>)</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Doubling the clear-sky yields, comparted to LEO, for a given time. Also</a:t>
                      </a:r>
                      <a:r>
                        <a:rPr lang="en-US" sz="1800" baseline="0" dirty="0" smtClean="0"/>
                        <a:t> for finer moisture gradients to be monitored.</a:t>
                      </a:r>
                      <a:endParaRPr lang="en-US" sz="1800" dirty="0" smtClean="0"/>
                    </a:p>
                  </a:txBody>
                  <a:tcPr/>
                </a:tc>
                <a:extLst>
                  <a:ext uri="{0D108BD9-81ED-4DB2-BD59-A6C34878D82A}">
                    <a16:rowId xmlns:a16="http://schemas.microsoft.com/office/drawing/2014/main" val="3181638083"/>
                  </a:ext>
                </a:extLst>
              </a:tr>
              <a:tr h="1417139">
                <a:tc>
                  <a:txBody>
                    <a:bodyPr/>
                    <a:lstStyle/>
                    <a:p>
                      <a:r>
                        <a:rPr lang="en-US" dirty="0" smtClean="0"/>
                        <a:t>Temporal Resolution</a:t>
                      </a:r>
                      <a:endParaRPr lang="en-US" dirty="0"/>
                    </a:p>
                  </a:txBody>
                  <a:tcPr/>
                </a:tc>
                <a:tc>
                  <a:txBody>
                    <a:bodyPr/>
                    <a:lstStyle/>
                    <a:p>
                      <a:endParaRPr lang="en-US"/>
                    </a:p>
                  </a:txBody>
                  <a:tcPr/>
                </a:tc>
                <a:tc>
                  <a:txBody>
                    <a:bodyPr/>
                    <a:lstStyle/>
                    <a:p>
                      <a:r>
                        <a:rPr lang="en-US" dirty="0" smtClean="0"/>
                        <a:t>Sounding Disks (60 min), CONUS (~30 min) and mesoscale</a:t>
                      </a:r>
                      <a:r>
                        <a:rPr lang="en-US" baseline="0" dirty="0" smtClean="0"/>
                        <a:t> (5 min)</a:t>
                      </a:r>
                      <a:endParaRPr lang="en-US" dirty="0"/>
                    </a:p>
                  </a:txBody>
                  <a:tcPr/>
                </a:tc>
                <a:tc>
                  <a:txBody>
                    <a:bodyPr/>
                    <a:lstStyle/>
                    <a:p>
                      <a:endParaRPr lang="en-US"/>
                    </a:p>
                  </a:txBody>
                  <a:tcPr/>
                </a:tc>
                <a:tc>
                  <a:txBody>
                    <a:bodyPr/>
                    <a:lstStyle/>
                    <a:p>
                      <a:r>
                        <a:rPr lang="en-US" dirty="0" smtClean="0"/>
                        <a:t>Sounding Disk upstream</a:t>
                      </a:r>
                      <a:r>
                        <a:rPr lang="en-US" baseline="0" dirty="0" smtClean="0"/>
                        <a:t> information and hurricane monitoring </a:t>
                      </a:r>
                      <a:r>
                        <a:rPr lang="en-US" b="0" baseline="0" dirty="0" smtClean="0"/>
                        <a:t>(</a:t>
                      </a:r>
                      <a:r>
                        <a:rPr lang="en-US" b="1" baseline="0" dirty="0" smtClean="0"/>
                        <a:t>improved track and intensity</a:t>
                      </a:r>
                      <a:r>
                        <a:rPr lang="en-US" baseline="0" dirty="0" smtClean="0"/>
                        <a:t>), CONUS for pre-convective monitoring and the targeted for regions of extremely active weather. Allows for clouds to move out and obtain more clear sky information.</a:t>
                      </a:r>
                      <a:endParaRPr lang="en-US" dirty="0"/>
                    </a:p>
                  </a:txBody>
                  <a:tcPr/>
                </a:tc>
                <a:extLst>
                  <a:ext uri="{0D108BD9-81ED-4DB2-BD59-A6C34878D82A}">
                    <a16:rowId xmlns:a16="http://schemas.microsoft.com/office/drawing/2014/main" val="2943394088"/>
                  </a:ext>
                </a:extLst>
              </a:tr>
              <a:tr h="1245457">
                <a:tc>
                  <a:txBody>
                    <a:bodyPr/>
                    <a:lstStyle/>
                    <a:p>
                      <a:r>
                        <a:rPr lang="en-US" dirty="0" smtClean="0"/>
                        <a:t>Spectra</a:t>
                      </a:r>
                      <a:r>
                        <a:rPr lang="en-US" baseline="0" dirty="0" smtClean="0"/>
                        <a:t>l Coverage / Resolution</a:t>
                      </a:r>
                      <a:endParaRPr lang="en-US" dirty="0"/>
                    </a:p>
                  </a:txBody>
                  <a:tcPr/>
                </a:tc>
                <a:tc>
                  <a:txBody>
                    <a:bodyPr/>
                    <a:lstStyle/>
                    <a:p>
                      <a:endParaRPr lang="en-US"/>
                    </a:p>
                  </a:txBody>
                  <a:tcPr/>
                </a:tc>
                <a:tc>
                  <a:txBody>
                    <a:bodyPr/>
                    <a:lstStyle/>
                    <a:p>
                      <a:r>
                        <a:rPr lang="el-GR" dirty="0" smtClean="0"/>
                        <a:t>680‐ 1095 cm‐1 </a:t>
                      </a:r>
                      <a:endParaRPr lang="en-US" dirty="0" smtClean="0"/>
                    </a:p>
                    <a:p>
                      <a:r>
                        <a:rPr lang="el-GR" dirty="0" smtClean="0"/>
                        <a:t>14.7 – 9.13 μm </a:t>
                      </a:r>
                      <a:endParaRPr lang="en-US" dirty="0" smtClean="0"/>
                    </a:p>
                    <a:p>
                      <a:r>
                        <a:rPr lang="el-GR" dirty="0" smtClean="0"/>
                        <a:t>1689 – 2250 cm‐1 </a:t>
                      </a:r>
                      <a:endParaRPr lang="en-US" dirty="0" smtClean="0"/>
                    </a:p>
                    <a:p>
                      <a:r>
                        <a:rPr lang="el-GR" dirty="0" smtClean="0"/>
                        <a:t>5.92 – 4.44 μm )</a:t>
                      </a:r>
                      <a:r>
                        <a:rPr lang="en-US" baseline="0" dirty="0" smtClean="0"/>
                        <a:t> </a:t>
                      </a:r>
                      <a:r>
                        <a:rPr lang="en-US" dirty="0" smtClean="0"/>
                        <a:t>@ ~0.6</a:t>
                      </a:r>
                      <a:r>
                        <a:rPr lang="en-US" baseline="0" dirty="0" smtClean="0"/>
                        <a:t> cm-1</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Spectral</a:t>
                      </a:r>
                      <a:r>
                        <a:rPr lang="en-US" baseline="0" dirty="0" smtClean="0"/>
                        <a:t> with information related to temperature, moisture and support select atmospheric compositions (</a:t>
                      </a:r>
                      <a:r>
                        <a:rPr lang="en-US" dirty="0" smtClean="0"/>
                        <a:t>ozone, NH3, isoprene, HNO3, N20 and CO</a:t>
                      </a:r>
                      <a:r>
                        <a:rPr lang="en-US" baseline="0" dirty="0" smtClean="0"/>
                        <a:t>). Need to resolve, not </a:t>
                      </a:r>
                      <a:r>
                        <a:rPr lang="en-US" baseline="0" smtClean="0"/>
                        <a:t>average out, </a:t>
                      </a:r>
                      <a:r>
                        <a:rPr lang="en-US" baseline="0" dirty="0" smtClean="0"/>
                        <a:t>the critical on/off spectral lines. </a:t>
                      </a:r>
                      <a:endParaRPr lang="en-US" dirty="0" smtClean="0"/>
                    </a:p>
                  </a:txBody>
                  <a:tcPr/>
                </a:tc>
                <a:extLst>
                  <a:ext uri="{0D108BD9-81ED-4DB2-BD59-A6C34878D82A}">
                    <a16:rowId xmlns:a16="http://schemas.microsoft.com/office/drawing/2014/main" val="384058782"/>
                  </a:ext>
                </a:extLst>
              </a:tr>
              <a:tr h="625758">
                <a:tc>
                  <a:txBody>
                    <a:bodyPr/>
                    <a:lstStyle/>
                    <a:p>
                      <a:r>
                        <a:rPr lang="en-US" dirty="0" smtClean="0"/>
                        <a:t>Other</a:t>
                      </a:r>
                      <a:endParaRPr lang="en-US" dirty="0"/>
                    </a:p>
                  </a:txBody>
                  <a:tcPr/>
                </a:tc>
                <a:tc>
                  <a:txBody>
                    <a:bodyPr/>
                    <a:lstStyle/>
                    <a:p>
                      <a:endParaRPr lang="en-US"/>
                    </a:p>
                  </a:txBody>
                  <a:tcPr/>
                </a:tc>
                <a:tc>
                  <a:txBody>
                    <a:bodyPr/>
                    <a:lstStyle/>
                    <a:p>
                      <a:r>
                        <a:rPr lang="en-US" dirty="0" smtClean="0"/>
                        <a:t>Evolution</a:t>
                      </a:r>
                      <a:r>
                        <a:rPr lang="en-US" baseline="0" dirty="0" smtClean="0"/>
                        <a:t> of the radiances</a:t>
                      </a:r>
                      <a:endParaRPr lang="en-US" dirty="0"/>
                    </a:p>
                  </a:txBody>
                  <a:tcPr/>
                </a:tc>
                <a:tc>
                  <a:txBody>
                    <a:bodyPr/>
                    <a:lstStyle/>
                    <a:p>
                      <a:endParaRPr lang="en-US"/>
                    </a:p>
                  </a:txBody>
                  <a:tcPr/>
                </a:tc>
                <a:tc>
                  <a:txBody>
                    <a:bodyPr/>
                    <a:lstStyle/>
                    <a:p>
                      <a:r>
                        <a:rPr lang="en-US" dirty="0" smtClean="0"/>
                        <a:t>Provides critical vertical information on atmospheric winds for both </a:t>
                      </a:r>
                      <a:r>
                        <a:rPr lang="en-US" dirty="0" err="1" smtClean="0"/>
                        <a:t>nowcasting</a:t>
                      </a:r>
                      <a:r>
                        <a:rPr lang="en-US" dirty="0" smtClean="0"/>
                        <a:t> and NWP applications.</a:t>
                      </a:r>
                      <a:endParaRPr lang="en-US" dirty="0"/>
                    </a:p>
                  </a:txBody>
                  <a:tcPr/>
                </a:tc>
                <a:extLst>
                  <a:ext uri="{0D108BD9-81ED-4DB2-BD59-A6C34878D82A}">
                    <a16:rowId xmlns:a16="http://schemas.microsoft.com/office/drawing/2014/main" val="4174229382"/>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5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21456"/>
            <a:ext cx="10515600" cy="1325563"/>
          </a:xfrm>
        </p:spPr>
        <p:txBody>
          <a:bodyPr/>
          <a:lstStyle/>
          <a:p>
            <a:r>
              <a:rPr lang="en-US" dirty="0" smtClean="0"/>
              <a:t>Improved track and intensity </a:t>
            </a:r>
            <a:r>
              <a:rPr lang="en-US" dirty="0"/>
              <a:t>f</a:t>
            </a:r>
            <a:r>
              <a:rPr lang="en-US" dirty="0" smtClean="0"/>
              <a:t>orecasts</a:t>
            </a:r>
            <a:endParaRPr lang="en-US" dirty="0"/>
          </a:p>
        </p:txBody>
      </p:sp>
      <p:sp>
        <p:nvSpPr>
          <p:cNvPr id="3" name="TextBox 2"/>
          <p:cNvSpPr txBox="1"/>
          <p:nvPr/>
        </p:nvSpPr>
        <p:spPr>
          <a:xfrm>
            <a:off x="288290" y="4361199"/>
            <a:ext cx="7244079" cy="1477328"/>
          </a:xfrm>
          <a:prstGeom prst="rect">
            <a:avLst/>
          </a:prstGeom>
          <a:noFill/>
        </p:spPr>
        <p:txBody>
          <a:bodyPr wrap="square" rtlCol="0">
            <a:spAutoFit/>
          </a:bodyPr>
          <a:lstStyle/>
          <a:p>
            <a:r>
              <a:rPr lang="en-US" dirty="0"/>
              <a:t>The 36 h track forecast for Typhoon Maria from 0000 UTC  on July 10, 2018. The black, blue, red, green, cyan, and magenta lines indicate the Best Track, control experiment, 15 min, 30 min, 1 and 3 h, respectively. </a:t>
            </a:r>
            <a:r>
              <a:rPr lang="en-US" u="sng" dirty="0" smtClean="0"/>
              <a:t>https://</a:t>
            </a:r>
            <a:r>
              <a:rPr lang="en-US" dirty="0" smtClean="0"/>
              <a:t>agupubs.onlinelibrary.wiley.com/doi/10.1029/2021GL093672</a:t>
            </a:r>
            <a:endParaRPr lang="en-US" dirty="0"/>
          </a:p>
        </p:txBody>
      </p:sp>
      <p:sp>
        <p:nvSpPr>
          <p:cNvPr id="5" name="TextBox 4"/>
          <p:cNvSpPr txBox="1"/>
          <p:nvPr/>
        </p:nvSpPr>
        <p:spPr>
          <a:xfrm>
            <a:off x="7934960" y="944880"/>
            <a:ext cx="4033520" cy="4893647"/>
          </a:xfrm>
          <a:prstGeom prst="rect">
            <a:avLst/>
          </a:prstGeom>
          <a:noFill/>
        </p:spPr>
        <p:txBody>
          <a:bodyPr wrap="square" rtlCol="0">
            <a:spAutoFit/>
          </a:bodyPr>
          <a:lstStyle/>
          <a:p>
            <a:r>
              <a:rPr lang="en-US" sz="2400" b="1" dirty="0"/>
              <a:t>Improving tropical cyclone forecasts </a:t>
            </a:r>
            <a:r>
              <a:rPr lang="en-US" sz="2400" b="1" dirty="0" smtClean="0"/>
              <a:t>with </a:t>
            </a:r>
            <a:r>
              <a:rPr lang="en-US" sz="2400" b="1" dirty="0"/>
              <a:t>high temporal/spectral IR </a:t>
            </a:r>
            <a:r>
              <a:rPr lang="en-US" sz="2400" b="1" dirty="0" smtClean="0"/>
              <a:t>observations</a:t>
            </a:r>
            <a:r>
              <a:rPr lang="en-US" sz="2400" dirty="0" smtClean="0"/>
              <a:t>. </a:t>
            </a:r>
          </a:p>
          <a:p>
            <a:endParaRPr lang="en-US" sz="2400" dirty="0"/>
          </a:p>
          <a:p>
            <a:r>
              <a:rPr lang="en-US" sz="2400" dirty="0" smtClean="0"/>
              <a:t>Track </a:t>
            </a:r>
            <a:r>
              <a:rPr lang="en-US" sz="2400" dirty="0"/>
              <a:t>&amp; intensity forecasts for Typhoon Maria are most improved </a:t>
            </a:r>
            <a:r>
              <a:rPr lang="en-US" sz="2400" dirty="0" smtClean="0"/>
              <a:t>with </a:t>
            </a:r>
            <a:r>
              <a:rPr lang="en-US" sz="2400" dirty="0"/>
              <a:t>15 min data, the track (&gt; 40%) </a:t>
            </a:r>
            <a:r>
              <a:rPr lang="en-US" sz="2400" dirty="0" smtClean="0"/>
              <a:t>and </a:t>
            </a:r>
            <a:r>
              <a:rPr lang="en-US" sz="2400" dirty="0"/>
              <a:t>the intensity (18%). </a:t>
            </a:r>
            <a:endParaRPr lang="en-US" sz="2400" dirty="0" smtClean="0"/>
          </a:p>
          <a:p>
            <a:endParaRPr lang="en-US" sz="2400" dirty="0"/>
          </a:p>
          <a:p>
            <a:r>
              <a:rPr lang="en-US" sz="2400" dirty="0" smtClean="0"/>
              <a:t>Precipitation </a:t>
            </a:r>
            <a:r>
              <a:rPr lang="en-US" sz="2400" dirty="0"/>
              <a:t>forecasts also improved.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90" y="1320413"/>
            <a:ext cx="7226850" cy="2824480"/>
          </a:xfrm>
          <a:prstGeom prst="rect">
            <a:avLst/>
          </a:prstGeom>
        </p:spPr>
      </p:pic>
    </p:spTree>
    <p:extLst>
      <p:ext uri="{BB962C8B-B14F-4D97-AF65-F5344CB8AC3E}">
        <p14:creationId xmlns:p14="http://schemas.microsoft.com/office/powerpoint/2010/main" val="157341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643" y="15150"/>
            <a:ext cx="8109336" cy="523220"/>
          </a:xfrm>
          <a:prstGeom prst="rect">
            <a:avLst/>
          </a:prstGeom>
          <a:noFill/>
        </p:spPr>
        <p:txBody>
          <a:bodyPr wrap="none" rtlCol="0">
            <a:spAutoFit/>
          </a:bodyPr>
          <a:lstStyle/>
          <a:p>
            <a:r>
              <a:rPr lang="en-US" sz="2800" b="1" dirty="0" smtClean="0">
                <a:solidFill>
                  <a:srgbClr val="0070C0"/>
                </a:solidFill>
              </a:rPr>
              <a:t>Hybrid OSSE: Precipitation </a:t>
            </a:r>
            <a:r>
              <a:rPr lang="en-US" sz="2800" b="1" dirty="0">
                <a:solidFill>
                  <a:srgbClr val="0070C0"/>
                </a:solidFill>
              </a:rPr>
              <a:t>Impact </a:t>
            </a:r>
            <a:r>
              <a:rPr lang="en-US" sz="2800" b="1" dirty="0" smtClean="0">
                <a:solidFill>
                  <a:srgbClr val="0070C0"/>
                </a:solidFill>
              </a:rPr>
              <a:t>Verification</a:t>
            </a:r>
            <a:endParaRPr lang="en-US" sz="2800" b="1" dirty="0">
              <a:solidFill>
                <a:srgbClr val="0070C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081" b="27027"/>
          <a:stretch/>
        </p:blipFill>
        <p:spPr>
          <a:xfrm>
            <a:off x="2654643" y="641802"/>
            <a:ext cx="5853331" cy="303740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441" b="27207"/>
          <a:stretch/>
        </p:blipFill>
        <p:spPr>
          <a:xfrm>
            <a:off x="6188677" y="3852840"/>
            <a:ext cx="5852160" cy="300516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1216" b="27432"/>
          <a:stretch/>
        </p:blipFill>
        <p:spPr>
          <a:xfrm>
            <a:off x="234778" y="3852838"/>
            <a:ext cx="5852160" cy="3005162"/>
          </a:xfrm>
          <a:prstGeom prst="rect">
            <a:avLst/>
          </a:prstGeom>
        </p:spPr>
      </p:pic>
      <p:sp>
        <p:nvSpPr>
          <p:cNvPr id="8" name="TextBox 7"/>
          <p:cNvSpPr txBox="1"/>
          <p:nvPr/>
        </p:nvSpPr>
        <p:spPr>
          <a:xfrm>
            <a:off x="4848818" y="641802"/>
            <a:ext cx="1698707" cy="400110"/>
          </a:xfrm>
          <a:prstGeom prst="rect">
            <a:avLst/>
          </a:prstGeom>
          <a:noFill/>
        </p:spPr>
        <p:txBody>
          <a:bodyPr wrap="square" rtlCol="0">
            <a:spAutoFit/>
          </a:bodyPr>
          <a:lstStyle/>
          <a:p>
            <a:r>
              <a:rPr lang="en-US" sz="2000" b="1" dirty="0">
                <a:solidFill>
                  <a:prstClr val="black"/>
                </a:solidFill>
              </a:rPr>
              <a:t>Observation</a:t>
            </a:r>
          </a:p>
        </p:txBody>
      </p:sp>
      <p:sp>
        <p:nvSpPr>
          <p:cNvPr id="9" name="TextBox 8"/>
          <p:cNvSpPr txBox="1"/>
          <p:nvPr/>
        </p:nvSpPr>
        <p:spPr>
          <a:xfrm>
            <a:off x="2311504" y="3833094"/>
            <a:ext cx="1698707" cy="400110"/>
          </a:xfrm>
          <a:prstGeom prst="rect">
            <a:avLst/>
          </a:prstGeom>
          <a:noFill/>
        </p:spPr>
        <p:txBody>
          <a:bodyPr wrap="square" rtlCol="0">
            <a:spAutoFit/>
          </a:bodyPr>
          <a:lstStyle/>
          <a:p>
            <a:r>
              <a:rPr lang="en-US" sz="2000" b="1" dirty="0">
                <a:solidFill>
                  <a:prstClr val="black"/>
                </a:solidFill>
              </a:rPr>
              <a:t>CNTRL</a:t>
            </a:r>
          </a:p>
        </p:txBody>
      </p:sp>
      <p:sp>
        <p:nvSpPr>
          <p:cNvPr id="10" name="TextBox 9"/>
          <p:cNvSpPr txBox="1"/>
          <p:nvPr/>
        </p:nvSpPr>
        <p:spPr>
          <a:xfrm>
            <a:off x="8507974" y="3817250"/>
            <a:ext cx="1698707" cy="400110"/>
          </a:xfrm>
          <a:prstGeom prst="rect">
            <a:avLst/>
          </a:prstGeom>
          <a:noFill/>
        </p:spPr>
        <p:txBody>
          <a:bodyPr wrap="square" rtlCol="0">
            <a:spAutoFit/>
          </a:bodyPr>
          <a:lstStyle/>
          <a:p>
            <a:r>
              <a:rPr lang="en-US" sz="2000" b="1" dirty="0">
                <a:solidFill>
                  <a:prstClr val="black"/>
                </a:solidFill>
              </a:rPr>
              <a:t>EXP</a:t>
            </a:r>
          </a:p>
        </p:txBody>
      </p:sp>
      <p:sp>
        <p:nvSpPr>
          <p:cNvPr id="11" name="TextBox 10"/>
          <p:cNvSpPr txBox="1"/>
          <p:nvPr/>
        </p:nvSpPr>
        <p:spPr>
          <a:xfrm>
            <a:off x="8409120" y="841857"/>
            <a:ext cx="3169161" cy="369332"/>
          </a:xfrm>
          <a:prstGeom prst="rect">
            <a:avLst/>
          </a:prstGeom>
          <a:noFill/>
        </p:spPr>
        <p:txBody>
          <a:bodyPr wrap="square" rtlCol="0">
            <a:spAutoFit/>
          </a:bodyPr>
          <a:lstStyle/>
          <a:p>
            <a:r>
              <a:rPr lang="en-US" dirty="0">
                <a:solidFill>
                  <a:prstClr val="black"/>
                </a:solidFill>
              </a:rPr>
              <a:t>2019-5-27 </a:t>
            </a:r>
            <a:r>
              <a:rPr lang="en-US" dirty="0" smtClean="0">
                <a:solidFill>
                  <a:prstClr val="black"/>
                </a:solidFill>
              </a:rPr>
              <a:t>06UTC </a:t>
            </a:r>
            <a:r>
              <a:rPr lang="en-US" dirty="0">
                <a:solidFill>
                  <a:prstClr val="black"/>
                </a:solidFill>
              </a:rPr>
              <a:t>– </a:t>
            </a:r>
            <a:r>
              <a:rPr lang="en-US" dirty="0" smtClean="0">
                <a:solidFill>
                  <a:prstClr val="black"/>
                </a:solidFill>
              </a:rPr>
              <a:t>12UTC</a:t>
            </a:r>
            <a:endParaRPr lang="en-US" dirty="0">
              <a:solidFill>
                <a:prstClr val="black"/>
              </a:solidFill>
            </a:endParaRPr>
          </a:p>
        </p:txBody>
      </p:sp>
      <p:sp>
        <p:nvSpPr>
          <p:cNvPr id="3" name="Oval 2"/>
          <p:cNvSpPr/>
          <p:nvPr/>
        </p:nvSpPr>
        <p:spPr>
          <a:xfrm>
            <a:off x="2440377" y="6047232"/>
            <a:ext cx="656391" cy="658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8396169" y="6053328"/>
            <a:ext cx="656391" cy="658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8507975" y="1313160"/>
            <a:ext cx="3379226" cy="2246769"/>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a:t>The high spectral IR was able to remove a spurious storm over Eastern </a:t>
            </a:r>
            <a:r>
              <a:rPr lang="en-US" sz="2000" dirty="0" smtClean="0"/>
              <a:t>Texas</a:t>
            </a:r>
            <a:endParaRPr lang="en-US" sz="2000" dirty="0"/>
          </a:p>
          <a:p>
            <a:pPr marL="342900" indent="-342900">
              <a:buFont typeface="Arial" panose="020B0604020202020204" pitchFamily="34" charset="0"/>
              <a:buChar char="•"/>
            </a:pPr>
            <a:r>
              <a:rPr lang="en-US" sz="2000" dirty="0"/>
              <a:t>A false heavy precipitation that might lead to </a:t>
            </a:r>
            <a:r>
              <a:rPr lang="en-US" sz="2000" dirty="0" smtClean="0"/>
              <a:t>a false warning</a:t>
            </a:r>
            <a:endParaRPr lang="en-US" sz="2000" dirty="0"/>
          </a:p>
        </p:txBody>
      </p:sp>
      <p:sp>
        <p:nvSpPr>
          <p:cNvPr id="2" name="TextBox 1"/>
          <p:cNvSpPr txBox="1"/>
          <p:nvPr/>
        </p:nvSpPr>
        <p:spPr>
          <a:xfrm>
            <a:off x="3517075" y="3843552"/>
            <a:ext cx="1274708" cy="369332"/>
          </a:xfrm>
          <a:prstGeom prst="rect">
            <a:avLst/>
          </a:prstGeom>
          <a:noFill/>
        </p:spPr>
        <p:txBody>
          <a:bodyPr wrap="none" rtlCol="0">
            <a:spAutoFit/>
          </a:bodyPr>
          <a:lstStyle/>
          <a:p>
            <a:r>
              <a:rPr lang="en-US" b="1" dirty="0" smtClean="0"/>
              <a:t>No “GXS”</a:t>
            </a:r>
            <a:endParaRPr lang="en-US" b="1" dirty="0"/>
          </a:p>
        </p:txBody>
      </p:sp>
      <p:sp>
        <p:nvSpPr>
          <p:cNvPr id="14" name="TextBox 13"/>
          <p:cNvSpPr txBox="1"/>
          <p:nvPr/>
        </p:nvSpPr>
        <p:spPr>
          <a:xfrm>
            <a:off x="9287955" y="3843552"/>
            <a:ext cx="1465016" cy="369332"/>
          </a:xfrm>
          <a:prstGeom prst="rect">
            <a:avLst/>
          </a:prstGeom>
          <a:noFill/>
        </p:spPr>
        <p:txBody>
          <a:bodyPr wrap="none" rtlCol="0">
            <a:spAutoFit/>
          </a:bodyPr>
          <a:lstStyle/>
          <a:p>
            <a:r>
              <a:rPr lang="en-US" b="1" dirty="0" smtClean="0"/>
              <a:t>With “GXS”</a:t>
            </a:r>
            <a:endParaRPr lang="en-US" b="1" dirty="0"/>
          </a:p>
        </p:txBody>
      </p:sp>
    </p:spTree>
    <p:extLst>
      <p:ext uri="{BB962C8B-B14F-4D97-AF65-F5344CB8AC3E}">
        <p14:creationId xmlns:p14="http://schemas.microsoft.com/office/powerpoint/2010/main" val="4106160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8254" y="2426104"/>
            <a:ext cx="4117886" cy="4451697"/>
          </a:xfrm>
          <a:prstGeom prst="rect">
            <a:avLst/>
          </a:prstGeom>
        </p:spPr>
      </p:pic>
      <p:sp>
        <p:nvSpPr>
          <p:cNvPr id="2" name="Title 1"/>
          <p:cNvSpPr>
            <a:spLocks noGrp="1"/>
          </p:cNvSpPr>
          <p:nvPr>
            <p:ph type="title"/>
          </p:nvPr>
        </p:nvSpPr>
        <p:spPr>
          <a:xfrm>
            <a:off x="766010" y="-291486"/>
            <a:ext cx="10515600" cy="1325563"/>
          </a:xfrm>
        </p:spPr>
        <p:txBody>
          <a:bodyPr/>
          <a:lstStyle/>
          <a:p>
            <a:r>
              <a:rPr lang="en-US" dirty="0" smtClean="0"/>
              <a:t>Why 15-min? (GIIRS and ABI)</a:t>
            </a:r>
            <a:endParaRPr lang="en-US" dirty="0"/>
          </a:p>
        </p:txBody>
      </p:sp>
      <p:sp>
        <p:nvSpPr>
          <p:cNvPr id="3" name="Text Placeholder 2"/>
          <p:cNvSpPr>
            <a:spLocks noGrp="1"/>
          </p:cNvSpPr>
          <p:nvPr>
            <p:ph type="body" idx="1"/>
          </p:nvPr>
        </p:nvSpPr>
        <p:spPr>
          <a:xfrm>
            <a:off x="573504" y="655667"/>
            <a:ext cx="11281611" cy="4351338"/>
          </a:xfrm>
        </p:spPr>
        <p:txBody>
          <a:bodyPr/>
          <a:lstStyle/>
          <a:p>
            <a:r>
              <a:rPr lang="en-US" dirty="0" smtClean="0">
                <a:hlinkClick r:id="rId3"/>
              </a:rPr>
              <a:t>https</a:t>
            </a:r>
            <a:r>
              <a:rPr lang="en-US" dirty="0">
                <a:hlinkClick r:id="rId3"/>
              </a:rPr>
              <a:t>://</a:t>
            </a:r>
            <a:r>
              <a:rPr lang="en-US" dirty="0" smtClean="0">
                <a:hlinkClick r:id="rId3"/>
              </a:rPr>
              <a:t>agupubs.onlinelibrary.wiley.com/doi/10.1029/2021GL093794</a:t>
            </a:r>
            <a:r>
              <a:rPr lang="en-US" dirty="0" smtClean="0"/>
              <a:t> </a:t>
            </a:r>
          </a:p>
          <a:p>
            <a:r>
              <a:rPr lang="en-US" dirty="0" smtClean="0"/>
              <a:t>Using </a:t>
            </a:r>
            <a:r>
              <a:rPr lang="en-US" dirty="0"/>
              <a:t>15-min Geosynchronous Interferometric Infrared Sounder (GIIRS) observations, </a:t>
            </a:r>
            <a:r>
              <a:rPr lang="en-US" dirty="0" smtClean="0"/>
              <a:t>… and </a:t>
            </a:r>
            <a:r>
              <a:rPr lang="en-US" dirty="0"/>
              <a:t>higher temporal resolution provides better 4D wind fields than the lower temporal resolution.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08" y="2823411"/>
            <a:ext cx="7245014" cy="3788171"/>
          </a:xfrm>
          <a:prstGeom prst="rect">
            <a:avLst/>
          </a:prstGeom>
        </p:spPr>
      </p:pic>
    </p:spTree>
    <p:extLst>
      <p:ext uri="{BB962C8B-B14F-4D97-AF65-F5344CB8AC3E}">
        <p14:creationId xmlns:p14="http://schemas.microsoft.com/office/powerpoint/2010/main" val="176770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016B1-E851-40F1-9EE6-4C8B12E4B2DF}"/>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BB0C9EC1-6D1F-43AD-A5D2-C95E9BDAE644}"/>
              </a:ext>
            </a:extLst>
          </p:cNvPr>
          <p:cNvSpPr>
            <a:spLocks noGrp="1"/>
          </p:cNvSpPr>
          <p:nvPr>
            <p:ph idx="1"/>
          </p:nvPr>
        </p:nvSpPr>
        <p:spPr>
          <a:xfrm>
            <a:off x="816435" y="970217"/>
            <a:ext cx="7163000" cy="5153623"/>
          </a:xfrm>
        </p:spPr>
        <p:txBody>
          <a:bodyPr>
            <a:normAutofit fontScale="77500" lnSpcReduction="20000"/>
          </a:bodyPr>
          <a:lstStyle/>
          <a:p>
            <a:pPr lvl="0">
              <a:buFont typeface="Wingdings" panose="05000000000000000000" pitchFamily="2" charset="2"/>
              <a:buChar char="§"/>
            </a:pPr>
            <a:r>
              <a:rPr lang="en-US" sz="2400" dirty="0" smtClean="0"/>
              <a:t>Tim Schmit, Research Satellite Meteorologist</a:t>
            </a:r>
          </a:p>
          <a:p>
            <a:pPr lvl="1">
              <a:buFont typeface="Wingdings" panose="05000000000000000000" pitchFamily="2" charset="2"/>
              <a:buChar char="§"/>
            </a:pPr>
            <a:r>
              <a:rPr lang="en-US" sz="2400" dirty="0"/>
              <a:t>S</a:t>
            </a:r>
            <a:r>
              <a:rPr lang="en-US" sz="2400" dirty="0" smtClean="0"/>
              <a:t>pecializing with GOES (GOES-7 -&gt; GOES-18)</a:t>
            </a:r>
          </a:p>
          <a:p>
            <a:pPr lvl="1">
              <a:buFont typeface="Wingdings" panose="05000000000000000000" pitchFamily="2" charset="2"/>
              <a:buChar char="§"/>
            </a:pPr>
            <a:r>
              <a:rPr lang="en-US" sz="2400" dirty="0" smtClean="0"/>
              <a:t>Madison, Wisconsin</a:t>
            </a:r>
            <a:endParaRPr lang="en-US" sz="2400" dirty="0"/>
          </a:p>
          <a:p>
            <a:pPr lvl="0">
              <a:buFont typeface="Wingdings" panose="05000000000000000000" pitchFamily="2" charset="2"/>
              <a:buChar char="§"/>
            </a:pPr>
            <a:r>
              <a:rPr lang="en-US" sz="2400" dirty="0" smtClean="0"/>
              <a:t>Product Lead for GXS science</a:t>
            </a:r>
          </a:p>
          <a:p>
            <a:pPr lvl="1">
              <a:buFont typeface="Wingdings" panose="05000000000000000000" pitchFamily="2" charset="2"/>
              <a:buChar char="§"/>
            </a:pPr>
            <a:r>
              <a:rPr lang="en-US" sz="2200" dirty="0" smtClean="0"/>
              <a:t>David Johnson, instrument lead</a:t>
            </a:r>
          </a:p>
          <a:p>
            <a:pPr lvl="1">
              <a:buFont typeface="Wingdings" panose="05000000000000000000" pitchFamily="2" charset="2"/>
              <a:buChar char="§"/>
            </a:pPr>
            <a:r>
              <a:rPr lang="en-US" sz="2200" dirty="0" smtClean="0"/>
              <a:t>Jim </a:t>
            </a:r>
            <a:r>
              <a:rPr lang="en-US" sz="2200" dirty="0" err="1" smtClean="0"/>
              <a:t>Yoe</a:t>
            </a:r>
            <a:r>
              <a:rPr lang="en-US" sz="2200" dirty="0" smtClean="0"/>
              <a:t>, user lead</a:t>
            </a:r>
            <a:endParaRPr lang="en-US" sz="2200" dirty="0"/>
          </a:p>
          <a:p>
            <a:pPr lvl="0">
              <a:buFont typeface="Wingdings" panose="05000000000000000000" pitchFamily="2" charset="2"/>
              <a:buChar char="§"/>
            </a:pPr>
            <a:r>
              <a:rPr lang="en-US" sz="2400" dirty="0" smtClean="0"/>
              <a:t>The GXS will supply unique information to better monitor the current state of the atmosphere</a:t>
            </a:r>
          </a:p>
          <a:p>
            <a:pPr lvl="1">
              <a:buFont typeface="Wingdings" panose="05000000000000000000" pitchFamily="2" charset="2"/>
              <a:buChar char="§"/>
            </a:pPr>
            <a:r>
              <a:rPr lang="en-US" sz="2200" dirty="0" smtClean="0"/>
              <a:t>Vertical moisture profiles, Atmospheric winds at many levels, Vertical temperature profiles, some information on Trace </a:t>
            </a:r>
            <a:r>
              <a:rPr lang="en-US" sz="2200" dirty="0"/>
              <a:t>G</a:t>
            </a:r>
            <a:r>
              <a:rPr lang="en-US" sz="2200" dirty="0" smtClean="0"/>
              <a:t>ases</a:t>
            </a:r>
          </a:p>
          <a:p>
            <a:r>
              <a:rPr lang="en-US" sz="2400" dirty="0" smtClean="0"/>
              <a:t>So, the future state can be better forecast</a:t>
            </a:r>
          </a:p>
          <a:p>
            <a:pPr lvl="1"/>
            <a:r>
              <a:rPr lang="en-US" sz="2000" dirty="0" smtClean="0"/>
              <a:t>Clouds, thunderstorms, winds, temperatures, moisture, </a:t>
            </a:r>
          </a:p>
          <a:p>
            <a:pPr lvl="1"/>
            <a:r>
              <a:rPr lang="en-US" sz="2000" dirty="0"/>
              <a:t>A</a:t>
            </a:r>
            <a:r>
              <a:rPr lang="en-US" sz="2000" dirty="0" smtClean="0"/>
              <a:t>ir quality, etc.</a:t>
            </a:r>
            <a:endParaRPr lang="en-US" sz="2000" dirty="0"/>
          </a:p>
          <a:p>
            <a:pPr lvl="1"/>
            <a:r>
              <a:rPr lang="en-US" sz="2200" dirty="0" err="1" smtClean="0"/>
              <a:t>Nowcasting</a:t>
            </a:r>
            <a:r>
              <a:rPr lang="en-US" sz="2200" dirty="0" smtClean="0"/>
              <a:t>, short-term forecasts</a:t>
            </a:r>
          </a:p>
          <a:p>
            <a:pPr lvl="1"/>
            <a:r>
              <a:rPr lang="en-US" sz="2200" dirty="0" smtClean="0"/>
              <a:t>NWP (regional and global)</a:t>
            </a:r>
          </a:p>
          <a:p>
            <a:r>
              <a:rPr lang="en-US" sz="2400" dirty="0" smtClean="0"/>
              <a:t>References </a:t>
            </a:r>
          </a:p>
          <a:p>
            <a:pPr lvl="1"/>
            <a:r>
              <a:rPr lang="en-US" sz="2200" dirty="0">
                <a:hlinkClick r:id="rId3"/>
              </a:rPr>
              <a:t>https://</a:t>
            </a:r>
            <a:r>
              <a:rPr lang="en-US" sz="2200" dirty="0" smtClean="0">
                <a:hlinkClick r:id="rId3"/>
              </a:rPr>
              <a:t>www.ssec.wisc.edu/geo-ir-sounder</a:t>
            </a:r>
            <a:endParaRPr lang="en-US" sz="2200" dirty="0" smtClean="0"/>
          </a:p>
          <a:p>
            <a:pPr lvl="1"/>
            <a:r>
              <a:rPr lang="en-US" sz="2200" dirty="0">
                <a:hlinkClick r:id="rId4"/>
              </a:rPr>
              <a:t>https://</a:t>
            </a:r>
            <a:r>
              <a:rPr lang="en-US" sz="2200" dirty="0" smtClean="0">
                <a:hlinkClick r:id="rId4"/>
              </a:rPr>
              <a:t>www.nesdis.noaa.gov/next-generation/geostationary-extended-observations-geoxo</a:t>
            </a:r>
            <a:endParaRPr lang="en-US" sz="2200" dirty="0" smtClean="0"/>
          </a:p>
          <a:p>
            <a:pPr lvl="1"/>
            <a:endParaRPr lang="en-US" sz="2200" dirty="0" smtClean="0"/>
          </a:p>
          <a:p>
            <a:pPr lvl="1"/>
            <a:endParaRPr lang="en-US" sz="2200" dirty="0" smtClean="0"/>
          </a:p>
        </p:txBody>
      </p:sp>
      <p:sp>
        <p:nvSpPr>
          <p:cNvPr id="2" name="Slide Number Placeholder 1">
            <a:extLst>
              <a:ext uri="{FF2B5EF4-FFF2-40B4-BE49-F238E27FC236}">
                <a16:creationId xmlns:a16="http://schemas.microsoft.com/office/drawing/2014/main" id="{167EF349-A458-4886-8788-6F599ECF59E9}"/>
              </a:ext>
            </a:extLst>
          </p:cNvPr>
          <p:cNvSpPr>
            <a:spLocks noGrp="1"/>
          </p:cNvSpPr>
          <p:nvPr>
            <p:ph type="sldNum" sz="quarter" idx="12"/>
          </p:nvPr>
        </p:nvSpPr>
        <p:spPr/>
        <p:txBody>
          <a:bodyPr/>
          <a:lstStyle/>
          <a:p>
            <a:fld id="{38EA6B26-9CA0-4144-9BE8-9A34F496FA80}" type="slidenum">
              <a:rPr lang="en-US" smtClean="0"/>
              <a:pPr/>
              <a:t>2</a:t>
            </a:fld>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4490" y="3067778"/>
            <a:ext cx="3729104" cy="3712172"/>
          </a:xfrm>
          <a:prstGeom prst="rect">
            <a:avLst/>
          </a:prstGeom>
          <a:ln>
            <a:solidFill>
              <a:schemeClr val="accent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6159" y="90111"/>
            <a:ext cx="3987435" cy="2523693"/>
          </a:xfrm>
          <a:prstGeom prst="rect">
            <a:avLst/>
          </a:prstGeom>
        </p:spPr>
      </p:pic>
    </p:spTree>
    <p:extLst>
      <p:ext uri="{BB962C8B-B14F-4D97-AF65-F5344CB8AC3E}">
        <p14:creationId xmlns:p14="http://schemas.microsoft.com/office/powerpoint/2010/main" val="161160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147" y="-304786"/>
            <a:ext cx="12256169" cy="1325563"/>
          </a:xfrm>
        </p:spPr>
        <p:txBody>
          <a:bodyPr>
            <a:normAutofit/>
          </a:bodyPr>
          <a:lstStyle/>
          <a:p>
            <a:r>
              <a:rPr lang="en-US" dirty="0"/>
              <a:t>Need for high </a:t>
            </a:r>
            <a:r>
              <a:rPr lang="en-US" dirty="0" smtClean="0"/>
              <a:t>spectral/temporal </a:t>
            </a:r>
            <a:r>
              <a:rPr lang="en-US" dirty="0"/>
              <a:t>observations</a:t>
            </a:r>
          </a:p>
        </p:txBody>
      </p:sp>
      <p:sp>
        <p:nvSpPr>
          <p:cNvPr id="6" name="Slide Number Placehold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CCD34A2F-9B7E-6A47-9F84-1629794F6B9E}"/>
              </a:ext>
            </a:extLst>
          </p:cNvPr>
          <p:cNvSpPr txBox="1">
            <a:spLocks/>
          </p:cNvSpPr>
          <p:nvPr/>
        </p:nvSpPr>
        <p:spPr>
          <a:xfrm>
            <a:off x="479075" y="877309"/>
            <a:ext cx="11693235" cy="524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observations provide much more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Imagers average out important vertical information;</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mn-cs"/>
              </a:rPr>
              <a:t> GEO offers time evolution</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Forecasting Applications – fill in critical gaps </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wrt</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vertical moisture, wind and temperature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Nowcasting</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Numerical weather prediction</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especially on the regional/mesoscales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Additional applications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High-spectral-resolution sounder observations would also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improve derived products with only advanced imager data</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(and or with polar-orbiter and other data)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volcanic ash, cloud detection, cloud-top properties, atmospheric motion vectors, dust detection, land and sea surface temperatures.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New areas</a:t>
            </a:r>
          </a:p>
          <a:p>
            <a:pPr lvl="2">
              <a:defRPr/>
            </a:pPr>
            <a:r>
              <a:rPr lang="en-US" sz="2400" dirty="0">
                <a:solidFill>
                  <a:prstClr val="black"/>
                </a:solidFill>
                <a:latin typeface="Calibri" panose="020F0502020204030204"/>
              </a:rPr>
              <a:t>trace </a:t>
            </a:r>
            <a:r>
              <a:rPr lang="en-US" sz="2400" dirty="0" smtClean="0">
                <a:solidFill>
                  <a:prstClr val="black"/>
                </a:solidFill>
                <a:latin typeface="Calibri" panose="020F0502020204030204"/>
              </a:rPr>
              <a:t>gases, moisture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flux, capping inversion, surface emissivity and climate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Economic impacts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mn-cs"/>
              </a:rPr>
              <a:t> the</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billions”…) More with the benefits of 4dvar analysis … and cloudy radiances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Critical Component of the Global Constellation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33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9588"/>
            <a:ext cx="10515600" cy="1325563"/>
          </a:xfrm>
        </p:spPr>
        <p:txBody>
          <a:bodyPr>
            <a:normAutofit/>
          </a:bodyPr>
          <a:lstStyle/>
          <a:p>
            <a:r>
              <a:rPr lang="en-US" dirty="0" smtClean="0"/>
              <a:t>Questions ?</a:t>
            </a:r>
            <a:endParaRPr lang="en-US" dirty="0"/>
          </a:p>
        </p:txBody>
      </p:sp>
      <p:sp>
        <p:nvSpPr>
          <p:cNvPr id="6" name="Slide Number Placeholder 5"/>
          <p:cNvSpPr>
            <a:spLocks noGrp="1"/>
          </p:cNvSpPr>
          <p:nvPr>
            <p:ph type="sldNum" sz="quarter" idx="4294967295"/>
          </p:nvPr>
        </p:nvSpPr>
        <p:spPr>
          <a:xfrm>
            <a:off x="0" y="-32084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1346199" y="5652485"/>
            <a:ext cx="9194800"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Thanks to many who have contributed, especially Ed Grigsby and the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geoXO</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Hyperspectral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InfraRed</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Sounder value assessment </a:t>
            </a:r>
            <a:r>
              <a:rPr kumimoji="0" lang="en-US" sz="1800" b="0" i="0" u="none" strike="noStrike" kern="0" cap="none" spc="0" normalizeH="0" baseline="0" noProof="0" dirty="0" smtClean="0">
                <a:ln>
                  <a:noFill/>
                </a:ln>
                <a:solidFill>
                  <a:srgbClr val="2F5496"/>
                </a:solidFill>
                <a:effectLst/>
                <a:uLnTx/>
                <a:uFillTx/>
                <a:latin typeface="Calibri" panose="020F0502020204030204"/>
                <a:ea typeface="Calibri"/>
                <a:cs typeface="Calibri"/>
                <a:sym typeface="Calibri"/>
              </a:rPr>
              <a:t>team and </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the </a:t>
            </a:r>
            <a:r>
              <a:rPr kumimoji="0" lang="en-US" sz="1800" b="0" i="0" u="none" strike="noStrike" kern="0" cap="none" spc="0" normalizeH="0" baseline="0" noProof="0" dirty="0" err="1">
                <a:ln>
                  <a:noFill/>
                </a:ln>
                <a:solidFill>
                  <a:srgbClr val="2F5496"/>
                </a:solidFill>
                <a:effectLst/>
                <a:uLnTx/>
                <a:uFillTx/>
                <a:latin typeface="Calibri" panose="020F0502020204030204"/>
                <a:ea typeface="Calibri"/>
                <a:cs typeface="Calibri"/>
                <a:sym typeface="Calibri"/>
              </a:rPr>
              <a:t>geoXO</a:t>
            </a:r>
            <a:r>
              <a:rPr kumimoji="0" lang="en-US" sz="1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rPr>
              <a:t> sounder working </a:t>
            </a:r>
            <a:r>
              <a:rPr kumimoji="0" lang="en-US" sz="1800" b="0" i="0" u="none" strike="noStrike" kern="0" cap="none" spc="0" normalizeH="0" baseline="0" noProof="0" dirty="0" smtClean="0">
                <a:ln>
                  <a:noFill/>
                </a:ln>
                <a:solidFill>
                  <a:srgbClr val="2F5496"/>
                </a:solidFill>
                <a:effectLst/>
                <a:uLnTx/>
                <a:uFillTx/>
                <a:latin typeface="Calibri" panose="020F0502020204030204"/>
                <a:ea typeface="Calibri"/>
                <a:cs typeface="Calibri"/>
                <a:sym typeface="Calibri"/>
              </a:rPr>
              <a:t>group</a:t>
            </a:r>
            <a:endParaRPr lang="en-US" kern="0" dirty="0">
              <a:solidFill>
                <a:srgbClr val="2F5496"/>
              </a:solidFill>
              <a:latin typeface="Calibri" panose="020F0502020204030204"/>
              <a:ea typeface="Calibri"/>
              <a:cs typeface="Calibri"/>
              <a:sym typeface="Calibri"/>
            </a:endParaRPr>
          </a:p>
          <a:p>
            <a:pPr>
              <a:buClr>
                <a:srgbClr val="000000"/>
              </a:buClr>
              <a:defRPr/>
            </a:pPr>
            <a:r>
              <a:rPr kumimoji="0" lang="en-US" sz="2800" b="0" i="0" u="none" strike="noStrike" kern="0" cap="none" spc="0" normalizeH="0" baseline="0" noProof="0" dirty="0" smtClean="0">
                <a:ln>
                  <a:noFill/>
                </a:ln>
                <a:solidFill>
                  <a:srgbClr val="2F5496"/>
                </a:solidFill>
                <a:effectLst/>
                <a:uLnTx/>
                <a:uFillTx/>
                <a:latin typeface="Calibri" panose="020F0502020204030204"/>
                <a:ea typeface="Calibri"/>
                <a:cs typeface="Calibri"/>
                <a:sym typeface="Calibri"/>
              </a:rPr>
              <a:t>More: </a:t>
            </a:r>
            <a:r>
              <a:rPr lang="en-US" sz="2800" dirty="0">
                <a:hlinkClick r:id="rId2"/>
              </a:rPr>
              <a:t>https://www.ssec.wisc.edu/geo-ir-sounder</a:t>
            </a:r>
            <a:endParaRPr lang="en-US" sz="2800" dirty="0"/>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2F5496"/>
              </a:solidFill>
              <a:effectLst/>
              <a:uLnTx/>
              <a:uFillTx/>
              <a:latin typeface="Calibri" panose="020F0502020204030204"/>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2" y="779584"/>
            <a:ext cx="5621867" cy="4216400"/>
          </a:xfrm>
          <a:prstGeom prst="rect">
            <a:avLst/>
          </a:prstGeom>
        </p:spPr>
      </p:pic>
      <p:sp>
        <p:nvSpPr>
          <p:cNvPr id="7" name="TextBox 6"/>
          <p:cNvSpPr txBox="1"/>
          <p:nvPr/>
        </p:nvSpPr>
        <p:spPr>
          <a:xfrm>
            <a:off x="78154" y="4924921"/>
            <a:ext cx="58654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Advanced sounders have much more temperature and moisture vertical information (Images: Mat Gunshor, CIMSS)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096006" y="963455"/>
            <a:ext cx="5681784" cy="4308872"/>
          </a:xfrm>
          <a:prstGeom prst="rect">
            <a:avLst/>
          </a:prstGeom>
          <a:noFill/>
        </p:spPr>
        <p:txBody>
          <a:bodyPr wrap="square" rtlCol="0">
            <a:spAutoFit/>
          </a:bodyPr>
          <a:lstStyle/>
          <a:p>
            <a:r>
              <a:rPr lang="en-US" sz="2000" dirty="0"/>
              <a:t>"Geostationary satellites are essential for monitoring weather </a:t>
            </a:r>
            <a:r>
              <a:rPr lang="en-US" sz="2000" dirty="0" smtClean="0"/>
              <a:t>and</a:t>
            </a:r>
            <a:r>
              <a:rPr lang="en-US" sz="2000" dirty="0"/>
              <a:t> </a:t>
            </a:r>
            <a:r>
              <a:rPr lang="en-US" sz="2000" dirty="0" smtClean="0"/>
              <a:t>storms </a:t>
            </a:r>
            <a:r>
              <a:rPr lang="en-US" sz="2000" dirty="0"/>
              <a:t>across the Pacific Basin. </a:t>
            </a:r>
            <a:r>
              <a:rPr lang="en-US" sz="2000" b="1" dirty="0"/>
              <a:t>If we could add one instrument to </a:t>
            </a:r>
            <a:r>
              <a:rPr lang="en-US" sz="2000" b="1" dirty="0" smtClean="0"/>
              <a:t>our</a:t>
            </a:r>
            <a:r>
              <a:rPr lang="en-US" sz="2000" b="1" dirty="0"/>
              <a:t> </a:t>
            </a:r>
            <a:r>
              <a:rPr lang="en-US" sz="2000" b="1" dirty="0" smtClean="0"/>
              <a:t>toolkit </a:t>
            </a:r>
            <a:r>
              <a:rPr lang="en-US" sz="2000" b="1" dirty="0"/>
              <a:t>for weather surveillance, it would be a </a:t>
            </a:r>
            <a:r>
              <a:rPr lang="en-US" sz="2000" b="1" dirty="0" smtClean="0"/>
              <a:t>geostationary</a:t>
            </a:r>
            <a:r>
              <a:rPr lang="en-US" sz="2000" b="1" dirty="0"/>
              <a:t> </a:t>
            </a:r>
            <a:r>
              <a:rPr lang="en-US" sz="2000" b="1" dirty="0" smtClean="0"/>
              <a:t>hyperspectral </a:t>
            </a:r>
            <a:r>
              <a:rPr lang="en-US" sz="2000" b="1" dirty="0"/>
              <a:t>infrared sounder. </a:t>
            </a:r>
            <a:r>
              <a:rPr lang="en-US" sz="2000" dirty="0"/>
              <a:t>Such observations would </a:t>
            </a:r>
            <a:r>
              <a:rPr lang="en-US" sz="2000" dirty="0" smtClean="0"/>
              <a:t>dramatically</a:t>
            </a:r>
            <a:r>
              <a:rPr lang="en-US" sz="2000" dirty="0"/>
              <a:t> </a:t>
            </a:r>
            <a:r>
              <a:rPr lang="en-US" sz="2000" dirty="0" smtClean="0"/>
              <a:t>increase </a:t>
            </a:r>
            <a:r>
              <a:rPr lang="en-US" sz="2000" dirty="0"/>
              <a:t>confidence in forecasts of hurricanes and other storms </a:t>
            </a:r>
            <a:r>
              <a:rPr lang="en-US" sz="2000" dirty="0" smtClean="0"/>
              <a:t>that</a:t>
            </a:r>
            <a:r>
              <a:rPr lang="en-US" sz="2000" dirty="0"/>
              <a:t> </a:t>
            </a:r>
            <a:r>
              <a:rPr lang="en-US" sz="2000" dirty="0" smtClean="0"/>
              <a:t>originate </a:t>
            </a:r>
            <a:r>
              <a:rPr lang="en-US" sz="2000" dirty="0"/>
              <a:t>over the ocean and head towards U.S. interests."</a:t>
            </a:r>
            <a:r>
              <a:rPr lang="en-US" sz="2000" dirty="0" smtClean="0"/>
              <a:t/>
            </a:r>
            <a:br>
              <a:rPr lang="en-US" sz="2000" dirty="0" smtClean="0"/>
            </a:br>
            <a:r>
              <a:rPr lang="en-US" sz="2000" dirty="0" smtClean="0"/>
              <a:t/>
            </a:r>
            <a:br>
              <a:rPr lang="en-US" sz="2000" dirty="0" smtClean="0"/>
            </a:br>
            <a:r>
              <a:rPr lang="en-US" sz="2000" dirty="0"/>
              <a:t>Eric Lau</a:t>
            </a:r>
            <a:r>
              <a:rPr lang="en-US" sz="2000" dirty="0" smtClean="0"/>
              <a:t/>
            </a:r>
            <a:br>
              <a:rPr lang="en-US" sz="2000" dirty="0" smtClean="0"/>
            </a:br>
            <a:r>
              <a:rPr lang="en-US" dirty="0"/>
              <a:t>Environmental and Scientific Services Division Chief</a:t>
            </a:r>
            <a:r>
              <a:rPr lang="en-US" dirty="0" smtClean="0"/>
              <a:t/>
            </a:r>
            <a:br>
              <a:rPr lang="en-US" dirty="0" smtClean="0"/>
            </a:br>
            <a:r>
              <a:rPr lang="en-US" dirty="0"/>
              <a:t>NWS Pacific Region Headquarters, Honolulu, Hawaii</a:t>
            </a:r>
            <a:r>
              <a:rPr lang="en-US" dirty="0" smtClean="0"/>
              <a:t/>
            </a:r>
            <a:br>
              <a:rPr lang="en-US" dirty="0" smtClean="0"/>
            </a:br>
            <a:endParaRPr lang="en-US" dirty="0"/>
          </a:p>
        </p:txBody>
      </p:sp>
    </p:spTree>
    <p:extLst>
      <p:ext uri="{BB962C8B-B14F-4D97-AF65-F5344CB8AC3E}">
        <p14:creationId xmlns:p14="http://schemas.microsoft.com/office/powerpoint/2010/main" val="8512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r>
              <a:rPr lang="en-US" dirty="0" smtClean="0"/>
              <a:t>Select References (1 of 2)</a:t>
            </a:r>
            <a:endParaRPr lang="en-US" dirty="0"/>
          </a:p>
        </p:txBody>
      </p:sp>
      <p:sp>
        <p:nvSpPr>
          <p:cNvPr id="10" name="Text Placeholder 9"/>
          <p:cNvSpPr>
            <a:spLocks noGrp="1"/>
          </p:cNvSpPr>
          <p:nvPr>
            <p:ph type="body" idx="1"/>
          </p:nvPr>
        </p:nvSpPr>
        <p:spPr>
          <a:xfrm>
            <a:off x="25581" y="552958"/>
            <a:ext cx="12166419" cy="4351338"/>
          </a:xfrm>
        </p:spPr>
        <p:txBody>
          <a:bodyPr/>
          <a:lstStyle/>
          <a:p>
            <a:endParaRPr lang="en-US" sz="1800" dirty="0" smtClean="0"/>
          </a:p>
          <a:p>
            <a:r>
              <a:rPr lang="en-US" sz="1800" dirty="0" smtClean="0"/>
              <a:t>Li</a:t>
            </a:r>
            <a:r>
              <a:rPr lang="en-US" sz="1800" dirty="0"/>
              <a:t>, J., </a:t>
            </a:r>
            <a:r>
              <a:rPr lang="en-US" sz="1800" dirty="0" err="1"/>
              <a:t>Menzel</a:t>
            </a:r>
            <a:r>
              <a:rPr lang="en-US" sz="1800" dirty="0"/>
              <a:t>, W. P., Sun, F., Schmit, T. J., &amp; </a:t>
            </a:r>
            <a:r>
              <a:rPr lang="en-US" sz="1800" dirty="0" err="1"/>
              <a:t>Gurka</a:t>
            </a:r>
            <a:r>
              <a:rPr lang="en-US" sz="1800" dirty="0"/>
              <a:t>, J. (2004). AIRS Subpixel Cloud Characterization Using MODIS Cloud Products, </a:t>
            </a:r>
            <a:r>
              <a:rPr lang="en-US" sz="1800" i="1" dirty="0"/>
              <a:t>Journal of Applied Meteorology</a:t>
            </a:r>
            <a:r>
              <a:rPr lang="en-US" sz="1800" dirty="0"/>
              <a:t>, </a:t>
            </a:r>
            <a:r>
              <a:rPr lang="en-US" sz="1800" i="1" dirty="0"/>
              <a:t>43</a:t>
            </a:r>
            <a:r>
              <a:rPr lang="en-US" sz="1800" dirty="0"/>
              <a:t>(8), 1083-1094. Retrieved Oct 21, 2021, from </a:t>
            </a:r>
            <a:r>
              <a:rPr lang="en-US" sz="1800" dirty="0">
                <a:hlinkClick r:id="rId3"/>
              </a:rPr>
              <a:t>https://</a:t>
            </a:r>
            <a:r>
              <a:rPr lang="en-US" sz="1800" dirty="0" smtClean="0">
                <a:hlinkClick r:id="rId3"/>
              </a:rPr>
              <a:t>journals.ametsoc.org/view/journals/apme/43/8/1520-0450_2004_043_1083_asccum_2.0.co_2.xml</a:t>
            </a:r>
            <a:endParaRPr lang="en-US" sz="1800" dirty="0" smtClean="0"/>
          </a:p>
          <a:p>
            <a:r>
              <a:rPr lang="en-US" sz="1800" dirty="0" smtClean="0"/>
              <a:t>Schmit</a:t>
            </a:r>
            <a:r>
              <a:rPr lang="en-US" sz="1800" dirty="0"/>
              <a:t>, T. J., Li, J., Li, J., </a:t>
            </a:r>
            <a:r>
              <a:rPr lang="en-US" sz="1800" dirty="0" err="1"/>
              <a:t>Feltz</a:t>
            </a:r>
            <a:r>
              <a:rPr lang="en-US" sz="1800" dirty="0"/>
              <a:t>, W. F., </a:t>
            </a:r>
            <a:r>
              <a:rPr lang="en-US" sz="1800" dirty="0" err="1"/>
              <a:t>Gurka</a:t>
            </a:r>
            <a:r>
              <a:rPr lang="en-US" sz="1800" dirty="0"/>
              <a:t>, J. J., Goldberg, M. D., &amp; </a:t>
            </a:r>
            <a:r>
              <a:rPr lang="en-US" sz="1800" dirty="0" err="1"/>
              <a:t>Schrab</a:t>
            </a:r>
            <a:r>
              <a:rPr lang="en-US" sz="1800" dirty="0"/>
              <a:t>, K. J. (2008). The GOES-R Advanced Baseline Imager and the Continuation of Current Sounder Products, </a:t>
            </a:r>
            <a:r>
              <a:rPr lang="en-US" sz="1800" i="1" dirty="0"/>
              <a:t>Journal of Applied Meteorology and </a:t>
            </a:r>
            <a:r>
              <a:rPr lang="en-US" sz="1800" i="1" dirty="0" smtClean="0"/>
              <a:t>Climatology</a:t>
            </a:r>
            <a:r>
              <a:rPr lang="en-US" sz="1800" dirty="0"/>
              <a:t>, </a:t>
            </a:r>
            <a:r>
              <a:rPr lang="en-US" sz="1800" i="1" dirty="0"/>
              <a:t>47</a:t>
            </a:r>
            <a:r>
              <a:rPr lang="en-US" sz="1800" dirty="0"/>
              <a:t>(10), 2696-2711. </a:t>
            </a:r>
            <a:r>
              <a:rPr lang="en-US" sz="1800" dirty="0">
                <a:hlinkClick r:id="rId4"/>
              </a:rPr>
              <a:t>https://</a:t>
            </a:r>
            <a:r>
              <a:rPr lang="en-US" sz="1800" dirty="0" smtClean="0">
                <a:hlinkClick r:id="rId4"/>
              </a:rPr>
              <a:t>journals.ametsoc.org/view/journals/apme/47/10/2008jamc1858.1.xml</a:t>
            </a:r>
            <a:endParaRPr lang="en-US" sz="1800" dirty="0" smtClean="0"/>
          </a:p>
          <a:p>
            <a:r>
              <a:rPr lang="en-US" sz="1800" dirty="0" err="1"/>
              <a:t>Sieglaff</a:t>
            </a:r>
            <a:r>
              <a:rPr lang="en-US" sz="1800" dirty="0"/>
              <a:t>, J. M., Schmit, T. J., </a:t>
            </a:r>
            <a:r>
              <a:rPr lang="en-US" sz="1800" dirty="0" err="1"/>
              <a:t>Menzel</a:t>
            </a:r>
            <a:r>
              <a:rPr lang="en-US" sz="1800" dirty="0"/>
              <a:t>, W. P., &amp; Ackerman, S. A. (2009). Inferring Convective Weather Characteristics with Geostationary High Spectral Resolution IR Window Measurements: A Look into the Future, </a:t>
            </a:r>
            <a:r>
              <a:rPr lang="en-US" sz="1800" i="1" dirty="0"/>
              <a:t>Journal of Atmospheric and Oceanic Technology</a:t>
            </a:r>
            <a:r>
              <a:rPr lang="en-US" sz="1800" dirty="0"/>
              <a:t>, </a:t>
            </a:r>
            <a:r>
              <a:rPr lang="en-US" sz="1800" i="1" dirty="0"/>
              <a:t>26</a:t>
            </a:r>
            <a:r>
              <a:rPr lang="en-US" sz="1800" dirty="0"/>
              <a:t>(8), 1527-1541. </a:t>
            </a:r>
            <a:r>
              <a:rPr lang="en-US" sz="1800" dirty="0">
                <a:hlinkClick r:id="rId5"/>
              </a:rPr>
              <a:t>https://journals.ametsoc.org/view/journals/atot/26/8/2009jtecha1210_1.xml</a:t>
            </a:r>
            <a:endParaRPr lang="en-US" sz="1800" dirty="0"/>
          </a:p>
          <a:p>
            <a:r>
              <a:rPr lang="en-US" sz="1800" dirty="0"/>
              <a:t>Schmit, T. J., Li, J., Ackerman, S. A., &amp; </a:t>
            </a:r>
            <a:r>
              <a:rPr lang="en-US" sz="1800" dirty="0" err="1"/>
              <a:t>Gurka</a:t>
            </a:r>
            <a:r>
              <a:rPr lang="en-US" sz="1800" dirty="0"/>
              <a:t>, J. J. (2009). High-Spectral- and High-Temporal-Resolution Infrared Measurements from Geostationary Orbit, </a:t>
            </a:r>
            <a:r>
              <a:rPr lang="en-US" sz="1800" i="1" dirty="0"/>
              <a:t>Journal of Atmospheric and Oceanic Technology</a:t>
            </a:r>
            <a:r>
              <a:rPr lang="en-US" sz="1800" dirty="0"/>
              <a:t>, </a:t>
            </a:r>
            <a:r>
              <a:rPr lang="en-US" sz="1800" i="1" dirty="0"/>
              <a:t>26</a:t>
            </a:r>
            <a:r>
              <a:rPr lang="en-US" sz="1800" dirty="0"/>
              <a:t>(11), 2273-2292. </a:t>
            </a:r>
            <a:r>
              <a:rPr lang="en-US" sz="1800" dirty="0">
                <a:hlinkClick r:id="rId6"/>
              </a:rPr>
              <a:t>https://journals.ametsoc.org/view/journals/atot/26/11/2009jtecha1248_1.xml</a:t>
            </a:r>
            <a:endParaRPr lang="en-US" sz="1800" i="1" dirty="0"/>
          </a:p>
          <a:p>
            <a:r>
              <a:rPr lang="en-US" sz="1800" i="1" dirty="0"/>
              <a:t>Smith Sr., W. L., </a:t>
            </a:r>
            <a:r>
              <a:rPr lang="en-US" sz="1800" i="1" dirty="0" err="1"/>
              <a:t>Revercomb</a:t>
            </a:r>
            <a:r>
              <a:rPr lang="en-US" sz="1800" i="1" dirty="0"/>
              <a:t>, H., Bingham, G., </a:t>
            </a:r>
            <a:r>
              <a:rPr lang="en-US" sz="1800" i="1" dirty="0" err="1"/>
              <a:t>Larar</a:t>
            </a:r>
            <a:r>
              <a:rPr lang="en-US" sz="1800" i="1" dirty="0"/>
              <a:t>, A., Huang, H., Zhou, D., Li, J., Liu, X., and </a:t>
            </a:r>
            <a:r>
              <a:rPr lang="en-US" sz="1800" i="1" dirty="0" err="1"/>
              <a:t>Kireev</a:t>
            </a:r>
            <a:r>
              <a:rPr lang="en-US" sz="1800" i="1" dirty="0"/>
              <a:t>, S.: Technical Note: Evolution, current capabilities, and future advance in satellite nadir viewing ultra-spectral IR sounding of the lower atmosphere, Atmos. Chem. Phys., 9, 5563-5574, https://doi.org/10.5194/acp-9-5563-2009, 2009. </a:t>
            </a:r>
            <a:endParaRPr lang="en-US" sz="1800" i="1" dirty="0" smtClean="0"/>
          </a:p>
          <a:p>
            <a:r>
              <a:rPr lang="en-US" sz="1800" dirty="0"/>
              <a:t>Li, J., Li, J., </a:t>
            </a:r>
            <a:r>
              <a:rPr lang="en-US" sz="1800" dirty="0" err="1"/>
              <a:t>Otkin</a:t>
            </a:r>
            <a:r>
              <a:rPr lang="en-US" sz="1800" dirty="0"/>
              <a:t>, J., Schmit, T. J., &amp; Liu, C. (2011). Warning Information in a </a:t>
            </a:r>
            <a:r>
              <a:rPr lang="en-US" sz="1800" dirty="0" err="1"/>
              <a:t>Preconvection</a:t>
            </a:r>
            <a:r>
              <a:rPr lang="en-US" sz="1800" dirty="0"/>
              <a:t> Environment from the Geostationary Advanced Infrared Sounding System—A Simulation Study Using the IHOP Case, </a:t>
            </a:r>
            <a:r>
              <a:rPr lang="en-US" sz="1800" i="1" dirty="0"/>
              <a:t>Journal of Applied Meteorology and Climatology</a:t>
            </a:r>
            <a:r>
              <a:rPr lang="en-US" sz="1800" dirty="0"/>
              <a:t>, </a:t>
            </a:r>
            <a:r>
              <a:rPr lang="en-US" sz="1800" i="1" dirty="0"/>
              <a:t>50</a:t>
            </a:r>
            <a:r>
              <a:rPr lang="en-US" sz="1800" dirty="0"/>
              <a:t>(3), 776-783. </a:t>
            </a:r>
            <a:r>
              <a:rPr lang="en-US" sz="1800" dirty="0">
                <a:hlinkClick r:id="rId7"/>
              </a:rPr>
              <a:t>https://journals.ametsoc.org/view/journals/apme/50/3/2010jamc2441.1.xml</a:t>
            </a:r>
            <a:endParaRPr lang="en-US" sz="1800" i="1" dirty="0"/>
          </a:p>
          <a:p>
            <a:endParaRPr lang="en-US" sz="2000" i="1" dirty="0"/>
          </a:p>
          <a:p>
            <a:endParaRPr lang="en-US" sz="2000" dirty="0"/>
          </a:p>
        </p:txBody>
      </p:sp>
    </p:spTree>
    <p:extLst>
      <p:ext uri="{BB962C8B-B14F-4D97-AF65-F5344CB8AC3E}">
        <p14:creationId xmlns:p14="http://schemas.microsoft.com/office/powerpoint/2010/main" val="156988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r>
              <a:rPr lang="en-US" dirty="0" smtClean="0"/>
              <a:t>Select References (2 of 2)</a:t>
            </a:r>
            <a:endParaRPr lang="en-US" dirty="0"/>
          </a:p>
        </p:txBody>
      </p:sp>
      <p:sp>
        <p:nvSpPr>
          <p:cNvPr id="10" name="Text Placeholder 9"/>
          <p:cNvSpPr>
            <a:spLocks noGrp="1"/>
          </p:cNvSpPr>
          <p:nvPr>
            <p:ph type="body" idx="1"/>
          </p:nvPr>
        </p:nvSpPr>
        <p:spPr>
          <a:xfrm>
            <a:off x="121834" y="462047"/>
            <a:ext cx="12038082" cy="4351338"/>
          </a:xfrm>
        </p:spPr>
        <p:txBody>
          <a:bodyPr/>
          <a:lstStyle/>
          <a:p>
            <a:endParaRPr lang="en-US" sz="1800" dirty="0" smtClean="0"/>
          </a:p>
          <a:p>
            <a:r>
              <a:rPr lang="en-US" sz="1800" dirty="0" err="1" smtClean="0"/>
              <a:t>Menzel</a:t>
            </a:r>
            <a:r>
              <a:rPr lang="en-US" sz="1800" dirty="0"/>
              <a:t>, W. P., Schmit, T. J., Zhang, P., &amp; Li, J. (2018). Satellite-Based Atmospheric Infrared Sounder Development and Applications, Bulletin of the American Meteorological Society, 99(3), 583-603. Retrieved Oct 21, 2021, from </a:t>
            </a:r>
            <a:r>
              <a:rPr lang="en-US" sz="1800" dirty="0">
                <a:hlinkClick r:id="rId3"/>
              </a:rPr>
              <a:t>https://</a:t>
            </a:r>
            <a:r>
              <a:rPr lang="en-US" sz="1800" dirty="0" smtClean="0">
                <a:hlinkClick r:id="rId3"/>
              </a:rPr>
              <a:t>journals.ametsoc.org/view/journals/bams/99/3/bams-d-16-0293.1.xml</a:t>
            </a:r>
            <a:endParaRPr lang="en-US" sz="1800" dirty="0" smtClean="0"/>
          </a:p>
          <a:p>
            <a:r>
              <a:rPr lang="en-US" sz="1800" i="1" dirty="0"/>
              <a:t>Yin, R., Han, W., Gao, Z., &amp; Li, J. (2021). Impact of high temporal resolution FY-4A Geostationary Interferometric Infrared Sounder (GIIRS) radiance measurements on Typhoon forecasts: Maria (2018) case with GRAPES global 4D-Var assimilation system. Geophysical Research Letters, 48, e2021GL093672. </a:t>
            </a:r>
            <a:r>
              <a:rPr lang="en-US" sz="1800" i="1" dirty="0">
                <a:hlinkClick r:id="rId4"/>
              </a:rPr>
              <a:t>https://doi.org/10.1029/2021GL093672</a:t>
            </a:r>
            <a:endParaRPr lang="en-US" sz="1800" dirty="0"/>
          </a:p>
          <a:p>
            <a:r>
              <a:rPr lang="en-US" sz="1800" i="1" dirty="0"/>
              <a:t>Ma, Z., Li, J., Han, W., Li, Z., Zeng, Q., </a:t>
            </a:r>
            <a:r>
              <a:rPr lang="en-US" sz="1800" i="1" dirty="0" err="1"/>
              <a:t>Menzel</a:t>
            </a:r>
            <a:r>
              <a:rPr lang="en-US" sz="1800" i="1" dirty="0"/>
              <a:t>, W. P., et al. (2021). Four-dimensional wind fields from geostationary hyperspectral infrared sounder radiance measurements with high temporal resolution. Geophysical Research Letters, 48, e2021GL093794. </a:t>
            </a:r>
            <a:r>
              <a:rPr lang="en-US" sz="1800" i="1" dirty="0">
                <a:hlinkClick r:id="rId5"/>
              </a:rPr>
              <a:t>https://doi.org/10.1029/2021GL093794</a:t>
            </a:r>
            <a:endParaRPr lang="en-US" sz="1800" dirty="0"/>
          </a:p>
          <a:p>
            <a:r>
              <a:rPr lang="en-US" sz="1800" i="1" dirty="0"/>
              <a:t>Yin, </a:t>
            </a:r>
            <a:r>
              <a:rPr lang="en-US" sz="1800" i="1" dirty="0" err="1"/>
              <a:t>Ruoying</a:t>
            </a:r>
            <a:r>
              <a:rPr lang="en-US" sz="1800" i="1" dirty="0"/>
              <a:t>, Wei Han, </a:t>
            </a:r>
            <a:r>
              <a:rPr lang="en-US" sz="1800" i="1" dirty="0" err="1"/>
              <a:t>Zhiqiu</a:t>
            </a:r>
            <a:r>
              <a:rPr lang="en-US" sz="1800" i="1" dirty="0"/>
              <a:t> Gao, and Di </a:t>
            </a:r>
            <a:r>
              <a:rPr lang="en-US" sz="1800" i="1" dirty="0" err="1"/>
              <a:t>Di</a:t>
            </a:r>
            <a:r>
              <a:rPr lang="en-US" sz="1800" i="1" dirty="0"/>
              <a:t>. “The evaluation of FY4A’s Geostationary Interferometric Infrared Sounder (GIIRS) long‐wave temperature sounding channels using the GRAPES global 4D‐Var.” Quarterly Journal of the Royal Meteorological Society 146, no. 728 (2020): 1459-1476. </a:t>
            </a:r>
            <a:r>
              <a:rPr lang="en-US" sz="1800" i="1" dirty="0">
                <a:hlinkClick r:id="rId6"/>
              </a:rPr>
              <a:t>https://</a:t>
            </a:r>
            <a:r>
              <a:rPr lang="en-US" sz="1800" i="1" dirty="0" smtClean="0">
                <a:hlinkClick r:id="rId6"/>
              </a:rPr>
              <a:t>doi.org/10.1002/qj.3746</a:t>
            </a:r>
            <a:endParaRPr lang="en-US" sz="1800" i="1" dirty="0" smtClean="0"/>
          </a:p>
          <a:p>
            <a:r>
              <a:rPr lang="en-US" sz="1800" i="1" dirty="0" err="1"/>
              <a:t>Holmlund</a:t>
            </a:r>
            <a:r>
              <a:rPr lang="en-US" sz="1800" i="1" dirty="0"/>
              <a:t>, </a:t>
            </a:r>
            <a:r>
              <a:rPr lang="en-US" sz="1800" i="1" dirty="0" smtClean="0"/>
              <a:t>et al., </a:t>
            </a:r>
            <a:r>
              <a:rPr lang="en-US" sz="1800" i="1" dirty="0"/>
              <a:t>P. (2021). </a:t>
            </a:r>
            <a:r>
              <a:rPr lang="en-US" sz="1800" i="1" dirty="0" err="1"/>
              <a:t>Meteosat</a:t>
            </a:r>
            <a:r>
              <a:rPr lang="en-US" sz="1800" i="1" dirty="0"/>
              <a:t> Third Generation (MTG): Continuation and Innovation of Observations from Geostationary Orbit, Bulletin of the American Meteorological Society, 102(5), E990-E1015. </a:t>
            </a:r>
            <a:r>
              <a:rPr lang="en-US" sz="1800" i="1" dirty="0" smtClean="0"/>
              <a:t>https</a:t>
            </a:r>
            <a:r>
              <a:rPr lang="en-US" sz="1800" i="1" dirty="0"/>
              <a:t>://journals.ametsoc.org/view/journals/bams/102/5/BAMS-D-19-0304.1.xml</a:t>
            </a:r>
          </a:p>
          <a:p>
            <a:r>
              <a:rPr lang="en-US" sz="1800" i="1" dirty="0" smtClean="0"/>
              <a:t>W</a:t>
            </a:r>
            <a:r>
              <a:rPr lang="en-US" sz="1800" i="1" dirty="0"/>
              <a:t>. L. Smith et al., "Hyperspectral Satellite Radiance Atmospheric Profile Information Content and Its Dependence on Spectrometer Technology," in IEEE Journal of Selected Topics in Applied Earth Observations and Remote Sensing, vol. 14, pp. 4720-4736, 2021, </a:t>
            </a:r>
            <a:r>
              <a:rPr lang="en-US" sz="1800" i="1" dirty="0" err="1"/>
              <a:t>doi</a:t>
            </a:r>
            <a:r>
              <a:rPr lang="en-US" sz="1800" i="1" dirty="0"/>
              <a:t>: </a:t>
            </a:r>
            <a:r>
              <a:rPr lang="en-US" sz="1800" i="1" dirty="0" smtClean="0"/>
              <a:t>10.1109/JSTARS.2021.3073482. https</a:t>
            </a:r>
            <a:r>
              <a:rPr lang="en-US" sz="1800" i="1" dirty="0"/>
              <a:t>://ieeexplore.ieee.org/abstract/document/9406029</a:t>
            </a:r>
            <a:br>
              <a:rPr lang="en-US" sz="1800" i="1" dirty="0"/>
            </a:br>
            <a:endParaRPr lang="en-US" sz="1800" i="1" dirty="0"/>
          </a:p>
          <a:p>
            <a:endParaRPr lang="en-US" sz="1800" i="1" dirty="0" smtClean="0"/>
          </a:p>
          <a:p>
            <a:endParaRPr lang="en-US" sz="1800" i="1" dirty="0" smtClean="0"/>
          </a:p>
          <a:p>
            <a:endParaRPr lang="en-US" sz="1800" dirty="0"/>
          </a:p>
          <a:p>
            <a:endParaRPr lang="en-US" sz="1800" dirty="0">
              <a:solidFill>
                <a:srgbClr val="000000"/>
              </a:solidFill>
              <a:latin typeface="Arial"/>
              <a:ea typeface="+mn-ea"/>
              <a:cs typeface="Arial"/>
            </a:endParaRPr>
          </a:p>
        </p:txBody>
      </p:sp>
      <p:sp>
        <p:nvSpPr>
          <p:cNvPr id="2" name="Rectangle 1"/>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484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007B-AEBD-B347-BCC9-B3D11967FC16}"/>
              </a:ext>
            </a:extLst>
          </p:cNvPr>
          <p:cNvSpPr>
            <a:spLocks noGrp="1"/>
          </p:cNvSpPr>
          <p:nvPr>
            <p:ph type="title"/>
          </p:nvPr>
        </p:nvSpPr>
        <p:spPr>
          <a:xfrm>
            <a:off x="7265" y="48133"/>
            <a:ext cx="12257887" cy="1325563"/>
          </a:xfrm>
        </p:spPr>
        <p:txBody>
          <a:bodyPr/>
          <a:lstStyle/>
          <a:p>
            <a:r>
              <a:rPr lang="en-US" dirty="0" smtClean="0"/>
              <a:t>History</a:t>
            </a:r>
            <a:endParaRPr lang="en-US" dirty="0"/>
          </a:p>
        </p:txBody>
      </p:sp>
      <p:sp>
        <p:nvSpPr>
          <p:cNvPr id="11" name="TextBox 10"/>
          <p:cNvSpPr txBox="1"/>
          <p:nvPr/>
        </p:nvSpPr>
        <p:spPr>
          <a:xfrm>
            <a:off x="395417" y="883400"/>
            <a:ext cx="8098579" cy="5139869"/>
          </a:xfrm>
          <a:prstGeom prst="rect">
            <a:avLst/>
          </a:prstGeom>
          <a:noFill/>
        </p:spPr>
        <p:txBody>
          <a:bodyPr wrap="square" rtlCol="0">
            <a:spAutoFit/>
          </a:bodyPr>
          <a:lstStyle/>
          <a:p>
            <a:pPr lvl="0">
              <a:buClr>
                <a:srgbClr val="000000"/>
              </a:buClr>
            </a:pPr>
            <a:r>
              <a:rPr lang="en-US" dirty="0"/>
              <a:t>FOREWORD </a:t>
            </a:r>
            <a:endParaRPr lang="en-US" dirty="0" smtClean="0"/>
          </a:p>
          <a:p>
            <a:pPr lvl="0">
              <a:buClr>
                <a:srgbClr val="000000"/>
              </a:buClr>
            </a:pPr>
            <a:r>
              <a:rPr lang="en-US" sz="1000" dirty="0" smtClean="0"/>
              <a:t/>
            </a:r>
            <a:br>
              <a:rPr lang="en-US" sz="1000" dirty="0" smtClean="0"/>
            </a:br>
            <a:r>
              <a:rPr lang="en-US" dirty="0" smtClean="0"/>
              <a:t>What </a:t>
            </a:r>
            <a:r>
              <a:rPr lang="en-US" dirty="0"/>
              <a:t>about the future? </a:t>
            </a:r>
            <a:endParaRPr lang="en-US" dirty="0" smtClean="0"/>
          </a:p>
          <a:p>
            <a:pPr lvl="0">
              <a:buClr>
                <a:srgbClr val="000000"/>
              </a:buClr>
            </a:pPr>
            <a:endParaRPr lang="en-US" sz="1000" dirty="0"/>
          </a:p>
          <a:p>
            <a:pPr lvl="0">
              <a:buClr>
                <a:srgbClr val="000000"/>
              </a:buClr>
            </a:pPr>
            <a:r>
              <a:rPr lang="en-US" dirty="0" smtClean="0"/>
              <a:t>These </a:t>
            </a:r>
            <a:r>
              <a:rPr lang="en-US" dirty="0"/>
              <a:t>results are the foundation for future satellites. The VAS experience suggests that </a:t>
            </a:r>
            <a:r>
              <a:rPr lang="en-US" dirty="0" smtClean="0"/>
              <a:t>extension </a:t>
            </a:r>
            <a:r>
              <a:rPr lang="en-US" dirty="0"/>
              <a:t>into the microwave region, and </a:t>
            </a:r>
            <a:r>
              <a:rPr lang="en-US" b="1" dirty="0"/>
              <a:t>increased spectral resolution in the infrared region,</a:t>
            </a:r>
            <a:r>
              <a:rPr lang="en-US" dirty="0"/>
              <a:t> are essential so that we can </a:t>
            </a:r>
            <a:r>
              <a:rPr lang="en-US" dirty="0" smtClean="0"/>
              <a:t>obtain </a:t>
            </a:r>
            <a:r>
              <a:rPr lang="en-US" dirty="0"/>
              <a:t>soundings through persistent clouds and </a:t>
            </a:r>
            <a:r>
              <a:rPr lang="en-US" b="1" dirty="0"/>
              <a:t>with improved vertical resolution</a:t>
            </a:r>
            <a:r>
              <a:rPr lang="en-US" dirty="0"/>
              <a:t>. Geostationary microwave </a:t>
            </a:r>
            <a:r>
              <a:rPr lang="en-US" dirty="0" smtClean="0"/>
              <a:t>instruments </a:t>
            </a:r>
            <a:r>
              <a:rPr lang="en-US" dirty="0"/>
              <a:t>and high spectral resolution infrared interferometers are </a:t>
            </a:r>
            <a:r>
              <a:rPr lang="en-US" b="1" dirty="0"/>
              <a:t>feasible and would be highly useful</a:t>
            </a:r>
            <a:r>
              <a:rPr lang="en-US" dirty="0"/>
              <a:t>. </a:t>
            </a:r>
            <a:endParaRPr lang="en-US" dirty="0" smtClean="0"/>
          </a:p>
          <a:p>
            <a:pPr lvl="0">
              <a:buClr>
                <a:srgbClr val="000000"/>
              </a:buClr>
            </a:pPr>
            <a:endParaRPr lang="en-US" sz="1000" dirty="0"/>
          </a:p>
          <a:p>
            <a:pPr lvl="0">
              <a:buClr>
                <a:srgbClr val="000000"/>
              </a:buClr>
            </a:pPr>
            <a:r>
              <a:rPr lang="en-US" dirty="0" smtClean="0"/>
              <a:t>The </a:t>
            </a:r>
            <a:r>
              <a:rPr lang="en-US" dirty="0"/>
              <a:t>administrative </a:t>
            </a:r>
            <a:r>
              <a:rPr lang="en-US" dirty="0" smtClean="0"/>
              <a:t>mechanisms </a:t>
            </a:r>
            <a:r>
              <a:rPr lang="en-US" dirty="0"/>
              <a:t>of interagency cooperation must be put into motion as soon as possible </a:t>
            </a:r>
            <a:r>
              <a:rPr lang="en-US" dirty="0" smtClean="0"/>
              <a:t>to </a:t>
            </a:r>
            <a:r>
              <a:rPr lang="en-US" dirty="0"/>
              <a:t>accomplish this. </a:t>
            </a:r>
            <a:r>
              <a:rPr lang="en-US" b="1" dirty="0"/>
              <a:t>We must </a:t>
            </a:r>
            <a:r>
              <a:rPr lang="en-US" b="1" dirty="0" smtClean="0"/>
              <a:t>not lose </a:t>
            </a:r>
            <a:r>
              <a:rPr lang="en-US" b="1" dirty="0"/>
              <a:t>the momentum </a:t>
            </a:r>
            <a:r>
              <a:rPr lang="en-US" b="1" dirty="0" smtClean="0"/>
              <a:t>.... </a:t>
            </a:r>
          </a:p>
          <a:p>
            <a:pPr lvl="0">
              <a:buClr>
                <a:srgbClr val="000000"/>
              </a:buClr>
            </a:pPr>
            <a:r>
              <a:rPr lang="en-US" sz="1000" dirty="0" smtClean="0"/>
              <a:t/>
            </a:r>
            <a:br>
              <a:rPr lang="en-US" sz="1000" dirty="0" smtClean="0"/>
            </a:br>
            <a:r>
              <a:rPr lang="en-US" dirty="0"/>
              <a:t>Professor Verner E. Suomi </a:t>
            </a:r>
            <a:r>
              <a:rPr lang="en-US" sz="3200" dirty="0" smtClean="0"/>
              <a:t/>
            </a:r>
            <a:br>
              <a:rPr lang="en-US" sz="3200" dirty="0" smtClean="0"/>
            </a:br>
            <a:r>
              <a:rPr lang="en-US" dirty="0"/>
              <a:t>Director </a:t>
            </a:r>
            <a:r>
              <a:rPr lang="en-US" sz="3200" dirty="0" smtClean="0"/>
              <a:t/>
            </a:r>
            <a:br>
              <a:rPr lang="en-US" sz="3200" dirty="0" smtClean="0"/>
            </a:br>
            <a:r>
              <a:rPr lang="en-US" dirty="0"/>
              <a:t>Space Science and Engineering Center </a:t>
            </a:r>
            <a:r>
              <a:rPr lang="en-US" sz="3200" dirty="0" smtClean="0"/>
              <a:t/>
            </a:r>
            <a:br>
              <a:rPr lang="en-US" sz="3200" dirty="0" smtClean="0"/>
            </a:br>
            <a:r>
              <a:rPr lang="en-US" dirty="0"/>
              <a:t>University of </a:t>
            </a:r>
            <a:r>
              <a:rPr lang="en-US" dirty="0" smtClean="0"/>
              <a:t>Wisconsin-Madison</a:t>
            </a:r>
          </a:p>
          <a:p>
            <a:pPr lvl="0">
              <a:buClr>
                <a:srgbClr val="000000"/>
              </a:buClr>
            </a:pPr>
            <a:r>
              <a:rPr kumimoji="0" lang="en-US" b="1" i="0" u="none" strike="noStrike" kern="0" cap="none" spc="0" normalizeH="0" baseline="0" noProof="0" dirty="0" smtClean="0">
                <a:ln>
                  <a:noFill/>
                </a:ln>
                <a:solidFill>
                  <a:srgbClr val="000000"/>
                </a:solidFill>
                <a:effectLst/>
                <a:uLnTx/>
                <a:uFillTx/>
                <a:latin typeface="Arial"/>
                <a:cs typeface="Arial"/>
                <a:sym typeface="Arial"/>
              </a:rPr>
              <a:t>1985</a:t>
            </a: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p:cNvSpPr txBox="1"/>
          <p:nvPr/>
        </p:nvSpPr>
        <p:spPr>
          <a:xfrm>
            <a:off x="3829050" y="6092190"/>
            <a:ext cx="3246120" cy="369332"/>
          </a:xfrm>
          <a:prstGeom prst="rect">
            <a:avLst/>
          </a:prstGeom>
          <a:noFill/>
        </p:spPr>
        <p:txBody>
          <a:bodyPr wrap="square" rtlCol="0">
            <a:spAutoFit/>
          </a:bodyPr>
          <a:lstStyle/>
          <a:p>
            <a:r>
              <a:rPr lang="en-US" dirty="0" smtClean="0"/>
              <a:t>[Bold highlights added]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568" y="1051129"/>
            <a:ext cx="3624852" cy="4804410"/>
          </a:xfrm>
          <a:prstGeom prst="rect">
            <a:avLst/>
          </a:prstGeom>
        </p:spPr>
      </p:pic>
    </p:spTree>
    <p:extLst>
      <p:ext uri="{BB962C8B-B14F-4D97-AF65-F5344CB8AC3E}">
        <p14:creationId xmlns:p14="http://schemas.microsoft.com/office/powerpoint/2010/main" val="357310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45" y="3541578"/>
            <a:ext cx="4670979" cy="3577771"/>
          </a:xfrm>
          <a:prstGeom prst="rect">
            <a:avLst/>
          </a:prstGeom>
        </p:spPr>
      </p:pic>
      <p:sp>
        <p:nvSpPr>
          <p:cNvPr id="92" name="Google Shape;92;p2"/>
          <p:cNvSpPr txBox="1">
            <a:spLocks noGrp="1"/>
          </p:cNvSpPr>
          <p:nvPr>
            <p:ph type="title"/>
          </p:nvPr>
        </p:nvSpPr>
        <p:spPr>
          <a:xfrm>
            <a:off x="1" y="51614"/>
            <a:ext cx="12201524" cy="1325563"/>
          </a:xfrm>
          <a:prstGeom prst="rect">
            <a:avLst/>
          </a:prstGeom>
          <a:noFill/>
          <a:ln>
            <a:noFill/>
          </a:ln>
        </p:spPr>
        <p:txBody>
          <a:bodyPr spcFirstLastPara="1" wrap="square" lIns="91425" tIns="45700" rIns="91425" bIns="45700" anchor="ctr" anchorCtr="0">
            <a:noAutofit/>
          </a:bodyPr>
          <a:lstStyle/>
          <a:p>
            <a:pPr lvl="0"/>
            <a:r>
              <a:rPr lang="en-US" sz="4000" dirty="0" smtClean="0"/>
              <a:t>GXS/Legacy GOES Sounder ~ ABI/Legacy Imager</a:t>
            </a:r>
            <a:endParaRPr sz="4000" b="1" dirty="0"/>
          </a:p>
        </p:txBody>
      </p:sp>
      <p:sp>
        <p:nvSpPr>
          <p:cNvPr id="93" name="Google Shape;93;p2"/>
          <p:cNvSpPr txBox="1">
            <a:spLocks noGrp="1"/>
          </p:cNvSpPr>
          <p:nvPr>
            <p:ph type="body" idx="1"/>
          </p:nvPr>
        </p:nvSpPr>
        <p:spPr>
          <a:xfrm>
            <a:off x="105275" y="574933"/>
            <a:ext cx="6712213" cy="5352556"/>
          </a:xfrm>
          <a:prstGeom prst="rect">
            <a:avLst/>
          </a:prstGeom>
          <a:noFill/>
          <a:ln>
            <a:noFill/>
          </a:ln>
        </p:spPr>
        <p:txBody>
          <a:bodyPr spcFirstLastPara="1" wrap="square" lIns="91425" tIns="45700" rIns="91425" bIns="45700" anchor="t" anchorCtr="0">
            <a:normAutofit/>
          </a:bodyPr>
          <a:lstStyle/>
          <a:p>
            <a:pPr marL="114300" indent="0">
              <a:buNone/>
            </a:pPr>
            <a:endParaRPr lang="en-US" dirty="0"/>
          </a:p>
          <a:p>
            <a:r>
              <a:rPr lang="en-US" sz="2400" dirty="0" smtClean="0"/>
              <a:t>GeoXO Sounder could be something like 3, 5 and 10 times improved (vertical, spatial and temporal) over the legacy geo sounder! (</a:t>
            </a:r>
            <a:r>
              <a:rPr lang="en-US" sz="2400" dirty="0"/>
              <a:t>T</a:t>
            </a:r>
            <a:r>
              <a:rPr lang="en-US" sz="2400" dirty="0" smtClean="0"/>
              <a:t>he legacy sounder had many operational uses: moisture, winds, atmospheric stability, clouds, etc.)</a:t>
            </a:r>
          </a:p>
        </p:txBody>
      </p:sp>
      <p:sp>
        <p:nvSpPr>
          <p:cNvPr id="7" name="Google Shape;93;p2"/>
          <p:cNvSpPr txBox="1">
            <a:spLocks/>
          </p:cNvSpPr>
          <p:nvPr/>
        </p:nvSpPr>
        <p:spPr>
          <a:xfrm>
            <a:off x="6991350" y="580125"/>
            <a:ext cx="5210175" cy="53525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marR="0" lvl="0" indent="0" algn="l" defTabSz="914400" rtl="0" eaLnBrk="1" fontAlgn="auto" latinLnBrk="0" hangingPunct="1">
              <a:lnSpc>
                <a:spcPct val="90000"/>
              </a:lnSpc>
              <a:spcBef>
                <a:spcPts val="1000"/>
              </a:spcBef>
              <a:spcAft>
                <a:spcPts val="0"/>
              </a:spcAft>
              <a:buClr>
                <a:prstClr val="black"/>
              </a:buClr>
              <a:buSzPts val="1800"/>
              <a:buFont typeface="Arial"/>
              <a:buNone/>
              <a:tabLst/>
              <a:defRPr/>
            </a:pPr>
            <a:endParaRPr kumimoji="0" lang="en-US" sz="2800" b="0" i="0" u="none" strike="noStrike" kern="1200" cap="none" spc="0" normalizeH="0" baseline="0" noProof="0" dirty="0" smtClean="0">
              <a:ln>
                <a:noFill/>
              </a:ln>
              <a:solidFill>
                <a:prstClr val="black"/>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prstClr val="black"/>
              </a:buClr>
              <a:buSzPts val="1800"/>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a:cs typeface="Calibri"/>
                <a:sym typeface="Calibri"/>
              </a:rPr>
              <a:t>“Everyone” knows about the ABI being 3, 4 and 5 times (spectral, spatial and temporal) improved over the legacy geo imager.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057" y="3714200"/>
            <a:ext cx="3505200" cy="2628900"/>
          </a:xfrm>
          <a:prstGeom prst="rect">
            <a:avLst/>
          </a:prstGeom>
        </p:spPr>
      </p:pic>
      <p:sp>
        <p:nvSpPr>
          <p:cNvPr id="3" name="TextBox 2"/>
          <p:cNvSpPr txBox="1"/>
          <p:nvPr/>
        </p:nvSpPr>
        <p:spPr>
          <a:xfrm>
            <a:off x="7763219" y="3251211"/>
            <a:ext cx="545832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Improvement Factors: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ABI and Legacy geo Imagers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a:off x="257175" y="3194927"/>
            <a:ext cx="72390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Improvement Factors: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GeoXO Sounder and Legacy geo Sounders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76649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324" y="330818"/>
            <a:ext cx="10972800" cy="1143000"/>
          </a:xfrm>
        </p:spPr>
        <p:txBody>
          <a:bodyPr/>
          <a:lstStyle/>
          <a:p>
            <a:r>
              <a:rPr lang="en-US" dirty="0" smtClean="0">
                <a:solidFill>
                  <a:schemeClr val="tx1"/>
                </a:solidFill>
              </a:rPr>
              <a:t>U.S. </a:t>
            </a:r>
            <a:r>
              <a:rPr lang="en-US" u="sng" dirty="0" smtClean="0">
                <a:solidFill>
                  <a:schemeClr val="tx1"/>
                </a:solidFill>
              </a:rPr>
              <a:t>Geostationary</a:t>
            </a:r>
            <a:r>
              <a:rPr lang="en-US" dirty="0" smtClean="0">
                <a:solidFill>
                  <a:schemeClr val="tx1"/>
                </a:solidFill>
              </a:rPr>
              <a:t> Game-changers</a:t>
            </a:r>
            <a:endParaRPr lang="en-US" dirty="0">
              <a:solidFill>
                <a:schemeClr val="tx1"/>
              </a:solidFill>
            </a:endParaRPr>
          </a:p>
        </p:txBody>
      </p:sp>
      <p:graphicFrame>
        <p:nvGraphicFramePr>
          <p:cNvPr id="6" name="Content Placeholder 5"/>
          <p:cNvGraphicFramePr>
            <a:graphicFrameLocks noGrp="1"/>
          </p:cNvGraphicFramePr>
          <p:nvPr>
            <p:ph idx="1"/>
            <p:extLst/>
          </p:nvPr>
        </p:nvGraphicFramePr>
        <p:xfrm>
          <a:off x="131264" y="1430274"/>
          <a:ext cx="9837324" cy="4302760"/>
        </p:xfrm>
        <a:graphic>
          <a:graphicData uri="http://schemas.openxmlformats.org/drawingml/2006/table">
            <a:tbl>
              <a:tblPr firstRow="1" bandRow="1">
                <a:tableStyleId>{5C22544A-7EE6-4342-B048-85BDC9FD1C3A}</a:tableStyleId>
              </a:tblPr>
              <a:tblGrid>
                <a:gridCol w="3689617">
                  <a:extLst>
                    <a:ext uri="{9D8B030D-6E8A-4147-A177-3AD203B41FA5}">
                      <a16:colId xmlns:a16="http://schemas.microsoft.com/office/drawing/2014/main" val="1598401252"/>
                    </a:ext>
                  </a:extLst>
                </a:gridCol>
                <a:gridCol w="2852058">
                  <a:extLst>
                    <a:ext uri="{9D8B030D-6E8A-4147-A177-3AD203B41FA5}">
                      <a16:colId xmlns:a16="http://schemas.microsoft.com/office/drawing/2014/main" val="2262702384"/>
                    </a:ext>
                  </a:extLst>
                </a:gridCol>
                <a:gridCol w="3295649">
                  <a:extLst>
                    <a:ext uri="{9D8B030D-6E8A-4147-A177-3AD203B41FA5}">
                      <a16:colId xmlns:a16="http://schemas.microsoft.com/office/drawing/2014/main" val="1198767088"/>
                    </a:ext>
                  </a:extLst>
                </a:gridCol>
              </a:tblGrid>
              <a:tr h="370840">
                <a:tc>
                  <a:txBody>
                    <a:bodyPr/>
                    <a:lstStyle/>
                    <a:p>
                      <a:r>
                        <a:rPr lang="en-US" sz="2400" dirty="0" smtClean="0">
                          <a:solidFill>
                            <a:srgbClr val="FFFF00"/>
                          </a:solidFill>
                        </a:rPr>
                        <a:t>Item</a:t>
                      </a:r>
                      <a:endParaRPr lang="en-US" sz="2400" dirty="0">
                        <a:solidFill>
                          <a:srgbClr val="FFFF00"/>
                        </a:solidFill>
                      </a:endParaRPr>
                    </a:p>
                  </a:txBody>
                  <a:tcPr/>
                </a:tc>
                <a:tc>
                  <a:txBody>
                    <a:bodyPr/>
                    <a:lstStyle/>
                    <a:p>
                      <a:r>
                        <a:rPr lang="en-US" sz="2400" dirty="0" smtClean="0">
                          <a:solidFill>
                            <a:srgbClr val="FFFF00"/>
                          </a:solidFill>
                        </a:rPr>
                        <a:t>Imagery</a:t>
                      </a:r>
                      <a:endParaRPr lang="en-US" sz="2400" dirty="0">
                        <a:solidFill>
                          <a:srgbClr val="FFFF00"/>
                        </a:solidFill>
                      </a:endParaRPr>
                    </a:p>
                  </a:txBody>
                  <a:tcPr/>
                </a:tc>
                <a:tc>
                  <a:txBody>
                    <a:bodyPr/>
                    <a:lstStyle/>
                    <a:p>
                      <a:r>
                        <a:rPr lang="en-US" sz="2400" dirty="0" smtClean="0">
                          <a:solidFill>
                            <a:srgbClr val="FFFF00"/>
                          </a:solidFill>
                        </a:rPr>
                        <a:t>Sounding</a:t>
                      </a:r>
                      <a:endParaRPr lang="en-US" sz="2400" dirty="0">
                        <a:solidFill>
                          <a:srgbClr val="FFFF00"/>
                        </a:solidFill>
                      </a:endParaRPr>
                    </a:p>
                  </a:txBody>
                  <a:tcPr/>
                </a:tc>
                <a:extLst>
                  <a:ext uri="{0D108BD9-81ED-4DB2-BD59-A6C34878D82A}">
                    <a16:rowId xmlns:a16="http://schemas.microsoft.com/office/drawing/2014/main" val="3756316810"/>
                  </a:ext>
                </a:extLst>
              </a:tr>
              <a:tr h="370840">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416837652"/>
                  </a:ext>
                </a:extLst>
              </a:tr>
              <a:tr h="370840">
                <a:tc>
                  <a:txBody>
                    <a:bodyPr/>
                    <a:lstStyle/>
                    <a:p>
                      <a:r>
                        <a:rPr lang="en-US" sz="2400" dirty="0" smtClean="0"/>
                        <a:t>First of it’s kind (experimental)</a:t>
                      </a:r>
                      <a:endParaRPr lang="en-US" sz="2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dirty="0" smtClean="0"/>
                        <a:t>ATS-1 (1966</a:t>
                      </a:r>
                      <a:r>
                        <a:rPr lang="en-US" sz="2400" dirty="0"/>
                        <a:t>)</a:t>
                      </a:r>
                      <a:endParaRPr lang="en-US" sz="2400" dirty="0" smtClean="0"/>
                    </a:p>
                  </a:txBody>
                  <a:tcPr/>
                </a:tc>
                <a:tc>
                  <a:txBody>
                    <a:bodyPr/>
                    <a:lstStyle/>
                    <a:p>
                      <a:r>
                        <a:rPr lang="en-US" sz="2400" dirty="0" smtClean="0"/>
                        <a:t>VAS (1980)</a:t>
                      </a:r>
                      <a:endParaRPr lang="en-US" sz="2400" dirty="0"/>
                    </a:p>
                  </a:txBody>
                  <a:tcPr/>
                </a:tc>
                <a:extLst>
                  <a:ext uri="{0D108BD9-81ED-4DB2-BD59-A6C34878D82A}">
                    <a16:rowId xmlns:a16="http://schemas.microsoft.com/office/drawing/2014/main" val="75450763"/>
                  </a:ext>
                </a:extLst>
              </a:tr>
              <a:tr h="370840">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847034826"/>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dirty="0" smtClean="0"/>
                        <a:t>First</a:t>
                      </a:r>
                      <a:r>
                        <a:rPr lang="en-US" sz="2400" baseline="0" dirty="0" smtClean="0"/>
                        <a:t> Operational</a:t>
                      </a:r>
                      <a:endParaRPr lang="en-US" sz="2400" dirty="0" smtClean="0"/>
                    </a:p>
                  </a:txBody>
                  <a:tcPr/>
                </a:tc>
                <a:tc>
                  <a:txBody>
                    <a:bodyPr/>
                    <a:lstStyle/>
                    <a:p>
                      <a:r>
                        <a:rPr lang="en-US" sz="2400" dirty="0" smtClean="0"/>
                        <a:t>GOES-1 (1975)</a:t>
                      </a:r>
                      <a:endParaRPr lang="en-US" sz="2400" dirty="0"/>
                    </a:p>
                  </a:txBody>
                  <a:tcPr/>
                </a:tc>
                <a:tc>
                  <a:txBody>
                    <a:bodyPr/>
                    <a:lstStyle/>
                    <a:p>
                      <a:r>
                        <a:rPr lang="en-US" sz="2400" dirty="0" smtClean="0"/>
                        <a:t>GOES-8 (1994)</a:t>
                      </a:r>
                      <a:endParaRPr lang="en-US" sz="2400" dirty="0"/>
                    </a:p>
                  </a:txBody>
                  <a:tcPr/>
                </a:tc>
                <a:extLst>
                  <a:ext uri="{0D108BD9-81ED-4DB2-BD59-A6C34878D82A}">
                    <a16:rowId xmlns:a16="http://schemas.microsoft.com/office/drawing/2014/main" val="1556156351"/>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999094437"/>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dirty="0" smtClean="0"/>
                        <a:t>Orders of magnitude improvements</a:t>
                      </a:r>
                    </a:p>
                  </a:txBody>
                  <a:tcPr/>
                </a:tc>
                <a:tc>
                  <a:txBody>
                    <a:bodyPr/>
                    <a:lstStyle/>
                    <a:p>
                      <a:r>
                        <a:rPr lang="en-US" sz="2400" dirty="0" smtClean="0"/>
                        <a:t>GOES-R</a:t>
                      </a:r>
                      <a:r>
                        <a:rPr lang="en-US" sz="2400" baseline="0" dirty="0" smtClean="0"/>
                        <a:t> series (2016)</a:t>
                      </a:r>
                      <a:endParaRPr lang="en-US" sz="2400" dirty="0"/>
                    </a:p>
                  </a:txBody>
                  <a:tcPr/>
                </a:tc>
                <a:tc>
                  <a:txBody>
                    <a:bodyPr/>
                    <a:lstStyle/>
                    <a:p>
                      <a:r>
                        <a:rPr lang="en-US" sz="2400" dirty="0" smtClean="0"/>
                        <a:t>High-spectral IR (203?)</a:t>
                      </a:r>
                      <a:endParaRPr lang="en-US" sz="2400" dirty="0"/>
                    </a:p>
                  </a:txBody>
                  <a:tcPr/>
                </a:tc>
                <a:extLst>
                  <a:ext uri="{0D108BD9-81ED-4DB2-BD59-A6C34878D82A}">
                    <a16:rowId xmlns:a16="http://schemas.microsoft.com/office/drawing/2014/main" val="1423727798"/>
                  </a:ext>
                </a:extLst>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83156"/>
                  </a:ext>
                </a:extLst>
              </a:tr>
            </a:tbl>
          </a:graphicData>
        </a:graphic>
      </p:graphicFrame>
      <p:sp>
        <p:nvSpPr>
          <p:cNvPr id="3" name="Slide Number Placeholder 2"/>
          <p:cNvSpPr>
            <a:spLocks noGrp="1"/>
          </p:cNvSpPr>
          <p:nvPr>
            <p:ph type="sldNum" sz="quarter" idx="4294967295"/>
          </p:nvPr>
        </p:nvSpPr>
        <p:spPr>
          <a:xfrm>
            <a:off x="8251784"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E8D052-E5CD-4231-BC46-14DF1F404254}" type="slidenum">
              <a:rPr kumimoji="0" lang="en-US" sz="1867"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67"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 name="TextBox 1"/>
          <p:cNvSpPr txBox="1"/>
          <p:nvPr/>
        </p:nvSpPr>
        <p:spPr>
          <a:xfrm>
            <a:off x="131264" y="5803700"/>
            <a:ext cx="67377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GOES-R series included the first geostationary lightning mapper</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gsall_02042.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232913" y="2917371"/>
            <a:ext cx="2695510" cy="1886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029" y="64879"/>
            <a:ext cx="2262396" cy="2715551"/>
          </a:xfrm>
          <a:prstGeom prst="rect">
            <a:avLst/>
          </a:prstGeom>
        </p:spPr>
      </p:pic>
      <p:sp>
        <p:nvSpPr>
          <p:cNvPr id="9" name="TextBox 8"/>
          <p:cNvSpPr txBox="1"/>
          <p:nvPr/>
        </p:nvSpPr>
        <p:spPr>
          <a:xfrm>
            <a:off x="10421014" y="5095814"/>
            <a:ext cx="81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p:cNvSpPr/>
          <p:nvPr/>
        </p:nvSpPr>
        <p:spPr>
          <a:xfrm>
            <a:off x="2553025" y="6173032"/>
            <a:ext cx="7105215" cy="523220"/>
          </a:xfrm>
          <a:prstGeom prst="rect">
            <a:avLst/>
          </a:prstGeom>
          <a:solidFill>
            <a:schemeClr val="accent3"/>
          </a:solidFill>
        </p:spPr>
        <p:txBody>
          <a:bodyPr wrap="none">
            <a:spAutoFit/>
          </a:bodyPr>
          <a:lstStyle/>
          <a:p>
            <a:r>
              <a:rPr lang="en-US" sz="2800" dirty="0" smtClean="0">
                <a:solidFill>
                  <a:prstClr val="black"/>
                </a:solidFill>
                <a:latin typeface="Calibri" panose="020F0502020204030204"/>
              </a:rPr>
              <a:t>Geo advanced IR sounders are the next big step</a:t>
            </a:r>
            <a:endParaRPr lang="en-US" sz="2800" dirty="0"/>
          </a:p>
        </p:txBody>
      </p:sp>
    </p:spTree>
    <p:extLst>
      <p:ext uri="{BB962C8B-B14F-4D97-AF65-F5344CB8AC3E}">
        <p14:creationId xmlns:p14="http://schemas.microsoft.com/office/powerpoint/2010/main" val="38892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5286" y="141015"/>
            <a:ext cx="10515600" cy="1325563"/>
          </a:xfrm>
        </p:spPr>
        <p:txBody>
          <a:bodyPr/>
          <a:lstStyle/>
          <a:p>
            <a:r>
              <a:rPr lang="en-US" dirty="0" smtClean="0"/>
              <a:t>Spectral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2" y="1089519"/>
            <a:ext cx="11649979" cy="5083628"/>
          </a:xfrm>
          <a:prstGeom prst="rect">
            <a:avLst/>
          </a:prstGeom>
        </p:spPr>
      </p:pic>
      <p:sp>
        <p:nvSpPr>
          <p:cNvPr id="2" name="Rectangle 1"/>
          <p:cNvSpPr/>
          <p:nvPr/>
        </p:nvSpPr>
        <p:spPr>
          <a:xfrm>
            <a:off x="2714742" y="6092124"/>
            <a:ext cx="7629012" cy="523220"/>
          </a:xfrm>
          <a:prstGeom prst="rect">
            <a:avLst/>
          </a:prstGeom>
          <a:solidFill>
            <a:schemeClr val="accent3"/>
          </a:solidFill>
        </p:spPr>
        <p:txBody>
          <a:bodyPr wrap="none">
            <a:spAutoFit/>
          </a:bodyPr>
          <a:lstStyle/>
          <a:p>
            <a:r>
              <a:rPr lang="en-US" sz="2800" dirty="0">
                <a:solidFill>
                  <a:prstClr val="black"/>
                </a:solidFill>
                <a:latin typeface="Calibri" panose="020F0502020204030204"/>
              </a:rPr>
              <a:t>Imagers average out important vertical information</a:t>
            </a:r>
            <a:endParaRPr lang="en-US" sz="2800" dirty="0"/>
          </a:p>
        </p:txBody>
      </p:sp>
    </p:spTree>
    <p:extLst>
      <p:ext uri="{BB962C8B-B14F-4D97-AF65-F5344CB8AC3E}">
        <p14:creationId xmlns:p14="http://schemas.microsoft.com/office/powerpoint/2010/main" val="2777509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251" y="458830"/>
            <a:ext cx="8328660" cy="3436620"/>
          </a:xfrm>
          <a:prstGeom prst="rect">
            <a:avLst/>
          </a:prstGeom>
        </p:spPr>
      </p:pic>
      <p:sp>
        <p:nvSpPr>
          <p:cNvPr id="4" name="Title 3"/>
          <p:cNvSpPr>
            <a:spLocks noGrp="1"/>
          </p:cNvSpPr>
          <p:nvPr>
            <p:ph type="title"/>
          </p:nvPr>
        </p:nvSpPr>
        <p:spPr>
          <a:xfrm>
            <a:off x="5083629" y="44788"/>
            <a:ext cx="10515600" cy="1325563"/>
          </a:xfrm>
        </p:spPr>
        <p:txBody>
          <a:bodyPr/>
          <a:lstStyle/>
          <a:p>
            <a:r>
              <a:rPr lang="en-US" dirty="0" smtClean="0"/>
              <a:t>Spectral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311" y="3895450"/>
            <a:ext cx="8130540" cy="2133600"/>
          </a:xfrm>
          <a:prstGeom prst="rect">
            <a:avLst/>
          </a:prstGeom>
        </p:spPr>
      </p:pic>
      <p:sp>
        <p:nvSpPr>
          <p:cNvPr id="5" name="Rectangle 4"/>
          <p:cNvSpPr/>
          <p:nvPr/>
        </p:nvSpPr>
        <p:spPr>
          <a:xfrm>
            <a:off x="469382" y="6029050"/>
            <a:ext cx="11210505" cy="523220"/>
          </a:xfrm>
          <a:prstGeom prst="rect">
            <a:avLst/>
          </a:prstGeom>
          <a:solidFill>
            <a:schemeClr val="accent3"/>
          </a:solidFill>
        </p:spPr>
        <p:txBody>
          <a:bodyPr wrap="none">
            <a:spAutoFit/>
          </a:bodyPr>
          <a:lstStyle/>
          <a:p>
            <a:r>
              <a:rPr lang="en-US" sz="2800" dirty="0" smtClean="0">
                <a:solidFill>
                  <a:prstClr val="black"/>
                </a:solidFill>
                <a:latin typeface="Calibri" panose="020F0502020204030204"/>
              </a:rPr>
              <a:t>Spectral coverage and resolution is similar to Europe's planned geo Sounder</a:t>
            </a:r>
            <a:endParaRPr lang="en-US" sz="2800" dirty="0"/>
          </a:p>
        </p:txBody>
      </p:sp>
      <p:sp>
        <p:nvSpPr>
          <p:cNvPr id="7" name="TextBox 6"/>
          <p:cNvSpPr txBox="1"/>
          <p:nvPr/>
        </p:nvSpPr>
        <p:spPr>
          <a:xfrm>
            <a:off x="9276081" y="3895450"/>
            <a:ext cx="2712720" cy="369332"/>
          </a:xfrm>
          <a:prstGeom prst="rect">
            <a:avLst/>
          </a:prstGeom>
          <a:noFill/>
        </p:spPr>
        <p:txBody>
          <a:bodyPr wrap="square" rtlCol="0">
            <a:spAutoFit/>
          </a:bodyPr>
          <a:lstStyle/>
          <a:p>
            <a:r>
              <a:rPr lang="en-US" i="1" dirty="0" smtClean="0"/>
              <a:t>From the posted PORD</a:t>
            </a:r>
            <a:endParaRPr lang="en-US" i="1" dirty="0"/>
          </a:p>
        </p:txBody>
      </p:sp>
    </p:spTree>
    <p:extLst>
      <p:ext uri="{BB962C8B-B14F-4D97-AF65-F5344CB8AC3E}">
        <p14:creationId xmlns:p14="http://schemas.microsoft.com/office/powerpoint/2010/main" val="117395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7970"/>
            <a:ext cx="10515600" cy="1325563"/>
          </a:xfrm>
        </p:spPr>
        <p:txBody>
          <a:bodyPr>
            <a:normAutofit/>
          </a:bodyPr>
          <a:lstStyle/>
          <a:p>
            <a:r>
              <a:rPr lang="en-US" dirty="0" smtClean="0"/>
              <a:t>Improved Vertical Resolutions</a:t>
            </a:r>
            <a:endParaRPr lang="en-US" dirty="0"/>
          </a:p>
        </p:txBody>
      </p:sp>
      <p:sp>
        <p:nvSpPr>
          <p:cNvPr id="3" name="Content Placeholder 2"/>
          <p:cNvSpPr>
            <a:spLocks noGrp="1"/>
          </p:cNvSpPr>
          <p:nvPr>
            <p:ph idx="1"/>
          </p:nvPr>
        </p:nvSpPr>
        <p:spPr>
          <a:xfrm>
            <a:off x="602673" y="1257588"/>
            <a:ext cx="6255327" cy="5254047"/>
          </a:xfrm>
        </p:spPr>
        <p:txBody>
          <a:bodyPr>
            <a:normAutofit fontScale="92500" lnSpcReduction="10000"/>
          </a:bodyPr>
          <a:lstStyle/>
          <a:p>
            <a:pPr marL="0" indent="0">
              <a:buNone/>
            </a:pPr>
            <a:r>
              <a:rPr lang="en-US" altLang="en-US" dirty="0" smtClean="0"/>
              <a:t>Three </a:t>
            </a:r>
            <a:r>
              <a:rPr lang="en-US" altLang="en-US" dirty="0"/>
              <a:t>RH </a:t>
            </a:r>
            <a:r>
              <a:rPr lang="en-US" altLang="en-US" dirty="0" smtClean="0"/>
              <a:t>soundings: </a:t>
            </a:r>
          </a:p>
          <a:p>
            <a:r>
              <a:rPr lang="en-US" altLang="en-US" dirty="0" smtClean="0"/>
              <a:t>Although legacy GOES Sounder [similar to ABI or GXI] (</a:t>
            </a:r>
            <a:r>
              <a:rPr lang="en-US" altLang="en-US" dirty="0" smtClean="0">
                <a:solidFill>
                  <a:srgbClr val="FF0000"/>
                </a:solidFill>
              </a:rPr>
              <a:t>red</a:t>
            </a:r>
            <a:r>
              <a:rPr lang="en-US" altLang="en-US" dirty="0"/>
              <a:t>) has reasonable </a:t>
            </a:r>
            <a:r>
              <a:rPr lang="en-US" altLang="en-US" dirty="0" smtClean="0"/>
              <a:t>men accuracy </a:t>
            </a:r>
            <a:r>
              <a:rPr lang="en-US" altLang="en-US" dirty="0"/>
              <a:t>in general, it lacks vertical structures when compared with </a:t>
            </a:r>
            <a:r>
              <a:rPr lang="en-US" altLang="en-US" dirty="0" err="1"/>
              <a:t>dropsonde</a:t>
            </a:r>
            <a:r>
              <a:rPr lang="en-US" altLang="en-US" dirty="0"/>
              <a:t> (</a:t>
            </a:r>
            <a:r>
              <a:rPr lang="en-US" altLang="en-US" dirty="0">
                <a:solidFill>
                  <a:srgbClr val="002060"/>
                </a:solidFill>
              </a:rPr>
              <a:t>blue</a:t>
            </a:r>
            <a:r>
              <a:rPr lang="en-US" altLang="en-US" dirty="0" smtClean="0"/>
              <a:t>).</a:t>
            </a:r>
          </a:p>
          <a:p>
            <a:r>
              <a:rPr lang="en-US" altLang="en-US" dirty="0" smtClean="0"/>
              <a:t>The </a:t>
            </a:r>
            <a:r>
              <a:rPr lang="en-US" altLang="en-US" dirty="0"/>
              <a:t>high-spectral-resolution observations of AIRS SFOV sounding (</a:t>
            </a:r>
            <a:r>
              <a:rPr lang="en-US" altLang="en-US" dirty="0">
                <a:solidFill>
                  <a:srgbClr val="00B050"/>
                </a:solidFill>
              </a:rPr>
              <a:t>green</a:t>
            </a:r>
            <a:r>
              <a:rPr lang="en-US" altLang="en-US" dirty="0"/>
              <a:t>) better depicts the fine structures in this case, which are close to those from the </a:t>
            </a:r>
            <a:r>
              <a:rPr lang="en-US" altLang="en-US" dirty="0" err="1"/>
              <a:t>dropsonde</a:t>
            </a:r>
            <a:r>
              <a:rPr lang="en-US" altLang="en-US" dirty="0" smtClean="0"/>
              <a:t>.</a:t>
            </a:r>
          </a:p>
          <a:p>
            <a:endParaRPr lang="en-US" altLang="en-US" dirty="0"/>
          </a:p>
          <a:p>
            <a:pPr marL="0" indent="0">
              <a:buNone/>
            </a:pPr>
            <a:r>
              <a:rPr lang="en-US" altLang="en-US" dirty="0" smtClean="0"/>
              <a:t>Retrieval performance has improved over the last more than a decade.</a:t>
            </a:r>
            <a:endParaRPr lang="en-US" altLang="en-US" dirty="0"/>
          </a:p>
          <a:p>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322" t="50303" r="22611"/>
          <a:stretch/>
        </p:blipFill>
        <p:spPr>
          <a:xfrm>
            <a:off x="6858000" y="806320"/>
            <a:ext cx="4627419" cy="5947560"/>
          </a:xfrm>
          <a:prstGeom prst="rect">
            <a:avLst/>
          </a:prstGeom>
        </p:spPr>
      </p:pic>
      <p:sp>
        <p:nvSpPr>
          <p:cNvPr id="6" name="Slide Number Placeholder 5"/>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a:t>
            </a:r>
            <a:fld id="{14035BBC-6D4D-4499-ABE4-AFD1D306B38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p:nvSpPr>
        <p:spPr>
          <a:xfrm>
            <a:off x="310142" y="5402245"/>
            <a:ext cx="6527077" cy="1384995"/>
          </a:xfrm>
          <a:prstGeom prst="rect">
            <a:avLst/>
          </a:prstGeom>
          <a:solidFill>
            <a:schemeClr val="accent3"/>
          </a:solidFill>
        </p:spPr>
        <p:txBody>
          <a:bodyPr wrap="square">
            <a:spAutoFit/>
          </a:bodyPr>
          <a:lstStyle/>
          <a:p>
            <a:r>
              <a:rPr lang="en-US" sz="2800" dirty="0" smtClean="0">
                <a:solidFill>
                  <a:prstClr val="black"/>
                </a:solidFill>
                <a:latin typeface="Calibri" panose="020F0502020204030204"/>
              </a:rPr>
              <a:t>High-spectral IR observations are critical to obtaining improved vertical moisture (and temperature and winds, not shown).</a:t>
            </a:r>
            <a:endParaRPr lang="en-US" sz="2800" dirty="0"/>
          </a:p>
        </p:txBody>
      </p:sp>
    </p:spTree>
    <p:extLst>
      <p:ext uri="{BB962C8B-B14F-4D97-AF65-F5344CB8AC3E}">
        <p14:creationId xmlns:p14="http://schemas.microsoft.com/office/powerpoint/2010/main" val="27403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3011" name="Object 3"/>
          <p:cNvGraphicFramePr>
            <a:graphicFrameLocks noGrp="1" noChangeAspect="1"/>
          </p:cNvGraphicFramePr>
          <p:nvPr>
            <p:ph idx="1"/>
          </p:nvPr>
        </p:nvGraphicFramePr>
        <p:xfrm>
          <a:off x="2381934" y="476049"/>
          <a:ext cx="7444240" cy="4880095"/>
        </p:xfrm>
        <a:graphic>
          <a:graphicData uri="http://schemas.openxmlformats.org/presentationml/2006/ole">
            <mc:AlternateContent xmlns:mc="http://schemas.openxmlformats.org/markup-compatibility/2006">
              <mc:Choice xmlns:v="urn:schemas-microsoft-com:vml" Requires="v">
                <p:oleObj spid="_x0000_s3099" name="Chart" r:id="rId4" imgW="8877402" imgH="5819872" progId="Excel.Chart.8">
                  <p:embed/>
                </p:oleObj>
              </mc:Choice>
              <mc:Fallback>
                <p:oleObj name="Chart" r:id="rId4" imgW="8877402" imgH="5819872" progId="Excel.Chart.8">
                  <p:embed/>
                  <p:pic>
                    <p:nvPicPr>
                      <p:cNvPr id="430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934" y="476049"/>
                        <a:ext cx="7444240" cy="4880095"/>
                      </a:xfrm>
                      <a:prstGeom prst="rect">
                        <a:avLst/>
                      </a:prstGeom>
                      <a:noFill/>
                      <a:ln>
                        <a:noFill/>
                      </a:ln>
                      <a:effectLst/>
                      <a:extLst/>
                    </p:spPr>
                  </p:pic>
                </p:oleObj>
              </mc:Fallback>
            </mc:AlternateContent>
          </a:graphicData>
        </a:graphic>
      </p:graphicFrame>
      <p:sp>
        <p:nvSpPr>
          <p:cNvPr id="5" name="Slide Number Placeholder 4"/>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F26554-937E-4B6F-87C9-3BEBADDA1016}" type="slidenum">
              <a:rPr kumimoji="0" lang="en-US" altLang="en-US"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010" name="Rectangle 2"/>
          <p:cNvSpPr>
            <a:spLocks noGrp="1" noChangeArrowheads="1"/>
          </p:cNvSpPr>
          <p:nvPr>
            <p:ph type="title"/>
          </p:nvPr>
        </p:nvSpPr>
        <p:spPr>
          <a:xfrm>
            <a:off x="1981200" y="76200"/>
            <a:ext cx="8229600" cy="1143000"/>
          </a:xfrm>
        </p:spPr>
        <p:txBody>
          <a:bodyPr/>
          <a:lstStyle/>
          <a:p>
            <a:r>
              <a:rPr lang="en-US" altLang="en-US" sz="4000"/>
              <a:t>ABI is not an advanced sounder!</a:t>
            </a:r>
          </a:p>
        </p:txBody>
      </p:sp>
      <p:sp>
        <p:nvSpPr>
          <p:cNvPr id="43012" name="Text Box 4"/>
          <p:cNvSpPr txBox="1">
            <a:spLocks noChangeArrowheads="1"/>
          </p:cNvSpPr>
          <p:nvPr/>
        </p:nvSpPr>
        <p:spPr bwMode="auto">
          <a:xfrm>
            <a:off x="818147" y="4635500"/>
            <a:ext cx="109567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The relative vertical number of independent pieces of information is shown. The </a:t>
            </a:r>
            <a:r>
              <a:rPr kumimoji="0" lang="en-US" altLang="en-US" sz="2400" b="0" i="1" u="none" strike="noStrike" kern="1200" cap="none" spc="0" normalizeH="0" baseline="0" noProof="0" dirty="0">
                <a:ln>
                  <a:noFill/>
                </a:ln>
                <a:solidFill>
                  <a:prstClr val="black"/>
                </a:solidFill>
                <a:effectLst/>
                <a:uLnTx/>
                <a:uFillTx/>
                <a:latin typeface="Arial"/>
                <a:ea typeface="+mn-ea"/>
                <a:cs typeface="+mn-cs"/>
              </a:rPr>
              <a:t>moisture</a:t>
            </a: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 content is similar between the ABI and the current GOES Sounder. The Sounder does show more </a:t>
            </a:r>
            <a:r>
              <a:rPr kumimoji="0" lang="en-US" altLang="en-US" sz="2400" b="0" i="1" u="none" strike="noStrike" kern="1200" cap="none" spc="0" normalizeH="0" baseline="0" noProof="0" dirty="0">
                <a:ln>
                  <a:noFill/>
                </a:ln>
                <a:solidFill>
                  <a:prstClr val="black"/>
                </a:solidFill>
                <a:effectLst/>
                <a:uLnTx/>
                <a:uFillTx/>
                <a:latin typeface="Arial"/>
                <a:ea typeface="+mn-ea"/>
                <a:cs typeface="+mn-cs"/>
              </a:rPr>
              <a:t>temperature</a:t>
            </a:r>
            <a:r>
              <a:rPr kumimoji="0" lang="en-US" altLang="en-US" sz="2400" b="0" i="0" u="none" strike="noStrike" kern="1200" cap="none" spc="0" normalizeH="0" baseline="0" noProof="0" dirty="0">
                <a:ln>
                  <a:noFill/>
                </a:ln>
                <a:solidFill>
                  <a:prstClr val="black"/>
                </a:solidFill>
                <a:effectLst/>
                <a:uLnTx/>
                <a:uFillTx/>
                <a:latin typeface="Arial"/>
                <a:ea typeface="+mn-ea"/>
                <a:cs typeface="+mn-cs"/>
              </a:rPr>
              <a:t> information than the ABI. The ABI is not close to the information content of a high-spectral sensor.</a:t>
            </a:r>
          </a:p>
        </p:txBody>
      </p:sp>
      <p:sp>
        <p:nvSpPr>
          <p:cNvPr id="2" name="TextBox 1"/>
          <p:cNvSpPr txBox="1"/>
          <p:nvPr/>
        </p:nvSpPr>
        <p:spPr>
          <a:xfrm>
            <a:off x="4395537" y="2373352"/>
            <a:ext cx="994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“GXS”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654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ight and Dark Designs">
  <a:themeElements>
    <a:clrScheme name="Cadmus Brand New">
      <a:dk1>
        <a:srgbClr val="000000"/>
      </a:dk1>
      <a:lt1>
        <a:sysClr val="window" lastClr="FFFFFF"/>
      </a:lt1>
      <a:dk2>
        <a:srgbClr val="5F636A"/>
      </a:dk2>
      <a:lt2>
        <a:srgbClr val="FFFFFF"/>
      </a:lt2>
      <a:accent1>
        <a:srgbClr val="0054A5"/>
      </a:accent1>
      <a:accent2>
        <a:srgbClr val="679A41"/>
      </a:accent2>
      <a:accent3>
        <a:srgbClr val="FFF35F"/>
      </a:accent3>
      <a:accent4>
        <a:srgbClr val="797E82"/>
      </a:accent4>
      <a:accent5>
        <a:srgbClr val="00B4EF"/>
      </a:accent5>
      <a:accent6>
        <a:srgbClr val="29285E"/>
      </a:accent6>
      <a:hlink>
        <a:srgbClr val="508FCC"/>
      </a:hlink>
      <a:folHlink>
        <a:srgbClr val="B2B4B5"/>
      </a:folHlink>
    </a:clrScheme>
    <a:fontScheme name="Custom 23">
      <a:majorFont>
        <a:latin typeface="Roboto 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235FCE-30C7-C042-9039-0E5A0E5B0EC1}" vid="{3DA3757A-C816-8647-9DEE-D63D3D320346}"/>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13068</TotalTime>
  <Words>3399</Words>
  <Application>Microsoft Office PowerPoint</Application>
  <PresentationFormat>Widescreen</PresentationFormat>
  <Paragraphs>243</Paragraphs>
  <Slides>23</Slides>
  <Notes>7</Notes>
  <HiddenSlides>3</HiddenSlides>
  <MMClips>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Arial Narrow</vt:lpstr>
      <vt:lpstr>Calibri</vt:lpstr>
      <vt:lpstr>Courier New</vt:lpstr>
      <vt:lpstr>System Font Regular</vt:lpstr>
      <vt:lpstr>Wingdings</vt:lpstr>
      <vt:lpstr>Light and Dark Designs</vt:lpstr>
      <vt:lpstr>1_Office Theme</vt:lpstr>
      <vt:lpstr>Chart</vt:lpstr>
      <vt:lpstr>PowerPoint Presentation</vt:lpstr>
      <vt:lpstr>Introduction</vt:lpstr>
      <vt:lpstr>History</vt:lpstr>
      <vt:lpstr>GXS/Legacy GOES Sounder ~ ABI/Legacy Imager</vt:lpstr>
      <vt:lpstr>U.S. Geostationary Game-changers</vt:lpstr>
      <vt:lpstr>Spectral</vt:lpstr>
      <vt:lpstr>Spectral</vt:lpstr>
      <vt:lpstr>Improved Vertical Resolutions</vt:lpstr>
      <vt:lpstr>ABI is not an advanced sounder!</vt:lpstr>
      <vt:lpstr>Temporal Coverage (posted PORD)</vt:lpstr>
      <vt:lpstr>Spatial Resolutions: Ground Sample Distance and Angle </vt:lpstr>
      <vt:lpstr>Applications in forecasting</vt:lpstr>
      <vt:lpstr>PowerPoint Presentation</vt:lpstr>
      <vt:lpstr>Benefits and Outcomes</vt:lpstr>
      <vt:lpstr>Benefits</vt:lpstr>
      <vt:lpstr>GeoXO : GXS Summary (What and Why)</vt:lpstr>
      <vt:lpstr>Improved track and intensity forecasts</vt:lpstr>
      <vt:lpstr>PowerPoint Presentation</vt:lpstr>
      <vt:lpstr>Why 15-min? (GIIRS and ABI)</vt:lpstr>
      <vt:lpstr>Need for high spectral/temporal observations</vt:lpstr>
      <vt:lpstr>Questions ?</vt:lpstr>
      <vt:lpstr>Select References (1 of 2)</vt:lpstr>
      <vt:lpstr>Select References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GXS/Legacy GOES Sounder &gt; ABI/Legacy Imager</dc:title>
  <dc:creator>Tim Schmit</dc:creator>
  <cp:lastModifiedBy>Tim Schmit</cp:lastModifiedBy>
  <cp:revision>33</cp:revision>
  <dcterms:created xsi:type="dcterms:W3CDTF">2022-03-14T21:07:43Z</dcterms:created>
  <dcterms:modified xsi:type="dcterms:W3CDTF">2022-04-06T15:16:02Z</dcterms:modified>
</cp:coreProperties>
</file>