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ebp" ContentType="image/pn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media/media1.gif" ContentType="video/unknown"/>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media3.gif" ContentType="video/unknown"/>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1" r:id="rId3"/>
    <p:sldMasterId id="2147483695" r:id="rId4"/>
    <p:sldMasterId id="2147483704" r:id="rId5"/>
  </p:sldMasterIdLst>
  <p:notesMasterIdLst>
    <p:notesMasterId r:id="rId32"/>
  </p:notesMasterIdLst>
  <p:sldIdLst>
    <p:sldId id="257" r:id="rId6"/>
    <p:sldId id="258" r:id="rId7"/>
    <p:sldId id="286" r:id="rId8"/>
    <p:sldId id="260" r:id="rId9"/>
    <p:sldId id="261" r:id="rId10"/>
    <p:sldId id="262" r:id="rId11"/>
    <p:sldId id="263" r:id="rId12"/>
    <p:sldId id="267" r:id="rId13"/>
    <p:sldId id="280" r:id="rId14"/>
    <p:sldId id="278" r:id="rId15"/>
    <p:sldId id="279" r:id="rId16"/>
    <p:sldId id="268" r:id="rId17"/>
    <p:sldId id="269" r:id="rId18"/>
    <p:sldId id="285" r:id="rId19"/>
    <p:sldId id="282" r:id="rId20"/>
    <p:sldId id="283" r:id="rId21"/>
    <p:sldId id="270" r:id="rId22"/>
    <p:sldId id="273" r:id="rId23"/>
    <p:sldId id="284" r:id="rId24"/>
    <p:sldId id="288" r:id="rId25"/>
    <p:sldId id="265" r:id="rId26"/>
    <p:sldId id="281" r:id="rId27"/>
    <p:sldId id="272" r:id="rId28"/>
    <p:sldId id="271" r:id="rId29"/>
    <p:sldId id="259" r:id="rId30"/>
    <p:sldId id="27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92" autoAdjust="0"/>
    <p:restoredTop sz="94660"/>
  </p:normalViewPr>
  <p:slideViewPr>
    <p:cSldViewPr snapToGrid="0">
      <p:cViewPr varScale="1">
        <p:scale>
          <a:sx n="67" d="100"/>
          <a:sy n="67" d="100"/>
        </p:scale>
        <p:origin x="34" y="343"/>
      </p:cViewPr>
      <p:guideLst/>
    </p:cSldViewPr>
  </p:slideViewPr>
  <p:notesTextViewPr>
    <p:cViewPr>
      <p:scale>
        <a:sx n="1" d="1"/>
        <a:sy n="1" d="1"/>
      </p:scale>
      <p:origin x="0" y="0"/>
    </p:cViewPr>
  </p:notesTextViewPr>
  <p:sorterViewPr>
    <p:cViewPr varScale="1">
      <p:scale>
        <a:sx n="100" d="100"/>
        <a:sy n="100" d="100"/>
      </p:scale>
      <p:origin x="0" y="-464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F6276-F191-4D69-A076-A770815C55B6}" type="datetimeFigureOut">
              <a:rPr lang="en-US" smtClean="0"/>
              <a:t>12/29/2022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FFBD16-80EC-4975-AC68-467983C2A6F2}" type="slidenum">
              <a:rPr lang="en-US" smtClean="0"/>
              <a:t>‹#›</a:t>
            </a:fld>
            <a:endParaRPr lang="en-US"/>
          </a:p>
        </p:txBody>
      </p:sp>
    </p:spTree>
    <p:extLst>
      <p:ext uri="{BB962C8B-B14F-4D97-AF65-F5344CB8AC3E}">
        <p14:creationId xmlns:p14="http://schemas.microsoft.com/office/powerpoint/2010/main" val="368167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1002/qj.47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175/2010JAMC2441.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FD TPW coverage should be from 105W.</a:t>
            </a:r>
          </a:p>
          <a:p>
            <a:r>
              <a:rPr lang="en-US" dirty="0" err="1" smtClean="0"/>
              <a:t>Raobs</a:t>
            </a:r>
            <a:r>
              <a:rPr lang="en-US" dirty="0" smtClean="0"/>
              <a:t> are critical for validations.</a:t>
            </a:r>
          </a:p>
          <a:p>
            <a:r>
              <a:rPr lang="en-US" dirty="0" smtClean="0"/>
              <a:t>LEO is</a:t>
            </a:r>
            <a:r>
              <a:rPr lang="en-US" baseline="0" dirty="0" smtClean="0"/>
              <a:t> critical for global coverage.</a:t>
            </a:r>
            <a:endParaRPr lang="en-US" dirty="0"/>
          </a:p>
        </p:txBody>
      </p:sp>
      <p:sp>
        <p:nvSpPr>
          <p:cNvPr id="4" name="Slide Number Placeholder 3"/>
          <p:cNvSpPr>
            <a:spLocks noGrp="1"/>
          </p:cNvSpPr>
          <p:nvPr>
            <p:ph type="sldNum" sz="quarter" idx="10"/>
          </p:nvPr>
        </p:nvSpPr>
        <p:spPr/>
        <p:txBody>
          <a:bodyPr/>
          <a:lstStyle/>
          <a:p>
            <a:fld id="{E4A95128-236F-46B3-9955-2EAD6B748D1B}" type="slidenum">
              <a:rPr lang="en-US" smtClean="0"/>
              <a:t>3</a:t>
            </a:fld>
            <a:endParaRPr lang="en-US"/>
          </a:p>
        </p:txBody>
      </p:sp>
    </p:spTree>
    <p:extLst>
      <p:ext uri="{BB962C8B-B14F-4D97-AF65-F5344CB8AC3E}">
        <p14:creationId xmlns:p14="http://schemas.microsoft.com/office/powerpoint/2010/main" val="3606003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https://www.weather.gov/pah/2022Aug4-5_Flooding</a:t>
            </a:r>
            <a:endParaRPr lang="en-US" dirty="0"/>
          </a:p>
        </p:txBody>
      </p:sp>
      <p:sp>
        <p:nvSpPr>
          <p:cNvPr id="4" name="Slide Number Placeholder 3"/>
          <p:cNvSpPr>
            <a:spLocks noGrp="1"/>
          </p:cNvSpPr>
          <p:nvPr>
            <p:ph type="sldNum" sz="quarter" idx="10"/>
          </p:nvPr>
        </p:nvSpPr>
        <p:spPr/>
        <p:txBody>
          <a:bodyPr/>
          <a:lstStyle/>
          <a:p>
            <a:fld id="{E4A95128-236F-46B3-9955-2EAD6B748D1B}" type="slidenum">
              <a:rPr lang="en-US" smtClean="0"/>
              <a:t>24</a:t>
            </a:fld>
            <a:endParaRPr lang="en-US"/>
          </a:p>
        </p:txBody>
      </p:sp>
    </p:spTree>
    <p:extLst>
      <p:ext uri="{BB962C8B-B14F-4D97-AF65-F5344CB8AC3E}">
        <p14:creationId xmlns:p14="http://schemas.microsoft.com/office/powerpoint/2010/main" val="1986504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https://journals.ametsoc.org/view/journals/atot/26/11/2009jtecha1248_1.xml</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75164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40dd115efb_2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Farther from the zero line is more vertical resolution. More bands reduces the noise. </a:t>
            </a:r>
            <a:r>
              <a:rPr lang="en-US" sz="1200" b="0" i="1" u="none" strike="noStrike" cap="none" dirty="0" smtClean="0">
                <a:solidFill>
                  <a:srgbClr val="000000"/>
                </a:solidFill>
                <a:latin typeface="Arial"/>
                <a:ea typeface="Arial"/>
                <a:cs typeface="Arial"/>
                <a:sym typeface="Arial"/>
              </a:rPr>
              <a:t>1976 US standard atmosphere</a:t>
            </a:r>
          </a:p>
          <a:p>
            <a:pPr marL="0" lvl="0" indent="0" algn="l" rtl="0">
              <a:lnSpc>
                <a:spcPct val="100000"/>
              </a:lnSpc>
              <a:spcBef>
                <a:spcPts val="0"/>
              </a:spcBef>
              <a:spcAft>
                <a:spcPts val="0"/>
              </a:spcAft>
              <a:buSzPts val="1400"/>
              <a:buNone/>
            </a:pPr>
            <a:endParaRPr dirty="0"/>
          </a:p>
        </p:txBody>
      </p:sp>
      <p:sp>
        <p:nvSpPr>
          <p:cNvPr id="232" name="Google Shape;232;g140dd115efb_2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3455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 axis is wavenumber. ABI and GOES Sounder</a:t>
            </a:r>
            <a:r>
              <a:rPr lang="en-US" baseline="0" dirty="0" smtClean="0"/>
              <a:t> bands within the GXS range are shown. Credit: UW/CIMSS</a:t>
            </a:r>
          </a:p>
          <a:p>
            <a:r>
              <a:rPr lang="en-US" baseline="0" dirty="0" smtClean="0"/>
              <a:t>Vertical pieces recently calculated by Z. Li, UW/CIMSS. </a:t>
            </a:r>
            <a:endParaRPr lang="en-US" dirty="0"/>
          </a:p>
        </p:txBody>
      </p:sp>
      <p:sp>
        <p:nvSpPr>
          <p:cNvPr id="4" name="Slide Number Placeholder 3"/>
          <p:cNvSpPr>
            <a:spLocks noGrp="1"/>
          </p:cNvSpPr>
          <p:nvPr>
            <p:ph type="sldNum" sz="quarter" idx="10"/>
          </p:nvPr>
        </p:nvSpPr>
        <p:spPr/>
        <p:txBody>
          <a:bodyPr/>
          <a:lstStyle/>
          <a:p>
            <a:fld id="{E4A95128-236F-46B3-9955-2EAD6B748D1B}" type="slidenum">
              <a:rPr lang="en-US" smtClean="0"/>
              <a:t>9</a:t>
            </a:fld>
            <a:endParaRPr lang="en-US"/>
          </a:p>
        </p:txBody>
      </p:sp>
    </p:spTree>
    <p:extLst>
      <p:ext uri="{BB962C8B-B14F-4D97-AF65-F5344CB8AC3E}">
        <p14:creationId xmlns:p14="http://schemas.microsoft.com/office/powerpoint/2010/main" val="3095417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Band</a:t>
            </a:r>
            <a:r>
              <a:rPr lang="en-US" baseline="0" dirty="0" smtClean="0"/>
              <a:t> heights determined from weighting functions on a standard atmosphere, which is only valid for a clear-sky pixel.</a:t>
            </a:r>
          </a:p>
          <a:p>
            <a:r>
              <a:rPr lang="en-US" baseline="0" dirty="0" smtClean="0"/>
              <a:t>Using a 101-level forward model to calculate weighting functions gives us only a maximum of 101 levels for peak pressures in these figures. Over 700 bands of GXS will peak at the surface, but the other 700+ really peak at unique heights in the atmosphere but that isn’t reflected using the 101-level model.  In other words, the GXS vertical coverage is really much more complete even than these figures indicate.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D4C3B-C0CD-4388-8B7E-86E9CEDC2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035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40dd115efb_2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- 3 hours is 13Z in the published IHOP case … This is an OSSE,</a:t>
            </a:r>
            <a:r>
              <a:rPr lang="en-US" baseline="0" dirty="0" smtClean="0"/>
              <a:t> so radar is simulated. Ovals added for reference. Images are grouped.</a:t>
            </a:r>
          </a:p>
          <a:p>
            <a:pPr marL="171450" lvl="0" indent="-171450" algn="l" rtl="0">
              <a:lnSpc>
                <a:spcPct val="100000"/>
              </a:lnSpc>
              <a:spcBef>
                <a:spcPts val="0"/>
              </a:spcBef>
              <a:spcAft>
                <a:spcPts val="0"/>
              </a:spcAft>
              <a:buSzPts val="1400"/>
              <a:buFontTx/>
              <a:buChar char="-"/>
            </a:pPr>
            <a:r>
              <a:rPr lang="en-US" baseline="0" dirty="0" smtClean="0"/>
              <a:t>1 hour is when the imager can be used, since the clouds have to have formed</a:t>
            </a:r>
          </a:p>
          <a:p>
            <a:pPr marL="171450" lvl="0" indent="-171450" algn="l" rtl="0">
              <a:lnSpc>
                <a:spcPct val="100000"/>
              </a:lnSpc>
              <a:spcBef>
                <a:spcPts val="0"/>
              </a:spcBef>
              <a:spcAft>
                <a:spcPts val="0"/>
              </a:spcAft>
              <a:buSzPts val="1400"/>
              <a:buFontTx/>
              <a:buChar char="-"/>
            </a:pPr>
            <a:r>
              <a:rPr lang="en-US" baseline="0" dirty="0" smtClean="0"/>
              <a:t>The 0 </a:t>
            </a:r>
            <a:r>
              <a:rPr lang="en-US" baseline="0" dirty="0" err="1" smtClean="0"/>
              <a:t>hr</a:t>
            </a:r>
            <a:r>
              <a:rPr lang="en-US" baseline="0" dirty="0" smtClean="0"/>
              <a:t> is when there’s lightning and hence the LMX can see it.</a:t>
            </a:r>
          </a:p>
          <a:p>
            <a:pPr marL="171450" marR="0" lvl="0" indent="-171450" algn="l" defTabSz="914400" rtl="0" eaLnBrk="1" fontAlgn="auto" latinLnBrk="0" hangingPunct="1">
              <a:lnSpc>
                <a:spcPct val="100000"/>
              </a:lnSpc>
              <a:spcBef>
                <a:spcPts val="0"/>
              </a:spcBef>
              <a:spcAft>
                <a:spcPts val="0"/>
              </a:spcAft>
              <a:buClrTx/>
              <a:buSzPts val="1400"/>
              <a:buFontTx/>
              <a:buChar char="-"/>
              <a:tabLst/>
              <a:defRPr/>
            </a:pPr>
            <a:r>
              <a:rPr lang="en-US" baseline="0" dirty="0" smtClean="0"/>
              <a:t>PS: ACX also useful for modeling convection: </a:t>
            </a:r>
            <a:r>
              <a:rPr lang="en-US" dirty="0" err="1" smtClean="0"/>
              <a:t>Ntelekos</a:t>
            </a:r>
            <a:r>
              <a:rPr lang="en-US" dirty="0" smtClean="0"/>
              <a:t>, A.A., Smith, J.A., Donner, L., Fast, J.D., Gustafson, W.I., Jr, Chapman, E.G. and </a:t>
            </a:r>
            <a:r>
              <a:rPr lang="en-US" dirty="0" err="1" smtClean="0"/>
              <a:t>Krajewski</a:t>
            </a:r>
            <a:r>
              <a:rPr lang="en-US" dirty="0" smtClean="0"/>
              <a:t>, W.F. (2009), The effects of aerosols on intense convective precipitation in the northeastern United States. Q.J.R. </a:t>
            </a:r>
            <a:r>
              <a:rPr lang="en-US" dirty="0" err="1" smtClean="0"/>
              <a:t>Meteorol</a:t>
            </a:r>
            <a:r>
              <a:rPr lang="en-US" dirty="0" smtClean="0"/>
              <a:t>. Soc., 135: 1367-1391. </a:t>
            </a:r>
            <a:r>
              <a:rPr lang="en-US" dirty="0" smtClean="0">
                <a:hlinkClick r:id="rId3"/>
              </a:rPr>
              <a:t>https://doi.org/10.1002/qj.476</a:t>
            </a:r>
            <a:endParaRPr lang="en-US" dirty="0" smtClean="0"/>
          </a:p>
          <a:p>
            <a:pPr marL="171450" lvl="0" indent="-171450" algn="l" rtl="0">
              <a:lnSpc>
                <a:spcPct val="100000"/>
              </a:lnSpc>
              <a:spcBef>
                <a:spcPts val="0"/>
              </a:spcBef>
              <a:spcAft>
                <a:spcPts val="0"/>
              </a:spcAft>
              <a:buSzPts val="1400"/>
              <a:buFontTx/>
              <a:buChar char="-"/>
            </a:pPr>
            <a:endParaRPr dirty="0"/>
          </a:p>
        </p:txBody>
      </p:sp>
      <p:sp>
        <p:nvSpPr>
          <p:cNvPr id="232" name="Google Shape;232;g140dd115efb_2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7559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Relative humidity cross section at 2000 UTC 12 Jun 2002 from (a) true, (b) the geostationary advanced IR sounder, (c) ABI, and (d) RUC.</a:t>
            </a:r>
          </a:p>
          <a:p>
            <a:r>
              <a:rPr lang="en-US" dirty="0" smtClean="0"/>
              <a:t>Citation: Journal of Applied Meteorology and Climatology 50, 3; </a:t>
            </a:r>
            <a:r>
              <a:rPr lang="en-US" dirty="0" smtClean="0">
                <a:hlinkClick r:id="rId3"/>
              </a:rPr>
              <a:t>10.1175/2010JAMC2441.1</a:t>
            </a:r>
            <a:endParaRPr lang="en-US" dirty="0" smtClean="0"/>
          </a:p>
          <a:p>
            <a:r>
              <a:rPr lang="en-US" dirty="0" smtClean="0"/>
              <a:t>Image</a:t>
            </a:r>
            <a:r>
              <a:rPr lang="en-US" baseline="0" dirty="0" smtClean="0"/>
              <a:t> and labels are grouped. </a:t>
            </a:r>
            <a:endParaRPr lang="en-US" dirty="0"/>
          </a:p>
        </p:txBody>
      </p:sp>
      <p:sp>
        <p:nvSpPr>
          <p:cNvPr id="4" name="Slide Number Placeholder 3"/>
          <p:cNvSpPr>
            <a:spLocks noGrp="1"/>
          </p:cNvSpPr>
          <p:nvPr>
            <p:ph type="sldNum" sz="quarter" idx="10"/>
          </p:nvPr>
        </p:nvSpPr>
        <p:spPr/>
        <p:txBody>
          <a:bodyPr/>
          <a:lstStyle/>
          <a:p>
            <a:fld id="{E4A95128-236F-46B3-9955-2EAD6B748D1B}" type="slidenum">
              <a:rPr lang="en-US" smtClean="0"/>
              <a:t>13</a:t>
            </a:fld>
            <a:endParaRPr lang="en-US"/>
          </a:p>
        </p:txBody>
      </p:sp>
    </p:spTree>
    <p:extLst>
      <p:ext uri="{BB962C8B-B14F-4D97-AF65-F5344CB8AC3E}">
        <p14:creationId xmlns:p14="http://schemas.microsoft.com/office/powerpoint/2010/main" val="152955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https://www.eumetsat.int/IASI-PWLR</a:t>
            </a:r>
          </a:p>
          <a:p>
            <a:r>
              <a:rPr lang="en-US" dirty="0" smtClean="0"/>
              <a:t>Example of relative humidity fields generated from EARS-IASI L2 over Italy on 13 May 2017</a:t>
            </a:r>
            <a:endParaRPr lang="en-US" dirty="0"/>
          </a:p>
        </p:txBody>
      </p:sp>
      <p:sp>
        <p:nvSpPr>
          <p:cNvPr id="4" name="Slide Number Placeholder 3"/>
          <p:cNvSpPr>
            <a:spLocks noGrp="1"/>
          </p:cNvSpPr>
          <p:nvPr>
            <p:ph type="sldNum" sz="quarter" idx="10"/>
          </p:nvPr>
        </p:nvSpPr>
        <p:spPr/>
        <p:txBody>
          <a:bodyPr/>
          <a:lstStyle/>
          <a:p>
            <a:fld id="{E4A95128-236F-46B3-9955-2EAD6B748D1B}" type="slidenum">
              <a:rPr lang="en-US" smtClean="0"/>
              <a:t>17</a:t>
            </a:fld>
            <a:endParaRPr lang="en-US"/>
          </a:p>
        </p:txBody>
      </p:sp>
    </p:spTree>
    <p:extLst>
      <p:ext uri="{BB962C8B-B14F-4D97-AF65-F5344CB8AC3E}">
        <p14:creationId xmlns:p14="http://schemas.microsoft.com/office/powerpoint/2010/main" val="646652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 Schmit AMS presentation in Boston.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66EFD-AC83-4A3E-B3D6-6F2D6A2F5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402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https://www.ssec.wisc.edu/geo-ir-sounder/need/</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19043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Tree>
    <p:extLst>
      <p:ext uri="{BB962C8B-B14F-4D97-AF65-F5344CB8AC3E}">
        <p14:creationId xmlns:p14="http://schemas.microsoft.com/office/powerpoint/2010/main" val="45946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_Earth Horiz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089448-A4F7-B047-98F0-BC0B07F19E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23550"/>
            <a:ext cx="12192000" cy="5434450"/>
          </a:xfrm>
          <a:prstGeom prst="rect">
            <a:avLst/>
          </a:prstGeom>
        </p:spPr>
      </p:pic>
      <p:pic>
        <p:nvPicPr>
          <p:cNvPr id="8" name="Picture 7">
            <a:extLst>
              <a:ext uri="{FF2B5EF4-FFF2-40B4-BE49-F238E27FC236}">
                <a16:creationId xmlns:a16="http://schemas.microsoft.com/office/drawing/2014/main" id="{9BBBB37C-0081-C943-9068-7A9A769CF13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1423550"/>
            <a:ext cx="12191999" cy="5439357"/>
          </a:xfrm>
          <a:prstGeom prst="rect">
            <a:avLst/>
          </a:prstGeom>
        </p:spPr>
      </p:pic>
      <p:pic>
        <p:nvPicPr>
          <p:cNvPr id="7" name="Picture 6">
            <a:extLst>
              <a:ext uri="{FF2B5EF4-FFF2-40B4-BE49-F238E27FC236}">
                <a16:creationId xmlns:a16="http://schemas.microsoft.com/office/drawing/2014/main" id="{140AA5E8-A791-1D4E-93E6-B53B5B945467}"/>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2961" t="20758" r="22020" b="-1"/>
          <a:stretch/>
        </p:blipFill>
        <p:spPr>
          <a:xfrm>
            <a:off x="-76202" y="1423550"/>
            <a:ext cx="12192001" cy="5434450"/>
          </a:xfrm>
          <a:prstGeom prst="rect">
            <a:avLst/>
          </a:prstGeom>
        </p:spPr>
      </p:pic>
      <p:sp>
        <p:nvSpPr>
          <p:cNvPr id="35" name="Text Placeholder 11">
            <a:extLst>
              <a:ext uri="{FF2B5EF4-FFF2-40B4-BE49-F238E27FC236}">
                <a16:creationId xmlns:a16="http://schemas.microsoft.com/office/drawing/2014/main" id="{739A12B0-E116-4228-9C86-C0812357D572}"/>
              </a:ext>
            </a:extLst>
          </p:cNvPr>
          <p:cNvSpPr>
            <a:spLocks noGrp="1"/>
          </p:cNvSpPr>
          <p:nvPr>
            <p:ph type="body" sz="quarter" idx="10" hasCustomPrompt="1"/>
          </p:nvPr>
        </p:nvSpPr>
        <p:spPr>
          <a:xfrm>
            <a:off x="548856" y="1628880"/>
            <a:ext cx="8080960" cy="528180"/>
          </a:xfrm>
        </p:spPr>
        <p:txBody>
          <a:bodyPr vert="horz" lIns="91440" tIns="45720" rIns="91440" bIns="45720" rtlCol="0" anchor="b">
            <a:normAutofit/>
          </a:bodyPr>
          <a:lstStyle>
            <a:lvl1pPr marL="0" indent="0">
              <a:buNone/>
              <a:defRPr lang="en-US" sz="2000" smtClean="0">
                <a:solidFill>
                  <a:schemeClr val="accent5">
                    <a:lumMod val="60000"/>
                    <a:lumOff val="40000"/>
                  </a:schemeClr>
                </a:solidFill>
              </a:defRPr>
            </a:lvl1pPr>
            <a:lvl2pPr>
              <a:defRPr lang="en-US" sz="2000" smtClean="0"/>
            </a:lvl2pPr>
            <a:lvl3pPr>
              <a:defRPr lang="en-US" sz="1800" smtClean="0"/>
            </a:lvl3pPr>
            <a:lvl4pPr>
              <a:defRPr lang="en-US" sz="1600" smtClean="0"/>
            </a:lvl4pPr>
            <a:lvl5pPr>
              <a:defRPr lang="en-US" sz="1600"/>
            </a:lvl5pPr>
          </a:lstStyle>
          <a:p>
            <a:pPr marL="228589" lvl="0" indent="-228589"/>
            <a:r>
              <a:rPr lang="en-US"/>
              <a:t>EDIT MASTER TEXT STYLES</a:t>
            </a:r>
          </a:p>
        </p:txBody>
      </p:sp>
      <p:sp>
        <p:nvSpPr>
          <p:cNvPr id="36" name="Title 1">
            <a:extLst>
              <a:ext uri="{FF2B5EF4-FFF2-40B4-BE49-F238E27FC236}">
                <a16:creationId xmlns:a16="http://schemas.microsoft.com/office/drawing/2014/main" id="{8DD6F4EB-AC49-4217-B339-B0971E94407A}"/>
              </a:ext>
            </a:extLst>
          </p:cNvPr>
          <p:cNvSpPr>
            <a:spLocks noGrp="1"/>
          </p:cNvSpPr>
          <p:nvPr>
            <p:ph type="ctrTitle" hasCustomPrompt="1"/>
          </p:nvPr>
        </p:nvSpPr>
        <p:spPr>
          <a:xfrm>
            <a:off x="548856" y="2168173"/>
            <a:ext cx="8080960" cy="1415087"/>
          </a:xfrm>
        </p:spPr>
        <p:txBody>
          <a:bodyPr vert="horz" lIns="91440" tIns="45720" rIns="91440" bIns="45720" rtlCol="0" anchor="ctr">
            <a:normAutofit/>
          </a:bodyPr>
          <a:lstStyle>
            <a:lvl1pPr>
              <a:defRPr lang="en-US" sz="4800" dirty="0">
                <a:solidFill>
                  <a:schemeClr val="bg1"/>
                </a:solidFill>
              </a:defRPr>
            </a:lvl1pPr>
          </a:lstStyle>
          <a:p>
            <a:pPr lvl="0" defTabSz="914354"/>
            <a:r>
              <a:rPr lang="en-US"/>
              <a:t>Click to edit master title style</a:t>
            </a:r>
          </a:p>
        </p:txBody>
      </p:sp>
      <p:sp>
        <p:nvSpPr>
          <p:cNvPr id="37" name="Subtitle 2">
            <a:extLst>
              <a:ext uri="{FF2B5EF4-FFF2-40B4-BE49-F238E27FC236}">
                <a16:creationId xmlns:a16="http://schemas.microsoft.com/office/drawing/2014/main" id="{5946492B-34A1-4AA5-B30A-503D0840D61C}"/>
              </a:ext>
            </a:extLst>
          </p:cNvPr>
          <p:cNvSpPr>
            <a:spLocks noGrp="1"/>
          </p:cNvSpPr>
          <p:nvPr>
            <p:ph type="subTitle" idx="1" hasCustomPrompt="1"/>
          </p:nvPr>
        </p:nvSpPr>
        <p:spPr>
          <a:xfrm>
            <a:off x="548856" y="3608754"/>
            <a:ext cx="8080960" cy="827881"/>
          </a:xfrm>
        </p:spPr>
        <p:txBody>
          <a:bodyPr>
            <a:normAutofit/>
          </a:bodyPr>
          <a:lstStyle>
            <a:lvl1pPr marL="0" indent="0" algn="l">
              <a:buNone/>
              <a:defRPr sz="1600">
                <a:solidFill>
                  <a:schemeClr val="accent5">
                    <a:lumMod val="60000"/>
                    <a:lumOff val="4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CA127EFD-6A8C-428D-87FB-E3C9D855E43A}"/>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48857" y="219117"/>
            <a:ext cx="1005623" cy="968271"/>
          </a:xfrm>
          <a:prstGeom prst="rect">
            <a:avLst/>
          </a:prstGeom>
          <a:noFill/>
          <a:ln>
            <a:noFill/>
          </a:ln>
        </p:spPr>
      </p:pic>
    </p:spTree>
    <p:extLst>
      <p:ext uri="{BB962C8B-B14F-4D97-AF65-F5344CB8AC3E}">
        <p14:creationId xmlns:p14="http://schemas.microsoft.com/office/powerpoint/2010/main" val="735770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_Mountain Gree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089448-A4F7-B047-98F0-BC0B07F19E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23548"/>
            <a:ext cx="12192000" cy="5434453"/>
          </a:xfrm>
          <a:prstGeom prst="rect">
            <a:avLst/>
          </a:prstGeom>
        </p:spPr>
      </p:pic>
      <p:pic>
        <p:nvPicPr>
          <p:cNvPr id="12" name="Picture 11">
            <a:extLst>
              <a:ext uri="{FF2B5EF4-FFF2-40B4-BE49-F238E27FC236}">
                <a16:creationId xmlns:a16="http://schemas.microsoft.com/office/drawing/2014/main" id="{5E06513E-7853-1F47-B886-78D4CF209D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21667"/>
            <a:ext cx="12192000" cy="5436331"/>
          </a:xfrm>
          <a:prstGeom prst="rect">
            <a:avLst/>
          </a:prstGeom>
        </p:spPr>
      </p:pic>
      <p:pic>
        <p:nvPicPr>
          <p:cNvPr id="11" name="Picture 10">
            <a:extLst>
              <a:ext uri="{FF2B5EF4-FFF2-40B4-BE49-F238E27FC236}">
                <a16:creationId xmlns:a16="http://schemas.microsoft.com/office/drawing/2014/main" id="{0E8ACCD4-B9DB-4E44-A039-9B04296953B6}"/>
              </a:ext>
            </a:extLst>
          </p:cNvPr>
          <p:cNvPicPr>
            <a:picLocks noChangeAspect="1"/>
          </p:cNvPicPr>
          <p:nvPr userDrawn="1"/>
        </p:nvPicPr>
        <p:blipFill>
          <a:blip r:embed="rId4" cstate="email">
            <a:alphaModFix amt="69000"/>
            <a:extLst>
              <a:ext uri="{28A0092B-C50C-407E-A947-70E740481C1C}">
                <a14:useLocalDpi xmlns:a14="http://schemas.microsoft.com/office/drawing/2010/main"/>
              </a:ext>
            </a:extLst>
          </a:blip>
          <a:stretch>
            <a:fillRect/>
          </a:stretch>
        </p:blipFill>
        <p:spPr>
          <a:xfrm>
            <a:off x="3" y="1421670"/>
            <a:ext cx="11182660" cy="5436331"/>
          </a:xfrm>
          <a:prstGeom prst="rect">
            <a:avLst/>
          </a:prstGeom>
        </p:spPr>
      </p:pic>
      <p:pic>
        <p:nvPicPr>
          <p:cNvPr id="7" name="Picture 6">
            <a:extLst>
              <a:ext uri="{FF2B5EF4-FFF2-40B4-BE49-F238E27FC236}">
                <a16:creationId xmlns:a16="http://schemas.microsoft.com/office/drawing/2014/main" id="{140AA5E8-A791-1D4E-93E6-B53B5B945467}"/>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4861" r="24097"/>
          <a:stretch/>
        </p:blipFill>
        <p:spPr>
          <a:xfrm>
            <a:off x="0" y="1423548"/>
            <a:ext cx="9104027" cy="5434452"/>
          </a:xfrm>
          <a:prstGeom prst="rect">
            <a:avLst/>
          </a:prstGeom>
        </p:spPr>
      </p:pic>
      <p:sp>
        <p:nvSpPr>
          <p:cNvPr id="35" name="Text Placeholder 11">
            <a:extLst>
              <a:ext uri="{FF2B5EF4-FFF2-40B4-BE49-F238E27FC236}">
                <a16:creationId xmlns:a16="http://schemas.microsoft.com/office/drawing/2014/main" id="{739A12B0-E116-4228-9C86-C0812357D572}"/>
              </a:ext>
            </a:extLst>
          </p:cNvPr>
          <p:cNvSpPr>
            <a:spLocks noGrp="1"/>
          </p:cNvSpPr>
          <p:nvPr>
            <p:ph type="body" sz="quarter" idx="10" hasCustomPrompt="1"/>
          </p:nvPr>
        </p:nvSpPr>
        <p:spPr>
          <a:xfrm>
            <a:off x="548856" y="1628880"/>
            <a:ext cx="8080960" cy="528180"/>
          </a:xfrm>
        </p:spPr>
        <p:txBody>
          <a:bodyPr vert="horz" lIns="91440" tIns="45720" rIns="91440" bIns="45720" rtlCol="0" anchor="b">
            <a:normAutofit/>
          </a:bodyPr>
          <a:lstStyle>
            <a:lvl1pPr marL="0" indent="0">
              <a:buNone/>
              <a:defRPr lang="en-US" sz="2000" smtClean="0">
                <a:solidFill>
                  <a:schemeClr val="accent5">
                    <a:lumMod val="60000"/>
                    <a:lumOff val="40000"/>
                  </a:schemeClr>
                </a:solidFill>
              </a:defRPr>
            </a:lvl1pPr>
            <a:lvl2pPr>
              <a:defRPr lang="en-US" sz="2000" smtClean="0"/>
            </a:lvl2pPr>
            <a:lvl3pPr>
              <a:defRPr lang="en-US" sz="1800" smtClean="0"/>
            </a:lvl3pPr>
            <a:lvl4pPr>
              <a:defRPr lang="en-US" sz="1600" smtClean="0"/>
            </a:lvl4pPr>
            <a:lvl5pPr>
              <a:defRPr lang="en-US" sz="1600"/>
            </a:lvl5pPr>
          </a:lstStyle>
          <a:p>
            <a:pPr marL="228589" lvl="0" indent="-228589"/>
            <a:r>
              <a:rPr lang="en-US"/>
              <a:t>EDIT MASTER TEXT STYLES</a:t>
            </a:r>
          </a:p>
        </p:txBody>
      </p:sp>
      <p:sp>
        <p:nvSpPr>
          <p:cNvPr id="36" name="Title 1">
            <a:extLst>
              <a:ext uri="{FF2B5EF4-FFF2-40B4-BE49-F238E27FC236}">
                <a16:creationId xmlns:a16="http://schemas.microsoft.com/office/drawing/2014/main" id="{8DD6F4EB-AC49-4217-B339-B0971E94407A}"/>
              </a:ext>
            </a:extLst>
          </p:cNvPr>
          <p:cNvSpPr>
            <a:spLocks noGrp="1"/>
          </p:cNvSpPr>
          <p:nvPr>
            <p:ph type="ctrTitle" hasCustomPrompt="1"/>
          </p:nvPr>
        </p:nvSpPr>
        <p:spPr>
          <a:xfrm>
            <a:off x="548856" y="2168173"/>
            <a:ext cx="8080960" cy="1415087"/>
          </a:xfrm>
        </p:spPr>
        <p:txBody>
          <a:bodyPr vert="horz" lIns="91440" tIns="45720" rIns="91440" bIns="45720" rtlCol="0" anchor="ctr">
            <a:normAutofit/>
          </a:bodyPr>
          <a:lstStyle>
            <a:lvl1pPr>
              <a:defRPr lang="en-US" sz="4800" dirty="0">
                <a:solidFill>
                  <a:schemeClr val="bg1"/>
                </a:solidFill>
              </a:defRPr>
            </a:lvl1pPr>
          </a:lstStyle>
          <a:p>
            <a:pPr lvl="0" defTabSz="914354"/>
            <a:r>
              <a:rPr lang="en-US"/>
              <a:t>Click to edit master title style</a:t>
            </a:r>
          </a:p>
        </p:txBody>
      </p:sp>
      <p:sp>
        <p:nvSpPr>
          <p:cNvPr id="10" name="Subtitle 2">
            <a:extLst>
              <a:ext uri="{FF2B5EF4-FFF2-40B4-BE49-F238E27FC236}">
                <a16:creationId xmlns:a16="http://schemas.microsoft.com/office/drawing/2014/main" id="{ABD0526E-A07D-4547-BBA1-CC4C3D26FE6C}"/>
              </a:ext>
            </a:extLst>
          </p:cNvPr>
          <p:cNvSpPr>
            <a:spLocks noGrp="1"/>
          </p:cNvSpPr>
          <p:nvPr>
            <p:ph type="subTitle" idx="1" hasCustomPrompt="1"/>
          </p:nvPr>
        </p:nvSpPr>
        <p:spPr>
          <a:xfrm>
            <a:off x="548856" y="3608754"/>
            <a:ext cx="8080960" cy="827881"/>
          </a:xfrm>
        </p:spPr>
        <p:txBody>
          <a:bodyPr>
            <a:normAutofit/>
          </a:bodyPr>
          <a:lstStyle>
            <a:lvl1pPr marL="0" indent="0" algn="l">
              <a:buNone/>
              <a:defRPr sz="1600">
                <a:solidFill>
                  <a:schemeClr val="accent5">
                    <a:lumMod val="60000"/>
                    <a:lumOff val="4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DB038DFF-81F6-4714-87DE-AFA8737E33F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8149" y="380524"/>
            <a:ext cx="2951495" cy="401370"/>
          </a:xfrm>
          <a:prstGeom prst="rect">
            <a:avLst/>
          </a:prstGeom>
        </p:spPr>
      </p:pic>
    </p:spTree>
    <p:extLst>
      <p:ext uri="{BB962C8B-B14F-4D97-AF65-F5344CB8AC3E}">
        <p14:creationId xmlns:p14="http://schemas.microsoft.com/office/powerpoint/2010/main" val="2587805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_Tre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4E22FB-F52A-8D4C-A03B-9907A7BAEE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278252"/>
          </a:xfrm>
          <a:prstGeom prst="rect">
            <a:avLst/>
          </a:prstGeom>
        </p:spPr>
      </p:pic>
      <p:pic>
        <p:nvPicPr>
          <p:cNvPr id="9" name="Picture 8">
            <a:extLst>
              <a:ext uri="{FF2B5EF4-FFF2-40B4-BE49-F238E27FC236}">
                <a16:creationId xmlns:a16="http://schemas.microsoft.com/office/drawing/2014/main" id="{919A18B6-278E-624A-8578-48717F9362A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
            <a:ext cx="12192000" cy="6278251"/>
          </a:xfrm>
          <a:prstGeom prst="rect">
            <a:avLst/>
          </a:prstGeom>
        </p:spPr>
      </p:pic>
      <p:pic>
        <p:nvPicPr>
          <p:cNvPr id="12" name="Picture 11">
            <a:extLst>
              <a:ext uri="{FF2B5EF4-FFF2-40B4-BE49-F238E27FC236}">
                <a16:creationId xmlns:a16="http://schemas.microsoft.com/office/drawing/2014/main" id="{7B1A989E-03D5-9C42-BB06-D2A0CBC5AE12}"/>
              </a:ext>
            </a:extLst>
          </p:cNvPr>
          <p:cNvPicPr>
            <a:picLocks noChangeAspect="1"/>
          </p:cNvPicPr>
          <p:nvPr userDrawn="1"/>
        </p:nvPicPr>
        <p:blipFill>
          <a:blip r:embed="rId4" cstate="email">
            <a:alphaModFix amt="69000"/>
            <a:extLst>
              <a:ext uri="{28A0092B-C50C-407E-A947-70E740481C1C}">
                <a14:useLocalDpi xmlns:a14="http://schemas.microsoft.com/office/drawing/2010/main"/>
              </a:ext>
            </a:extLst>
          </a:blip>
          <a:stretch>
            <a:fillRect/>
          </a:stretch>
        </p:blipFill>
        <p:spPr>
          <a:xfrm>
            <a:off x="3" y="-1"/>
            <a:ext cx="11182660" cy="6278253"/>
          </a:xfrm>
          <a:prstGeom prst="rect">
            <a:avLst/>
          </a:prstGeom>
        </p:spPr>
      </p:pic>
      <p:pic>
        <p:nvPicPr>
          <p:cNvPr id="11" name="Picture 10">
            <a:extLst>
              <a:ext uri="{FF2B5EF4-FFF2-40B4-BE49-F238E27FC236}">
                <a16:creationId xmlns:a16="http://schemas.microsoft.com/office/drawing/2014/main" id="{9553CA9F-BFDD-8F44-8DCB-2D4E7BA25D48}"/>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330"/>
          <a:stretch/>
        </p:blipFill>
        <p:spPr>
          <a:xfrm>
            <a:off x="689453" y="0"/>
            <a:ext cx="14085035" cy="6278252"/>
          </a:xfrm>
          <a:prstGeom prst="rect">
            <a:avLst/>
          </a:prstGeom>
        </p:spPr>
      </p:pic>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865631" y="3182113"/>
            <a:ext cx="10923503" cy="2424113"/>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865631" y="5617268"/>
            <a:ext cx="10923503"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14" name="Picture 13">
            <a:extLst>
              <a:ext uri="{FF2B5EF4-FFF2-40B4-BE49-F238E27FC236}">
                <a16:creationId xmlns:a16="http://schemas.microsoft.com/office/drawing/2014/main" id="{06A0A1EE-298A-48BA-8BE6-0E241141039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1239115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_Bullsey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4E22FB-F52A-8D4C-A03B-9907A7BAEE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
            <a:ext cx="12192000" cy="6278253"/>
          </a:xfrm>
          <a:prstGeom prst="rect">
            <a:avLst/>
          </a:prstGeom>
        </p:spPr>
      </p:pic>
      <p:pic>
        <p:nvPicPr>
          <p:cNvPr id="9" name="Picture 8">
            <a:extLst>
              <a:ext uri="{FF2B5EF4-FFF2-40B4-BE49-F238E27FC236}">
                <a16:creationId xmlns:a16="http://schemas.microsoft.com/office/drawing/2014/main" id="{919A18B6-278E-624A-8578-48717F9362A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
            <a:ext cx="12192000" cy="6278251"/>
          </a:xfrm>
          <a:prstGeom prst="rect">
            <a:avLst/>
          </a:prstGeom>
        </p:spPr>
      </p:pic>
      <p:pic>
        <p:nvPicPr>
          <p:cNvPr id="12" name="Picture 11">
            <a:extLst>
              <a:ext uri="{FF2B5EF4-FFF2-40B4-BE49-F238E27FC236}">
                <a16:creationId xmlns:a16="http://schemas.microsoft.com/office/drawing/2014/main" id="{7B1A989E-03D5-9C42-BB06-D2A0CBC5AE12}"/>
              </a:ext>
            </a:extLst>
          </p:cNvPr>
          <p:cNvPicPr>
            <a:picLocks noChangeAspect="1"/>
          </p:cNvPicPr>
          <p:nvPr userDrawn="1"/>
        </p:nvPicPr>
        <p:blipFill>
          <a:blip r:embed="rId4" cstate="email">
            <a:alphaModFix amt="69000"/>
            <a:extLst>
              <a:ext uri="{28A0092B-C50C-407E-A947-70E740481C1C}">
                <a14:useLocalDpi xmlns:a14="http://schemas.microsoft.com/office/drawing/2010/main"/>
              </a:ext>
            </a:extLst>
          </a:blip>
          <a:stretch>
            <a:fillRect/>
          </a:stretch>
        </p:blipFill>
        <p:spPr>
          <a:xfrm>
            <a:off x="3" y="-1"/>
            <a:ext cx="11182660" cy="6278253"/>
          </a:xfrm>
          <a:prstGeom prst="rect">
            <a:avLst/>
          </a:prstGeom>
        </p:spPr>
      </p:pic>
      <p:pic>
        <p:nvPicPr>
          <p:cNvPr id="11" name="Picture 10">
            <a:extLst>
              <a:ext uri="{FF2B5EF4-FFF2-40B4-BE49-F238E27FC236}">
                <a16:creationId xmlns:a16="http://schemas.microsoft.com/office/drawing/2014/main" id="{9553CA9F-BFDD-8F44-8DCB-2D4E7BA25D48}"/>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2666" r="15389"/>
          <a:stretch/>
        </p:blipFill>
        <p:spPr>
          <a:xfrm>
            <a:off x="0" y="1"/>
            <a:ext cx="12192000" cy="6278251"/>
          </a:xfrm>
          <a:prstGeom prst="rect">
            <a:avLst/>
          </a:prstGeom>
        </p:spPr>
      </p:pic>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865631" y="3182113"/>
            <a:ext cx="10923503" cy="2424113"/>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865631" y="5617268"/>
            <a:ext cx="10923503"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14" name="Picture 13">
            <a:extLst>
              <a:ext uri="{FF2B5EF4-FFF2-40B4-BE49-F238E27FC236}">
                <a16:creationId xmlns:a16="http://schemas.microsoft.com/office/drawing/2014/main" id="{A53230F8-AA36-46F7-9047-F5A3125C38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3612865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_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48CE5-A8C2-4536-BD73-F20E30260766}"/>
              </a:ext>
            </a:extLst>
          </p:cNvPr>
          <p:cNvSpPr/>
          <p:nvPr userDrawn="1"/>
        </p:nvSpPr>
        <p:spPr>
          <a:xfrm>
            <a:off x="1" y="1428752"/>
            <a:ext cx="12191999" cy="4042926"/>
          </a:xfrm>
          <a:prstGeom prst="rect">
            <a:avLst/>
          </a:prstGeom>
          <a:solidFill>
            <a:srgbClr val="14142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0" algn="l">
              <a:lnSpc>
                <a:spcPct val="150000"/>
              </a:lnSpc>
            </a:pPr>
            <a:endParaRPr lang="en-US" sz="2800"/>
          </a:p>
        </p:txBody>
      </p:sp>
      <p:sp>
        <p:nvSpPr>
          <p:cNvPr id="15" name="Rectangle 14">
            <a:extLst>
              <a:ext uri="{FF2B5EF4-FFF2-40B4-BE49-F238E27FC236}">
                <a16:creationId xmlns:a16="http://schemas.microsoft.com/office/drawing/2014/main" id="{7960A06C-E3F4-450B-AE5F-861491E7D9D5}"/>
              </a:ext>
            </a:extLst>
          </p:cNvPr>
          <p:cNvSpPr/>
          <p:nvPr userDrawn="1"/>
        </p:nvSpPr>
        <p:spPr>
          <a:xfrm>
            <a:off x="6130021" y="0"/>
            <a:ext cx="6061979" cy="6858000"/>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l="118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8"/>
            <a:ext cx="3657600" cy="365125"/>
          </a:xfrm>
        </p:spPr>
        <p:txBody>
          <a:bodyPr vert="horz" lIns="91440" tIns="45720" rIns="91440" bIns="45720" rtlCol="0" anchor="ctr"/>
          <a:lstStyle>
            <a:lvl1pPr>
              <a:defRPr lang="en-US" sz="1000" baseline="0" smtClean="0">
                <a:solidFill>
                  <a:schemeClr val="accent1"/>
                </a:solidFill>
              </a:defRPr>
            </a:lvl1pPr>
          </a:lstStyle>
          <a:p>
            <a:pPr algn="l"/>
            <a:fld id="{38EA6B26-9CA0-4144-9BE8-9A34F496FA80}" type="slidenum">
              <a:rPr lang="en-US" smtClean="0"/>
              <a:pPr algn="l"/>
              <a:t>‹#›</a:t>
            </a:fld>
            <a:endParaRPr lang="en-US"/>
          </a:p>
        </p:txBody>
      </p:sp>
      <p:sp>
        <p:nvSpPr>
          <p:cNvPr id="16" name="Title 1">
            <a:extLst>
              <a:ext uri="{FF2B5EF4-FFF2-40B4-BE49-F238E27FC236}">
                <a16:creationId xmlns:a16="http://schemas.microsoft.com/office/drawing/2014/main" id="{8405EDEF-DD56-4B75-AFC9-11BC1F8D4F0D}"/>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a:t>Click to edit text</a:t>
            </a:r>
          </a:p>
        </p:txBody>
      </p:sp>
      <p:sp>
        <p:nvSpPr>
          <p:cNvPr id="17" name="Text Placeholder 16">
            <a:extLst>
              <a:ext uri="{FF2B5EF4-FFF2-40B4-BE49-F238E27FC236}">
                <a16:creationId xmlns:a16="http://schemas.microsoft.com/office/drawing/2014/main" id="{EE843E78-2F4F-4BE4-9114-1DC5BD093E94}"/>
              </a:ext>
            </a:extLst>
          </p:cNvPr>
          <p:cNvSpPr>
            <a:spLocks noGrp="1"/>
          </p:cNvSpPr>
          <p:nvPr>
            <p:ph type="body" sz="quarter" idx="13" hasCustomPrompt="1"/>
          </p:nvPr>
        </p:nvSpPr>
        <p:spPr>
          <a:xfrm>
            <a:off x="0" y="1443868"/>
            <a:ext cx="12192000" cy="4033838"/>
          </a:xfrm>
        </p:spPr>
        <p:txBody>
          <a:bodyPr anchor="ctr"/>
          <a:lstStyle>
            <a:lvl1pPr marL="228600" indent="0">
              <a:lnSpc>
                <a:spcPct val="100000"/>
              </a:lnSpc>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text</a:t>
            </a:r>
          </a:p>
          <a:p>
            <a:pPr lvl="0"/>
            <a:r>
              <a:rPr lang="en-US"/>
              <a:t>Click to edit text</a:t>
            </a:r>
          </a:p>
          <a:p>
            <a:pPr lvl="0"/>
            <a:r>
              <a:rPr lang="en-US"/>
              <a:t>Click to edit text</a:t>
            </a:r>
          </a:p>
        </p:txBody>
      </p:sp>
    </p:spTree>
    <p:extLst>
      <p:ext uri="{BB962C8B-B14F-4D97-AF65-F5344CB8AC3E}">
        <p14:creationId xmlns:p14="http://schemas.microsoft.com/office/powerpoint/2010/main" val="1442622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_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801ECD4-DC66-4157-B233-7AF39D28C1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12191999" cy="6859673"/>
          </a:xfrm>
          <a:prstGeom prst="rect">
            <a:avLst/>
          </a:prstGeom>
        </p:spPr>
      </p:pic>
      <p:sp>
        <p:nvSpPr>
          <p:cNvPr id="6" name="Rectangle 5">
            <a:extLst>
              <a:ext uri="{FF2B5EF4-FFF2-40B4-BE49-F238E27FC236}">
                <a16:creationId xmlns:a16="http://schemas.microsoft.com/office/drawing/2014/main" id="{34E3FA55-774F-4C78-8C06-9FF736164303}"/>
              </a:ext>
            </a:extLst>
          </p:cNvPr>
          <p:cNvSpPr/>
          <p:nvPr userDrawn="1"/>
        </p:nvSpPr>
        <p:spPr>
          <a:xfrm>
            <a:off x="0" y="2294164"/>
            <a:ext cx="12192000" cy="2171700"/>
          </a:xfrm>
          <a:prstGeom prst="rect">
            <a:avLst/>
          </a:prstGeom>
          <a:solidFill>
            <a:srgbClr val="B2CBE4">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69B2E9ED-D175-484F-9AA8-B901437F728A}"/>
              </a:ext>
            </a:extLst>
          </p:cNvPr>
          <p:cNvSpPr>
            <a:spLocks noGrp="1"/>
          </p:cNvSpPr>
          <p:nvPr>
            <p:ph type="title" hasCustomPrompt="1"/>
          </p:nvPr>
        </p:nvSpPr>
        <p:spPr>
          <a:xfrm>
            <a:off x="5464641" y="1361476"/>
            <a:ext cx="6371000" cy="2424113"/>
          </a:xfrm>
        </p:spPr>
        <p:txBody>
          <a:bodyPr vert="horz" lIns="45720" tIns="0" rIns="91440" bIns="0" rtlCol="0" anchor="b">
            <a:noAutofit/>
          </a:bodyPr>
          <a:lstStyle>
            <a:lvl1pPr>
              <a:defRPr lang="en-US" sz="4000" dirty="0">
                <a:solidFill>
                  <a:schemeClr val="tx1"/>
                </a:solidFill>
              </a:defRPr>
            </a:lvl1pPr>
          </a:lstStyle>
          <a:p>
            <a:pPr lvl="0" defTabSz="914354"/>
            <a:r>
              <a:rPr lang="en-US"/>
              <a:t>Click to edit master title style</a:t>
            </a:r>
          </a:p>
        </p:txBody>
      </p:sp>
      <p:sp>
        <p:nvSpPr>
          <p:cNvPr id="11" name="Text Placeholder 2">
            <a:extLst>
              <a:ext uri="{FF2B5EF4-FFF2-40B4-BE49-F238E27FC236}">
                <a16:creationId xmlns:a16="http://schemas.microsoft.com/office/drawing/2014/main" id="{CEC3C06C-B8B3-41A0-8F62-FF169EE0450E}"/>
              </a:ext>
            </a:extLst>
          </p:cNvPr>
          <p:cNvSpPr>
            <a:spLocks noGrp="1"/>
          </p:cNvSpPr>
          <p:nvPr>
            <p:ph type="body" idx="13" hasCustomPrompt="1"/>
          </p:nvPr>
        </p:nvSpPr>
        <p:spPr>
          <a:xfrm>
            <a:off x="5464641" y="3796631"/>
            <a:ext cx="6371000" cy="428057"/>
          </a:xfrm>
        </p:spPr>
        <p:txBody>
          <a:bodyPr anchor="t">
            <a:normAutofit/>
          </a:bodyPr>
          <a:lstStyle>
            <a:lvl1pPr marL="0" indent="0">
              <a:buNone/>
              <a:defRPr sz="20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7" name="Picture 6">
            <a:extLst>
              <a:ext uri="{FF2B5EF4-FFF2-40B4-BE49-F238E27FC236}">
                <a16:creationId xmlns:a16="http://schemas.microsoft.com/office/drawing/2014/main" id="{84D2851F-08A5-47E1-989F-93645337A5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3025355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Blank_Ligh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a:t>Click to edit master title style</a:t>
            </a:r>
          </a:p>
        </p:txBody>
      </p:sp>
      <p:sp>
        <p:nvSpPr>
          <p:cNvPr id="11" name="Content Placeholder 2">
            <a:extLst>
              <a:ext uri="{FF2B5EF4-FFF2-40B4-BE49-F238E27FC236}">
                <a16:creationId xmlns:a16="http://schemas.microsoft.com/office/drawing/2014/main" id="{E943C909-CB83-4B2C-9021-DDF70A9D7542}"/>
              </a:ext>
            </a:extLst>
          </p:cNvPr>
          <p:cNvSpPr>
            <a:spLocks noGrp="1"/>
          </p:cNvSpPr>
          <p:nvPr>
            <p:ph idx="1"/>
          </p:nvPr>
        </p:nvSpPr>
        <p:spPr>
          <a:xfrm>
            <a:off x="275780" y="1574281"/>
            <a:ext cx="11513355" cy="4602687"/>
          </a:xfrm>
        </p:spPr>
        <p:txBody>
          <a:bodyPr>
            <a:normAutofit/>
          </a:bodyPr>
          <a:lstStyle>
            <a:lvl1pPr marL="228600" indent="-228600">
              <a:buFont typeface="Wingdings" panose="05000000000000000000" pitchFamily="2" charset="2"/>
              <a:buChar char="§"/>
              <a:defRPr sz="2000">
                <a:solidFill>
                  <a:schemeClr val="tx1">
                    <a:lumMod val="90000"/>
                    <a:lumOff val="10000"/>
                  </a:schemeClr>
                </a:solidFill>
              </a:defRPr>
            </a:lvl1pPr>
            <a:lvl2pPr marL="685800" indent="-228600">
              <a:buFont typeface="Arial" panose="020B0604020202020204" pitchFamily="34" charset="0"/>
              <a:buChar char="‒"/>
              <a:defRPr sz="1800">
                <a:solidFill>
                  <a:schemeClr val="tx1">
                    <a:lumMod val="90000"/>
                    <a:lumOff val="10000"/>
                  </a:schemeClr>
                </a:solidFill>
              </a:defRPr>
            </a:lvl2pPr>
            <a:lvl3pPr marL="1143000" indent="-228600">
              <a:buFont typeface="Courier New" panose="02070309020205020404" pitchFamily="49" charset="0"/>
              <a:buChar char="o"/>
              <a:defRPr sz="1600">
                <a:solidFill>
                  <a:schemeClr val="tx1">
                    <a:lumMod val="90000"/>
                    <a:lumOff val="10000"/>
                  </a:schemeClr>
                </a:solidFill>
              </a:defRPr>
            </a:lvl3pPr>
            <a:lvl4pPr>
              <a:defRPr sz="1400">
                <a:solidFill>
                  <a:schemeClr val="tx1">
                    <a:lumMod val="90000"/>
                    <a:lumOff val="10000"/>
                  </a:schemeClr>
                </a:solidFill>
              </a:defRPr>
            </a:lvl4pPr>
            <a:lvl5pPr>
              <a:defRPr sz="1400">
                <a:solidFill>
                  <a:schemeClr val="tx1">
                    <a:lumMod val="90000"/>
                    <a:lumOff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8"/>
            <a:ext cx="3657600" cy="365125"/>
          </a:xfrm>
        </p:spPr>
        <p:txBody>
          <a:bodyPr vert="horz" lIns="91440" tIns="45720" rIns="91440" bIns="45720" rtlCol="0" anchor="ctr"/>
          <a:lstStyle>
            <a:lvl1pPr>
              <a:defRPr lang="en-US" sz="1000" baseline="0" smtClean="0">
                <a:solidFill>
                  <a:schemeClr val="accent1"/>
                </a:solidFill>
              </a:defRPr>
            </a:lvl1pPr>
          </a:lstStyle>
          <a:p>
            <a:pPr algn="l"/>
            <a:fld id="{38EA6B26-9CA0-4144-9BE8-9A34F496FA80}" type="slidenum">
              <a:rPr lang="en-US" smtClean="0"/>
              <a:pPr algn="l"/>
              <a:t>‹#›</a:t>
            </a:fld>
            <a:endParaRPr lang="en-US"/>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tx1">
                    <a:lumMod val="90000"/>
                    <a:lumOff val="1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Tree>
    <p:extLst>
      <p:ext uri="{BB962C8B-B14F-4D97-AF65-F5344CB8AC3E}">
        <p14:creationId xmlns:p14="http://schemas.microsoft.com/office/powerpoint/2010/main" val="974578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_Ligh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a:t>Click to edit master title style</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7"/>
            <a:ext cx="3657600" cy="365125"/>
          </a:xfrm>
        </p:spPr>
        <p:txBody>
          <a:bodyPr vert="horz" lIns="91440" tIns="45720" rIns="91440" bIns="45720" rtlCol="0" anchor="ctr"/>
          <a:lstStyle>
            <a:lvl1pPr>
              <a:defRPr lang="en-US" sz="1000" baseline="0" smtClean="0">
                <a:solidFill>
                  <a:schemeClr val="accent1"/>
                </a:solidFill>
              </a:defRPr>
            </a:lvl1pPr>
          </a:lstStyle>
          <a:p>
            <a:pPr algn="l"/>
            <a:fld id="{38EA6B26-9CA0-4144-9BE8-9A34F496FA80}" type="slidenum">
              <a:rPr lang="en-US" smtClean="0"/>
              <a:pPr algn="l"/>
              <a:t>‹#›</a:t>
            </a:fld>
            <a:endParaRPr lang="en-US"/>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1" name="Rectangle 10">
            <a:extLst>
              <a:ext uri="{FF2B5EF4-FFF2-40B4-BE49-F238E27FC236}">
                <a16:creationId xmlns:a16="http://schemas.microsoft.com/office/drawing/2014/main" id="{5CAF0140-BAA0-45C3-822F-8139A527BD16}"/>
              </a:ext>
            </a:extLst>
          </p:cNvPr>
          <p:cNvSpPr/>
          <p:nvPr userDrawn="1"/>
        </p:nvSpPr>
        <p:spPr>
          <a:xfrm>
            <a:off x="0" y="3369574"/>
            <a:ext cx="12192000" cy="750844"/>
          </a:xfrm>
          <a:prstGeom prst="rect">
            <a:avLst/>
          </a:prstGeom>
          <a:solidFill>
            <a:srgbClr val="141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06E26105-E10E-4FFA-B771-DAE7B733C3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2026381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Highlight_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BD7E96-2D5D-456E-A4DF-3F76B01C7C0F}"/>
              </a:ext>
            </a:extLst>
          </p:cNvPr>
          <p:cNvSpPr/>
          <p:nvPr userDrawn="1"/>
        </p:nvSpPr>
        <p:spPr>
          <a:xfrm>
            <a:off x="1" y="0"/>
            <a:ext cx="12191993"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262432" y="1502229"/>
            <a:ext cx="9526701" cy="3098755"/>
          </a:xfrm>
        </p:spPr>
        <p:txBody>
          <a:bodyPr vert="horz" lIns="45720" tIns="0" rIns="91440" bIns="0" rtlCol="0" anchor="ctr">
            <a:normAutofit/>
          </a:bodyPr>
          <a:lstStyle>
            <a:lvl1pPr>
              <a:defRPr lang="en-US" sz="3600" dirty="0">
                <a:solidFill>
                  <a:schemeClr val="tx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262432" y="4687607"/>
            <a:ext cx="9526701" cy="997836"/>
          </a:xfrm>
        </p:spPr>
        <p:txBody>
          <a:bodyPr anchor="t">
            <a:normAutofit/>
          </a:bodyPr>
          <a:lstStyle>
            <a:lvl1pPr marL="0" indent="0">
              <a:buNone/>
              <a:defRPr sz="20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5" name="Slide Number Placeholder 5">
            <a:extLst>
              <a:ext uri="{FF2B5EF4-FFF2-40B4-BE49-F238E27FC236}">
                <a16:creationId xmlns:a16="http://schemas.microsoft.com/office/drawing/2014/main" id="{3546BB19-852A-4AEF-962C-3984EA9D1DA9}"/>
              </a:ext>
            </a:extLst>
          </p:cNvPr>
          <p:cNvSpPr>
            <a:spLocks noGrp="1"/>
          </p:cNvSpPr>
          <p:nvPr>
            <p:ph type="sldNum" sz="quarter" idx="12"/>
          </p:nvPr>
        </p:nvSpPr>
        <p:spPr>
          <a:xfrm>
            <a:off x="275772" y="6478821"/>
            <a:ext cx="3657600" cy="365125"/>
          </a:xfrm>
        </p:spPr>
        <p:txBody>
          <a:bodyPr vert="horz" lIns="91440" tIns="45720" rIns="91440" bIns="45720" rtlCol="0" anchor="ctr"/>
          <a:lstStyle>
            <a:lvl1pPr>
              <a:defRPr lang="en-US" sz="1000" baseline="0" smtClean="0">
                <a:solidFill>
                  <a:schemeClr val="bg1"/>
                </a:solidFill>
              </a:defRPr>
            </a:lvl1pPr>
          </a:lstStyle>
          <a:p>
            <a:pPr algn="l"/>
            <a:fld id="{38EA6B26-9CA0-4144-9BE8-9A34F496FA80}" type="slidenum">
              <a:rPr lang="en-US" smtClean="0"/>
              <a:pPr algn="l"/>
              <a:t>‹#›</a:t>
            </a:fld>
            <a:endParaRPr lang="en-US"/>
          </a:p>
        </p:txBody>
      </p:sp>
      <p:pic>
        <p:nvPicPr>
          <p:cNvPr id="7" name="Picture 6">
            <a:extLst>
              <a:ext uri="{FF2B5EF4-FFF2-40B4-BE49-F238E27FC236}">
                <a16:creationId xmlns:a16="http://schemas.microsoft.com/office/drawing/2014/main" id="{D4205D76-F77B-45E2-98C8-A59F84F3E5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4141529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er_Ligh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A8D88E8-4F90-6E46-B048-B1D7E0767B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34409"/>
            <a:ext cx="12192000" cy="5723591"/>
          </a:xfrm>
          <a:prstGeom prst="rect">
            <a:avLst/>
          </a:prstGeom>
        </p:spPr>
      </p:pic>
      <p:pic>
        <p:nvPicPr>
          <p:cNvPr id="17" name="Picture 16">
            <a:extLst>
              <a:ext uri="{FF2B5EF4-FFF2-40B4-BE49-F238E27FC236}">
                <a16:creationId xmlns:a16="http://schemas.microsoft.com/office/drawing/2014/main" id="{80F3F260-4822-DC43-B31D-3FF4733DDC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1134409"/>
            <a:ext cx="12191999" cy="5723591"/>
          </a:xfrm>
          <a:prstGeom prst="rect">
            <a:avLst/>
          </a:prstGeom>
        </p:spPr>
      </p:pic>
      <p:pic>
        <p:nvPicPr>
          <p:cNvPr id="18" name="Picture 17">
            <a:extLst>
              <a:ext uri="{FF2B5EF4-FFF2-40B4-BE49-F238E27FC236}">
                <a16:creationId xmlns:a16="http://schemas.microsoft.com/office/drawing/2014/main" id="{9283BD26-280D-E94E-8BEB-6FD5A8EF657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5330"/>
          <a:stretch/>
        </p:blipFill>
        <p:spPr>
          <a:xfrm>
            <a:off x="-648675" y="1134408"/>
            <a:ext cx="12840675" cy="5723592"/>
          </a:xfrm>
          <a:prstGeom prst="rect">
            <a:avLst/>
          </a:prstGeom>
        </p:spPr>
      </p:pic>
      <p:sp>
        <p:nvSpPr>
          <p:cNvPr id="10" name="Text Placeholder 2">
            <a:extLst>
              <a:ext uri="{FF2B5EF4-FFF2-40B4-BE49-F238E27FC236}">
                <a16:creationId xmlns:a16="http://schemas.microsoft.com/office/drawing/2014/main" id="{E8A680EA-2643-4E05-AB93-514982E0DBE1}"/>
              </a:ext>
            </a:extLst>
          </p:cNvPr>
          <p:cNvSpPr>
            <a:spLocks noGrp="1"/>
          </p:cNvSpPr>
          <p:nvPr>
            <p:ph type="body" sz="quarter" idx="10" hasCustomPrompt="1"/>
          </p:nvPr>
        </p:nvSpPr>
        <p:spPr>
          <a:xfrm>
            <a:off x="2481827" y="3642407"/>
            <a:ext cx="7228347" cy="511946"/>
          </a:xfrm>
        </p:spPr>
        <p:txBody>
          <a:bodyPr anchor="ctr"/>
          <a:lstStyle>
            <a:lvl1pPr marL="0" indent="0"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p>
        </p:txBody>
      </p:sp>
      <p:sp>
        <p:nvSpPr>
          <p:cNvPr id="11" name="Text Placeholder 2">
            <a:extLst>
              <a:ext uri="{FF2B5EF4-FFF2-40B4-BE49-F238E27FC236}">
                <a16:creationId xmlns:a16="http://schemas.microsoft.com/office/drawing/2014/main" id="{3200B66C-5AAC-47BE-ADAE-EE4ECCF93C0E}"/>
              </a:ext>
            </a:extLst>
          </p:cNvPr>
          <p:cNvSpPr>
            <a:spLocks noGrp="1"/>
          </p:cNvSpPr>
          <p:nvPr>
            <p:ph type="body" sz="quarter" idx="15" hasCustomPrompt="1"/>
          </p:nvPr>
        </p:nvSpPr>
        <p:spPr>
          <a:xfrm>
            <a:off x="2481827" y="4188541"/>
            <a:ext cx="7228347" cy="363864"/>
          </a:xfrm>
        </p:spPr>
        <p:txBody>
          <a:bodyPr anchor="ctr">
            <a:normAutofit/>
          </a:bodyPr>
          <a:lstStyle>
            <a:lvl1pPr marL="0" indent="0" algn="ctr">
              <a:buNone/>
              <a:defRPr sz="1800" cap="none"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  Service Area</a:t>
            </a:r>
          </a:p>
        </p:txBody>
      </p:sp>
      <p:sp>
        <p:nvSpPr>
          <p:cNvPr id="12" name="Text Placeholder 2">
            <a:extLst>
              <a:ext uri="{FF2B5EF4-FFF2-40B4-BE49-F238E27FC236}">
                <a16:creationId xmlns:a16="http://schemas.microsoft.com/office/drawing/2014/main" id="{E696892E-8314-46FF-80EE-10E667C23E3D}"/>
              </a:ext>
            </a:extLst>
          </p:cNvPr>
          <p:cNvSpPr>
            <a:spLocks noGrp="1"/>
          </p:cNvSpPr>
          <p:nvPr>
            <p:ph type="body" sz="quarter" idx="16" hasCustomPrompt="1"/>
          </p:nvPr>
        </p:nvSpPr>
        <p:spPr>
          <a:xfrm>
            <a:off x="2481827" y="4589273"/>
            <a:ext cx="7228347" cy="363864"/>
          </a:xfrm>
        </p:spPr>
        <p:txBody>
          <a:bodyPr anchor="ctr">
            <a:normAutofit/>
          </a:bodyPr>
          <a:lstStyle>
            <a:lvl1pPr marL="0" indent="0" algn="ctr">
              <a:buNone/>
              <a:defRPr sz="180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Contact 101.123.4567</a:t>
            </a:r>
          </a:p>
        </p:txBody>
      </p:sp>
      <p:sp>
        <p:nvSpPr>
          <p:cNvPr id="19" name="Text Placeholder 2">
            <a:extLst>
              <a:ext uri="{FF2B5EF4-FFF2-40B4-BE49-F238E27FC236}">
                <a16:creationId xmlns:a16="http://schemas.microsoft.com/office/drawing/2014/main" id="{7E3AF935-9C7D-4946-877A-7BD07B3EA0C0}"/>
              </a:ext>
            </a:extLst>
          </p:cNvPr>
          <p:cNvSpPr>
            <a:spLocks noGrp="1"/>
          </p:cNvSpPr>
          <p:nvPr>
            <p:ph type="body" sz="quarter" idx="17" hasCustomPrompt="1"/>
          </p:nvPr>
        </p:nvSpPr>
        <p:spPr>
          <a:xfrm>
            <a:off x="620485" y="1934937"/>
            <a:ext cx="10983685" cy="1670603"/>
          </a:xfrm>
        </p:spPr>
        <p:txBody>
          <a:bodyPr anchor="ctr">
            <a:noAutofit/>
          </a:bodyPr>
          <a:lstStyle>
            <a:lvl1pPr marL="0" indent="0" algn="ctr">
              <a:buNone/>
              <a:defRPr sz="54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Thank You / Discussion</a:t>
            </a:r>
          </a:p>
        </p:txBody>
      </p:sp>
      <p:pic>
        <p:nvPicPr>
          <p:cNvPr id="14" name="Picture 13">
            <a:extLst>
              <a:ext uri="{FF2B5EF4-FFF2-40B4-BE49-F238E27FC236}">
                <a16:creationId xmlns:a16="http://schemas.microsoft.com/office/drawing/2014/main" id="{3CAE6261-E7CF-47E9-972C-B3BC1789B8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8149" y="380524"/>
            <a:ext cx="2951495" cy="401370"/>
          </a:xfrm>
          <a:prstGeom prst="rect">
            <a:avLst/>
          </a:prstGeom>
        </p:spPr>
      </p:pic>
    </p:spTree>
    <p:extLst>
      <p:ext uri="{BB962C8B-B14F-4D97-AF65-F5344CB8AC3E}">
        <p14:creationId xmlns:p14="http://schemas.microsoft.com/office/powerpoint/2010/main" val="3258924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baseline="0">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 name="Google Shape;27;p4"/>
          <p:cNvSpPr txBox="1">
            <a:spLocks noGrp="1"/>
          </p:cNvSpPr>
          <p:nvPr>
            <p:ph type="body" idx="1" hasCustomPrompt="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Font typeface="System Font Regular"/>
              <a:buChar char="–"/>
              <a:defRPr/>
            </a:lvl2pPr>
            <a:lvl3pPr marL="1371600" lvl="2" indent="-342900" algn="l">
              <a:lnSpc>
                <a:spcPct val="100000"/>
              </a:lnSpc>
              <a:spcBef>
                <a:spcPts val="500"/>
              </a:spcBef>
              <a:spcAft>
                <a:spcPts val="0"/>
              </a:spcAft>
              <a:buClr>
                <a:schemeClr val="dk1"/>
              </a:buClr>
              <a:buSzPts val="1800"/>
              <a:buFont typeface="Courier New" panose="02070309020205020404" pitchFamily="49" charset="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dirty="0"/>
              <a:t>Level one</a:t>
            </a:r>
          </a:p>
          <a:p>
            <a:pPr lvl="1"/>
            <a:r>
              <a:rPr lang="en-US" dirty="0"/>
              <a:t>Level two</a:t>
            </a:r>
          </a:p>
          <a:p>
            <a:pPr lvl="2"/>
            <a:r>
              <a:rPr lang="en-US" dirty="0"/>
              <a:t>Level three</a:t>
            </a:r>
            <a:endParaRPr dirty="0"/>
          </a:p>
        </p:txBody>
      </p:sp>
    </p:spTree>
    <p:extLst>
      <p:ext uri="{BB962C8B-B14F-4D97-AF65-F5344CB8AC3E}">
        <p14:creationId xmlns:p14="http://schemas.microsoft.com/office/powerpoint/2010/main" val="2083996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_Dark">
    <p:bg>
      <p:bgPr>
        <a:solidFill>
          <a:schemeClr val="accent6">
            <a:lumMod val="5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960A06C-E3F4-450B-AE5F-861491E7D9D5}"/>
              </a:ext>
            </a:extLst>
          </p:cNvPr>
          <p:cNvSpPr/>
          <p:nvPr userDrawn="1"/>
        </p:nvSpPr>
        <p:spPr>
          <a:xfrm>
            <a:off x="6130021" y="0"/>
            <a:ext cx="6061979" cy="6858000"/>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l="118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78819"/>
            <a:ext cx="3657600" cy="365125"/>
          </a:xfrm>
        </p:spPr>
        <p:txBody>
          <a:bodyPr vert="horz" lIns="91440" tIns="45720" rIns="91440" bIns="45720" rtlCol="0" anchor="ctr"/>
          <a:lstStyle>
            <a:lvl1pPr>
              <a:defRPr lang="en-US" sz="1000" baseline="0" smtClean="0">
                <a:solidFill>
                  <a:schemeClr val="bg1"/>
                </a:solidFill>
              </a:defRPr>
            </a:lvl1pPr>
          </a:lstStyle>
          <a:p>
            <a:pPr algn="l"/>
            <a:fld id="{38EA6B26-9CA0-4144-9BE8-9A34F496FA80}" type="slidenum">
              <a:rPr lang="en-US" smtClean="0"/>
              <a:pPr algn="l"/>
              <a:t>‹#›</a:t>
            </a:fld>
            <a:endParaRPr lang="en-US"/>
          </a:p>
        </p:txBody>
      </p:sp>
      <p:sp>
        <p:nvSpPr>
          <p:cNvPr id="16" name="Title 1">
            <a:extLst>
              <a:ext uri="{FF2B5EF4-FFF2-40B4-BE49-F238E27FC236}">
                <a16:creationId xmlns:a16="http://schemas.microsoft.com/office/drawing/2014/main" id="{8405EDEF-DD56-4B75-AFC9-11BC1F8D4F0D}"/>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text</a:t>
            </a:r>
          </a:p>
        </p:txBody>
      </p:sp>
      <p:sp>
        <p:nvSpPr>
          <p:cNvPr id="17" name="Text Placeholder 16">
            <a:extLst>
              <a:ext uri="{FF2B5EF4-FFF2-40B4-BE49-F238E27FC236}">
                <a16:creationId xmlns:a16="http://schemas.microsoft.com/office/drawing/2014/main" id="{EE843E78-2F4F-4BE4-9114-1DC5BD093E94}"/>
              </a:ext>
            </a:extLst>
          </p:cNvPr>
          <p:cNvSpPr>
            <a:spLocks noGrp="1"/>
          </p:cNvSpPr>
          <p:nvPr>
            <p:ph type="body" sz="quarter" idx="13" hasCustomPrompt="1"/>
          </p:nvPr>
        </p:nvSpPr>
        <p:spPr>
          <a:xfrm>
            <a:off x="0" y="1464619"/>
            <a:ext cx="12192000" cy="4033838"/>
          </a:xfrm>
          <a:solidFill>
            <a:srgbClr val="B2CBE4">
              <a:alpha val="40000"/>
            </a:srgbClr>
          </a:solidFill>
        </p:spPr>
        <p:txBody>
          <a:bodyPr anchor="ctr"/>
          <a:lstStyle>
            <a:lvl1pPr marL="228600" indent="0">
              <a:lnSpc>
                <a:spcPct val="100000"/>
              </a:lnSpc>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text</a:t>
            </a:r>
          </a:p>
          <a:p>
            <a:pPr lvl="0"/>
            <a:r>
              <a:rPr lang="en-US"/>
              <a:t>Click to edit text</a:t>
            </a:r>
          </a:p>
          <a:p>
            <a:pPr lvl="0"/>
            <a:r>
              <a:rPr lang="en-US"/>
              <a:t>Click to edit text</a:t>
            </a:r>
          </a:p>
        </p:txBody>
      </p:sp>
      <p:pic>
        <p:nvPicPr>
          <p:cNvPr id="7" name="Picture 6">
            <a:extLst>
              <a:ext uri="{FF2B5EF4-FFF2-40B4-BE49-F238E27FC236}">
                <a16:creationId xmlns:a16="http://schemas.microsoft.com/office/drawing/2014/main" id="{1EBC7687-9CC4-4682-AB3A-D815EC7A61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1643017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_Dark">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48F7AD-2298-402E-B235-D0D964B6B2EE}"/>
              </a:ext>
            </a:extLst>
          </p:cNvPr>
          <p:cNvSpPr/>
          <p:nvPr userDrawn="1"/>
        </p:nvSpPr>
        <p:spPr>
          <a:xfrm>
            <a:off x="0" y="2294164"/>
            <a:ext cx="12192000" cy="2171700"/>
          </a:xfrm>
          <a:prstGeom prst="rect">
            <a:avLst/>
          </a:prstGeom>
          <a:solidFill>
            <a:srgbClr val="B2CBE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4746175" y="1361476"/>
            <a:ext cx="6857997" cy="2424113"/>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4746175" y="3796631"/>
            <a:ext cx="6857997" cy="428057"/>
          </a:xfrm>
        </p:spPr>
        <p:txBody>
          <a:bodyPr anchor="t">
            <a:normAutofit/>
          </a:bodyPr>
          <a:lstStyle>
            <a:lvl1pPr marL="0" indent="0">
              <a:buNone/>
              <a:defRPr sz="2000" b="0">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11" name="Picture 10">
            <a:extLst>
              <a:ext uri="{FF2B5EF4-FFF2-40B4-BE49-F238E27FC236}">
                <a16:creationId xmlns:a16="http://schemas.microsoft.com/office/drawing/2014/main" id="{D4BEC789-39EE-4CF0-A76F-7BDF7B68A5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48397"/>
          <a:stretch/>
        </p:blipFill>
        <p:spPr>
          <a:xfrm>
            <a:off x="0" y="3647"/>
            <a:ext cx="8382000" cy="6854353"/>
          </a:xfrm>
          <a:prstGeom prst="rect">
            <a:avLst/>
          </a:prstGeom>
        </p:spPr>
      </p:pic>
      <p:pic>
        <p:nvPicPr>
          <p:cNvPr id="7" name="Picture 6">
            <a:extLst>
              <a:ext uri="{FF2B5EF4-FFF2-40B4-BE49-F238E27FC236}">
                <a16:creationId xmlns:a16="http://schemas.microsoft.com/office/drawing/2014/main" id="{51D31AAB-6427-4BCD-BA57-3D527AD514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3096083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sic Blank_Dark">
    <p:bg>
      <p:bgPr>
        <a:solidFill>
          <a:srgbClr val="14142F"/>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p:nvPr>
        </p:nvSpPr>
        <p:spPr>
          <a:xfrm>
            <a:off x="275780" y="245099"/>
            <a:ext cx="11513355" cy="725118"/>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1" name="Content Placeholder 2">
            <a:extLst>
              <a:ext uri="{FF2B5EF4-FFF2-40B4-BE49-F238E27FC236}">
                <a16:creationId xmlns:a16="http://schemas.microsoft.com/office/drawing/2014/main" id="{E943C909-CB83-4B2C-9021-DDF70A9D7542}"/>
              </a:ext>
            </a:extLst>
          </p:cNvPr>
          <p:cNvSpPr>
            <a:spLocks noGrp="1"/>
          </p:cNvSpPr>
          <p:nvPr>
            <p:ph idx="1"/>
          </p:nvPr>
        </p:nvSpPr>
        <p:spPr>
          <a:xfrm>
            <a:off x="275780" y="1574281"/>
            <a:ext cx="11513355" cy="4602687"/>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78823"/>
            <a:ext cx="3657600" cy="365125"/>
          </a:xfrm>
        </p:spPr>
        <p:txBody>
          <a:bodyPr vert="horz" lIns="91440" tIns="45720" rIns="91440" bIns="45720" rtlCol="0" anchor="ctr"/>
          <a:lstStyle>
            <a:lvl1pPr>
              <a:defRPr lang="en-US" sz="1000" baseline="0" smtClean="0">
                <a:solidFill>
                  <a:schemeClr val="bg2"/>
                </a:solidFill>
              </a:defRPr>
            </a:lvl1pPr>
          </a:lstStyle>
          <a:p>
            <a:pPr algn="l"/>
            <a:fld id="{38EA6B26-9CA0-4144-9BE8-9A34F496FA80}" type="slidenum">
              <a:rPr lang="en-US" smtClean="0"/>
              <a:pPr algn="l"/>
              <a:t>‹#›</a:t>
            </a:fld>
            <a:endParaRPr lang="en-US"/>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p:nvPr>
        </p:nvSpPr>
        <p:spPr>
          <a:xfrm>
            <a:off x="275780" y="981260"/>
            <a:ext cx="11513355"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7" name="Picture 6">
            <a:extLst>
              <a:ext uri="{FF2B5EF4-FFF2-40B4-BE49-F238E27FC236}">
                <a16:creationId xmlns:a16="http://schemas.microsoft.com/office/drawing/2014/main" id="{11A4A6CE-D1F8-4454-97A5-DC2D3D8E79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4276094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_Dark">
    <p:bg>
      <p:bgPr>
        <a:solidFill>
          <a:srgbClr val="14142F"/>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78822"/>
            <a:ext cx="3657600" cy="365125"/>
          </a:xfrm>
        </p:spPr>
        <p:txBody>
          <a:bodyPr vert="horz" lIns="91440" tIns="45720" rIns="91440" bIns="45720" rtlCol="0" anchor="ctr"/>
          <a:lstStyle>
            <a:lvl1pPr>
              <a:defRPr lang="en-US" sz="1000" baseline="0" smtClean="0">
                <a:solidFill>
                  <a:schemeClr val="bg2"/>
                </a:solidFill>
              </a:defRPr>
            </a:lvl1pPr>
          </a:lstStyle>
          <a:p>
            <a:pPr algn="l"/>
            <a:fld id="{38EA6B26-9CA0-4144-9BE8-9A34F496FA80}" type="slidenum">
              <a:rPr lang="en-US" smtClean="0"/>
              <a:pPr algn="l"/>
              <a:t>‹#›</a:t>
            </a:fld>
            <a:endParaRPr lang="en-US"/>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4" name="Rectangle 13">
            <a:extLst>
              <a:ext uri="{FF2B5EF4-FFF2-40B4-BE49-F238E27FC236}">
                <a16:creationId xmlns:a16="http://schemas.microsoft.com/office/drawing/2014/main" id="{32A2181C-665B-4A2D-A000-1949BE7019D9}"/>
              </a:ext>
            </a:extLst>
          </p:cNvPr>
          <p:cNvSpPr/>
          <p:nvPr userDrawn="1"/>
        </p:nvSpPr>
        <p:spPr>
          <a:xfrm>
            <a:off x="0" y="3369574"/>
            <a:ext cx="12192000" cy="750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A93CEF6A-C62A-4F12-BC13-9E06036B33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18602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Highlight_Dark">
    <p:bg>
      <p:bgPr>
        <a:solidFill>
          <a:srgbClr val="14142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BD7E96-2D5D-456E-A4DF-3F76B01C7C0F}"/>
              </a:ext>
            </a:extLst>
          </p:cNvPr>
          <p:cNvSpPr/>
          <p:nvPr userDrawn="1"/>
        </p:nvSpPr>
        <p:spPr>
          <a:xfrm>
            <a:off x="7" y="0"/>
            <a:ext cx="12191993" cy="6858000"/>
          </a:xfrm>
          <a:prstGeom prst="rect">
            <a:avLst/>
          </a:prstGeom>
          <a:blipFill dpi="0" rotWithShape="1">
            <a:blip r:embed="rId2" cstate="email">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262432" y="1158022"/>
            <a:ext cx="9526701" cy="3442962"/>
          </a:xfrm>
        </p:spPr>
        <p:txBody>
          <a:bodyPr vert="horz" lIns="45720" tIns="0" rIns="91440" bIns="0" rtlCol="0" anchor="ctr">
            <a:normAutofit/>
          </a:bodyPr>
          <a:lstStyle>
            <a:lvl1pPr>
              <a:defRPr lang="en-US" sz="4000" dirty="0">
                <a:solidFill>
                  <a:schemeClr val="bg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262432" y="4687607"/>
            <a:ext cx="9526701" cy="997836"/>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Slide Number Placeholder 5">
            <a:extLst>
              <a:ext uri="{FF2B5EF4-FFF2-40B4-BE49-F238E27FC236}">
                <a16:creationId xmlns:a16="http://schemas.microsoft.com/office/drawing/2014/main" id="{0CBB31A2-9291-448B-A043-B4F293F60B73}"/>
              </a:ext>
            </a:extLst>
          </p:cNvPr>
          <p:cNvSpPr>
            <a:spLocks noGrp="1"/>
          </p:cNvSpPr>
          <p:nvPr>
            <p:ph type="sldNum" sz="quarter" idx="12"/>
          </p:nvPr>
        </p:nvSpPr>
        <p:spPr>
          <a:xfrm>
            <a:off x="275772" y="6478821"/>
            <a:ext cx="3657600" cy="365125"/>
          </a:xfrm>
        </p:spPr>
        <p:txBody>
          <a:bodyPr vert="horz" lIns="91440" tIns="45720" rIns="91440" bIns="45720" rtlCol="0" anchor="ctr"/>
          <a:lstStyle>
            <a:lvl1pPr>
              <a:defRPr lang="en-US" sz="1000" baseline="0" smtClean="0">
                <a:solidFill>
                  <a:schemeClr val="bg1"/>
                </a:solidFill>
              </a:defRPr>
            </a:lvl1pPr>
          </a:lstStyle>
          <a:p>
            <a:pPr algn="l"/>
            <a:fld id="{38EA6B26-9CA0-4144-9BE8-9A34F496FA80}" type="slidenum">
              <a:rPr lang="en-US" smtClean="0"/>
              <a:pPr algn="l"/>
              <a:t>‹#›</a:t>
            </a:fld>
            <a:endParaRPr lang="en-US"/>
          </a:p>
        </p:txBody>
      </p:sp>
      <p:pic>
        <p:nvPicPr>
          <p:cNvPr id="7" name="Picture 6">
            <a:extLst>
              <a:ext uri="{FF2B5EF4-FFF2-40B4-BE49-F238E27FC236}">
                <a16:creationId xmlns:a16="http://schemas.microsoft.com/office/drawing/2014/main" id="{EE9E36A4-2638-443B-B35D-5D5038DAD6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4239576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er_Dar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950000F-9E6B-4622-AFC0-7C30025AE440}"/>
              </a:ext>
            </a:extLst>
          </p:cNvPr>
          <p:cNvSpPr/>
          <p:nvPr userDrawn="1"/>
        </p:nvSpPr>
        <p:spPr>
          <a:xfrm>
            <a:off x="-2032" y="1145114"/>
            <a:ext cx="12194032" cy="5723590"/>
          </a:xfrm>
          <a:prstGeom prst="rect">
            <a:avLst/>
          </a:prstGeom>
          <a:solidFill>
            <a:srgbClr val="141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3" name="Rectangle 12">
            <a:extLst>
              <a:ext uri="{FF2B5EF4-FFF2-40B4-BE49-F238E27FC236}">
                <a16:creationId xmlns:a16="http://schemas.microsoft.com/office/drawing/2014/main" id="{5E9EB467-6F09-4FFC-B72F-55B3AF1EFE9E}"/>
              </a:ext>
            </a:extLst>
          </p:cNvPr>
          <p:cNvSpPr/>
          <p:nvPr userDrawn="1"/>
        </p:nvSpPr>
        <p:spPr>
          <a:xfrm>
            <a:off x="16328" y="1145114"/>
            <a:ext cx="12192000" cy="5723590"/>
          </a:xfrm>
          <a:prstGeom prst="rect">
            <a:avLst/>
          </a:prstGeom>
          <a:blipFill dpi="0" rotWithShape="1">
            <a:blip r:embed="rId2" cstate="email">
              <a:alphaModFix amt="7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 Placeholder 2">
            <a:extLst>
              <a:ext uri="{FF2B5EF4-FFF2-40B4-BE49-F238E27FC236}">
                <a16:creationId xmlns:a16="http://schemas.microsoft.com/office/drawing/2014/main" id="{8E0AB84F-4382-4B07-BA85-0A3D2515A6D2}"/>
              </a:ext>
            </a:extLst>
          </p:cNvPr>
          <p:cNvSpPr>
            <a:spLocks noGrp="1"/>
          </p:cNvSpPr>
          <p:nvPr>
            <p:ph type="body" sz="quarter" idx="10" hasCustomPrompt="1"/>
          </p:nvPr>
        </p:nvSpPr>
        <p:spPr>
          <a:xfrm>
            <a:off x="2481827" y="3642407"/>
            <a:ext cx="7228347" cy="511946"/>
          </a:xfrm>
        </p:spPr>
        <p:txBody>
          <a:bodyPr anchor="ctr"/>
          <a:lstStyle>
            <a:lvl1pPr marL="0" indent="0"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p>
        </p:txBody>
      </p:sp>
      <p:sp>
        <p:nvSpPr>
          <p:cNvPr id="24" name="Text Placeholder 2">
            <a:extLst>
              <a:ext uri="{FF2B5EF4-FFF2-40B4-BE49-F238E27FC236}">
                <a16:creationId xmlns:a16="http://schemas.microsoft.com/office/drawing/2014/main" id="{0D301D27-F44E-4B6D-8AD3-6CE142EF85CE}"/>
              </a:ext>
            </a:extLst>
          </p:cNvPr>
          <p:cNvSpPr>
            <a:spLocks noGrp="1"/>
          </p:cNvSpPr>
          <p:nvPr>
            <p:ph type="body" sz="quarter" idx="15" hasCustomPrompt="1"/>
          </p:nvPr>
        </p:nvSpPr>
        <p:spPr>
          <a:xfrm>
            <a:off x="2481827" y="4188541"/>
            <a:ext cx="7228347" cy="363864"/>
          </a:xfrm>
        </p:spPr>
        <p:txBody>
          <a:bodyPr anchor="ctr">
            <a:normAutofit/>
          </a:bodyPr>
          <a:lstStyle>
            <a:lvl1pPr marL="0" indent="0" algn="ctr">
              <a:buNone/>
              <a:defRPr sz="1800" cap="none"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  Service Area</a:t>
            </a:r>
          </a:p>
        </p:txBody>
      </p:sp>
      <p:sp>
        <p:nvSpPr>
          <p:cNvPr id="25" name="Text Placeholder 2">
            <a:extLst>
              <a:ext uri="{FF2B5EF4-FFF2-40B4-BE49-F238E27FC236}">
                <a16:creationId xmlns:a16="http://schemas.microsoft.com/office/drawing/2014/main" id="{682DDB65-61E4-4E47-8FE2-F774FBD8B2F6}"/>
              </a:ext>
            </a:extLst>
          </p:cNvPr>
          <p:cNvSpPr>
            <a:spLocks noGrp="1"/>
          </p:cNvSpPr>
          <p:nvPr>
            <p:ph type="body" sz="quarter" idx="16" hasCustomPrompt="1"/>
          </p:nvPr>
        </p:nvSpPr>
        <p:spPr>
          <a:xfrm>
            <a:off x="2481827" y="4589273"/>
            <a:ext cx="7228347" cy="363864"/>
          </a:xfrm>
        </p:spPr>
        <p:txBody>
          <a:bodyPr anchor="ctr">
            <a:normAutofit/>
          </a:bodyPr>
          <a:lstStyle>
            <a:lvl1pPr marL="0" indent="0" algn="ctr">
              <a:buNone/>
              <a:defRPr sz="180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Contact 101.123.4567</a:t>
            </a:r>
          </a:p>
        </p:txBody>
      </p:sp>
      <p:sp>
        <p:nvSpPr>
          <p:cNvPr id="26" name="Text Placeholder 2">
            <a:extLst>
              <a:ext uri="{FF2B5EF4-FFF2-40B4-BE49-F238E27FC236}">
                <a16:creationId xmlns:a16="http://schemas.microsoft.com/office/drawing/2014/main" id="{7F259888-68E4-4CDA-B7C6-A98D287E4CA4}"/>
              </a:ext>
            </a:extLst>
          </p:cNvPr>
          <p:cNvSpPr>
            <a:spLocks noGrp="1"/>
          </p:cNvSpPr>
          <p:nvPr>
            <p:ph type="body" sz="quarter" idx="17" hasCustomPrompt="1"/>
          </p:nvPr>
        </p:nvSpPr>
        <p:spPr>
          <a:xfrm>
            <a:off x="620485" y="1934937"/>
            <a:ext cx="10983685" cy="1670603"/>
          </a:xfrm>
        </p:spPr>
        <p:txBody>
          <a:bodyPr anchor="ctr">
            <a:noAutofit/>
          </a:bodyPr>
          <a:lstStyle>
            <a:lvl1pPr marL="0" indent="0" algn="ctr">
              <a:buNone/>
              <a:defRPr sz="54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Thank You / Discussion</a:t>
            </a:r>
          </a:p>
        </p:txBody>
      </p:sp>
      <p:pic>
        <p:nvPicPr>
          <p:cNvPr id="9" name="Picture 8">
            <a:extLst>
              <a:ext uri="{FF2B5EF4-FFF2-40B4-BE49-F238E27FC236}">
                <a16:creationId xmlns:a16="http://schemas.microsoft.com/office/drawing/2014/main" id="{E0BCB6AF-5310-4A6F-9029-E9D256158E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149" y="380524"/>
            <a:ext cx="2951495" cy="401370"/>
          </a:xfrm>
          <a:prstGeom prst="rect">
            <a:avLst/>
          </a:prstGeom>
        </p:spPr>
      </p:pic>
    </p:spTree>
    <p:extLst>
      <p:ext uri="{BB962C8B-B14F-4D97-AF65-F5344CB8AC3E}">
        <p14:creationId xmlns:p14="http://schemas.microsoft.com/office/powerpoint/2010/main" val="1141236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baseline="0">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 name="Google Shape;27;p4"/>
          <p:cNvSpPr txBox="1">
            <a:spLocks noGrp="1"/>
          </p:cNvSpPr>
          <p:nvPr>
            <p:ph type="body" idx="1" hasCustomPrompt="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Font typeface="System Font Regular"/>
              <a:buChar char="–"/>
              <a:defRPr/>
            </a:lvl2pPr>
            <a:lvl3pPr marL="1371600" lvl="2" indent="-342900" algn="l">
              <a:lnSpc>
                <a:spcPct val="100000"/>
              </a:lnSpc>
              <a:spcBef>
                <a:spcPts val="500"/>
              </a:spcBef>
              <a:spcAft>
                <a:spcPts val="0"/>
              </a:spcAft>
              <a:buClr>
                <a:schemeClr val="dk1"/>
              </a:buClr>
              <a:buSzPts val="1800"/>
              <a:buFont typeface="Courier New" panose="02070309020205020404" pitchFamily="49" charset="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dirty="0"/>
              <a:t>Level one</a:t>
            </a:r>
          </a:p>
          <a:p>
            <a:pPr lvl="1"/>
            <a:r>
              <a:rPr lang="en-US" dirty="0"/>
              <a:t>Level two</a:t>
            </a:r>
          </a:p>
          <a:p>
            <a:pPr lvl="2"/>
            <a:r>
              <a:rPr lang="en-US" dirty="0"/>
              <a:t>Level three</a:t>
            </a:r>
            <a:endParaRPr dirty="0"/>
          </a:p>
        </p:txBody>
      </p:sp>
    </p:spTree>
    <p:extLst>
      <p:ext uri="{BB962C8B-B14F-4D97-AF65-F5344CB8AC3E}">
        <p14:creationId xmlns:p14="http://schemas.microsoft.com/office/powerpoint/2010/main" val="2533466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31060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D6366C89-C104-463E-A194-2E43AD076CAD}" type="slidenum">
              <a:rPr lang="en-US" altLang="en-US"/>
              <a:pPr>
                <a:defRPr/>
              </a:pPr>
              <a:t>‹#›</a:t>
            </a:fld>
            <a:endParaRPr lang="en-US" altLang="en-US"/>
          </a:p>
        </p:txBody>
      </p:sp>
    </p:spTree>
    <p:extLst>
      <p:ext uri="{BB962C8B-B14F-4D97-AF65-F5344CB8AC3E}">
        <p14:creationId xmlns:p14="http://schemas.microsoft.com/office/powerpoint/2010/main" val="4166177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855413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562824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817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3"/>
        <p:cNvGrpSpPr/>
        <p:nvPr/>
      </p:nvGrpSpPr>
      <p:grpSpPr>
        <a:xfrm>
          <a:off x="0" y="0"/>
          <a:ext cx="0" cy="0"/>
          <a:chOff x="0" y="0"/>
          <a:chExt cx="0" cy="0"/>
        </a:xfrm>
      </p:grpSpPr>
      <p:sp>
        <p:nvSpPr>
          <p:cNvPr id="174" name="Google Shape;174;g140dd115efb_2_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140dd115efb_2_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6" name="Google Shape;176;g140dd115efb_2_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g140dd115efb_2_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140dd115efb_2_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3075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7"/>
        <p:cNvGrpSpPr/>
        <p:nvPr/>
      </p:nvGrpSpPr>
      <p:grpSpPr>
        <a:xfrm>
          <a:off x="0" y="0"/>
          <a:ext cx="0" cy="0"/>
          <a:chOff x="0" y="0"/>
          <a:chExt cx="0" cy="0"/>
        </a:xfrm>
      </p:grpSpPr>
      <p:sp>
        <p:nvSpPr>
          <p:cNvPr id="168" name="Google Shape;168;g140dd115efb_2_9"/>
          <p:cNvSpPr txBox="1">
            <a:spLocks noGrp="1"/>
          </p:cNvSpPr>
          <p:nvPr>
            <p:ph type="title"/>
          </p:nvPr>
        </p:nvSpPr>
        <p:spPr>
          <a:xfrm>
            <a:off x="1584960" y="185739"/>
            <a:ext cx="7461504" cy="68142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g140dd115efb_2_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g140dd115efb_2_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g140dd115efb_2_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g140dd115efb_2_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37620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3"/>
        <p:cNvGrpSpPr/>
        <p:nvPr/>
      </p:nvGrpSpPr>
      <p:grpSpPr>
        <a:xfrm>
          <a:off x="0" y="0"/>
          <a:ext cx="0" cy="0"/>
          <a:chOff x="0" y="0"/>
          <a:chExt cx="0" cy="0"/>
        </a:xfrm>
      </p:grpSpPr>
      <p:sp>
        <p:nvSpPr>
          <p:cNvPr id="174" name="Google Shape;174;g140dd115efb_2_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140dd115efb_2_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6" name="Google Shape;176;g140dd115efb_2_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g140dd115efb_2_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140dd115efb_2_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884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9"/>
        <p:cNvGrpSpPr/>
        <p:nvPr/>
      </p:nvGrpSpPr>
      <p:grpSpPr>
        <a:xfrm>
          <a:off x="0" y="0"/>
          <a:ext cx="0" cy="0"/>
          <a:chOff x="0" y="0"/>
          <a:chExt cx="0" cy="0"/>
        </a:xfrm>
      </p:grpSpPr>
      <p:sp>
        <p:nvSpPr>
          <p:cNvPr id="180" name="Google Shape;180;g140dd115efb_2_21"/>
          <p:cNvSpPr txBox="1">
            <a:spLocks noGrp="1"/>
          </p:cNvSpPr>
          <p:nvPr>
            <p:ph type="title"/>
          </p:nvPr>
        </p:nvSpPr>
        <p:spPr>
          <a:xfrm>
            <a:off x="1584960" y="185739"/>
            <a:ext cx="7461504" cy="68142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g140dd115efb_2_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g140dd115efb_2_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g140dd115efb_2_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g140dd115efb_2_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g140dd115efb_2_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81202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86"/>
        <p:cNvGrpSpPr/>
        <p:nvPr/>
      </p:nvGrpSpPr>
      <p:grpSpPr>
        <a:xfrm>
          <a:off x="0" y="0"/>
          <a:ext cx="0" cy="0"/>
          <a:chOff x="0" y="0"/>
          <a:chExt cx="0" cy="0"/>
        </a:xfrm>
      </p:grpSpPr>
      <p:sp>
        <p:nvSpPr>
          <p:cNvPr id="187" name="Google Shape;187;g140dd115efb_2_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g140dd115efb_2_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9" name="Google Shape;189;g140dd115efb_2_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g140dd115efb_2_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1" name="Google Shape;191;g140dd115efb_2_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g140dd115efb_2_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g140dd115efb_2_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g140dd115efb_2_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5320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95"/>
        <p:cNvGrpSpPr/>
        <p:nvPr/>
      </p:nvGrpSpPr>
      <p:grpSpPr>
        <a:xfrm>
          <a:off x="0" y="0"/>
          <a:ext cx="0" cy="0"/>
          <a:chOff x="0" y="0"/>
          <a:chExt cx="0" cy="0"/>
        </a:xfrm>
      </p:grpSpPr>
      <p:sp>
        <p:nvSpPr>
          <p:cNvPr id="196" name="Google Shape;196;g140dd115efb_2_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g140dd115efb_2_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8" name="Google Shape;198;g140dd115efb_2_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9" name="Google Shape;199;g140dd115efb_2_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g140dd115efb_2_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g140dd115efb_2_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6186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02"/>
        <p:cNvGrpSpPr/>
        <p:nvPr/>
      </p:nvGrpSpPr>
      <p:grpSpPr>
        <a:xfrm>
          <a:off x="0" y="0"/>
          <a:ext cx="0" cy="0"/>
          <a:chOff x="0" y="0"/>
          <a:chExt cx="0" cy="0"/>
        </a:xfrm>
      </p:grpSpPr>
      <p:sp>
        <p:nvSpPr>
          <p:cNvPr id="203" name="Google Shape;203;g140dd115efb_2_44"/>
          <p:cNvSpPr txBox="1">
            <a:spLocks noGrp="1"/>
          </p:cNvSpPr>
          <p:nvPr>
            <p:ph type="title"/>
          </p:nvPr>
        </p:nvSpPr>
        <p:spPr>
          <a:xfrm>
            <a:off x="839788" y="180109"/>
            <a:ext cx="3932237" cy="914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g140dd115efb_2_44"/>
          <p:cNvSpPr>
            <a:spLocks noGrp="1"/>
          </p:cNvSpPr>
          <p:nvPr>
            <p:ph type="pic" idx="2"/>
          </p:nvPr>
        </p:nvSpPr>
        <p:spPr>
          <a:xfrm>
            <a:off x="5183188" y="987425"/>
            <a:ext cx="6172200" cy="4873625"/>
          </a:xfrm>
          <a:prstGeom prst="rect">
            <a:avLst/>
          </a:prstGeom>
          <a:noFill/>
          <a:ln>
            <a:noFill/>
          </a:ln>
        </p:spPr>
      </p:sp>
      <p:sp>
        <p:nvSpPr>
          <p:cNvPr id="205" name="Google Shape;205;g140dd115efb_2_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6" name="Google Shape;206;g140dd115efb_2_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g140dd115efb_2_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g140dd115efb_2_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4181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GOES-R MSR">
  <p:cSld name="GOES-R MSR">
    <p:spTree>
      <p:nvGrpSpPr>
        <p:cNvPr id="1" name="Shape 209"/>
        <p:cNvGrpSpPr/>
        <p:nvPr/>
      </p:nvGrpSpPr>
      <p:grpSpPr>
        <a:xfrm>
          <a:off x="0" y="0"/>
          <a:ext cx="0" cy="0"/>
          <a:chOff x="0" y="0"/>
          <a:chExt cx="0" cy="0"/>
        </a:xfrm>
      </p:grpSpPr>
      <p:sp>
        <p:nvSpPr>
          <p:cNvPr id="210" name="Google Shape;210;g140dd115efb_2_51"/>
          <p:cNvSpPr txBox="1">
            <a:spLocks noGrp="1"/>
          </p:cNvSpPr>
          <p:nvPr>
            <p:ph type="title"/>
          </p:nvPr>
        </p:nvSpPr>
        <p:spPr>
          <a:xfrm>
            <a:off x="914400" y="76571"/>
            <a:ext cx="10363200" cy="7651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800"/>
              <a:buFont typeface="Arial Black"/>
              <a:buNone/>
              <a:defRPr sz="2800">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g140dd115efb_2_51"/>
          <p:cNvSpPr txBox="1"/>
          <p:nvPr/>
        </p:nvSpPr>
        <p:spPr>
          <a:xfrm>
            <a:off x="9329783" y="6506833"/>
            <a:ext cx="2844800" cy="3524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latin typeface="Calibri"/>
                <a:ea typeface="Calibri"/>
                <a:cs typeface="Calibri"/>
                <a:sym typeface="Calibri"/>
              </a:rPr>
              <a:t>‹#›</a:t>
            </a:fld>
            <a:endParaRPr sz="1000" b="0" i="0" u="none" strike="noStrike" cap="none">
              <a:solidFill>
                <a:srgbClr val="000000"/>
              </a:solidFill>
              <a:latin typeface="Calibri"/>
              <a:ea typeface="Calibri"/>
              <a:cs typeface="Calibri"/>
              <a:sym typeface="Calibri"/>
            </a:endParaRPr>
          </a:p>
        </p:txBody>
      </p:sp>
      <p:sp>
        <p:nvSpPr>
          <p:cNvPr id="212" name="Google Shape;212;g140dd115efb_2_51"/>
          <p:cNvSpPr txBox="1"/>
          <p:nvPr/>
        </p:nvSpPr>
        <p:spPr>
          <a:xfrm>
            <a:off x="11559" y="6474619"/>
            <a:ext cx="3860800" cy="36671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pic>
        <p:nvPicPr>
          <p:cNvPr id="213" name="Google Shape;213;g140dd115efb_2_51" descr="image002"/>
          <p:cNvPicPr preferRelativeResize="0"/>
          <p:nvPr/>
        </p:nvPicPr>
        <p:blipFill rotWithShape="1">
          <a:blip r:embed="rId2">
            <a:alphaModFix/>
          </a:blip>
          <a:srcRect/>
          <a:stretch/>
        </p:blipFill>
        <p:spPr>
          <a:xfrm>
            <a:off x="97401" y="1"/>
            <a:ext cx="1317499" cy="642551"/>
          </a:xfrm>
          <a:prstGeom prst="rect">
            <a:avLst/>
          </a:prstGeom>
          <a:noFill/>
          <a:ln>
            <a:noFill/>
          </a:ln>
        </p:spPr>
      </p:pic>
    </p:spTree>
    <p:extLst>
      <p:ext uri="{BB962C8B-B14F-4D97-AF65-F5344CB8AC3E}">
        <p14:creationId xmlns:p14="http://schemas.microsoft.com/office/powerpoint/2010/main" val="128091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D6366C89-C104-463E-A194-2E43AD076CAD}" type="slidenum">
              <a:rPr lang="en-US" altLang="en-US"/>
              <a:pPr>
                <a:defRPr/>
              </a:pPr>
              <a:t>‹#›</a:t>
            </a:fld>
            <a:endParaRPr lang="en-US" altLang="en-US"/>
          </a:p>
        </p:txBody>
      </p:sp>
    </p:spTree>
    <p:extLst>
      <p:ext uri="{BB962C8B-B14F-4D97-AF65-F5344CB8AC3E}">
        <p14:creationId xmlns:p14="http://schemas.microsoft.com/office/powerpoint/2010/main" val="2230573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026248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412751" y="681039"/>
            <a:ext cx="613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12" charset="-128"/>
            </a:endParaRPr>
          </a:p>
        </p:txBody>
      </p:sp>
      <p:sp>
        <p:nvSpPr>
          <p:cNvPr id="5" name="Rectangle 4"/>
          <p:cNvSpPr/>
          <p:nvPr/>
        </p:nvSpPr>
        <p:spPr>
          <a:xfrm>
            <a:off x="357718" y="681039"/>
            <a:ext cx="381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12" charset="-128"/>
            </a:endParaRPr>
          </a:p>
        </p:txBody>
      </p:sp>
      <p:sp>
        <p:nvSpPr>
          <p:cNvPr id="6" name="Rectangle 5"/>
          <p:cNvSpPr/>
          <p:nvPr/>
        </p:nvSpPr>
        <p:spPr>
          <a:xfrm>
            <a:off x="332318"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12" charset="-128"/>
            </a:endParaRPr>
          </a:p>
        </p:txBody>
      </p:sp>
      <p:sp>
        <p:nvSpPr>
          <p:cNvPr id="7" name="Rectangle 6"/>
          <p:cNvSpPr/>
          <p:nvPr/>
        </p:nvSpPr>
        <p:spPr>
          <a:xfrm>
            <a:off x="296333" y="681039"/>
            <a:ext cx="105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12" charset="-128"/>
            </a:endParaRPr>
          </a:p>
        </p:txBody>
      </p:sp>
      <p:sp>
        <p:nvSpPr>
          <p:cNvPr id="8" name="Title 7"/>
          <p:cNvSpPr>
            <a:spLocks noGrp="1"/>
          </p:cNvSpPr>
          <p:nvPr>
            <p:ph type="ctrTitle"/>
          </p:nvPr>
        </p:nvSpPr>
        <p:spPr>
          <a:xfrm>
            <a:off x="914400" y="1295400"/>
            <a:ext cx="10363200" cy="1447800"/>
          </a:xfrm>
        </p:spPr>
        <p:txBody>
          <a:bodyPr/>
          <a:lstStyle>
            <a:lvl1pPr marR="9144" algn="ctr">
              <a:defRPr sz="4000" b="1" cap="all" spc="0" baseline="0">
                <a:effectLst/>
                <a:latin typeface="Corbel"/>
              </a:defRPr>
            </a:lvl1pPr>
          </a:lstStyle>
          <a:p>
            <a:r>
              <a:rPr lang="en-US"/>
              <a:t>Click to edit Master title style</a:t>
            </a:r>
            <a:endParaRPr lang="en-US" dirty="0"/>
          </a:p>
        </p:txBody>
      </p:sp>
      <p:sp>
        <p:nvSpPr>
          <p:cNvPr id="9" name="Subtitle 8"/>
          <p:cNvSpPr>
            <a:spLocks noGrp="1"/>
          </p:cNvSpPr>
          <p:nvPr>
            <p:ph type="subTitle" idx="1"/>
          </p:nvPr>
        </p:nvSpPr>
        <p:spPr>
          <a:xfrm>
            <a:off x="914400" y="3228945"/>
            <a:ext cx="10363200" cy="400110"/>
          </a:xfrm>
        </p:spPr>
        <p:txBody>
          <a:bodyPr lIns="100584" anchor="ctr">
            <a:spAutoFit/>
          </a:bodyPr>
          <a:lstStyle>
            <a:lvl1pPr marL="0" indent="0" algn="ctr">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0" name="Slide Number Placeholder 2"/>
          <p:cNvSpPr>
            <a:spLocks noGrp="1"/>
          </p:cNvSpPr>
          <p:nvPr>
            <p:ph type="sldNum" sz="quarter" idx="10"/>
          </p:nvPr>
        </p:nvSpPr>
        <p:spPr/>
        <p:txBody>
          <a:bodyPr/>
          <a:lstStyle>
            <a:lvl1pPr>
              <a:defRPr/>
            </a:lvl1pPr>
          </a:lstStyle>
          <a:p>
            <a:fld id="{5FDC8EE7-1221-49A2-BBE8-D84192C64216}" type="slidenum">
              <a:rPr lang="en-US" smtClean="0"/>
              <a:t>‹#›</a:t>
            </a:fld>
            <a:endParaRPr lang="en-US"/>
          </a:p>
        </p:txBody>
      </p:sp>
    </p:spTree>
    <p:extLst>
      <p:ext uri="{BB962C8B-B14F-4D97-AF65-F5344CB8AC3E}">
        <p14:creationId xmlns:p14="http://schemas.microsoft.com/office/powerpoint/2010/main" val="751801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762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0"/>
          <p:cNvSpPr>
            <a:spLocks noGrp="1"/>
          </p:cNvSpPr>
          <p:nvPr>
            <p:ph type="sldNum" sz="quarter" idx="10"/>
          </p:nvPr>
        </p:nvSpPr>
        <p:spPr/>
        <p:txBody>
          <a:bodyPr/>
          <a:lstStyle>
            <a:lvl1pPr>
              <a:defRPr/>
            </a:lvl1pPr>
          </a:lstStyle>
          <a:p>
            <a:fld id="{5FDC8EE7-1221-49A2-BBE8-D84192C64216}" type="slidenum">
              <a:rPr lang="en-US" smtClean="0"/>
              <a:t>‹#›</a:t>
            </a:fld>
            <a:endParaRPr lang="en-US"/>
          </a:p>
        </p:txBody>
      </p:sp>
    </p:spTree>
    <p:extLst>
      <p:ext uri="{BB962C8B-B14F-4D97-AF65-F5344CB8AC3E}">
        <p14:creationId xmlns:p14="http://schemas.microsoft.com/office/powerpoint/2010/main" val="362847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914400"/>
            <a:ext cx="7624064"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Edit Master text styles</a:t>
            </a:r>
          </a:p>
        </p:txBody>
      </p:sp>
      <p:sp>
        <p:nvSpPr>
          <p:cNvPr id="2" name="Title 1"/>
          <p:cNvSpPr>
            <a:spLocks noGrp="1"/>
          </p:cNvSpPr>
          <p:nvPr>
            <p:ph type="title"/>
          </p:nvPr>
        </p:nvSpPr>
        <p:spPr>
          <a:xfrm>
            <a:off x="658368" y="0"/>
            <a:ext cx="10875264" cy="777240"/>
          </a:xfrm>
        </p:spPr>
        <p:txBody>
          <a:bodyPr tIns="64008"/>
          <a:lstStyle>
            <a:lvl1pPr algn="ctr">
              <a:buNone/>
              <a:defRPr sz="3800" b="0" cap="none" spc="-150" baseline="0"/>
            </a:lvl1pPr>
          </a:lstStyle>
          <a:p>
            <a:r>
              <a:rPr lang="en-US"/>
              <a:t>Click to edit Master title style</a:t>
            </a:r>
            <a:endParaRPr lang="en-US" dirty="0"/>
          </a:p>
        </p:txBody>
      </p:sp>
      <p:sp>
        <p:nvSpPr>
          <p:cNvPr id="4" name="Slide Number Placeholder 10"/>
          <p:cNvSpPr>
            <a:spLocks noGrp="1"/>
          </p:cNvSpPr>
          <p:nvPr>
            <p:ph type="sldNum" sz="quarter" idx="10"/>
          </p:nvPr>
        </p:nvSpPr>
        <p:spPr/>
        <p:txBody>
          <a:bodyPr/>
          <a:lstStyle>
            <a:lvl1pPr>
              <a:defRPr/>
            </a:lvl1pPr>
          </a:lstStyle>
          <a:p>
            <a:fld id="{5FDC8EE7-1221-49A2-BBE8-D84192C64216}" type="slidenum">
              <a:rPr lang="en-US" smtClean="0"/>
              <a:t>‹#›</a:t>
            </a:fld>
            <a:endParaRPr lang="en-US"/>
          </a:p>
        </p:txBody>
      </p:sp>
    </p:spTree>
    <p:extLst>
      <p:ext uri="{BB962C8B-B14F-4D97-AF65-F5344CB8AC3E}">
        <p14:creationId xmlns:p14="http://schemas.microsoft.com/office/powerpoint/2010/main" val="724420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lstStyle/>
          <a:p>
            <a:r>
              <a:rPr lang="en-US"/>
              <a:t>Click to edit Master title style</a:t>
            </a:r>
          </a:p>
        </p:txBody>
      </p:sp>
      <p:sp>
        <p:nvSpPr>
          <p:cNvPr id="3" name="Content Placeholder 2"/>
          <p:cNvSpPr>
            <a:spLocks noGrp="1"/>
          </p:cNvSpPr>
          <p:nvPr>
            <p:ph sz="half" idx="1"/>
          </p:nvPr>
        </p:nvSpPr>
        <p:spPr>
          <a:xfrm>
            <a:off x="619125" y="1066801"/>
            <a:ext cx="5384800" cy="5229664"/>
          </a:xfrm>
        </p:spPr>
        <p:txBody>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7125" y="1066801"/>
            <a:ext cx="5384800" cy="5229664"/>
          </a:xfrm>
        </p:spPr>
        <p:txBody>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0"/>
          <p:cNvSpPr>
            <a:spLocks noGrp="1"/>
          </p:cNvSpPr>
          <p:nvPr>
            <p:ph type="sldNum" sz="quarter" idx="10"/>
          </p:nvPr>
        </p:nvSpPr>
        <p:spPr/>
        <p:txBody>
          <a:bodyPr/>
          <a:lstStyle>
            <a:lvl1pPr>
              <a:defRPr/>
            </a:lvl1pPr>
          </a:lstStyle>
          <a:p>
            <a:fld id="{5FDC8EE7-1221-49A2-BBE8-D84192C64216}" type="slidenum">
              <a:rPr lang="en-US" smtClean="0"/>
              <a:t>‹#›</a:t>
            </a:fld>
            <a:endParaRPr lang="en-US"/>
          </a:p>
        </p:txBody>
      </p:sp>
    </p:spTree>
    <p:extLst>
      <p:ext uri="{BB962C8B-B14F-4D97-AF65-F5344CB8AC3E}">
        <p14:creationId xmlns:p14="http://schemas.microsoft.com/office/powerpoint/2010/main" val="1320608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914400"/>
          </a:xfrm>
        </p:spPr>
        <p:txBody>
          <a:bodyPr/>
          <a:lstStyle>
            <a:lvl1pPr>
              <a:defRPr sz="4000"/>
            </a:lvl1pPr>
          </a:lstStyle>
          <a:p>
            <a:r>
              <a:rPr lang="en-US"/>
              <a:t>Click to edit Master title style</a:t>
            </a:r>
          </a:p>
        </p:txBody>
      </p:sp>
      <p:sp>
        <p:nvSpPr>
          <p:cNvPr id="3" name="Text Placeholder 2"/>
          <p:cNvSpPr>
            <a:spLocks noGrp="1"/>
          </p:cNvSpPr>
          <p:nvPr>
            <p:ph type="body" idx="1"/>
          </p:nvPr>
        </p:nvSpPr>
        <p:spPr>
          <a:xfrm>
            <a:off x="609600" y="1030161"/>
            <a:ext cx="5386917" cy="639762"/>
          </a:xfrm>
        </p:spPr>
        <p:txBody>
          <a:bodyPr anchor="ctr"/>
          <a:lstStyle>
            <a:lvl1pPr marL="73152" indent="0" algn="l">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Edit Master text styles</a:t>
            </a:r>
          </a:p>
        </p:txBody>
      </p:sp>
      <p:sp>
        <p:nvSpPr>
          <p:cNvPr id="4" name="Text Placeholder 3"/>
          <p:cNvSpPr>
            <a:spLocks noGrp="1"/>
          </p:cNvSpPr>
          <p:nvPr>
            <p:ph type="body" sz="half" idx="3"/>
          </p:nvPr>
        </p:nvSpPr>
        <p:spPr>
          <a:xfrm>
            <a:off x="6193368" y="1030161"/>
            <a:ext cx="5389033" cy="639762"/>
          </a:xfrm>
        </p:spPr>
        <p:txBody>
          <a:bodyPr anchor="ctr"/>
          <a:lstStyle>
            <a:lvl1pPr marL="73152" indent="0">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Edit Master text styles</a:t>
            </a:r>
          </a:p>
        </p:txBody>
      </p:sp>
      <p:sp>
        <p:nvSpPr>
          <p:cNvPr id="5" name="Content Placeholder 4"/>
          <p:cNvSpPr>
            <a:spLocks noGrp="1"/>
          </p:cNvSpPr>
          <p:nvPr>
            <p:ph sz="quarter" idx="2"/>
          </p:nvPr>
        </p:nvSpPr>
        <p:spPr>
          <a:xfrm>
            <a:off x="609600" y="1679448"/>
            <a:ext cx="5386917" cy="4873752"/>
          </a:xfrm>
        </p:spPr>
        <p:txBody>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679448"/>
            <a:ext cx="5389033" cy="4873752"/>
          </a:xfrm>
        </p:spPr>
        <p:txBody>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0"/>
          <p:cNvSpPr>
            <a:spLocks noGrp="1"/>
          </p:cNvSpPr>
          <p:nvPr>
            <p:ph type="sldNum" sz="quarter" idx="10"/>
          </p:nvPr>
        </p:nvSpPr>
        <p:spPr/>
        <p:txBody>
          <a:bodyPr/>
          <a:lstStyle>
            <a:lvl1pPr>
              <a:defRPr/>
            </a:lvl1pPr>
          </a:lstStyle>
          <a:p>
            <a:fld id="{5FDC8EE7-1221-49A2-BBE8-D84192C64216}" type="slidenum">
              <a:rPr lang="en-US" smtClean="0"/>
              <a:t>‹#›</a:t>
            </a:fld>
            <a:endParaRPr lang="en-US"/>
          </a:p>
        </p:txBody>
      </p:sp>
    </p:spTree>
    <p:extLst>
      <p:ext uri="{BB962C8B-B14F-4D97-AF65-F5344CB8AC3E}">
        <p14:creationId xmlns:p14="http://schemas.microsoft.com/office/powerpoint/2010/main" val="2646300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914400"/>
          </a:xfrm>
        </p:spPr>
        <p:txBody>
          <a:bodyPr/>
          <a:lstStyle>
            <a:lvl1pPr>
              <a:defRPr sz="4000" cap="none" baseline="0"/>
            </a:lvl1pPr>
          </a:lstStyle>
          <a:p>
            <a:r>
              <a:rPr lang="en-US"/>
              <a:t>Click to edit Master title style</a:t>
            </a:r>
          </a:p>
        </p:txBody>
      </p:sp>
      <p:sp>
        <p:nvSpPr>
          <p:cNvPr id="3" name="Slide Number Placeholder 10"/>
          <p:cNvSpPr>
            <a:spLocks noGrp="1"/>
          </p:cNvSpPr>
          <p:nvPr>
            <p:ph type="sldNum" sz="quarter" idx="10"/>
          </p:nvPr>
        </p:nvSpPr>
        <p:spPr/>
        <p:txBody>
          <a:bodyPr/>
          <a:lstStyle>
            <a:lvl1pPr>
              <a:defRPr/>
            </a:lvl1pPr>
          </a:lstStyle>
          <a:p>
            <a:fld id="{5FDC8EE7-1221-49A2-BBE8-D84192C64216}" type="slidenum">
              <a:rPr lang="en-US" smtClean="0"/>
              <a:t>‹#›</a:t>
            </a:fld>
            <a:endParaRPr lang="en-US"/>
          </a:p>
        </p:txBody>
      </p:sp>
    </p:spTree>
    <p:extLst>
      <p:ext uri="{BB962C8B-B14F-4D97-AF65-F5344CB8AC3E}">
        <p14:creationId xmlns:p14="http://schemas.microsoft.com/office/powerpoint/2010/main" val="22515222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914400" y="6324601"/>
            <a:ext cx="6705600" cy="365125"/>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mn-lt"/>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5FDC8EE7-1221-49A2-BBE8-D84192C64216}" type="slidenum">
              <a:rPr lang="en-US" smtClean="0"/>
              <a:t>‹#›</a:t>
            </a:fld>
            <a:endParaRPr lang="en-US"/>
          </a:p>
        </p:txBody>
      </p:sp>
    </p:spTree>
    <p:extLst>
      <p:ext uri="{BB962C8B-B14F-4D97-AF65-F5344CB8AC3E}">
        <p14:creationId xmlns:p14="http://schemas.microsoft.com/office/powerpoint/2010/main" val="37487686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62050"/>
          </a:xfrm>
        </p:spPr>
        <p:txBody>
          <a:bodyPr anchor="ctr"/>
          <a:lstStyle>
            <a:lvl1pPr algn="ctr">
              <a:buNone/>
              <a:defRPr sz="3600" b="0"/>
            </a:lvl1pPr>
          </a:lstStyle>
          <a:p>
            <a:r>
              <a:rPr lang="en-US"/>
              <a:t>Click to edit Master title style</a:t>
            </a:r>
            <a:endParaRPr lang="en-US" dirty="0"/>
          </a:p>
        </p:txBody>
      </p:sp>
      <p:sp>
        <p:nvSpPr>
          <p:cNvPr id="3" name="Text Placeholder 2"/>
          <p:cNvSpPr>
            <a:spLocks noGrp="1"/>
          </p:cNvSpPr>
          <p:nvPr>
            <p:ph type="body" idx="2"/>
          </p:nvPr>
        </p:nvSpPr>
        <p:spPr>
          <a:xfrm>
            <a:off x="914400" y="12954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a:t>Edit Master text styles</a:t>
            </a:r>
          </a:p>
        </p:txBody>
      </p:sp>
      <p:sp>
        <p:nvSpPr>
          <p:cNvPr id="4" name="Content Placeholder 3"/>
          <p:cNvSpPr>
            <a:spLocks noGrp="1"/>
          </p:cNvSpPr>
          <p:nvPr>
            <p:ph sz="half" idx="1"/>
          </p:nvPr>
        </p:nvSpPr>
        <p:spPr>
          <a:xfrm>
            <a:off x="4572000" y="1295400"/>
            <a:ext cx="7315200" cy="4572000"/>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0"/>
          <p:cNvSpPr>
            <a:spLocks noGrp="1"/>
          </p:cNvSpPr>
          <p:nvPr>
            <p:ph type="sldNum" sz="quarter" idx="10"/>
          </p:nvPr>
        </p:nvSpPr>
        <p:spPr/>
        <p:txBody>
          <a:bodyPr/>
          <a:lstStyle>
            <a:lvl1pPr>
              <a:defRPr/>
            </a:lvl1pPr>
          </a:lstStyle>
          <a:p>
            <a:fld id="{5FDC8EE7-1221-49A2-BBE8-D84192C64216}" type="slidenum">
              <a:rPr lang="en-US" smtClean="0"/>
              <a:t>‹#›</a:t>
            </a:fld>
            <a:endParaRPr lang="en-US"/>
          </a:p>
        </p:txBody>
      </p:sp>
    </p:spTree>
    <p:extLst>
      <p:ext uri="{BB962C8B-B14F-4D97-AF65-F5344CB8AC3E}">
        <p14:creationId xmlns:p14="http://schemas.microsoft.com/office/powerpoint/2010/main" val="32182985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0"/>
          <p:cNvSpPr>
            <a:spLocks noGrp="1"/>
          </p:cNvSpPr>
          <p:nvPr>
            <p:ph type="sldNum" sz="quarter" idx="10"/>
          </p:nvPr>
        </p:nvSpPr>
        <p:spPr/>
        <p:txBody>
          <a:bodyPr/>
          <a:lstStyle>
            <a:lvl1pPr>
              <a:defRPr/>
            </a:lvl1pPr>
          </a:lstStyle>
          <a:p>
            <a:fld id="{5FDC8EE7-1221-49A2-BBE8-D84192C64216}" type="slidenum">
              <a:rPr lang="en-US" smtClean="0"/>
              <a:t>‹#›</a:t>
            </a:fld>
            <a:endParaRPr lang="en-US"/>
          </a:p>
        </p:txBody>
      </p:sp>
    </p:spTree>
    <p:extLst>
      <p:ext uri="{BB962C8B-B14F-4D97-AF65-F5344CB8AC3E}">
        <p14:creationId xmlns:p14="http://schemas.microsoft.com/office/powerpoint/2010/main" val="2970792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fld id="{5FDC8EE7-1221-49A2-BBE8-D84192C64216}" type="slidenum">
              <a:rPr lang="en-US" smtClean="0"/>
              <a:t>‹#›</a:t>
            </a:fld>
            <a:endParaRPr lang="en-US"/>
          </a:p>
        </p:txBody>
      </p:sp>
    </p:spTree>
    <p:extLst>
      <p:ext uri="{BB962C8B-B14F-4D97-AF65-F5344CB8AC3E}">
        <p14:creationId xmlns:p14="http://schemas.microsoft.com/office/powerpoint/2010/main" val="3147908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34106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with Date">
  <p:cSld name="Title Only with Date">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122833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390141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649654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068549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D6366C89-C104-463E-A194-2E43AD076CAD}" type="slidenum">
              <a:rPr lang="en-US" altLang="en-US"/>
              <a:pPr>
                <a:defRPr/>
              </a:pPr>
              <a:t>‹#›</a:t>
            </a:fld>
            <a:endParaRPr lang="en-US" altLang="en-US"/>
          </a:p>
        </p:txBody>
      </p:sp>
    </p:spTree>
    <p:extLst>
      <p:ext uri="{BB962C8B-B14F-4D97-AF65-F5344CB8AC3E}">
        <p14:creationId xmlns:p14="http://schemas.microsoft.com/office/powerpoint/2010/main" val="2098672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5.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image" Target="../media/image4.emf"/><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theme" Target="../theme/theme3.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32.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31.gif"/><Relationship Id="rId5" Type="http://schemas.openxmlformats.org/officeDocument/2006/relationships/slideLayout" Target="../slideLayouts/slideLayout36.xml"/><Relationship Id="rId10" Type="http://schemas.openxmlformats.org/officeDocument/2006/relationships/image" Target="../media/image30.jpg"/><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5.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3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5544" y="-35858"/>
            <a:ext cx="6858000" cy="6858000"/>
          </a:xfrm>
          <a:prstGeom prst="rect">
            <a:avLst/>
          </a:prstGeom>
        </p:spPr>
      </p:pic>
      <p:sp>
        <p:nvSpPr>
          <p:cNvPr id="14" name="Google Shape;1065;p63">
            <a:extLst>
              <a:ext uri="{FF2B5EF4-FFF2-40B4-BE49-F238E27FC236}">
                <a16:creationId xmlns:a16="http://schemas.microsoft.com/office/drawing/2014/main" id="{DDA331F4-107C-C341-935F-B726C4C5C4D3}"/>
              </a:ext>
            </a:extLst>
          </p:cNvPr>
          <p:cNvSpPr/>
          <p:nvPr userDrawn="1"/>
        </p:nvSpPr>
        <p:spPr>
          <a:xfrm>
            <a:off x="3077428" y="1652985"/>
            <a:ext cx="9114600" cy="3578100"/>
          </a:xfrm>
          <a:prstGeom prst="rect">
            <a:avLst/>
          </a:prstGeom>
          <a:solidFill>
            <a:srgbClr val="1CA8BB">
              <a:alpha val="8196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701;p53">
            <a:extLst>
              <a:ext uri="{FF2B5EF4-FFF2-40B4-BE49-F238E27FC236}">
                <a16:creationId xmlns:a16="http://schemas.microsoft.com/office/drawing/2014/main" id="{1D03E609-44EC-BC47-A4B7-05ADA0D3891B}"/>
              </a:ext>
            </a:extLst>
          </p:cNvPr>
          <p:cNvSpPr txBox="1"/>
          <p:nvPr userDrawn="1"/>
        </p:nvSpPr>
        <p:spPr>
          <a:xfrm>
            <a:off x="126989" y="4815671"/>
            <a:ext cx="2759058" cy="1039693"/>
          </a:xfrm>
          <a:prstGeom prst="rect">
            <a:avLst/>
          </a:prstGeom>
          <a:solidFill>
            <a:schemeClr val="bg1">
              <a:alpha val="37000"/>
            </a:schemeClr>
          </a:solidFill>
          <a:ln>
            <a:noFill/>
          </a:ln>
        </p:spPr>
        <p:txBody>
          <a:bodyPr spcFirstLastPara="1" wrap="square" lIns="0" tIns="0" rIns="0" bIns="0" anchor="t" anchorCtr="0">
            <a:noAutofit/>
          </a:bodyPr>
          <a:lstStyle/>
          <a:p>
            <a:r>
              <a:rPr lang="en-US" sz="2400" dirty="0">
                <a:solidFill>
                  <a:schemeClr val="tx1"/>
                </a:solidFill>
                <a:latin typeface="Calibri" panose="020F0502020204030204" pitchFamily="34" charset="0"/>
                <a:cs typeface="Calibri" panose="020F0502020204030204" pitchFamily="34" charset="0"/>
              </a:rPr>
              <a:t>NOAA </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National Satellite, and Information Service</a:t>
            </a:r>
          </a:p>
        </p:txBody>
      </p:sp>
      <p:pic>
        <p:nvPicPr>
          <p:cNvPr id="15" name="Google Shape;1074;p63">
            <a:extLst>
              <a:ext uri="{FF2B5EF4-FFF2-40B4-BE49-F238E27FC236}">
                <a16:creationId xmlns:a16="http://schemas.microsoft.com/office/drawing/2014/main" id="{8B230C2C-D173-0A40-802A-EDACB2BEA9E2}"/>
              </a:ext>
            </a:extLst>
          </p:cNvPr>
          <p:cNvPicPr preferRelativeResize="0"/>
          <p:nvPr userDrawn="1"/>
        </p:nvPicPr>
        <p:blipFill rotWithShape="1">
          <a:blip r:embed="rId4">
            <a:alphaModFix/>
          </a:blip>
          <a:srcRect/>
          <a:stretch/>
        </p:blipFill>
        <p:spPr>
          <a:xfrm>
            <a:off x="1856153" y="6888"/>
            <a:ext cx="2496250" cy="2306180"/>
          </a:xfrm>
          <a:prstGeom prst="rect">
            <a:avLst/>
          </a:prstGeom>
          <a:noFill/>
          <a:ln>
            <a:noFill/>
          </a:ln>
        </p:spPr>
      </p:pic>
      <p:grpSp>
        <p:nvGrpSpPr>
          <p:cNvPr id="8" name="Group 7">
            <a:extLst>
              <a:ext uri="{FF2B5EF4-FFF2-40B4-BE49-F238E27FC236}">
                <a16:creationId xmlns:a16="http://schemas.microsoft.com/office/drawing/2014/main" id="{1345F0FB-2B0B-0946-A4A8-51F7611BA1D3}"/>
              </a:ext>
            </a:extLst>
          </p:cNvPr>
          <p:cNvGrpSpPr/>
          <p:nvPr userDrawn="1"/>
        </p:nvGrpSpPr>
        <p:grpSpPr>
          <a:xfrm>
            <a:off x="2858272" y="2946245"/>
            <a:ext cx="2095108" cy="2025840"/>
            <a:chOff x="310960" y="5520595"/>
            <a:chExt cx="1239704" cy="1239704"/>
          </a:xfrm>
        </p:grpSpPr>
        <p:sp>
          <p:nvSpPr>
            <p:cNvPr id="9" name="Oval 8">
              <a:extLst>
                <a:ext uri="{FF2B5EF4-FFF2-40B4-BE49-F238E27FC236}">
                  <a16:creationId xmlns:a16="http://schemas.microsoft.com/office/drawing/2014/main" id="{87B9017E-5988-5844-9F5B-C9FF9C98F722}"/>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1" name="Google Shape;713;p54">
              <a:extLst>
                <a:ext uri="{FF2B5EF4-FFF2-40B4-BE49-F238E27FC236}">
                  <a16:creationId xmlns:a16="http://schemas.microsoft.com/office/drawing/2014/main" id="{970ACC8B-EF90-3C4B-8960-764C4981D66B}"/>
                </a:ext>
              </a:extLst>
            </p:cNvPr>
            <p:cNvPicPr preferRelativeResize="0"/>
            <p:nvPr userDrawn="1"/>
          </p:nvPicPr>
          <p:blipFill rotWithShape="1">
            <a:blip r:embed="rId5">
              <a:alphaModFix/>
            </a:blip>
            <a:srcRect/>
            <a:stretch/>
          </p:blipFill>
          <p:spPr>
            <a:xfrm>
              <a:off x="352776" y="5562411"/>
              <a:ext cx="1156072" cy="1156072"/>
            </a:xfrm>
            <a:prstGeom prst="rect">
              <a:avLst/>
            </a:prstGeom>
            <a:noFill/>
            <a:ln>
              <a:noFill/>
            </a:ln>
          </p:spPr>
        </p:pic>
      </p:grpSp>
    </p:spTree>
    <p:extLst>
      <p:ext uri="{BB962C8B-B14F-4D97-AF65-F5344CB8AC3E}">
        <p14:creationId xmlns:p14="http://schemas.microsoft.com/office/powerpoint/2010/main" val="2237455209"/>
      </p:ext>
    </p:extLst>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1" name="Picture 20">
            <a:extLst>
              <a:ext uri="{FF2B5EF4-FFF2-40B4-BE49-F238E27FC236}">
                <a16:creationId xmlns:a16="http://schemas.microsoft.com/office/drawing/2014/main" id="{8ED5E318-1000-9C4F-9FB9-FABA42757DB1}"/>
              </a:ext>
            </a:extLst>
          </p:cNvPr>
          <p:cNvPicPr>
            <a:picLocks noChangeAspect="1"/>
          </p:cNvPicPr>
          <p:nvPr userDrawn="1"/>
        </p:nvPicPr>
        <p:blipFill>
          <a:blip r:embed="rId10"/>
          <a:stretch>
            <a:fillRect/>
          </a:stretch>
        </p:blipFill>
        <p:spPr>
          <a:xfrm>
            <a:off x="0" y="6420051"/>
            <a:ext cx="11652691" cy="447573"/>
          </a:xfrm>
          <a:prstGeom prst="rect">
            <a:avLst/>
          </a:prstGeom>
        </p:spPr>
      </p:pic>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9" name="Google Shape;711;p54">
            <a:extLst>
              <a:ext uri="{FF2B5EF4-FFF2-40B4-BE49-F238E27FC236}">
                <a16:creationId xmlns:a16="http://schemas.microsoft.com/office/drawing/2014/main" id="{439837A8-AFB5-B64F-AD20-B9509625DCF6}"/>
              </a:ext>
            </a:extLst>
          </p:cNvPr>
          <p:cNvSpPr txBox="1">
            <a:spLocks/>
          </p:cNvSpPr>
          <p:nvPr userDrawn="1"/>
        </p:nvSpPr>
        <p:spPr>
          <a:xfrm>
            <a:off x="11361819" y="6443000"/>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0" i="0" smtClean="0">
                <a:solidFill>
                  <a:srgbClr val="CCCCCC"/>
                </a:solidFill>
                <a:latin typeface="Calibri" panose="020F0502020204030204" pitchFamily="34" charset="0"/>
                <a:cs typeface="Calibri" panose="020F0502020204030204" pitchFamily="34" charset="0"/>
              </a:rPr>
              <a:pPr algn="r"/>
              <a:t>‹#›</a:t>
            </a:fld>
            <a:endParaRPr lang="en-US" b="0" i="0" dirty="0">
              <a:solidFill>
                <a:srgbClr val="CCCCCC"/>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1345F0FB-2B0B-0946-A4A8-51F7611BA1D3}"/>
              </a:ext>
            </a:extLst>
          </p:cNvPr>
          <p:cNvGrpSpPr/>
          <p:nvPr userDrawn="1"/>
        </p:nvGrpSpPr>
        <p:grpSpPr>
          <a:xfrm>
            <a:off x="108830" y="6112041"/>
            <a:ext cx="667507" cy="667507"/>
            <a:chOff x="310960" y="5520595"/>
            <a:chExt cx="1239704" cy="1239704"/>
          </a:xfrm>
        </p:grpSpPr>
        <p:sp>
          <p:nvSpPr>
            <p:cNvPr id="3" name="Oval 2">
              <a:extLst>
                <a:ext uri="{FF2B5EF4-FFF2-40B4-BE49-F238E27FC236}">
                  <a16:creationId xmlns:a16="http://schemas.microsoft.com/office/drawing/2014/main" id="{87B9017E-5988-5844-9F5B-C9FF9C98F722}"/>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7" name="Google Shape;713;p54">
              <a:extLst>
                <a:ext uri="{FF2B5EF4-FFF2-40B4-BE49-F238E27FC236}">
                  <a16:creationId xmlns:a16="http://schemas.microsoft.com/office/drawing/2014/main" id="{970ACC8B-EF90-3C4B-8960-764C4981D66B}"/>
                </a:ext>
              </a:extLst>
            </p:cNvPr>
            <p:cNvPicPr preferRelativeResize="0"/>
            <p:nvPr userDrawn="1"/>
          </p:nvPicPr>
          <p:blipFill rotWithShape="1">
            <a:blip r:embed="rId11">
              <a:alphaModFix/>
            </a:blip>
            <a:srcRect/>
            <a:stretch/>
          </p:blipFill>
          <p:spPr>
            <a:xfrm>
              <a:off x="352776" y="5562411"/>
              <a:ext cx="1156072" cy="1156072"/>
            </a:xfrm>
            <a:prstGeom prst="rect">
              <a:avLst/>
            </a:prstGeom>
            <a:noFill/>
            <a:ln>
              <a:noFill/>
            </a:ln>
          </p:spPr>
        </p:pic>
      </p:grpSp>
      <p:sp>
        <p:nvSpPr>
          <p:cNvPr id="26" name="TextBox 25">
            <a:extLst>
              <a:ext uri="{FF2B5EF4-FFF2-40B4-BE49-F238E27FC236}">
                <a16:creationId xmlns:a16="http://schemas.microsoft.com/office/drawing/2014/main" id="{29F288B5-7356-664A-815E-6BBD5EEBBEF7}"/>
              </a:ext>
            </a:extLst>
          </p:cNvPr>
          <p:cNvSpPr txBox="1"/>
          <p:nvPr userDrawn="1"/>
        </p:nvSpPr>
        <p:spPr>
          <a:xfrm>
            <a:off x="923667" y="6485276"/>
            <a:ext cx="7663063" cy="307777"/>
          </a:xfrm>
          <a:prstGeom prst="rect">
            <a:avLst/>
          </a:prstGeom>
          <a:noFill/>
        </p:spPr>
        <p:txBody>
          <a:bodyPr wrap="square" rtlCol="0">
            <a:spAutoFit/>
          </a:bodyPr>
          <a:lstStyle/>
          <a:p>
            <a:r>
              <a:rPr lang="en-US" sz="1400" b="0" i="0" dirty="0">
                <a:solidFill>
                  <a:schemeClr val="bg1"/>
                </a:solidFill>
                <a:latin typeface="Calibri" panose="020F0502020204030204" pitchFamily="34" charset="0"/>
                <a:cs typeface="Calibri" panose="020F0502020204030204" pitchFamily="34" charset="0"/>
              </a:rPr>
              <a:t>NOAA National Environmental Satellite, Data, and Information Service</a:t>
            </a:r>
          </a:p>
        </p:txBody>
      </p:sp>
      <p:pic>
        <p:nvPicPr>
          <p:cNvPr id="20" name="Picture 19"/>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90500" y="-4662"/>
            <a:ext cx="12382500" cy="333375"/>
          </a:xfrm>
          <a:prstGeom prst="rect">
            <a:avLst/>
          </a:prstGeom>
        </p:spPr>
      </p:pic>
    </p:spTree>
    <p:extLst>
      <p:ext uri="{BB962C8B-B14F-4D97-AF65-F5344CB8AC3E}">
        <p14:creationId xmlns:p14="http://schemas.microsoft.com/office/powerpoint/2010/main" val="3562975608"/>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hf sldNum="0"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baseline="0">
          <a:solidFill>
            <a:schemeClr val="accent5">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2C6E0-04C8-4037-B2ED-B11B4CC9C90D}" type="slidenum">
              <a:rPr lang="en-US" smtClean="0"/>
              <a:t>‹#›</a:t>
            </a:fld>
            <a:endParaRPr lang="en-US"/>
          </a:p>
        </p:txBody>
      </p:sp>
    </p:spTree>
    <p:extLst>
      <p:ext uri="{BB962C8B-B14F-4D97-AF65-F5344CB8AC3E}">
        <p14:creationId xmlns:p14="http://schemas.microsoft.com/office/powerpoint/2010/main" val="172844464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4"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g140dd115efb_2_0"/>
          <p:cNvSpPr txBox="1">
            <a:spLocks noGrp="1"/>
          </p:cNvSpPr>
          <p:nvPr>
            <p:ph type="title"/>
          </p:nvPr>
        </p:nvSpPr>
        <p:spPr>
          <a:xfrm>
            <a:off x="1584960" y="185739"/>
            <a:ext cx="7461504" cy="681428"/>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0" name="Google Shape;160;g140dd115efb_2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g140dd115efb_2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2" name="Google Shape;162;g140dd115efb_2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g140dd115efb_2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4" name="Google Shape;164;g140dd115efb_2_0"/>
          <p:cNvPicPr preferRelativeResize="0"/>
          <p:nvPr/>
        </p:nvPicPr>
        <p:blipFill rotWithShape="1">
          <a:blip r:embed="rId10">
            <a:alphaModFix/>
          </a:blip>
          <a:srcRect/>
          <a:stretch/>
        </p:blipFill>
        <p:spPr>
          <a:xfrm>
            <a:off x="10253831" y="54121"/>
            <a:ext cx="962721" cy="768840"/>
          </a:xfrm>
          <a:prstGeom prst="rect">
            <a:avLst/>
          </a:prstGeom>
          <a:noFill/>
          <a:ln>
            <a:noFill/>
          </a:ln>
        </p:spPr>
      </p:pic>
      <p:pic>
        <p:nvPicPr>
          <p:cNvPr id="165" name="Google Shape;165;g140dd115efb_2_0"/>
          <p:cNvPicPr preferRelativeResize="0"/>
          <p:nvPr/>
        </p:nvPicPr>
        <p:blipFill rotWithShape="1">
          <a:blip r:embed="rId11">
            <a:alphaModFix/>
          </a:blip>
          <a:srcRect/>
          <a:stretch/>
        </p:blipFill>
        <p:spPr>
          <a:xfrm>
            <a:off x="11216552" y="9916"/>
            <a:ext cx="857250" cy="857250"/>
          </a:xfrm>
          <a:prstGeom prst="rect">
            <a:avLst/>
          </a:prstGeom>
          <a:noFill/>
          <a:ln>
            <a:noFill/>
          </a:ln>
        </p:spPr>
      </p:pic>
      <p:pic>
        <p:nvPicPr>
          <p:cNvPr id="166" name="Google Shape;166;g140dd115efb_2_0"/>
          <p:cNvPicPr preferRelativeResize="0"/>
          <p:nvPr/>
        </p:nvPicPr>
        <p:blipFill rotWithShape="1">
          <a:blip r:embed="rId12">
            <a:alphaModFix/>
          </a:blip>
          <a:srcRect/>
          <a:stretch/>
        </p:blipFill>
        <p:spPr>
          <a:xfrm>
            <a:off x="0" y="9925"/>
            <a:ext cx="1841863" cy="914400"/>
          </a:xfrm>
          <a:prstGeom prst="rect">
            <a:avLst/>
          </a:prstGeom>
          <a:noFill/>
          <a:ln>
            <a:noFill/>
          </a:ln>
        </p:spPr>
      </p:pic>
    </p:spTree>
    <p:extLst>
      <p:ext uri="{BB962C8B-B14F-4D97-AF65-F5344CB8AC3E}">
        <p14:creationId xmlns:p14="http://schemas.microsoft.com/office/powerpoint/2010/main" val="1387326886"/>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6" name="Picture 25" descr="star_fade_bg.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824384" y="0"/>
            <a:ext cx="33676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4" descr="star_fade_bg.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299201" y="0"/>
            <a:ext cx="33676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3" descr="star_fade_bg.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149601" y="0"/>
            <a:ext cx="33676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0" descr="star_fade_bg.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 y="0"/>
            <a:ext cx="33676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Placeholder 21"/>
          <p:cNvSpPr>
            <a:spLocks noGrp="1"/>
          </p:cNvSpPr>
          <p:nvPr>
            <p:ph type="title"/>
          </p:nvPr>
        </p:nvSpPr>
        <p:spPr>
          <a:xfrm>
            <a:off x="611016" y="0"/>
            <a:ext cx="10971384" cy="609600"/>
          </a:xfrm>
          <a:prstGeom prst="rect">
            <a:avLst/>
          </a:prstGeom>
        </p:spPr>
        <p:txBody>
          <a:bodyPr vert="horz" wrap="square" lIns="91440" tIns="45720" rIns="91440" bIns="45720" numCol="1" anchor="t" anchorCtr="0" compatLnSpc="1">
            <a:prstTxWarp prst="textNoShape">
              <a:avLst/>
            </a:prstTxWarp>
            <a:noAutofit/>
          </a:bodyPr>
          <a:lstStyle/>
          <a:p>
            <a:pPr lvl="0"/>
            <a:r>
              <a:rPr lang="en-US"/>
              <a:t>Click to edit Master title style</a:t>
            </a:r>
            <a:endParaRPr lang="en-US" dirty="0"/>
          </a:p>
        </p:txBody>
      </p:sp>
      <p:sp>
        <p:nvSpPr>
          <p:cNvPr id="1031" name="Text Placeholder 12"/>
          <p:cNvSpPr>
            <a:spLocks noGrp="1"/>
          </p:cNvSpPr>
          <p:nvPr>
            <p:ph type="body" idx="1"/>
          </p:nvPr>
        </p:nvSpPr>
        <p:spPr bwMode="auto">
          <a:xfrm>
            <a:off x="611016" y="762000"/>
            <a:ext cx="10971384" cy="57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zh-CN" dirty="0"/>
          </a:p>
        </p:txBody>
      </p:sp>
      <p:sp>
        <p:nvSpPr>
          <p:cNvPr id="1033" name="TextBox 9"/>
          <p:cNvSpPr txBox="1">
            <a:spLocks noChangeArrowheads="1"/>
          </p:cNvSpPr>
          <p:nvPr/>
        </p:nvSpPr>
        <p:spPr bwMode="auto">
          <a:xfrm>
            <a:off x="487965" y="6590764"/>
            <a:ext cx="508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a:solidFill>
                  <a:srgbClr val="FFF1CE"/>
                </a:solidFill>
                <a:latin typeface="Corbel" pitchFamily="34" charset="0"/>
              </a:rPr>
              <a:t>Cooperative Institute for Meteorological Satellite Studies</a:t>
            </a:r>
          </a:p>
          <a:p>
            <a:pPr eaLnBrk="1" hangingPunct="1">
              <a:defRPr/>
            </a:pPr>
            <a:r>
              <a:rPr lang="en-US" sz="700" dirty="0">
                <a:latin typeface="Corbel" pitchFamily="34" charset="0"/>
              </a:rPr>
              <a:t>University of Wisconsin - Madison</a:t>
            </a:r>
          </a:p>
        </p:txBody>
      </p:sp>
      <p:sp>
        <p:nvSpPr>
          <p:cNvPr id="11" name="Slide Number Placeholder 10"/>
          <p:cNvSpPr>
            <a:spLocks noGrp="1"/>
          </p:cNvSpPr>
          <p:nvPr>
            <p:ph type="sldNum" sz="quarter" idx="4"/>
          </p:nvPr>
        </p:nvSpPr>
        <p:spPr>
          <a:xfrm>
            <a:off x="11582400" y="6629400"/>
            <a:ext cx="6096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mn-lt"/>
              </a:defRPr>
            </a:lvl1pPr>
          </a:lstStyle>
          <a:p>
            <a:fld id="{5FDC8EE7-1221-49A2-BBE8-D84192C64216}" type="slidenum">
              <a:rPr lang="en-US" smtClean="0"/>
              <a:t>‹#›</a:t>
            </a:fld>
            <a:endParaRPr lang="en-US"/>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 y="6537278"/>
            <a:ext cx="609599" cy="320722"/>
          </a:xfrm>
          <a:prstGeom prst="rect">
            <a:avLst/>
          </a:prstGeom>
        </p:spPr>
      </p:pic>
    </p:spTree>
    <p:extLst>
      <p:ext uri="{BB962C8B-B14F-4D97-AF65-F5344CB8AC3E}">
        <p14:creationId xmlns:p14="http://schemas.microsoft.com/office/powerpoint/2010/main" val="138412448"/>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rgbClr val="A7D6FF"/>
        </a:buClr>
        <a:buSzPct val="95000"/>
        <a:buFont typeface="Wingdings" pitchFamily="2" charset="2"/>
        <a:buChar char=""/>
        <a:defRPr sz="3000" kern="1200">
          <a:solidFill>
            <a:schemeClr val="tx1"/>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Char char=""/>
        <a:defRPr sz="26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Char char=""/>
        <a:defRPr sz="24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Char char="•"/>
        <a:defRPr sz="22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Char char=""/>
        <a:defRPr sz="20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6.xml"/><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gif"/><Relationship Id="rId1" Type="http://schemas.microsoft.com/office/2007/relationships/media" Target="../media/media3.gif"/><Relationship Id="rId5" Type="http://schemas.openxmlformats.org/officeDocument/2006/relationships/image" Target="../media/image71.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file:///C:\JLI\ABS\GUC-III\gsall_02042.avi" TargetMode="Externa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hyperlink" Target="https://www.nesdis.noaa.gov/next-generation/geostationary-extended-observations-geoxo" TargetMode="External"/><Relationship Id="rId2" Type="http://schemas.openxmlformats.org/officeDocument/2006/relationships/image" Target="../media/image38.webp"/><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hyperlink" Target="https://repository.library.noaa.gov/view/noaa/32921" TargetMode="External"/><Relationship Id="rId3" Type="http://schemas.openxmlformats.org/officeDocument/2006/relationships/image" Target="../media/image77.png"/><Relationship Id="rId7"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nesdis.noaa.gov/next-generation/geoxo/geoxo-sounder-gxs" TargetMode="External"/><Relationship Id="rId5" Type="http://schemas.openxmlformats.org/officeDocument/2006/relationships/hyperlink" Target="https://www.nesdis.noaa.gov/next-generation-satellites/geostationary-extended-observations-geoxo" TargetMode="External"/><Relationship Id="rId4" Type="http://schemas.openxmlformats.org/officeDocument/2006/relationships/hyperlink" Target="https://www.ssec.wisc.edu/geo-ir-sounder/"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1.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 Id="rId9"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7;p53">
            <a:extLst>
              <a:ext uri="{FF2B5EF4-FFF2-40B4-BE49-F238E27FC236}">
                <a16:creationId xmlns:a16="http://schemas.microsoft.com/office/drawing/2014/main" id="{5CE4EDA1-1988-994A-9536-69AFC572FC3E}"/>
              </a:ext>
            </a:extLst>
          </p:cNvPr>
          <p:cNvSpPr txBox="1"/>
          <p:nvPr/>
        </p:nvSpPr>
        <p:spPr>
          <a:xfrm>
            <a:off x="5151591" y="1943875"/>
            <a:ext cx="7067184" cy="2462111"/>
          </a:xfrm>
          <a:prstGeom prst="rect">
            <a:avLst/>
          </a:prstGeom>
          <a:noFill/>
          <a:ln>
            <a:noFill/>
          </a:ln>
        </p:spPr>
        <p:txBody>
          <a:bodyPr spcFirstLastPara="1" wrap="square" lIns="91425" tIns="45700" rIns="91425" bIns="45700" anchor="b" anchorCtr="0">
            <a:noAutofit/>
          </a:bodyPr>
          <a:lstStyle/>
          <a:p>
            <a:pPr lvl="0">
              <a:lnSpc>
                <a:spcPct val="90000"/>
              </a:lnSpc>
              <a:buClr>
                <a:srgbClr val="2F5496"/>
              </a:buClr>
              <a:buSzPts val="5000"/>
              <a:defRPr/>
            </a:pPr>
            <a:r>
              <a:rPr lang="en-US" sz="5400" dirty="0">
                <a:solidFill>
                  <a:srgbClr val="FFFF00"/>
                </a:solidFill>
              </a:rPr>
              <a:t>Information Content from the </a:t>
            </a:r>
            <a:r>
              <a:rPr lang="en-US" sz="5400" dirty="0" err="1">
                <a:solidFill>
                  <a:srgbClr val="FFFF00"/>
                </a:solidFill>
              </a:rPr>
              <a:t>GeoXO</a:t>
            </a:r>
            <a:r>
              <a:rPr lang="en-US" sz="5400" dirty="0">
                <a:solidFill>
                  <a:srgbClr val="FFFF00"/>
                </a:solidFill>
              </a:rPr>
              <a:t> Sounder (GXS) </a:t>
            </a:r>
            <a:endParaRPr kumimoji="0" sz="1400" b="0"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a:endParaRPr>
          </a:p>
        </p:txBody>
      </p:sp>
      <p:sp>
        <p:nvSpPr>
          <p:cNvPr id="3" name="Google Shape;698;p53">
            <a:extLst>
              <a:ext uri="{FF2B5EF4-FFF2-40B4-BE49-F238E27FC236}">
                <a16:creationId xmlns:a16="http://schemas.microsoft.com/office/drawing/2014/main" id="{B370124D-FF32-A74D-B08D-F6B14D15D281}"/>
              </a:ext>
            </a:extLst>
          </p:cNvPr>
          <p:cNvSpPr txBox="1"/>
          <p:nvPr/>
        </p:nvSpPr>
        <p:spPr>
          <a:xfrm>
            <a:off x="5124817" y="4416431"/>
            <a:ext cx="7055133" cy="5847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smtClean="0">
                <a:ln>
                  <a:noFill/>
                </a:ln>
                <a:solidFill>
                  <a:srgbClr val="FFFFFF"/>
                </a:solidFill>
                <a:effectLst/>
                <a:uLnTx/>
                <a:uFillTx/>
                <a:latin typeface="Calibri"/>
                <a:ea typeface="Calibri"/>
                <a:cs typeface="Calibri"/>
                <a:sym typeface="Calibri"/>
              </a:rPr>
              <a:t>AMS 2023</a:t>
            </a:r>
            <a:endParaRPr kumimoji="0" sz="1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4" name="Google Shape;700;p53">
            <a:extLst>
              <a:ext uri="{FF2B5EF4-FFF2-40B4-BE49-F238E27FC236}">
                <a16:creationId xmlns:a16="http://schemas.microsoft.com/office/drawing/2014/main" id="{F067ED91-F1E3-C645-BD05-7328841A24D5}"/>
              </a:ext>
            </a:extLst>
          </p:cNvPr>
          <p:cNvSpPr txBox="1"/>
          <p:nvPr/>
        </p:nvSpPr>
        <p:spPr>
          <a:xfrm>
            <a:off x="0" y="6117201"/>
            <a:ext cx="1491175" cy="573721"/>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US" sz="2000" b="0" i="0" u="none" strike="noStrike" kern="0" cap="none" spc="0" normalizeH="0" baseline="0" noProof="0" dirty="0" smtClean="0">
                <a:ln>
                  <a:noFill/>
                </a:ln>
                <a:solidFill>
                  <a:srgbClr val="000000"/>
                </a:solidFill>
                <a:effectLst/>
                <a:uLnTx/>
                <a:uFillTx/>
                <a:latin typeface="Calibri"/>
                <a:ea typeface="Calibri"/>
                <a:cs typeface="Calibri"/>
                <a:sym typeface="Calibri"/>
              </a:rPr>
              <a:t> Jan, 2023</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 name="Google Shape;702;p53">
            <a:extLst>
              <a:ext uri="{FF2B5EF4-FFF2-40B4-BE49-F238E27FC236}">
                <a16:creationId xmlns:a16="http://schemas.microsoft.com/office/drawing/2014/main" id="{CA8B16E1-4B13-4F4B-9151-E12185097568}"/>
              </a:ext>
            </a:extLst>
          </p:cNvPr>
          <p:cNvSpPr txBox="1"/>
          <p:nvPr/>
        </p:nvSpPr>
        <p:spPr>
          <a:xfrm>
            <a:off x="3295185" y="5315399"/>
            <a:ext cx="8791307" cy="830997"/>
          </a:xfrm>
          <a:prstGeom prst="rect">
            <a:avLst/>
          </a:prstGeom>
          <a:noFill/>
          <a:ln>
            <a:noFill/>
          </a:ln>
        </p:spPr>
        <p:txBody>
          <a:bodyPr spcFirstLastPara="1" wrap="square" lIns="91425" tIns="45700" rIns="91425" bIns="45700" anchor="t" anchorCtr="0">
            <a:noAutofit/>
          </a:bodyPr>
          <a:lstStyle/>
          <a:p>
            <a:pPr lvl="0"/>
            <a:r>
              <a:rPr kumimoji="0" lang="en-US" sz="1800" b="0" i="1" u="none" strike="noStrike" kern="1200" cap="none" spc="0" normalizeH="0" baseline="0" noProof="0" dirty="0">
                <a:ln>
                  <a:noFill/>
                </a:ln>
                <a:solidFill>
                  <a:srgbClr val="000000"/>
                </a:solidFill>
                <a:effectLst/>
                <a:uLnTx/>
                <a:uFillTx/>
                <a:latin typeface="Arial"/>
                <a:ea typeface="+mn-ea"/>
                <a:cs typeface="+mn-cs"/>
              </a:rPr>
              <a:t>Timothy J. Schmit </a:t>
            </a:r>
            <a:r>
              <a:rPr kumimoji="0" lang="en-US" sz="1800" b="0" i="1" u="none" strike="noStrike" kern="1200" cap="none" spc="0" normalizeH="0" baseline="30000" noProof="0" dirty="0">
                <a:ln>
                  <a:noFill/>
                </a:ln>
                <a:solidFill>
                  <a:srgbClr val="000000"/>
                </a:solidFill>
                <a:effectLst/>
                <a:uLnTx/>
                <a:uFillTx/>
                <a:latin typeface="Arial"/>
                <a:ea typeface="+mn-ea"/>
                <a:cs typeface="+mn-cs"/>
              </a:rPr>
              <a:t>a</a:t>
            </a:r>
            <a:r>
              <a:rPr kumimoji="0" lang="en-US" sz="1800" b="0" i="1" u="none" strike="noStrike" kern="1200" cap="none" spc="0" normalizeH="0" baseline="0" noProof="0" dirty="0">
                <a:ln>
                  <a:noFill/>
                </a:ln>
                <a:solidFill>
                  <a:srgbClr val="000000"/>
                </a:solidFill>
                <a:effectLst/>
                <a:uLnTx/>
                <a:uFillTx/>
                <a:latin typeface="Arial"/>
                <a:ea typeface="+mn-ea"/>
                <a:cs typeface="+mn-cs"/>
              </a:rPr>
              <a:t>,</a:t>
            </a:r>
            <a:r>
              <a:rPr kumimoji="0" lang="en-US" sz="1800" b="0" i="1" u="none" strike="noStrike" kern="1200" cap="none" spc="0" normalizeH="0" baseline="30000" noProof="0" dirty="0">
                <a:ln>
                  <a:noFill/>
                </a:ln>
                <a:solidFill>
                  <a:srgbClr val="000000"/>
                </a:solidFill>
                <a:effectLst/>
                <a:uLnTx/>
                <a:uFillTx/>
                <a:latin typeface="Arial"/>
                <a:ea typeface="+mn-ea"/>
                <a:cs typeface="+mn-cs"/>
              </a:rPr>
              <a:t> </a:t>
            </a:r>
            <a:r>
              <a:rPr kumimoji="0" lang="en-US" sz="1800" b="0" i="1" u="none" strike="noStrike" kern="1200" cap="none" spc="0" normalizeH="0" baseline="0" noProof="0" dirty="0" err="1">
                <a:ln>
                  <a:noFill/>
                </a:ln>
                <a:solidFill>
                  <a:srgbClr val="000000"/>
                </a:solidFill>
                <a:effectLst/>
                <a:uLnTx/>
                <a:uFillTx/>
                <a:latin typeface="Arial"/>
                <a:ea typeface="+mn-ea"/>
                <a:cs typeface="+mn-cs"/>
              </a:rPr>
              <a:t>Zhenglong</a:t>
            </a:r>
            <a:r>
              <a:rPr kumimoji="0" lang="en-US" sz="1800" b="0" i="1" u="none" strike="noStrike" kern="1200" cap="none" spc="0" normalizeH="0" baseline="0" noProof="0" dirty="0">
                <a:ln>
                  <a:noFill/>
                </a:ln>
                <a:solidFill>
                  <a:srgbClr val="000000"/>
                </a:solidFill>
                <a:effectLst/>
                <a:uLnTx/>
                <a:uFillTx/>
                <a:latin typeface="Arial"/>
                <a:ea typeface="+mn-ea"/>
                <a:cs typeface="+mn-cs"/>
              </a:rPr>
              <a:t> Li </a:t>
            </a:r>
            <a:r>
              <a:rPr kumimoji="0" lang="en-US" sz="1800" b="0" i="1" u="none" strike="noStrike" kern="1200" cap="none" spc="0" normalizeH="0" baseline="30000" noProof="0" dirty="0">
                <a:ln>
                  <a:noFill/>
                </a:ln>
                <a:solidFill>
                  <a:srgbClr val="000000"/>
                </a:solidFill>
                <a:effectLst/>
                <a:uLnTx/>
                <a:uFillTx/>
                <a:latin typeface="Arial"/>
                <a:ea typeface="+mn-ea"/>
                <a:cs typeface="+mn-cs"/>
              </a:rPr>
              <a:t>b</a:t>
            </a:r>
            <a:r>
              <a:rPr kumimoji="0" lang="en-US" sz="1800" b="0" i="1" u="none" strike="noStrike" kern="1200" cap="none" spc="0" normalizeH="0" baseline="0" noProof="0" dirty="0">
                <a:ln>
                  <a:noFill/>
                </a:ln>
                <a:solidFill>
                  <a:srgbClr val="000000"/>
                </a:solidFill>
                <a:effectLst/>
                <a:uLnTx/>
                <a:uFillTx/>
                <a:latin typeface="Arial"/>
                <a:ea typeface="+mn-ea"/>
                <a:cs typeface="+mn-cs"/>
              </a:rPr>
              <a:t>, </a:t>
            </a:r>
            <a:r>
              <a:rPr kumimoji="0" lang="en-US" sz="1800" b="0" i="1" u="none" strike="noStrike" kern="1200" cap="none" spc="0" normalizeH="0" baseline="0" noProof="0" dirty="0" err="1" smtClean="0">
                <a:ln>
                  <a:noFill/>
                </a:ln>
                <a:solidFill>
                  <a:srgbClr val="000000"/>
                </a:solidFill>
                <a:effectLst/>
                <a:uLnTx/>
                <a:uFillTx/>
                <a:latin typeface="Arial"/>
                <a:ea typeface="+mn-ea"/>
                <a:cs typeface="+mn-cs"/>
              </a:rPr>
              <a:t>Jinlong</a:t>
            </a:r>
            <a:r>
              <a:rPr kumimoji="0" lang="en-US" sz="1800" b="0" i="1" u="none" strike="noStrike" kern="1200" cap="none" spc="0" normalizeH="0" baseline="0" noProof="0" dirty="0" smtClean="0">
                <a:ln>
                  <a:noFill/>
                </a:ln>
                <a:solidFill>
                  <a:srgbClr val="000000"/>
                </a:solidFill>
                <a:effectLst/>
                <a:uLnTx/>
                <a:uFillTx/>
                <a:latin typeface="Arial"/>
                <a:ea typeface="+mn-ea"/>
                <a:cs typeface="+mn-cs"/>
              </a:rPr>
              <a:t> Li </a:t>
            </a:r>
            <a:r>
              <a:rPr kumimoji="0" lang="en-US" sz="1800" b="0" i="1" u="none" strike="noStrike" kern="1200" cap="none" spc="0" normalizeH="0" baseline="30000" noProof="0" dirty="0" smtClean="0">
                <a:ln>
                  <a:noFill/>
                </a:ln>
                <a:solidFill>
                  <a:srgbClr val="000000"/>
                </a:solidFill>
                <a:effectLst/>
                <a:uLnTx/>
                <a:uFillTx/>
                <a:latin typeface="Arial"/>
                <a:ea typeface="+mn-ea"/>
                <a:cs typeface="+mn-cs"/>
              </a:rPr>
              <a:t>a</a:t>
            </a:r>
            <a:r>
              <a:rPr kumimoji="0" lang="en-US" sz="1800" b="0" i="1" u="none" strike="noStrike" kern="1200" cap="none" spc="0" normalizeH="0" baseline="0" noProof="0" dirty="0">
                <a:ln>
                  <a:noFill/>
                </a:ln>
                <a:solidFill>
                  <a:srgbClr val="000000"/>
                </a:solidFill>
                <a:effectLst/>
                <a:uLnTx/>
                <a:uFillTx/>
                <a:latin typeface="Arial"/>
                <a:ea typeface="+mn-ea"/>
                <a:cs typeface="+mn-cs"/>
              </a:rPr>
              <a:t>, </a:t>
            </a:r>
            <a:r>
              <a:rPr lang="en-US" i="1" dirty="0">
                <a:solidFill>
                  <a:srgbClr val="000000"/>
                </a:solidFill>
              </a:rPr>
              <a:t>Mat </a:t>
            </a:r>
            <a:r>
              <a:rPr lang="en-US" i="1" dirty="0" err="1">
                <a:solidFill>
                  <a:srgbClr val="000000"/>
                </a:solidFill>
              </a:rPr>
              <a:t>Gunshor</a:t>
            </a:r>
            <a:r>
              <a:rPr lang="en-US" i="1" dirty="0">
                <a:solidFill>
                  <a:srgbClr val="000000"/>
                </a:solidFill>
              </a:rPr>
              <a:t> </a:t>
            </a:r>
            <a:r>
              <a:rPr lang="en-US" i="1" baseline="30000" dirty="0">
                <a:solidFill>
                  <a:srgbClr val="000000"/>
                </a:solidFill>
              </a:rPr>
              <a:t>b</a:t>
            </a:r>
            <a:r>
              <a:rPr lang="en-US" i="1" dirty="0">
                <a:solidFill>
                  <a:srgbClr val="000000"/>
                </a:solidFill>
              </a:rPr>
              <a:t>, </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lvl="0">
              <a:defRPr/>
            </a:pPr>
            <a:r>
              <a:rPr kumimoji="0" lang="en-US" sz="1800" b="0" i="1" u="none" strike="noStrike" kern="1200" cap="none" spc="0" normalizeH="0" baseline="0" noProof="0" dirty="0" smtClean="0">
                <a:ln>
                  <a:noFill/>
                </a:ln>
                <a:solidFill>
                  <a:srgbClr val="000000"/>
                </a:solidFill>
                <a:effectLst/>
                <a:uLnTx/>
                <a:uFillTx/>
                <a:latin typeface="Arial"/>
                <a:ea typeface="+mn-ea"/>
                <a:cs typeface="+mn-cs"/>
              </a:rPr>
              <a:t>Dave </a:t>
            </a:r>
            <a:r>
              <a:rPr lang="en-US" i="1" noProof="0" dirty="0" smtClean="0">
                <a:solidFill>
                  <a:srgbClr val="000000"/>
                </a:solidFill>
                <a:latin typeface="Arial"/>
              </a:rPr>
              <a:t>Tobin </a:t>
            </a:r>
            <a:r>
              <a:rPr kumimoji="0" lang="en-US" sz="1800" b="0" i="1" u="none" strike="noStrike" kern="1200" cap="none" spc="0" normalizeH="0" baseline="30000" noProof="0" dirty="0" smtClean="0">
                <a:ln>
                  <a:noFill/>
                </a:ln>
                <a:solidFill>
                  <a:srgbClr val="000000"/>
                </a:solidFill>
                <a:effectLst/>
                <a:uLnTx/>
                <a:uFillTx/>
                <a:latin typeface="Arial"/>
                <a:ea typeface="+mn-ea"/>
                <a:cs typeface="+mn-cs"/>
              </a:rPr>
              <a:t>c</a:t>
            </a:r>
            <a:r>
              <a:rPr kumimoji="0" lang="en-US" sz="1800" b="0" i="1" u="none" strike="noStrike" kern="1200" cap="none" spc="0" normalizeH="0" baseline="0" noProof="0" dirty="0">
                <a:ln>
                  <a:noFill/>
                </a:ln>
                <a:solidFill>
                  <a:srgbClr val="000000"/>
                </a:solidFill>
                <a:effectLst/>
                <a:uLnTx/>
                <a:uFillTx/>
                <a:latin typeface="Arial"/>
                <a:ea typeface="+mn-ea"/>
                <a:cs typeface="+mn-cs"/>
              </a:rPr>
              <a:t>, </a:t>
            </a:r>
            <a:r>
              <a:rPr kumimoji="0" lang="en-US" sz="1800" b="0" i="1" u="none" strike="noStrike" kern="1200" cap="none" spc="0" normalizeH="0" baseline="0" noProof="0" dirty="0" smtClean="0">
                <a:ln>
                  <a:noFill/>
                </a:ln>
                <a:solidFill>
                  <a:srgbClr val="000000"/>
                </a:solidFill>
                <a:effectLst/>
                <a:uLnTx/>
                <a:uFillTx/>
                <a:latin typeface="Arial"/>
                <a:ea typeface="+mn-ea"/>
                <a:cs typeface="+mn-cs"/>
              </a:rPr>
              <a:t>Andrew </a:t>
            </a:r>
            <a:r>
              <a:rPr kumimoji="0" lang="en-US" sz="1800" b="0" i="1" u="none" strike="noStrike" kern="1200" cap="none" spc="0" normalizeH="0" baseline="0" noProof="0" dirty="0" err="1">
                <a:ln>
                  <a:noFill/>
                </a:ln>
                <a:solidFill>
                  <a:srgbClr val="000000"/>
                </a:solidFill>
                <a:effectLst/>
                <a:uLnTx/>
                <a:uFillTx/>
                <a:latin typeface="Arial"/>
                <a:ea typeface="+mn-ea"/>
                <a:cs typeface="+mn-cs"/>
              </a:rPr>
              <a:t>Heidinger</a:t>
            </a:r>
            <a:r>
              <a:rPr kumimoji="0" lang="en-US" sz="1800" b="0" i="1" u="none" strike="noStrike" kern="1200" cap="none" spc="0" normalizeH="0" baseline="0" noProof="0" dirty="0">
                <a:ln>
                  <a:noFill/>
                </a:ln>
                <a:solidFill>
                  <a:srgbClr val="000000"/>
                </a:solidFill>
                <a:effectLst/>
                <a:uLnTx/>
                <a:uFillTx/>
                <a:latin typeface="Arial"/>
                <a:ea typeface="+mn-ea"/>
                <a:cs typeface="+mn-cs"/>
              </a:rPr>
              <a:t> </a:t>
            </a:r>
            <a:r>
              <a:rPr lang="en-US" i="1" baseline="30000" dirty="0" smtClean="0">
                <a:solidFill>
                  <a:srgbClr val="000000"/>
                </a:solidFill>
                <a:latin typeface="Arial"/>
              </a:rPr>
              <a:t>e </a:t>
            </a:r>
            <a:br>
              <a:rPr lang="en-US" i="1" baseline="30000" dirty="0" smtClean="0">
                <a:solidFill>
                  <a:srgbClr val="000000"/>
                </a:solidFill>
                <a:latin typeface="Arial"/>
              </a:rPr>
            </a:br>
            <a:r>
              <a:rPr kumimoji="0" lang="en-US" sz="1800" b="0" i="0" u="none" strike="noStrike" kern="1200" cap="none" spc="0" normalizeH="0" baseline="30000" noProof="0" dirty="0" smtClean="0">
                <a:ln>
                  <a:noFill/>
                </a:ln>
                <a:solidFill>
                  <a:srgbClr val="000000"/>
                </a:solidFill>
                <a:effectLst/>
                <a:uLnTx/>
                <a:uFillTx/>
                <a:latin typeface="Arial"/>
                <a:ea typeface="+mn-ea"/>
                <a:cs typeface="+mn-cs"/>
              </a:rPr>
              <a:t>a</a:t>
            </a:r>
            <a:r>
              <a:rPr kumimoji="0" lang="en-US" sz="1800" b="0" i="1" u="none" strike="noStrike" kern="1200" cap="none" spc="0" normalizeH="0" baseline="30000" noProof="0" dirty="0" smtClean="0">
                <a:ln>
                  <a:noFill/>
                </a:ln>
                <a:solidFill>
                  <a:srgbClr val="000000"/>
                </a:solidFill>
                <a:effectLst/>
                <a:uLnTx/>
                <a:uFillTx/>
                <a:latin typeface="Arial"/>
                <a:ea typeface="+mn-ea"/>
                <a:cs typeface="+mn-cs"/>
              </a:rPr>
              <a:t> </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NOAA/NESDIS/STAR    </a:t>
            </a:r>
            <a:r>
              <a:rPr kumimoji="0" lang="en-US" sz="1800" b="0" i="0" u="none" strike="noStrike" kern="1200" cap="none" spc="0" normalizeH="0" baseline="30000" noProof="0" dirty="0" smtClean="0">
                <a:ln>
                  <a:noFill/>
                </a:ln>
                <a:solidFill>
                  <a:srgbClr val="000000"/>
                </a:solidFill>
                <a:effectLst/>
                <a:uLnTx/>
                <a:uFillTx/>
                <a:latin typeface="Arial"/>
                <a:ea typeface="+mn-ea"/>
                <a:cs typeface="+mn-cs"/>
              </a:rPr>
              <a:t>b</a:t>
            </a:r>
            <a:r>
              <a:rPr kumimoji="0" lang="en-US" sz="1800" b="0" i="1" u="none" strike="noStrike" kern="1200" cap="none" spc="0" normalizeH="0" baseline="30000" noProof="0" dirty="0" smtClean="0">
                <a:ln>
                  <a:noFill/>
                </a:ln>
                <a:solidFill>
                  <a:srgbClr val="000000"/>
                </a:solidFill>
                <a:effectLst/>
                <a:uLnTx/>
                <a:uFillTx/>
                <a:latin typeface="Arial"/>
                <a:ea typeface="+mn-ea"/>
                <a:cs typeface="+mn-cs"/>
              </a:rPr>
              <a:t> </a:t>
            </a:r>
            <a:r>
              <a:rPr kumimoji="0" lang="en-US" sz="1800" b="0" i="0" u="none" strike="noStrike" kern="1200" cap="none" spc="0" normalizeH="0" baseline="0" noProof="0" dirty="0">
                <a:ln>
                  <a:noFill/>
                </a:ln>
                <a:solidFill>
                  <a:srgbClr val="000000"/>
                </a:solidFill>
                <a:effectLst/>
                <a:uLnTx/>
                <a:uFillTx/>
                <a:latin typeface="Arial"/>
                <a:ea typeface="+mn-ea"/>
                <a:cs typeface="+mn-cs"/>
              </a:rPr>
              <a:t>University of </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Wisconsin-Madison/CIMSS</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r>
              <a:rPr kumimoji="0" lang="en-US" sz="1800" b="0" i="0" u="none" strike="noStrike" kern="1200" cap="none" spc="0" normalizeH="0" baseline="30000" noProof="0" dirty="0" smtClean="0">
                <a:ln>
                  <a:noFill/>
                </a:ln>
                <a:solidFill>
                  <a:srgbClr val="000000"/>
                </a:solidFill>
                <a:effectLst/>
                <a:uLnTx/>
                <a:uFillTx/>
                <a:latin typeface="Arial"/>
                <a:ea typeface="+mn-ea"/>
                <a:cs typeface="+mn-cs"/>
              </a:rPr>
              <a:t>c</a:t>
            </a:r>
            <a:r>
              <a:rPr kumimoji="0" lang="en-US" sz="1800" b="0" i="1" u="none" strike="noStrike" kern="1200" cap="none" spc="0" normalizeH="0" baseline="30000" noProof="0" dirty="0" smtClean="0">
                <a:ln>
                  <a:noFill/>
                </a:ln>
                <a:solidFill>
                  <a:srgbClr val="000000"/>
                </a:solidFill>
                <a:effectLst/>
                <a:uLnTx/>
                <a:uFillTx/>
                <a:latin typeface="Arial"/>
                <a:ea typeface="+mn-ea"/>
                <a:cs typeface="+mn-cs"/>
              </a:rPr>
              <a:t> </a:t>
            </a:r>
            <a:r>
              <a:rPr lang="en-US" dirty="0">
                <a:solidFill>
                  <a:srgbClr val="000000"/>
                </a:solidFill>
              </a:rPr>
              <a:t>University of </a:t>
            </a:r>
            <a:r>
              <a:rPr lang="en-US" dirty="0" smtClean="0">
                <a:solidFill>
                  <a:srgbClr val="000000"/>
                </a:solidFill>
              </a:rPr>
              <a:t>Wisconsin-Madison/SSEC</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   </a:t>
            </a:r>
            <a:r>
              <a:rPr kumimoji="0" lang="en-US" sz="1800" b="0" i="1" u="none" strike="noStrike" kern="1200" cap="none" spc="0" normalizeH="0" baseline="30000" noProof="0" dirty="0" smtClean="0">
                <a:ln>
                  <a:noFill/>
                </a:ln>
                <a:solidFill>
                  <a:srgbClr val="000000"/>
                </a:solidFill>
                <a:effectLst/>
                <a:uLnTx/>
                <a:uFillTx/>
                <a:latin typeface="Arial"/>
                <a:ea typeface="+mn-ea"/>
                <a:cs typeface="+mn-cs"/>
              </a:rPr>
              <a:t>e </a:t>
            </a:r>
            <a:r>
              <a:rPr lang="en-US" dirty="0" smtClean="0">
                <a:solidFill>
                  <a:srgbClr val="000000"/>
                </a:solidFill>
              </a:rPr>
              <a:t>NOAA/GeoXO</a:t>
            </a:r>
            <a:endParaRPr lang="en-US" dirty="0">
              <a:solidFill>
                <a:srgbClr val="000000"/>
              </a:solidFill>
            </a:endParaRPr>
          </a:p>
        </p:txBody>
      </p:sp>
      <p:pic>
        <p:nvPicPr>
          <p:cNvPr id="6" name="legacy_advanced_sounder_cub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40727" y="12113"/>
            <a:ext cx="2778048" cy="2127866"/>
          </a:xfrm>
          <a:prstGeom prst="rect">
            <a:avLst/>
          </a:prstGeom>
        </p:spPr>
      </p:pic>
    </p:spTree>
    <p:extLst>
      <p:ext uri="{BB962C8B-B14F-4D97-AF65-F5344CB8AC3E}">
        <p14:creationId xmlns:p14="http://schemas.microsoft.com/office/powerpoint/2010/main" val="415404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7416"/>
          <a:stretch/>
        </p:blipFill>
        <p:spPr>
          <a:xfrm>
            <a:off x="1715796" y="1"/>
            <a:ext cx="4932194" cy="4566423"/>
          </a:xfrm>
          <a:prstGeom prst="rect">
            <a:avLst/>
          </a:prstGeom>
        </p:spPr>
      </p:pic>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C8EE7-1221-49A2-BBE8-D84192C64216}" type="slidenum">
              <a:rPr kumimoji="0" lang="en-US" sz="1000" b="0" i="0" u="none" strike="noStrike" kern="1200" cap="none" spc="0" normalizeH="0" baseline="0" noProof="0" smtClean="0">
                <a:ln>
                  <a:noFill/>
                </a:ln>
                <a:solidFill>
                  <a:srgbClr val="FFF1CE"/>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FFF1CE"/>
              </a:solidFill>
              <a:effectLst/>
              <a:uLnTx/>
              <a:uFillTx/>
              <a:latin typeface="Corbel"/>
              <a:ea typeface="+mn-ea"/>
              <a:cs typeface="+mn-cs"/>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556" r="4889" b="7646"/>
          <a:stretch/>
        </p:blipFill>
        <p:spPr>
          <a:xfrm>
            <a:off x="5990237" y="1"/>
            <a:ext cx="4274458" cy="4560848"/>
          </a:xfrm>
          <a:prstGeom prst="rect">
            <a:avLst/>
          </a:prstGeom>
        </p:spPr>
      </p:pic>
      <p:sp>
        <p:nvSpPr>
          <p:cNvPr id="6" name="TextBox 5"/>
          <p:cNvSpPr txBox="1"/>
          <p:nvPr/>
        </p:nvSpPr>
        <p:spPr>
          <a:xfrm>
            <a:off x="633273" y="4653413"/>
            <a:ext cx="1121283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orbel"/>
                <a:ea typeface="+mn-ea"/>
                <a:cs typeface="+mn-cs"/>
              </a:rPr>
              <a:t>The GeoXO Sounder (GXS) will provide much greater vertical atmospheric information than the ABI or  the broad spectral band GOES Legacy Sounder, from the surface up to the stratosphere.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orbel"/>
                <a:ea typeface="+mn-ea"/>
                <a:cs typeface="+mn-cs"/>
              </a:rPr>
              <a:t>GXS will provide above today’s capabilities: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white"/>
                </a:solidFill>
                <a:effectLst/>
                <a:uLnTx/>
                <a:uFillTx/>
                <a:latin typeface="Corbel"/>
                <a:ea typeface="+mn-ea"/>
                <a:cs typeface="+mn-cs"/>
              </a:rPr>
              <a:t>The boundary layer near/just above the surface. 	    - Other trace gas information (N2O, CO, NH3, O3, etc.).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smtClean="0">
                <a:ln>
                  <a:noFill/>
                </a:ln>
                <a:solidFill>
                  <a:prstClr val="white"/>
                </a:solidFill>
                <a:effectLst/>
                <a:uLnTx/>
                <a:uFillTx/>
                <a:latin typeface="Corbel"/>
                <a:ea typeface="+mn-ea"/>
                <a:cs typeface="+mn-cs"/>
              </a:rPr>
              <a:t>Information throughout the atmosphere. 		     - Many </a:t>
            </a:r>
            <a:r>
              <a:rPr kumimoji="0" lang="en-US" sz="1800" b="0" i="0" u="none" strike="noStrike" kern="1200" cap="none" spc="0" normalizeH="0" baseline="0" noProof="0" dirty="0">
                <a:ln>
                  <a:noFill/>
                </a:ln>
                <a:solidFill>
                  <a:prstClr val="white"/>
                </a:solidFill>
                <a:effectLst/>
                <a:uLnTx/>
                <a:uFillTx/>
                <a:latin typeface="Corbel"/>
                <a:ea typeface="+mn-ea"/>
                <a:cs typeface="+mn-cs"/>
              </a:rPr>
              <a:t>more levels of water vapor information</a:t>
            </a:r>
            <a:r>
              <a:rPr kumimoji="0" lang="en-US" sz="1800" b="0" i="0" u="none" strike="noStrike" kern="1200" cap="none" spc="0" normalizeH="0" baseline="0" noProof="0" dirty="0" smtClean="0">
                <a:ln>
                  <a:noFill/>
                </a:ln>
                <a:solidFill>
                  <a:prstClr val="white"/>
                </a:solidFill>
                <a:effectLst/>
                <a:uLnTx/>
                <a:uFillTx/>
                <a:latin typeface="Corbel"/>
                <a:ea typeface="+mn-ea"/>
                <a:cs typeface="+mn-cs"/>
              </a:rPr>
              <a:t>.</a:t>
            </a: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7" name="TextBox 6"/>
          <p:cNvSpPr txBox="1"/>
          <p:nvPr/>
        </p:nvSpPr>
        <p:spPr>
          <a:xfrm>
            <a:off x="1150712" y="204569"/>
            <a:ext cx="88104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orbel"/>
                <a:ea typeface="+mn-ea"/>
                <a:cs typeface="+mn-cs"/>
              </a:rPr>
              <a:t>                                                    GeoXO Sounder		                     ABI		</a:t>
            </a:r>
            <a:endParaRPr kumimoji="0" lang="en-US" sz="1800" b="0" i="0" u="none" strike="noStrike" kern="1200" cap="none" spc="0" normalizeH="0" baseline="0" noProof="0" dirty="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540453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C8EE7-1221-49A2-BBE8-D84192C64216}" type="slidenum">
              <a:rPr kumimoji="0" lang="en-US" sz="1000" b="0" i="0" u="none" strike="noStrike" kern="1200" cap="none" spc="0" normalizeH="0" baseline="0" noProof="0" smtClean="0">
                <a:ln>
                  <a:noFill/>
                </a:ln>
                <a:solidFill>
                  <a:srgbClr val="FFF1CE"/>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FFF1CE"/>
              </a:solidFill>
              <a:effectLst/>
              <a:uLnTx/>
              <a:uFillTx/>
              <a:latin typeface="Corbel"/>
              <a:ea typeface="+mn-ea"/>
              <a:cs typeface="+mn-cs"/>
            </a:endParaRPr>
          </a:p>
        </p:txBody>
      </p:sp>
      <p:sp>
        <p:nvSpPr>
          <p:cNvPr id="3" name="TextBox 2"/>
          <p:cNvSpPr txBox="1"/>
          <p:nvPr/>
        </p:nvSpPr>
        <p:spPr>
          <a:xfrm>
            <a:off x="0" y="125260"/>
            <a:ext cx="266699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orbel"/>
                <a:ea typeface="+mn-ea"/>
                <a:cs typeface="+mn-cs"/>
              </a:rPr>
              <a:t>Proposed GeoXO Sounder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orbel"/>
                <a:ea typeface="+mn-ea"/>
                <a:cs typeface="+mn-cs"/>
              </a:rPr>
              <a:t>1563 IR Bands Total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orbel"/>
                <a:ea typeface="+mn-ea"/>
                <a:cs typeface="+mn-cs"/>
              </a:rPr>
              <a:t>Sorted by Peak Pressure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orbel"/>
                <a:ea typeface="+mn-ea"/>
                <a:cs typeface="+mn-cs"/>
              </a:rPr>
              <a:t>(related to height) in the atmosphere and only one shown</a:t>
            </a:r>
            <a:r>
              <a:rPr kumimoji="0" lang="en-US" sz="1800" b="0" i="0" u="none" strike="noStrike" kern="1200" cap="none" spc="0" normalizeH="0" baseline="0" noProof="0" dirty="0">
                <a:ln>
                  <a:noFill/>
                </a:ln>
                <a:solidFill>
                  <a:prstClr val="white"/>
                </a:solidFill>
                <a:effectLst/>
                <a:uLnTx/>
                <a:uFillTx/>
                <a:latin typeface="Corbel"/>
                <a:ea typeface="+mn-ea"/>
                <a:cs typeface="+mn-cs"/>
              </a:rPr>
              <a:t> </a:t>
            </a:r>
            <a:r>
              <a:rPr kumimoji="0" lang="en-US" sz="1800" b="0" i="0" u="none" strike="noStrike" kern="1200" cap="none" spc="0" normalizeH="0" baseline="0" noProof="0" dirty="0" smtClean="0">
                <a:ln>
                  <a:noFill/>
                </a:ln>
                <a:solidFill>
                  <a:prstClr val="white"/>
                </a:solidFill>
                <a:effectLst/>
                <a:uLnTx/>
                <a:uFillTx/>
                <a:latin typeface="Corbel"/>
                <a:ea typeface="+mn-ea"/>
                <a:cs typeface="+mn-cs"/>
              </a:rPr>
              <a:t>for each unique layer in the forward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white"/>
                </a:solidFill>
                <a:effectLst/>
                <a:uLnTx/>
                <a:uFillTx/>
                <a:latin typeface="Corbel"/>
                <a:ea typeface="+mn-ea"/>
                <a:cs typeface="+mn-cs"/>
              </a:rPr>
              <a:t>Animation</a:t>
            </a:r>
          </a:p>
        </p:txBody>
      </p:sp>
      <p:pic>
        <p:nvPicPr>
          <p:cNvPr id="4" name="GXS_Proposed1563Channels_Sample3DStack_FromIASI_07Dec2020_1756UTC_PressureSort_Unique_SomeNaNLeve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636" b="5939"/>
          <a:stretch/>
        </p:blipFill>
        <p:spPr>
          <a:xfrm>
            <a:off x="2667000" y="249382"/>
            <a:ext cx="6858000" cy="6201294"/>
          </a:xfrm>
          <a:prstGeom prst="rect">
            <a:avLst/>
          </a:prstGeom>
        </p:spPr>
      </p:pic>
    </p:spTree>
    <p:extLst>
      <p:ext uri="{BB962C8B-B14F-4D97-AF65-F5344CB8AC3E}">
        <p14:creationId xmlns:p14="http://schemas.microsoft.com/office/powerpoint/2010/main" val="344904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0" name="Picture 13" descr="radar_TRUE_0612_2002_1500">
            <a:extLst>
              <a:ext uri="{FF2B5EF4-FFF2-40B4-BE49-F238E27FC236}">
                <a16:creationId xmlns:a16="http://schemas.microsoft.com/office/drawing/2014/main" id="{2950E444-7C9F-6243-B12F-80CE5AAAAA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037" r="15152" b="14695"/>
          <a:stretch/>
        </p:blipFill>
        <p:spPr bwMode="auto">
          <a:xfrm>
            <a:off x="5786447" y="5250180"/>
            <a:ext cx="2793673" cy="16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radar_TRUE_0612_2002_1400">
            <a:extLst>
              <a:ext uri="{FF2B5EF4-FFF2-40B4-BE49-F238E27FC236}">
                <a16:creationId xmlns:a16="http://schemas.microsoft.com/office/drawing/2014/main" id="{9AB5E622-58AD-114F-B51E-0322C273FF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345" r="14715" b="14078"/>
          <a:stretch/>
        </p:blipFill>
        <p:spPr bwMode="auto">
          <a:xfrm>
            <a:off x="2937393" y="5257800"/>
            <a:ext cx="2808087" cy="166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 name="Google Shape;235;g140dd115efb_2_56"/>
          <p:cNvSpPr txBox="1">
            <a:spLocks noGrp="1"/>
          </p:cNvSpPr>
          <p:nvPr>
            <p:ph type="title"/>
          </p:nvPr>
        </p:nvSpPr>
        <p:spPr>
          <a:xfrm>
            <a:off x="1254369" y="261965"/>
            <a:ext cx="9413631" cy="8337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3600" dirty="0"/>
              <a:t>GeoXO GXS </a:t>
            </a:r>
            <a:r>
              <a:rPr lang="en-US" sz="3600" dirty="0" smtClean="0"/>
              <a:t>Can Monitor Conditions ripe for Thunderstorms; increasing lead times</a:t>
            </a:r>
            <a:endParaRPr sz="3600" dirty="0"/>
          </a:p>
        </p:txBody>
      </p:sp>
      <p:grpSp>
        <p:nvGrpSpPr>
          <p:cNvPr id="229" name="Group 228"/>
          <p:cNvGrpSpPr/>
          <p:nvPr/>
        </p:nvGrpSpPr>
        <p:grpSpPr>
          <a:xfrm>
            <a:off x="68439" y="3170980"/>
            <a:ext cx="11890804" cy="3709880"/>
            <a:chOff x="68439" y="3170980"/>
            <a:chExt cx="11890804" cy="3709880"/>
          </a:xfrm>
        </p:grpSpPr>
        <p:pic>
          <p:nvPicPr>
            <p:cNvPr id="28" name="Picture 14" descr="radar_TRUE_0612_2002_1600">
              <a:extLst>
                <a:ext uri="{FF2B5EF4-FFF2-40B4-BE49-F238E27FC236}">
                  <a16:creationId xmlns:a16="http://schemas.microsoft.com/office/drawing/2014/main" id="{8C7471F2-3C00-B244-A41C-B33B04482D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344" b="15930"/>
            <a:stretch/>
          </p:blipFill>
          <p:spPr bwMode="auto">
            <a:xfrm>
              <a:off x="8613716" y="5257800"/>
              <a:ext cx="3292590" cy="162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radar_TRUE_0612_2002_1300">
              <a:extLst>
                <a:ext uri="{FF2B5EF4-FFF2-40B4-BE49-F238E27FC236}">
                  <a16:creationId xmlns:a16="http://schemas.microsoft.com/office/drawing/2014/main" id="{9C89AA75-E06F-7746-B63D-DC85F07A317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728" r="13904" b="17164"/>
            <a:stretch/>
          </p:blipFill>
          <p:spPr bwMode="auto">
            <a:xfrm>
              <a:off x="68439" y="5242561"/>
              <a:ext cx="2834781" cy="160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liftx_HES_0612_2002_1600_ctmp">
              <a:extLst>
                <a:ext uri="{FF2B5EF4-FFF2-40B4-BE49-F238E27FC236}">
                  <a16:creationId xmlns:a16="http://schemas.microsoft.com/office/drawing/2014/main" id="{0D4B7A70-743A-3A4E-9097-42C2BA3DDE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300" b="20294"/>
            <a:stretch/>
          </p:blipFill>
          <p:spPr bwMode="auto">
            <a:xfrm>
              <a:off x="8613716" y="3636914"/>
              <a:ext cx="3292590" cy="151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descr="liftx_HES_0612_2002_1500_ctmp">
              <a:extLst>
                <a:ext uri="{FF2B5EF4-FFF2-40B4-BE49-F238E27FC236}">
                  <a16:creationId xmlns:a16="http://schemas.microsoft.com/office/drawing/2014/main" id="{F27CF7FC-6971-974A-99ED-5FE1DE83F3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684" r="15384" b="20293"/>
            <a:stretch/>
          </p:blipFill>
          <p:spPr bwMode="auto">
            <a:xfrm>
              <a:off x="5786447" y="3621674"/>
              <a:ext cx="2786053" cy="153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liftx_HES_0612_2002_1300_ctmp">
              <a:extLst>
                <a:ext uri="{FF2B5EF4-FFF2-40B4-BE49-F238E27FC236}">
                  <a16:creationId xmlns:a16="http://schemas.microsoft.com/office/drawing/2014/main" id="{6400332E-6E75-6D41-A6BC-8A0D3D284F6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8301" r="14135" b="19368"/>
            <a:stretch/>
          </p:blipFill>
          <p:spPr bwMode="auto">
            <a:xfrm>
              <a:off x="68439" y="3636914"/>
              <a:ext cx="2827161" cy="153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liftx_HES_0612_2002_1400_ctmp">
              <a:extLst>
                <a:ext uri="{FF2B5EF4-FFF2-40B4-BE49-F238E27FC236}">
                  <a16:creationId xmlns:a16="http://schemas.microsoft.com/office/drawing/2014/main" id="{FBFE8F8E-F5C5-584E-9709-58E3A8CAFDD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7992" r="14483" b="19368"/>
            <a:stretch/>
          </p:blipFill>
          <p:spPr bwMode="auto">
            <a:xfrm>
              <a:off x="2937393" y="3629294"/>
              <a:ext cx="2815707" cy="154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66206" y="3303736"/>
              <a:ext cx="10071988" cy="369332"/>
            </a:xfrm>
            <a:prstGeom prst="rect">
              <a:avLst/>
            </a:prstGeom>
            <a:noFill/>
          </p:spPr>
          <p:txBody>
            <a:bodyPr wrap="none" rtlCol="0">
              <a:spAutoFit/>
            </a:bodyPr>
            <a:lstStyle/>
            <a:p>
              <a:r>
                <a:rPr lang="en-US" dirty="0" smtClean="0"/>
                <a:t>- 3 hours before convection          - 2 hours                            - </a:t>
              </a:r>
              <a:r>
                <a:rPr lang="en-US" dirty="0"/>
                <a:t>1</a:t>
              </a:r>
              <a:r>
                <a:rPr lang="en-US" dirty="0" smtClean="0"/>
                <a:t> hour                             Convection</a:t>
              </a:r>
            </a:p>
          </p:txBody>
        </p:sp>
        <p:sp>
          <p:nvSpPr>
            <p:cNvPr id="2" name="TextBox 1"/>
            <p:cNvSpPr txBox="1"/>
            <p:nvPr/>
          </p:nvSpPr>
          <p:spPr>
            <a:xfrm rot="16200000">
              <a:off x="-791618" y="4233824"/>
              <a:ext cx="2080570" cy="276999"/>
            </a:xfrm>
            <a:prstGeom prst="rect">
              <a:avLst/>
            </a:prstGeom>
            <a:noFill/>
          </p:spPr>
          <p:txBody>
            <a:bodyPr wrap="none" rtlCol="0">
              <a:spAutoFit/>
            </a:bodyPr>
            <a:lstStyle/>
            <a:p>
              <a:r>
                <a:rPr lang="en-US" sz="1200" dirty="0" smtClean="0"/>
                <a:t>GXS Atmospheric Instability</a:t>
              </a:r>
              <a:endParaRPr lang="en-US" sz="1200" dirty="0"/>
            </a:p>
          </p:txBody>
        </p:sp>
        <p:sp>
          <p:nvSpPr>
            <p:cNvPr id="29" name="TextBox 28"/>
            <p:cNvSpPr txBox="1"/>
            <p:nvPr/>
          </p:nvSpPr>
          <p:spPr>
            <a:xfrm rot="16200000">
              <a:off x="-59679" y="5819703"/>
              <a:ext cx="601447" cy="276999"/>
            </a:xfrm>
            <a:prstGeom prst="rect">
              <a:avLst/>
            </a:prstGeom>
            <a:noFill/>
          </p:spPr>
          <p:txBody>
            <a:bodyPr wrap="none" rtlCol="0">
              <a:spAutoFit/>
            </a:bodyPr>
            <a:lstStyle/>
            <a:p>
              <a:r>
                <a:rPr lang="en-US" sz="1200" dirty="0" smtClean="0"/>
                <a:t>Radar</a:t>
              </a:r>
              <a:endParaRPr lang="en-US" sz="1200" dirty="0"/>
            </a:p>
          </p:txBody>
        </p:sp>
        <p:cxnSp>
          <p:nvCxnSpPr>
            <p:cNvPr id="7" name="Straight Arrow Connector 6"/>
            <p:cNvCxnSpPr/>
            <p:nvPr/>
          </p:nvCxnSpPr>
          <p:spPr>
            <a:xfrm>
              <a:off x="1452880" y="3317984"/>
              <a:ext cx="9779000" cy="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338560" y="3187104"/>
              <a:ext cx="620683" cy="369332"/>
            </a:xfrm>
            <a:prstGeom prst="rect">
              <a:avLst/>
            </a:prstGeom>
            <a:noFill/>
          </p:spPr>
          <p:txBody>
            <a:bodyPr wrap="none" rtlCol="0">
              <a:spAutoFit/>
            </a:bodyPr>
            <a:lstStyle/>
            <a:p>
              <a:r>
                <a:rPr lang="en-US" dirty="0" smtClean="0">
                  <a:solidFill>
                    <a:schemeClr val="accent1">
                      <a:lumMod val="75000"/>
                    </a:schemeClr>
                  </a:solidFill>
                </a:rPr>
                <a:t>time</a:t>
              </a:r>
              <a:endParaRPr lang="en-US" dirty="0">
                <a:solidFill>
                  <a:schemeClr val="accent1">
                    <a:lumMod val="75000"/>
                  </a:schemeClr>
                </a:solidFill>
              </a:endParaRPr>
            </a:p>
          </p:txBody>
        </p:sp>
        <p:sp>
          <p:nvSpPr>
            <p:cNvPr id="13" name="Oval 12"/>
            <p:cNvSpPr/>
            <p:nvPr/>
          </p:nvSpPr>
          <p:spPr>
            <a:xfrm>
              <a:off x="10489969" y="5384800"/>
              <a:ext cx="437111"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510289" y="3765422"/>
              <a:ext cx="437111"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645169" y="5400040"/>
              <a:ext cx="437111"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665489" y="3780662"/>
              <a:ext cx="437111"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795289" y="5374640"/>
              <a:ext cx="437111"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815609" y="3755262"/>
              <a:ext cx="437111"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930169" y="5384800"/>
              <a:ext cx="437111"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950489" y="3765422"/>
              <a:ext cx="437111"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flipV="1">
              <a:off x="1455650" y="3173755"/>
              <a:ext cx="0" cy="1511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254263" y="3170980"/>
              <a:ext cx="0" cy="1511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055645" y="3175375"/>
              <a:ext cx="0" cy="1511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9762820" y="3179290"/>
              <a:ext cx="0" cy="151156"/>
            </a:xfrm>
            <a:prstGeom prst="line">
              <a:avLst/>
            </a:prstGeom>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1689411" y="1396892"/>
            <a:ext cx="9542470" cy="1477328"/>
          </a:xfrm>
          <a:prstGeom prst="rect">
            <a:avLst/>
          </a:prstGeom>
          <a:solidFill>
            <a:srgbClr val="FFFF00"/>
          </a:solidFill>
        </p:spPr>
        <p:txBody>
          <a:bodyPr wrap="square" rtlCol="0">
            <a:spAutoFit/>
          </a:bodyPr>
          <a:lstStyle/>
          <a:p>
            <a:r>
              <a:rPr lang="en-US" dirty="0" smtClean="0"/>
              <a:t>The GXS </a:t>
            </a:r>
            <a:r>
              <a:rPr lang="en-US" dirty="0"/>
              <a:t>- sounder </a:t>
            </a:r>
            <a:r>
              <a:rPr lang="en-US" dirty="0" smtClean="0"/>
              <a:t>can provide hours more lead time of atmospheric instability compared to waiting for the radar echoes. The GXS does this via uniquely monitoring upper-level </a:t>
            </a:r>
            <a:r>
              <a:rPr lang="en-US" dirty="0"/>
              <a:t>drying; low-level moisture pooling; </a:t>
            </a:r>
            <a:r>
              <a:rPr lang="en-US" dirty="0" smtClean="0"/>
              <a:t>and atmospheric </a:t>
            </a:r>
            <a:r>
              <a:rPr lang="en-US" dirty="0"/>
              <a:t>flow before the clouds </a:t>
            </a:r>
            <a:r>
              <a:rPr lang="en-US" dirty="0" smtClean="0"/>
              <a:t>form. These are important vertical moisture changes; as they ar</a:t>
            </a:r>
            <a:r>
              <a:rPr lang="en-US" dirty="0"/>
              <a:t>e</a:t>
            </a:r>
            <a:r>
              <a:rPr lang="en-US" dirty="0" smtClean="0"/>
              <a:t> key to the prediction of convection. The GXI will not provide the detailed vertical moisture or temperature information (not shown). </a:t>
            </a:r>
            <a:endParaRPr lang="en-US" dirty="0"/>
          </a:p>
        </p:txBody>
      </p:sp>
    </p:spTree>
    <p:extLst>
      <p:ext uri="{BB962C8B-B14F-4D97-AF65-F5344CB8AC3E}">
        <p14:creationId xmlns:p14="http://schemas.microsoft.com/office/powerpoint/2010/main" val="1905258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grpSp>
        <p:nvGrpSpPr>
          <p:cNvPr id="18" name="Group 17"/>
          <p:cNvGrpSpPr/>
          <p:nvPr/>
        </p:nvGrpSpPr>
        <p:grpSpPr>
          <a:xfrm>
            <a:off x="1678940" y="273538"/>
            <a:ext cx="8708644" cy="6584462"/>
            <a:chOff x="1678940" y="273538"/>
            <a:chExt cx="8708644" cy="6584462"/>
          </a:xfrm>
        </p:grpSpPr>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289"/>
            <a:stretch/>
          </p:blipFill>
          <p:spPr bwMode="auto">
            <a:xfrm>
              <a:off x="1678940" y="273538"/>
              <a:ext cx="8708644" cy="65844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79745" y="508153"/>
              <a:ext cx="714683" cy="369332"/>
            </a:xfrm>
            <a:prstGeom prst="rect">
              <a:avLst/>
            </a:prstGeom>
            <a:solidFill>
              <a:schemeClr val="lt1"/>
            </a:solidFill>
          </p:spPr>
          <p:txBody>
            <a:bodyPr wrap="none" rtlCol="0">
              <a:spAutoFit/>
            </a:bodyPr>
            <a:lstStyle/>
            <a:p>
              <a:r>
                <a:rPr lang="en-US" dirty="0" smtClean="0"/>
                <a:t>Truth</a:t>
              </a:r>
              <a:endParaRPr lang="en-US" dirty="0"/>
            </a:p>
          </p:txBody>
        </p:sp>
        <p:sp>
          <p:nvSpPr>
            <p:cNvPr id="11" name="TextBox 10"/>
            <p:cNvSpPr txBox="1"/>
            <p:nvPr/>
          </p:nvSpPr>
          <p:spPr>
            <a:xfrm>
              <a:off x="7798624" y="508153"/>
              <a:ext cx="1095172" cy="369332"/>
            </a:xfrm>
            <a:prstGeom prst="rect">
              <a:avLst/>
            </a:prstGeom>
            <a:solidFill>
              <a:schemeClr val="lt1"/>
            </a:solidFill>
          </p:spPr>
          <p:txBody>
            <a:bodyPr wrap="none" rtlCol="0">
              <a:spAutoFit/>
            </a:bodyPr>
            <a:lstStyle/>
            <a:p>
              <a:r>
                <a:rPr lang="en-US" dirty="0" smtClean="0"/>
                <a:t>GXS-like</a:t>
              </a:r>
              <a:endParaRPr lang="en-US" dirty="0"/>
            </a:p>
          </p:txBody>
        </p:sp>
        <p:sp>
          <p:nvSpPr>
            <p:cNvPr id="12" name="TextBox 11"/>
            <p:cNvSpPr txBox="1"/>
            <p:nvPr/>
          </p:nvSpPr>
          <p:spPr>
            <a:xfrm>
              <a:off x="3079745" y="4100768"/>
              <a:ext cx="979755" cy="369332"/>
            </a:xfrm>
            <a:prstGeom prst="rect">
              <a:avLst/>
            </a:prstGeom>
            <a:solidFill>
              <a:schemeClr val="lt1"/>
            </a:solidFill>
          </p:spPr>
          <p:txBody>
            <a:bodyPr wrap="none" rtlCol="0">
              <a:spAutoFit/>
            </a:bodyPr>
            <a:lstStyle/>
            <a:p>
              <a:r>
                <a:rPr lang="en-US" dirty="0" smtClean="0"/>
                <a:t>ABI-like</a:t>
              </a:r>
              <a:endParaRPr lang="en-US" dirty="0"/>
            </a:p>
          </p:txBody>
        </p:sp>
        <p:sp>
          <p:nvSpPr>
            <p:cNvPr id="13" name="TextBox 12"/>
            <p:cNvSpPr txBox="1"/>
            <p:nvPr/>
          </p:nvSpPr>
          <p:spPr>
            <a:xfrm>
              <a:off x="7306918" y="4100768"/>
              <a:ext cx="1768070" cy="369332"/>
            </a:xfrm>
            <a:prstGeom prst="rect">
              <a:avLst/>
            </a:prstGeom>
            <a:solidFill>
              <a:schemeClr val="lt1"/>
            </a:solidFill>
          </p:spPr>
          <p:txBody>
            <a:bodyPr wrap="square" rtlCol="0">
              <a:spAutoFit/>
            </a:bodyPr>
            <a:lstStyle/>
            <a:p>
              <a:r>
                <a:rPr lang="en-US" dirty="0" smtClean="0"/>
                <a:t>Regional NWP</a:t>
              </a:r>
              <a:endParaRPr lang="en-US" dirty="0"/>
            </a:p>
          </p:txBody>
        </p:sp>
      </p:grpSp>
      <p:sp>
        <p:nvSpPr>
          <p:cNvPr id="14" name="TextBox 13"/>
          <p:cNvSpPr txBox="1"/>
          <p:nvPr/>
        </p:nvSpPr>
        <p:spPr>
          <a:xfrm>
            <a:off x="9394903" y="2172457"/>
            <a:ext cx="2601390" cy="1477328"/>
          </a:xfrm>
          <a:prstGeom prst="rect">
            <a:avLst/>
          </a:prstGeom>
          <a:solidFill>
            <a:srgbClr val="FFFF00"/>
          </a:solidFill>
        </p:spPr>
        <p:txBody>
          <a:bodyPr wrap="square" rtlCol="0">
            <a:spAutoFit/>
          </a:bodyPr>
          <a:lstStyle/>
          <a:p>
            <a:r>
              <a:rPr lang="en-US" dirty="0" smtClean="0"/>
              <a:t>GXS can monitor important vertical moisture changes; these are the key to the prediction of convection</a:t>
            </a:r>
            <a:endParaRPr lang="en-US" dirty="0"/>
          </a:p>
        </p:txBody>
      </p:sp>
      <p:sp>
        <p:nvSpPr>
          <p:cNvPr id="16" name="TextBox 15"/>
          <p:cNvSpPr txBox="1"/>
          <p:nvPr/>
        </p:nvSpPr>
        <p:spPr>
          <a:xfrm>
            <a:off x="109721" y="3209181"/>
            <a:ext cx="1954381" cy="523220"/>
          </a:xfrm>
          <a:prstGeom prst="rect">
            <a:avLst/>
          </a:prstGeom>
          <a:noFill/>
        </p:spPr>
        <p:txBody>
          <a:bodyPr wrap="none" rtlCol="0">
            <a:spAutoFit/>
          </a:bodyPr>
          <a:lstStyle/>
          <a:p>
            <a:r>
              <a:rPr lang="en-US" sz="1400" dirty="0" smtClean="0"/>
              <a:t>12-June-2002 20 UTC</a:t>
            </a:r>
          </a:p>
          <a:p>
            <a:r>
              <a:rPr lang="en-US" sz="1400" dirty="0" smtClean="0"/>
              <a:t>Relative Humidity [%]</a:t>
            </a:r>
            <a:endParaRPr lang="en-US" sz="1400" dirty="0"/>
          </a:p>
        </p:txBody>
      </p:sp>
      <p:sp>
        <p:nvSpPr>
          <p:cNvPr id="17" name="Rectangle 16"/>
          <p:cNvSpPr/>
          <p:nvPr/>
        </p:nvSpPr>
        <p:spPr>
          <a:xfrm>
            <a:off x="2227385" y="3649785"/>
            <a:ext cx="7754815" cy="242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716965" y="5848892"/>
            <a:ext cx="2325030" cy="923330"/>
          </a:xfrm>
          <a:prstGeom prst="rect">
            <a:avLst/>
          </a:prstGeom>
          <a:solidFill>
            <a:srgbClr val="FFFF00"/>
          </a:solidFill>
        </p:spPr>
        <p:txBody>
          <a:bodyPr wrap="square" rtlCol="0">
            <a:spAutoFit/>
          </a:bodyPr>
          <a:lstStyle/>
          <a:p>
            <a:r>
              <a:rPr lang="en-US" dirty="0" smtClean="0"/>
              <a:t>Imagers nor NWP capture the vertical moisture changes</a:t>
            </a:r>
            <a:endParaRPr lang="en-US" dirty="0"/>
          </a:p>
        </p:txBody>
      </p:sp>
    </p:spTree>
    <p:extLst>
      <p:ext uri="{BB962C8B-B14F-4D97-AF65-F5344CB8AC3E}">
        <p14:creationId xmlns:p14="http://schemas.microsoft.com/office/powerpoint/2010/main" val="25426681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1441" b="27207"/>
          <a:stretch/>
        </p:blipFill>
        <p:spPr>
          <a:xfrm>
            <a:off x="6188677" y="3852840"/>
            <a:ext cx="5852160" cy="3005160"/>
          </a:xfrm>
          <a:prstGeom prst="rect">
            <a:avLst/>
          </a:prstGeom>
        </p:spPr>
      </p:pic>
      <p:sp>
        <p:nvSpPr>
          <p:cNvPr id="4" name="TextBox 3"/>
          <p:cNvSpPr txBox="1"/>
          <p:nvPr/>
        </p:nvSpPr>
        <p:spPr>
          <a:xfrm>
            <a:off x="2047643" y="15150"/>
            <a:ext cx="81093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70C0"/>
                </a:solidFill>
                <a:effectLst/>
                <a:uLnTx/>
                <a:uFillTx/>
                <a:latin typeface="Arial"/>
                <a:ea typeface="+mn-ea"/>
                <a:cs typeface="+mn-cs"/>
              </a:rPr>
              <a:t>Hybrid OSSE: Precipitation </a:t>
            </a:r>
            <a:r>
              <a:rPr kumimoji="0" lang="en-US" sz="2800" b="1" i="0" u="none" strike="noStrike" kern="1200" cap="none" spc="0" normalizeH="0" baseline="0" noProof="0" dirty="0">
                <a:ln>
                  <a:noFill/>
                </a:ln>
                <a:solidFill>
                  <a:srgbClr val="0070C0"/>
                </a:solidFill>
                <a:effectLst/>
                <a:uLnTx/>
                <a:uFillTx/>
                <a:latin typeface="Arial"/>
                <a:ea typeface="+mn-ea"/>
                <a:cs typeface="+mn-cs"/>
              </a:rPr>
              <a:t>Impact </a:t>
            </a:r>
            <a:r>
              <a:rPr kumimoji="0" lang="en-US" sz="2800" b="1" i="0" u="none" strike="noStrike" kern="1200" cap="none" spc="0" normalizeH="0" baseline="0" noProof="0" dirty="0" smtClean="0">
                <a:ln>
                  <a:noFill/>
                </a:ln>
                <a:solidFill>
                  <a:srgbClr val="0070C0"/>
                </a:solidFill>
                <a:effectLst/>
                <a:uLnTx/>
                <a:uFillTx/>
                <a:latin typeface="Arial"/>
                <a:ea typeface="+mn-ea"/>
                <a:cs typeface="+mn-cs"/>
              </a:rPr>
              <a:t>Verification</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1081" b="27027"/>
          <a:stretch/>
        </p:blipFill>
        <p:spPr>
          <a:xfrm>
            <a:off x="2654643" y="641802"/>
            <a:ext cx="5853331" cy="303740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1216" b="27432"/>
          <a:stretch/>
        </p:blipFill>
        <p:spPr>
          <a:xfrm>
            <a:off x="234778" y="3852838"/>
            <a:ext cx="5852160" cy="3005162"/>
          </a:xfrm>
          <a:prstGeom prst="rect">
            <a:avLst/>
          </a:prstGeom>
        </p:spPr>
      </p:pic>
      <p:sp>
        <p:nvSpPr>
          <p:cNvPr id="8" name="TextBox 7"/>
          <p:cNvSpPr txBox="1"/>
          <p:nvPr/>
        </p:nvSpPr>
        <p:spPr>
          <a:xfrm>
            <a:off x="4848818" y="641802"/>
            <a:ext cx="16987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Observation</a:t>
            </a:r>
          </a:p>
        </p:txBody>
      </p:sp>
      <p:sp>
        <p:nvSpPr>
          <p:cNvPr id="9" name="TextBox 8"/>
          <p:cNvSpPr txBox="1"/>
          <p:nvPr/>
        </p:nvSpPr>
        <p:spPr>
          <a:xfrm>
            <a:off x="2311504" y="3833094"/>
            <a:ext cx="16987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CNTRL</a:t>
            </a:r>
          </a:p>
        </p:txBody>
      </p:sp>
      <p:sp>
        <p:nvSpPr>
          <p:cNvPr id="10" name="TextBox 9"/>
          <p:cNvSpPr txBox="1"/>
          <p:nvPr/>
        </p:nvSpPr>
        <p:spPr>
          <a:xfrm>
            <a:off x="8507974" y="3817250"/>
            <a:ext cx="16987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EXP</a:t>
            </a:r>
          </a:p>
        </p:txBody>
      </p:sp>
      <p:sp>
        <p:nvSpPr>
          <p:cNvPr id="11" name="TextBox 10"/>
          <p:cNvSpPr txBox="1"/>
          <p:nvPr/>
        </p:nvSpPr>
        <p:spPr>
          <a:xfrm>
            <a:off x="8409120" y="841857"/>
            <a:ext cx="31691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2019-5-27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06UTC </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12UTC</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val 2"/>
          <p:cNvSpPr/>
          <p:nvPr/>
        </p:nvSpPr>
        <p:spPr>
          <a:xfrm>
            <a:off x="2440377" y="6047232"/>
            <a:ext cx="656391" cy="6583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p:cNvSpPr/>
          <p:nvPr/>
        </p:nvSpPr>
        <p:spPr>
          <a:xfrm>
            <a:off x="8396169" y="6053328"/>
            <a:ext cx="656391" cy="6583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p:cNvSpPr txBox="1"/>
          <p:nvPr/>
        </p:nvSpPr>
        <p:spPr>
          <a:xfrm>
            <a:off x="8507975" y="1313160"/>
            <a:ext cx="3379226" cy="2246769"/>
          </a:xfrm>
          <a:prstGeom prst="rect">
            <a:avLst/>
          </a:prstGeom>
          <a:solidFill>
            <a:srgbClr val="FFFF00"/>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The high spectral IR was able to remove a spurious storm over Eastern Texas!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A false heavy precipitation that might lead to </a:t>
            </a:r>
            <a:r>
              <a:rPr kumimoji="0" lang="en-US" sz="2000" b="0" i="0" u="none" strike="noStrike" kern="1200" cap="none" spc="0" normalizeH="0" baseline="0" noProof="0" dirty="0" smtClean="0">
                <a:ln>
                  <a:noFill/>
                </a:ln>
                <a:solidFill>
                  <a:srgbClr val="000000"/>
                </a:solidFill>
                <a:effectLst/>
                <a:uLnTx/>
                <a:uFillTx/>
                <a:latin typeface="Arial"/>
                <a:ea typeface="+mn-ea"/>
                <a:cs typeface="+mn-cs"/>
              </a:rPr>
              <a:t>a false </a:t>
            </a:r>
            <a:r>
              <a:rPr kumimoji="0" lang="en-US" sz="2000" b="0" i="0" u="none" strike="noStrike" kern="1200" cap="none" spc="0" normalizeH="0" baseline="0" noProof="0" dirty="0">
                <a:ln>
                  <a:noFill/>
                </a:ln>
                <a:solidFill>
                  <a:srgbClr val="000000"/>
                </a:solidFill>
                <a:effectLst/>
                <a:uLnTx/>
                <a:uFillTx/>
                <a:latin typeface="Arial"/>
                <a:ea typeface="+mn-ea"/>
                <a:cs typeface="+mn-cs"/>
              </a:rPr>
              <a:t>warning!</a:t>
            </a:r>
          </a:p>
        </p:txBody>
      </p:sp>
      <p:sp>
        <p:nvSpPr>
          <p:cNvPr id="2" name="TextBox 1"/>
          <p:cNvSpPr txBox="1"/>
          <p:nvPr/>
        </p:nvSpPr>
        <p:spPr>
          <a:xfrm>
            <a:off x="3517075" y="3843552"/>
            <a:ext cx="12747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a:ea typeface="+mn-ea"/>
                <a:cs typeface="+mn-cs"/>
              </a:rPr>
              <a:t>No “GXS”</a:t>
            </a:r>
          </a:p>
        </p:txBody>
      </p:sp>
      <p:sp>
        <p:nvSpPr>
          <p:cNvPr id="14" name="TextBox 13"/>
          <p:cNvSpPr txBox="1"/>
          <p:nvPr/>
        </p:nvSpPr>
        <p:spPr>
          <a:xfrm>
            <a:off x="9287955" y="3843552"/>
            <a:ext cx="14650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a:ea typeface="+mn-ea"/>
                <a:cs typeface="+mn-cs"/>
              </a:rPr>
              <a:t>With “GXS”</a:t>
            </a:r>
          </a:p>
        </p:txBody>
      </p:sp>
    </p:spTree>
    <p:extLst>
      <p:ext uri="{BB962C8B-B14F-4D97-AF65-F5344CB8AC3E}">
        <p14:creationId xmlns:p14="http://schemas.microsoft.com/office/powerpoint/2010/main" val="42493665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EDF08D-5D74-7F87-CBC6-FAD47E886A99}"/>
              </a:ext>
            </a:extLst>
          </p:cNvPr>
          <p:cNvSpPr txBox="1"/>
          <p:nvPr/>
        </p:nvSpPr>
        <p:spPr>
          <a:xfrm>
            <a:off x="8306017" y="294469"/>
            <a:ext cx="1726755" cy="1323439"/>
          </a:xfrm>
          <a:prstGeom prst="rect">
            <a:avLst/>
          </a:prstGeom>
          <a:noFill/>
        </p:spPr>
        <p:txBody>
          <a:bodyPr wrap="none" rtlCol="0">
            <a:spAutoFit/>
          </a:bodyPr>
          <a:lstStyle/>
          <a:p>
            <a:r>
              <a:rPr lang="en-US" sz="4000" dirty="0" smtClean="0"/>
              <a:t>FSOI</a:t>
            </a:r>
          </a:p>
          <a:p>
            <a:r>
              <a:rPr lang="en-US" sz="4000" dirty="0" smtClean="0"/>
              <a:t>(24-hr)</a:t>
            </a:r>
            <a:endParaRPr lang="en-US" sz="4000" dirty="0"/>
          </a:p>
        </p:txBody>
      </p:sp>
      <p:sp>
        <p:nvSpPr>
          <p:cNvPr id="7" name="Rectangle 6"/>
          <p:cNvSpPr/>
          <p:nvPr/>
        </p:nvSpPr>
        <p:spPr>
          <a:xfrm>
            <a:off x="6550526" y="2649345"/>
            <a:ext cx="4527782" cy="2308324"/>
          </a:xfrm>
          <a:prstGeom prst="rect">
            <a:avLst/>
          </a:prstGeom>
          <a:solidFill>
            <a:srgbClr val="FFFF00"/>
          </a:solidFill>
        </p:spPr>
        <p:txBody>
          <a:bodyPr wrap="square">
            <a:spAutoFit/>
          </a:bodyPr>
          <a:lstStyle/>
          <a:p>
            <a:r>
              <a:rPr lang="en-US" dirty="0" smtClean="0">
                <a:latin typeface="Times New Roman" panose="02020603050405020304" pitchFamily="18" charset="0"/>
                <a:ea typeface="Times New Roman" panose="02020603050405020304" pitchFamily="18" charset="0"/>
              </a:rPr>
              <a:t>Preliminary NASA’s GMAO OSSE: GXS has more than twice the positive impact as the second closest contributor over the contiguous US region (included the 4 analysis times). These scores are for 24-hr forecasts. A negative value is a positive impact. Credit: </a:t>
            </a:r>
            <a:r>
              <a:rPr lang="en-US" dirty="0">
                <a:latin typeface="Times New Roman" panose="02020603050405020304" pitchFamily="18" charset="0"/>
                <a:ea typeface="Times New Roman" panose="02020603050405020304" pitchFamily="18" charset="0"/>
              </a:rPr>
              <a:t>Erica </a:t>
            </a:r>
            <a:r>
              <a:rPr lang="en-US" dirty="0" smtClean="0">
                <a:latin typeface="Times New Roman" panose="02020603050405020304" pitchFamily="18" charset="0"/>
                <a:ea typeface="Times New Roman" panose="02020603050405020304" pitchFamily="18" charset="0"/>
              </a:rPr>
              <a:t>McGrath-Spangler</a:t>
            </a:r>
            <a:r>
              <a:rPr lang="en-US" dirty="0">
                <a:latin typeface="Times New Roman" panose="02020603050405020304" pitchFamily="18" charset="0"/>
                <a:ea typeface="Times New Roman" panose="02020603050405020304" pitchFamily="18" charset="0"/>
              </a:rPr>
              <a:t>, Morgan State </a:t>
            </a:r>
            <a:r>
              <a:rPr lang="en-US" dirty="0" smtClean="0">
                <a:latin typeface="Times New Roman" panose="02020603050405020304" pitchFamily="18" charset="0"/>
                <a:ea typeface="Times New Roman" panose="02020603050405020304" pitchFamily="18" charset="0"/>
              </a:rPr>
              <a:t>University and the whole </a:t>
            </a:r>
            <a:r>
              <a:rPr lang="en-US" dirty="0">
                <a:latin typeface="Times New Roman" panose="02020603050405020304" pitchFamily="18" charset="0"/>
                <a:ea typeface="Times New Roman" panose="02020603050405020304" pitchFamily="18" charset="0"/>
              </a:rPr>
              <a:t>GMAO </a:t>
            </a:r>
            <a:r>
              <a:rPr lang="en-US" dirty="0" smtClean="0">
                <a:latin typeface="Times New Roman" panose="02020603050405020304" pitchFamily="18" charset="0"/>
                <a:ea typeface="Times New Roman" panose="02020603050405020304" pitchFamily="18" charset="0"/>
              </a:rPr>
              <a:t>team.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346" y="368967"/>
            <a:ext cx="4523065" cy="6066589"/>
          </a:xfrm>
          <a:prstGeom prst="rect">
            <a:avLst/>
          </a:prstGeom>
        </p:spPr>
      </p:pic>
      <p:sp>
        <p:nvSpPr>
          <p:cNvPr id="2" name="TextBox 1"/>
          <p:cNvSpPr txBox="1"/>
          <p:nvPr/>
        </p:nvSpPr>
        <p:spPr>
          <a:xfrm>
            <a:off x="2502876" y="4413738"/>
            <a:ext cx="1946031" cy="1200329"/>
          </a:xfrm>
          <a:prstGeom prst="rect">
            <a:avLst/>
          </a:prstGeom>
          <a:noFill/>
        </p:spPr>
        <p:txBody>
          <a:bodyPr wrap="square" rtlCol="0">
            <a:spAutoFit/>
          </a:bodyPr>
          <a:lstStyle/>
          <a:p>
            <a:r>
              <a:rPr lang="en-US" dirty="0" smtClean="0"/>
              <a:t>More negative values mean more positive impacts</a:t>
            </a:r>
            <a:endParaRPr lang="en-US" dirty="0"/>
          </a:p>
        </p:txBody>
      </p:sp>
    </p:spTree>
    <p:extLst>
      <p:ext uri="{BB962C8B-B14F-4D97-AF65-F5344CB8AC3E}">
        <p14:creationId xmlns:p14="http://schemas.microsoft.com/office/powerpoint/2010/main" val="26269468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B37A6D4C-6085-016B-D986-EB82B770818B}"/>
              </a:ext>
            </a:extLst>
          </p:cNvPr>
          <p:cNvPicPr>
            <a:picLocks noChangeAspect="1"/>
          </p:cNvPicPr>
          <p:nvPr/>
        </p:nvPicPr>
        <p:blipFill>
          <a:blip r:embed="rId2"/>
          <a:stretch>
            <a:fillRect/>
          </a:stretch>
        </p:blipFill>
        <p:spPr>
          <a:xfrm>
            <a:off x="6461290" y="837992"/>
            <a:ext cx="5223781" cy="4480560"/>
          </a:xfrm>
          <a:prstGeom prst="rect">
            <a:avLst/>
          </a:prstGeom>
        </p:spPr>
      </p:pic>
      <p:pic>
        <p:nvPicPr>
          <p:cNvPr id="5" name="Picture 4" descr="Chart, line chart&#10;&#10;Description automatically generated">
            <a:extLst>
              <a:ext uri="{FF2B5EF4-FFF2-40B4-BE49-F238E27FC236}">
                <a16:creationId xmlns:a16="http://schemas.microsoft.com/office/drawing/2014/main" id="{7B7B721F-011F-4F8A-7E38-E6013E6637ED}"/>
              </a:ext>
            </a:extLst>
          </p:cNvPr>
          <p:cNvPicPr>
            <a:picLocks noChangeAspect="1"/>
          </p:cNvPicPr>
          <p:nvPr/>
        </p:nvPicPr>
        <p:blipFill>
          <a:blip r:embed="rId3"/>
          <a:stretch>
            <a:fillRect/>
          </a:stretch>
        </p:blipFill>
        <p:spPr>
          <a:xfrm>
            <a:off x="443225" y="837992"/>
            <a:ext cx="5287486" cy="4480560"/>
          </a:xfrm>
          <a:prstGeom prst="rect">
            <a:avLst/>
          </a:prstGeom>
        </p:spPr>
      </p:pic>
      <p:sp>
        <p:nvSpPr>
          <p:cNvPr id="6" name="TextBox 5">
            <a:extLst>
              <a:ext uri="{FF2B5EF4-FFF2-40B4-BE49-F238E27FC236}">
                <a16:creationId xmlns:a16="http://schemas.microsoft.com/office/drawing/2014/main" id="{A4EDF08D-5D74-7F87-CBC6-FAD47E886A99}"/>
              </a:ext>
            </a:extLst>
          </p:cNvPr>
          <p:cNvSpPr txBox="1"/>
          <p:nvPr/>
        </p:nvSpPr>
        <p:spPr>
          <a:xfrm>
            <a:off x="5028080" y="130106"/>
            <a:ext cx="2135841" cy="707886"/>
          </a:xfrm>
          <a:prstGeom prst="rect">
            <a:avLst/>
          </a:prstGeom>
          <a:noFill/>
        </p:spPr>
        <p:txBody>
          <a:bodyPr wrap="none" rtlCol="0">
            <a:spAutoFit/>
          </a:bodyPr>
          <a:lstStyle/>
          <a:p>
            <a:r>
              <a:rPr lang="en-US" sz="4000" dirty="0"/>
              <a:t>Forecasts</a:t>
            </a:r>
          </a:p>
        </p:txBody>
      </p:sp>
      <p:graphicFrame>
        <p:nvGraphicFramePr>
          <p:cNvPr id="8" name="Table 8">
            <a:extLst>
              <a:ext uri="{FF2B5EF4-FFF2-40B4-BE49-F238E27FC236}">
                <a16:creationId xmlns:a16="http://schemas.microsoft.com/office/drawing/2014/main" id="{88C412A8-6A7D-9E11-9146-64B0237643D5}"/>
              </a:ext>
            </a:extLst>
          </p:cNvPr>
          <p:cNvGraphicFramePr>
            <a:graphicFrameLocks noGrp="1"/>
          </p:cNvGraphicFramePr>
          <p:nvPr>
            <p:extLst/>
          </p:nvPr>
        </p:nvGraphicFramePr>
        <p:xfrm>
          <a:off x="2031999" y="5780181"/>
          <a:ext cx="8128002" cy="74168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825228213"/>
                    </a:ext>
                  </a:extLst>
                </a:gridCol>
                <a:gridCol w="1354667">
                  <a:extLst>
                    <a:ext uri="{9D8B030D-6E8A-4147-A177-3AD203B41FA5}">
                      <a16:colId xmlns:a16="http://schemas.microsoft.com/office/drawing/2014/main" val="1182709030"/>
                    </a:ext>
                  </a:extLst>
                </a:gridCol>
                <a:gridCol w="1354667">
                  <a:extLst>
                    <a:ext uri="{9D8B030D-6E8A-4147-A177-3AD203B41FA5}">
                      <a16:colId xmlns:a16="http://schemas.microsoft.com/office/drawing/2014/main" val="248736454"/>
                    </a:ext>
                  </a:extLst>
                </a:gridCol>
                <a:gridCol w="1354667">
                  <a:extLst>
                    <a:ext uri="{9D8B030D-6E8A-4147-A177-3AD203B41FA5}">
                      <a16:colId xmlns:a16="http://schemas.microsoft.com/office/drawing/2014/main" val="212018538"/>
                    </a:ext>
                  </a:extLst>
                </a:gridCol>
                <a:gridCol w="1354667">
                  <a:extLst>
                    <a:ext uri="{9D8B030D-6E8A-4147-A177-3AD203B41FA5}">
                      <a16:colId xmlns:a16="http://schemas.microsoft.com/office/drawing/2014/main" val="675788982"/>
                    </a:ext>
                  </a:extLst>
                </a:gridCol>
                <a:gridCol w="1354667">
                  <a:extLst>
                    <a:ext uri="{9D8B030D-6E8A-4147-A177-3AD203B41FA5}">
                      <a16:colId xmlns:a16="http://schemas.microsoft.com/office/drawing/2014/main" val="796379355"/>
                    </a:ext>
                  </a:extLst>
                </a:gridCol>
              </a:tblGrid>
              <a:tr h="370840">
                <a:tc>
                  <a:txBody>
                    <a:bodyPr/>
                    <a:lstStyle/>
                    <a:p>
                      <a:r>
                        <a:rPr lang="en-US" dirty="0" err="1"/>
                        <a:t>Fcst</a:t>
                      </a:r>
                      <a:r>
                        <a:rPr lang="en-US" dirty="0"/>
                        <a:t> hour</a:t>
                      </a:r>
                    </a:p>
                  </a:txBody>
                  <a:tcPr/>
                </a:tc>
                <a:tc>
                  <a:txBody>
                    <a:bodyPr/>
                    <a:lstStyle/>
                    <a:p>
                      <a:r>
                        <a:rPr lang="en-US" dirty="0"/>
                        <a:t>0</a:t>
                      </a:r>
                    </a:p>
                  </a:txBody>
                  <a:tcPr/>
                </a:tc>
                <a:tc>
                  <a:txBody>
                    <a:bodyPr/>
                    <a:lstStyle/>
                    <a:p>
                      <a:r>
                        <a:rPr lang="en-US" dirty="0"/>
                        <a:t>24</a:t>
                      </a:r>
                    </a:p>
                  </a:txBody>
                  <a:tcPr/>
                </a:tc>
                <a:tc>
                  <a:txBody>
                    <a:bodyPr/>
                    <a:lstStyle/>
                    <a:p>
                      <a:r>
                        <a:rPr lang="en-US" dirty="0"/>
                        <a:t>48</a:t>
                      </a:r>
                    </a:p>
                  </a:txBody>
                  <a:tcPr/>
                </a:tc>
                <a:tc>
                  <a:txBody>
                    <a:bodyPr/>
                    <a:lstStyle/>
                    <a:p>
                      <a:r>
                        <a:rPr lang="en-US" dirty="0"/>
                        <a:t>72</a:t>
                      </a:r>
                    </a:p>
                  </a:txBody>
                  <a:tcPr/>
                </a:tc>
                <a:tc>
                  <a:txBody>
                    <a:bodyPr/>
                    <a:lstStyle/>
                    <a:p>
                      <a:r>
                        <a:rPr lang="en-US" dirty="0"/>
                        <a:t>96</a:t>
                      </a:r>
                    </a:p>
                  </a:txBody>
                  <a:tcPr/>
                </a:tc>
                <a:extLst>
                  <a:ext uri="{0D108BD9-81ED-4DB2-BD59-A6C34878D82A}">
                    <a16:rowId xmlns:a16="http://schemas.microsoft.com/office/drawing/2014/main" val="888144009"/>
                  </a:ext>
                </a:extLst>
              </a:tr>
              <a:tr h="370840">
                <a:tc>
                  <a:txBody>
                    <a:bodyPr/>
                    <a:lstStyle/>
                    <a:p>
                      <a:r>
                        <a:rPr lang="en-US" dirty="0"/>
                        <a:t># </a:t>
                      </a:r>
                      <a:r>
                        <a:rPr lang="en-US" dirty="0" err="1"/>
                        <a:t>Fcsts</a:t>
                      </a:r>
                      <a:endParaRPr lang="en-US" dirty="0"/>
                    </a:p>
                  </a:txBody>
                  <a:tcPr/>
                </a:tc>
                <a:tc>
                  <a:txBody>
                    <a:bodyPr/>
                    <a:lstStyle/>
                    <a:p>
                      <a:r>
                        <a:rPr lang="en-US" dirty="0"/>
                        <a:t>16</a:t>
                      </a:r>
                    </a:p>
                  </a:txBody>
                  <a:tcPr/>
                </a:tc>
                <a:tc>
                  <a:txBody>
                    <a:bodyPr/>
                    <a:lstStyle/>
                    <a:p>
                      <a:r>
                        <a:rPr lang="en-US" dirty="0"/>
                        <a:t>13</a:t>
                      </a:r>
                    </a:p>
                  </a:txBody>
                  <a:tcPr/>
                </a:tc>
                <a:tc>
                  <a:txBody>
                    <a:bodyPr/>
                    <a:lstStyle/>
                    <a:p>
                      <a:r>
                        <a:rPr lang="en-US" dirty="0"/>
                        <a:t>9</a:t>
                      </a:r>
                    </a:p>
                  </a:txBody>
                  <a:tcPr/>
                </a:tc>
                <a:tc>
                  <a:txBody>
                    <a:bodyPr/>
                    <a:lstStyle/>
                    <a:p>
                      <a:r>
                        <a:rPr lang="en-US" dirty="0"/>
                        <a:t>5</a:t>
                      </a:r>
                    </a:p>
                  </a:txBody>
                  <a:tcPr/>
                </a:tc>
                <a:tc>
                  <a:txBody>
                    <a:bodyPr/>
                    <a:lstStyle/>
                    <a:p>
                      <a:r>
                        <a:rPr lang="en-US" dirty="0"/>
                        <a:t>1</a:t>
                      </a:r>
                    </a:p>
                  </a:txBody>
                  <a:tcPr/>
                </a:tc>
                <a:extLst>
                  <a:ext uri="{0D108BD9-81ED-4DB2-BD59-A6C34878D82A}">
                    <a16:rowId xmlns:a16="http://schemas.microsoft.com/office/drawing/2014/main" val="4221224367"/>
                  </a:ext>
                </a:extLst>
              </a:tr>
            </a:tbl>
          </a:graphicData>
        </a:graphic>
      </p:graphicFrame>
      <p:sp>
        <p:nvSpPr>
          <p:cNvPr id="2" name="TextBox 1">
            <a:extLst>
              <a:ext uri="{FF2B5EF4-FFF2-40B4-BE49-F238E27FC236}">
                <a16:creationId xmlns:a16="http://schemas.microsoft.com/office/drawing/2014/main" id="{14960053-399B-1016-AC37-12DBA35E428B}"/>
              </a:ext>
            </a:extLst>
          </p:cNvPr>
          <p:cNvSpPr txBox="1"/>
          <p:nvPr/>
        </p:nvSpPr>
        <p:spPr>
          <a:xfrm>
            <a:off x="1016000" y="1739900"/>
            <a:ext cx="1569148" cy="1200329"/>
          </a:xfrm>
          <a:prstGeom prst="rect">
            <a:avLst/>
          </a:prstGeom>
          <a:noFill/>
        </p:spPr>
        <p:txBody>
          <a:bodyPr wrap="none" rtlCol="0">
            <a:spAutoFit/>
          </a:bodyPr>
          <a:lstStyle/>
          <a:p>
            <a:r>
              <a:rPr lang="en-US" sz="3600" dirty="0">
                <a:solidFill>
                  <a:srgbClr val="1A9E76"/>
                </a:solidFill>
              </a:rPr>
              <a:t>Control</a:t>
            </a:r>
          </a:p>
          <a:p>
            <a:r>
              <a:rPr lang="en-US" sz="3600" dirty="0">
                <a:solidFill>
                  <a:srgbClr val="D95F00"/>
                </a:solidFill>
              </a:rPr>
              <a:t>Sat4</a:t>
            </a:r>
          </a:p>
        </p:txBody>
      </p:sp>
      <p:sp>
        <p:nvSpPr>
          <p:cNvPr id="7" name="Rectangle 6"/>
          <p:cNvSpPr/>
          <p:nvPr/>
        </p:nvSpPr>
        <p:spPr>
          <a:xfrm>
            <a:off x="4171842" y="3748873"/>
            <a:ext cx="6185497" cy="1200329"/>
          </a:xfrm>
          <a:prstGeom prst="rect">
            <a:avLst/>
          </a:prstGeom>
          <a:solidFill>
            <a:srgbClr val="FFFF00"/>
          </a:solidFill>
        </p:spPr>
        <p:txBody>
          <a:bodyPr wrap="square">
            <a:spAutoFit/>
          </a:bodyPr>
          <a:lstStyle/>
          <a:p>
            <a:r>
              <a:rPr lang="en-US" dirty="0" smtClean="0">
                <a:latin typeface="Times New Roman" panose="02020603050405020304" pitchFamily="18" charset="0"/>
                <a:ea typeface="Times New Roman" panose="02020603050405020304" pitchFamily="18" charset="0"/>
              </a:rPr>
              <a:t>Preliminary GMAO OSSE: Hurricane Track and Intensity (after 36 hours) improvements with geostationary advanced hyperspectral IR </a:t>
            </a:r>
            <a:r>
              <a:rPr lang="en-US" dirty="0">
                <a:latin typeface="Times New Roman" panose="02020603050405020304" pitchFamily="18" charset="0"/>
                <a:ea typeface="Times New Roman" panose="02020603050405020304" pitchFamily="18" charset="0"/>
              </a:rPr>
              <a:t>Sounders. Credit: Erica McGrath-Spangler, Morgan State University and the whole GMAO team</a:t>
            </a:r>
            <a:r>
              <a:rPr lang="en-US" dirty="0" smtClean="0">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1695287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5" name="Google Shape;235;g140dd115efb_2_56"/>
          <p:cNvSpPr txBox="1">
            <a:spLocks noGrp="1"/>
          </p:cNvSpPr>
          <p:nvPr>
            <p:ph type="title"/>
          </p:nvPr>
        </p:nvSpPr>
        <p:spPr>
          <a:xfrm>
            <a:off x="1271954" y="270197"/>
            <a:ext cx="9870831" cy="8337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3600" dirty="0"/>
              <a:t>GeoXO GXS </a:t>
            </a:r>
            <a:r>
              <a:rPr lang="en-US" sz="3600" dirty="0" smtClean="0"/>
              <a:t>is the only sensor to monitor vertical moisture on high time and space scales</a:t>
            </a:r>
            <a:endParaRPr sz="3600" dirty="0"/>
          </a:p>
        </p:txBody>
      </p:sp>
      <p:pic>
        <p:nvPicPr>
          <p:cNvPr id="2" name="img_science_op_algor_pwlr3_fig_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4843" y="1550988"/>
            <a:ext cx="9796463" cy="5170487"/>
          </a:xfrm>
          <a:prstGeom prst="rect">
            <a:avLst/>
          </a:prstGeom>
        </p:spPr>
      </p:pic>
      <p:sp>
        <p:nvSpPr>
          <p:cNvPr id="6" name="TextBox 5"/>
          <p:cNvSpPr txBox="1"/>
          <p:nvPr/>
        </p:nvSpPr>
        <p:spPr>
          <a:xfrm>
            <a:off x="9277815" y="2445026"/>
            <a:ext cx="2776663" cy="1754326"/>
          </a:xfrm>
          <a:prstGeom prst="rect">
            <a:avLst/>
          </a:prstGeom>
          <a:solidFill>
            <a:srgbClr val="FFFF00"/>
          </a:solidFill>
        </p:spPr>
        <p:txBody>
          <a:bodyPr wrap="square" rtlCol="0">
            <a:spAutoFit/>
          </a:bodyPr>
          <a:lstStyle/>
          <a:p>
            <a:r>
              <a:rPr lang="en-US" dirty="0" smtClean="0"/>
              <a:t>Relative Humidity (</a:t>
            </a:r>
            <a:r>
              <a:rPr lang="en-US" i="1" dirty="0" smtClean="0"/>
              <a:t>movie</a:t>
            </a:r>
            <a:r>
              <a:rPr lang="en-US" dirty="0" smtClean="0"/>
              <a:t>) note the elevated moisture plumes. </a:t>
            </a:r>
          </a:p>
          <a:p>
            <a:r>
              <a:rPr lang="en-US" dirty="0" smtClean="0"/>
              <a:t>GXS will add the important time component.</a:t>
            </a:r>
            <a:endParaRPr lang="en-US" dirty="0"/>
          </a:p>
        </p:txBody>
      </p:sp>
    </p:spTree>
    <p:extLst>
      <p:ext uri="{BB962C8B-B14F-4D97-AF65-F5344CB8AC3E}">
        <p14:creationId xmlns:p14="http://schemas.microsoft.com/office/powerpoint/2010/main" val="353395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0467" y="-39029"/>
            <a:ext cx="7179527" cy="1325563"/>
          </a:xfrm>
        </p:spPr>
        <p:txBody>
          <a:bodyPr>
            <a:normAutofit/>
          </a:bodyPr>
          <a:lstStyle/>
          <a:p>
            <a:r>
              <a:rPr lang="en-US" dirty="0"/>
              <a:t>Need for high spectral </a:t>
            </a:r>
            <a:r>
              <a:rPr lang="en-US" dirty="0" smtClean="0"/>
              <a:t>&amp; </a:t>
            </a:r>
            <a:r>
              <a:rPr lang="en-US" dirty="0"/>
              <a:t>temporal observations</a:t>
            </a:r>
          </a:p>
        </p:txBody>
      </p:sp>
      <p:sp>
        <p:nvSpPr>
          <p:cNvPr id="6" name="Slide Number Placeholder 5"/>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Calibri"/>
                <a:sym typeface="Calibri"/>
              </a:rPr>
              <a:t>2.1-</a:t>
            </a:r>
            <a:fld id="{14035BBC-6D4D-4499-ABE4-AFD1D306B3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Calibri"/>
              <a:sym typeface="Calibri"/>
            </a:endParaRPr>
          </a:p>
        </p:txBody>
      </p:sp>
      <p:sp>
        <p:nvSpPr>
          <p:cNvPr id="5" name="Text Placeholder 2">
            <a:extLst>
              <a:ext uri="{FF2B5EF4-FFF2-40B4-BE49-F238E27FC236}">
                <a16:creationId xmlns:a16="http://schemas.microsoft.com/office/drawing/2014/main" id="{CCD34A2F-9B7E-6A47-9F84-1629794F6B9E}"/>
              </a:ext>
            </a:extLst>
          </p:cNvPr>
          <p:cNvSpPr txBox="1">
            <a:spLocks/>
          </p:cNvSpPr>
          <p:nvPr/>
        </p:nvSpPr>
        <p:spPr>
          <a:xfrm>
            <a:off x="612568" y="1154786"/>
            <a:ext cx="11693235" cy="5246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High-spectral-resolution observations provide much more information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Imagers average out important vertical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information</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LEO has shown the many benefits, especially on the global scale, lacks time resolution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Forecasting Applications – fill in critical gaps </a:t>
            </a:r>
            <a:r>
              <a:rPr kumimoji="0" lang="en-US"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wrt</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vertical moisture, wind and temperature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smtClean="0">
                <a:ln>
                  <a:noFill/>
                </a:ln>
                <a:solidFill>
                  <a:prstClr val="black"/>
                </a:solidFill>
                <a:effectLst/>
                <a:uLnTx/>
                <a:uFillTx/>
                <a:latin typeface="Calibri" panose="020F0502020204030204"/>
                <a:ea typeface="+mn-ea"/>
                <a:cs typeface="+mn-cs"/>
              </a:rPr>
              <a:t>Nowcasting</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and </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Numerical weather prediction</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especially on the regional/mesoscales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Additional applications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improve derived products with only advanced imager data</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cloud-top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properties, atmospheric motion vectors, dust detection, land and sea surface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temperatures</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New areas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Moisture flux, capping inversion, surface emissivity, trace gases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(Ozone and Carbon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Monoxide, etc.)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climate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Economic impacts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(“billions”…) More with the benefits of 4dvar analysis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Critical Component of the </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Global Constellation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4299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6324" y="330818"/>
            <a:ext cx="10972800" cy="1143000"/>
          </a:xfrm>
        </p:spPr>
        <p:txBody>
          <a:bodyPr/>
          <a:lstStyle/>
          <a:p>
            <a:r>
              <a:rPr lang="en-US" dirty="0" smtClean="0">
                <a:solidFill>
                  <a:schemeClr val="tx1"/>
                </a:solidFill>
              </a:rPr>
              <a:t>U.S. </a:t>
            </a:r>
            <a:r>
              <a:rPr lang="en-US" u="sng" dirty="0" smtClean="0">
                <a:solidFill>
                  <a:schemeClr val="tx1"/>
                </a:solidFill>
              </a:rPr>
              <a:t>Geostationary</a:t>
            </a:r>
            <a:r>
              <a:rPr lang="en-US" dirty="0" smtClean="0">
                <a:solidFill>
                  <a:schemeClr val="tx1"/>
                </a:solidFill>
              </a:rPr>
              <a:t> Sounders</a:t>
            </a:r>
            <a:endParaRPr lang="en-US" dirty="0">
              <a:solidFill>
                <a:schemeClr val="tx1"/>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35999040"/>
              </p:ext>
            </p:extLst>
          </p:nvPr>
        </p:nvGraphicFramePr>
        <p:xfrm>
          <a:off x="131264" y="1430274"/>
          <a:ext cx="9042044" cy="3571240"/>
        </p:xfrm>
        <a:graphic>
          <a:graphicData uri="http://schemas.openxmlformats.org/drawingml/2006/table">
            <a:tbl>
              <a:tblPr firstRow="1" bandRow="1">
                <a:tableStyleId>{5C22544A-7EE6-4342-B048-85BDC9FD1C3A}</a:tableStyleId>
              </a:tblPr>
              <a:tblGrid>
                <a:gridCol w="3397382">
                  <a:extLst>
                    <a:ext uri="{9D8B030D-6E8A-4147-A177-3AD203B41FA5}">
                      <a16:colId xmlns:a16="http://schemas.microsoft.com/office/drawing/2014/main" val="1598401252"/>
                    </a:ext>
                  </a:extLst>
                </a:gridCol>
                <a:gridCol w="2004646">
                  <a:extLst>
                    <a:ext uri="{9D8B030D-6E8A-4147-A177-3AD203B41FA5}">
                      <a16:colId xmlns:a16="http://schemas.microsoft.com/office/drawing/2014/main" val="2262702384"/>
                    </a:ext>
                  </a:extLst>
                </a:gridCol>
                <a:gridCol w="3640016">
                  <a:extLst>
                    <a:ext uri="{9D8B030D-6E8A-4147-A177-3AD203B41FA5}">
                      <a16:colId xmlns:a16="http://schemas.microsoft.com/office/drawing/2014/main" val="1198767088"/>
                    </a:ext>
                  </a:extLst>
                </a:gridCol>
              </a:tblGrid>
              <a:tr h="370840">
                <a:tc>
                  <a:txBody>
                    <a:bodyPr/>
                    <a:lstStyle/>
                    <a:p>
                      <a:r>
                        <a:rPr lang="en-US" sz="2400" dirty="0" smtClean="0">
                          <a:solidFill>
                            <a:srgbClr val="FFFF00"/>
                          </a:solidFill>
                        </a:rPr>
                        <a:t>Item</a:t>
                      </a:r>
                      <a:endParaRPr lang="en-US" sz="2400" dirty="0">
                        <a:solidFill>
                          <a:srgbClr val="FFFF00"/>
                        </a:solidFill>
                      </a:endParaRPr>
                    </a:p>
                  </a:txBody>
                  <a:tcPr/>
                </a:tc>
                <a:tc>
                  <a:txBody>
                    <a:bodyPr/>
                    <a:lstStyle/>
                    <a:p>
                      <a:r>
                        <a:rPr lang="en-US" sz="2400" dirty="0" smtClean="0">
                          <a:solidFill>
                            <a:srgbClr val="FFFF00"/>
                          </a:solidFill>
                        </a:rPr>
                        <a:t># IR bands</a:t>
                      </a:r>
                      <a:endParaRPr lang="en-US" sz="2400" dirty="0">
                        <a:solidFill>
                          <a:srgbClr val="FFFF00"/>
                        </a:solidFill>
                      </a:endParaRPr>
                    </a:p>
                  </a:txBody>
                  <a:tcPr/>
                </a:tc>
                <a:tc>
                  <a:txBody>
                    <a:bodyPr/>
                    <a:lstStyle/>
                    <a:p>
                      <a:r>
                        <a:rPr lang="en-US" sz="2400" dirty="0" smtClean="0">
                          <a:solidFill>
                            <a:srgbClr val="FFFF00"/>
                          </a:solidFill>
                        </a:rPr>
                        <a:t>Sounding</a:t>
                      </a:r>
                      <a:endParaRPr lang="en-US" sz="2400" dirty="0">
                        <a:solidFill>
                          <a:srgbClr val="FFFF00"/>
                        </a:solidFill>
                      </a:endParaRPr>
                    </a:p>
                  </a:txBody>
                  <a:tcPr/>
                </a:tc>
                <a:extLst>
                  <a:ext uri="{0D108BD9-81ED-4DB2-BD59-A6C34878D82A}">
                    <a16:rowId xmlns:a16="http://schemas.microsoft.com/office/drawing/2014/main" val="3756316810"/>
                  </a:ext>
                </a:extLst>
              </a:tr>
              <a:tr h="370840">
                <a:tc>
                  <a:txBody>
                    <a:bodyPr/>
                    <a:lstStyle/>
                    <a:p>
                      <a:endParaRPr lang="en-US" sz="800" dirty="0"/>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1416837652"/>
                  </a:ext>
                </a:extLst>
              </a:tr>
              <a:tr h="370840">
                <a:tc>
                  <a:txBody>
                    <a:bodyPr/>
                    <a:lstStyle/>
                    <a:p>
                      <a:r>
                        <a:rPr lang="en-US" sz="2400" dirty="0" smtClean="0"/>
                        <a:t>First</a:t>
                      </a:r>
                      <a:r>
                        <a:rPr lang="en-US" sz="2400" baseline="0" dirty="0" smtClean="0"/>
                        <a:t> E</a:t>
                      </a:r>
                      <a:r>
                        <a:rPr lang="en-US" sz="2400" dirty="0" smtClean="0"/>
                        <a:t>xperimental</a:t>
                      </a:r>
                      <a:endParaRPr lang="en-US" sz="2400" dirty="0"/>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dirty="0" smtClean="0"/>
                        <a:t>12</a:t>
                      </a:r>
                    </a:p>
                  </a:txBody>
                  <a:tcPr/>
                </a:tc>
                <a:tc>
                  <a:txBody>
                    <a:bodyPr/>
                    <a:lstStyle/>
                    <a:p>
                      <a:r>
                        <a:rPr lang="en-US" sz="2400" dirty="0" smtClean="0"/>
                        <a:t>GOES-4 VAS (1980)</a:t>
                      </a:r>
                      <a:endParaRPr lang="en-US" sz="2400" dirty="0"/>
                    </a:p>
                  </a:txBody>
                  <a:tcPr/>
                </a:tc>
                <a:extLst>
                  <a:ext uri="{0D108BD9-81ED-4DB2-BD59-A6C34878D82A}">
                    <a16:rowId xmlns:a16="http://schemas.microsoft.com/office/drawing/2014/main" val="75450763"/>
                  </a:ext>
                </a:extLst>
              </a:tr>
              <a:tr h="370840">
                <a:tc>
                  <a:txBody>
                    <a:bodyPr/>
                    <a:lstStyle/>
                    <a:p>
                      <a:endParaRPr lang="en-US" sz="800" dirty="0"/>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2847034826"/>
                  </a:ext>
                </a:extLst>
              </a:tr>
              <a:tr h="370840">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2400" dirty="0" smtClean="0"/>
                        <a:t>First</a:t>
                      </a:r>
                      <a:r>
                        <a:rPr lang="en-US" sz="2400" baseline="0" dirty="0" smtClean="0"/>
                        <a:t> Operational</a:t>
                      </a:r>
                      <a:endParaRPr lang="en-US" sz="2400" dirty="0" smtClean="0"/>
                    </a:p>
                  </a:txBody>
                  <a:tcPr/>
                </a:tc>
                <a:tc>
                  <a:txBody>
                    <a:bodyPr/>
                    <a:lstStyle/>
                    <a:p>
                      <a:r>
                        <a:rPr lang="en-US" sz="2400" dirty="0" smtClean="0"/>
                        <a:t>18</a:t>
                      </a:r>
                      <a:endParaRPr lang="en-US" sz="2400" dirty="0"/>
                    </a:p>
                  </a:txBody>
                  <a:tcPr/>
                </a:tc>
                <a:tc>
                  <a:txBody>
                    <a:bodyPr/>
                    <a:lstStyle/>
                    <a:p>
                      <a:r>
                        <a:rPr lang="en-US" sz="2400" dirty="0" smtClean="0"/>
                        <a:t>GOES-8 (1994)</a:t>
                      </a:r>
                      <a:endParaRPr lang="en-US" sz="2400" dirty="0"/>
                    </a:p>
                  </a:txBody>
                  <a:tcPr/>
                </a:tc>
                <a:extLst>
                  <a:ext uri="{0D108BD9-81ED-4DB2-BD59-A6C34878D82A}">
                    <a16:rowId xmlns:a16="http://schemas.microsoft.com/office/drawing/2014/main" val="1556156351"/>
                  </a:ext>
                </a:extLst>
              </a:tr>
              <a:tr h="161720">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sz="800" dirty="0" smtClean="0"/>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1999094437"/>
                  </a:ext>
                </a:extLst>
              </a:tr>
              <a:tr h="370840">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2400" dirty="0" smtClean="0"/>
                        <a:t>100x improved</a:t>
                      </a:r>
                    </a:p>
                  </a:txBody>
                  <a:tcPr/>
                </a:tc>
                <a:tc>
                  <a:txBody>
                    <a:bodyPr/>
                    <a:lstStyle/>
                    <a:p>
                      <a:r>
                        <a:rPr lang="en-US" sz="2400" dirty="0" smtClean="0"/>
                        <a:t>~1500</a:t>
                      </a:r>
                      <a:endParaRPr lang="en-US" sz="2400" dirty="0"/>
                    </a:p>
                  </a:txBody>
                  <a:tcPr/>
                </a:tc>
                <a:tc>
                  <a:txBody>
                    <a:bodyPr/>
                    <a:lstStyle/>
                    <a:p>
                      <a:r>
                        <a:rPr lang="en-US" sz="2400" dirty="0" smtClean="0"/>
                        <a:t>High-spectral IR (203?)</a:t>
                      </a:r>
                      <a:endParaRPr lang="en-US" sz="2400" dirty="0"/>
                    </a:p>
                  </a:txBody>
                  <a:tcPr/>
                </a:tc>
                <a:extLst>
                  <a:ext uri="{0D108BD9-81ED-4DB2-BD59-A6C34878D82A}">
                    <a16:rowId xmlns:a16="http://schemas.microsoft.com/office/drawing/2014/main" val="1423727798"/>
                  </a:ext>
                </a:extLst>
              </a:tr>
              <a:tr h="370840">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83156"/>
                  </a:ext>
                </a:extLst>
              </a:tr>
            </a:tbl>
          </a:graphicData>
        </a:graphic>
      </p:graphicFrame>
      <p:sp>
        <p:nvSpPr>
          <p:cNvPr id="3" name="Slide Number Placeholder 2"/>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8D052-E5CD-4231-BC46-14DF1F404254}" type="slidenum">
              <a:rPr kumimoji="0" lang="en-US" sz="1867"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67"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 name="TextBox 1"/>
          <p:cNvSpPr txBox="1"/>
          <p:nvPr/>
        </p:nvSpPr>
        <p:spPr>
          <a:xfrm>
            <a:off x="920734" y="5688604"/>
            <a:ext cx="68223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The GOES-R series included advanced</a:t>
            </a:r>
            <a:r>
              <a:rPr kumimoji="0" lang="en-US" sz="1800" b="0" i="0" u="none" strike="noStrike" kern="1200" cap="none" spc="0" normalizeH="0" noProof="0" dirty="0" smtClean="0">
                <a:ln>
                  <a:noFill/>
                </a:ln>
                <a:solidFill>
                  <a:prstClr val="black"/>
                </a:solidFill>
                <a:effectLst/>
                <a:uLnTx/>
                <a:uFillTx/>
                <a:latin typeface="Arial"/>
                <a:ea typeface="+mn-ea"/>
                <a:cs typeface="+mn-cs"/>
              </a:rPr>
              <a:t> imagers,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the first geostationary lightning mapper and space weather instruments.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7257" y="436326"/>
            <a:ext cx="1986783" cy="2384733"/>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b="7416"/>
          <a:stretch/>
        </p:blipFill>
        <p:spPr>
          <a:xfrm>
            <a:off x="8865146" y="4360758"/>
            <a:ext cx="2722659" cy="2520747"/>
          </a:xfrm>
          <a:prstGeom prst="rect">
            <a:avLst/>
          </a:prstGeom>
        </p:spPr>
      </p:pic>
      <p:pic>
        <p:nvPicPr>
          <p:cNvPr id="7" name="gsall_02042.avi">
            <a:hlinkClick r:id="" action="ppaction://media"/>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8922657" y="2821059"/>
            <a:ext cx="2472363" cy="173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32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028" y="2311032"/>
            <a:ext cx="8083499" cy="4546968"/>
          </a:xfrm>
          <a:prstGeom prst="rect">
            <a:avLst/>
          </a:prstGeom>
        </p:spPr>
      </p:pic>
      <p:sp>
        <p:nvSpPr>
          <p:cNvPr id="5" name="TextBox 4"/>
          <p:cNvSpPr txBox="1"/>
          <p:nvPr/>
        </p:nvSpPr>
        <p:spPr>
          <a:xfrm>
            <a:off x="1514294" y="366381"/>
            <a:ext cx="9260484"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hlinkClick r:id="rId3"/>
              </a:rPr>
              <a:t>https://</a:t>
            </a:r>
            <a:r>
              <a:rPr kumimoji="0" lang="en-US" sz="1800" b="0" i="0" u="none" strike="noStrike" kern="1200" cap="none" spc="0" normalizeH="0" baseline="0" noProof="0" dirty="0" smtClean="0">
                <a:ln>
                  <a:noFill/>
                </a:ln>
                <a:solidFill>
                  <a:prstClr val="black"/>
                </a:solidFill>
                <a:effectLst/>
                <a:uLnTx/>
                <a:uFillTx/>
                <a:latin typeface="Arial"/>
                <a:ea typeface="+mn-ea"/>
                <a:cs typeface="+mn-cs"/>
                <a:hlinkClick r:id="rId3"/>
              </a:rPr>
              <a:t>www.nesdis.noaa.gov/next-generation/geostationary-extended-observations-geoxo</a:t>
            </a: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The first Geostationary Extended Observations (</a:t>
            </a:r>
            <a:r>
              <a:rPr kumimoji="0" lang="en-US" sz="2400" b="0" i="0" u="none" strike="noStrike" kern="1200" cap="none" spc="0" normalizeH="0" baseline="0" noProof="0" dirty="0" err="1">
                <a:ln>
                  <a:noFill/>
                </a:ln>
                <a:solidFill>
                  <a:prstClr val="black"/>
                </a:solidFill>
                <a:effectLst/>
                <a:uLnTx/>
                <a:uFillTx/>
                <a:latin typeface="Arial"/>
                <a:ea typeface="+mn-ea"/>
                <a:cs typeface="+mn-cs"/>
              </a:rPr>
              <a:t>GeoXO</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smtClean="0">
                <a:ln>
                  <a:noFill/>
                </a:ln>
                <a:solidFill>
                  <a:prstClr val="black"/>
                </a:solidFill>
                <a:effectLst/>
                <a:uLnTx/>
                <a:uFillTx/>
                <a:latin typeface="Arial"/>
                <a:ea typeface="+mn-ea"/>
                <a:cs typeface="+mn-cs"/>
              </a:rPr>
              <a:t>launch </a:t>
            </a:r>
            <a:r>
              <a:rPr kumimoji="0" lang="en-US" sz="2400" b="0" i="0" u="none" strike="noStrike" kern="1200" cap="none" spc="0" normalizeH="0" baseline="0" noProof="0" dirty="0">
                <a:ln>
                  <a:noFill/>
                </a:ln>
                <a:solidFill>
                  <a:prstClr val="black"/>
                </a:solidFill>
                <a:effectLst/>
                <a:uLnTx/>
                <a:uFillTx/>
                <a:latin typeface="Arial"/>
                <a:ea typeface="+mn-ea"/>
                <a:cs typeface="+mn-cs"/>
              </a:rPr>
              <a:t>is planned for the early 2030s and will maintain and advance NOAA’s critical geostationary observations through 2055.</a:t>
            </a:r>
          </a:p>
        </p:txBody>
      </p:sp>
      <p:sp>
        <p:nvSpPr>
          <p:cNvPr id="6" name="Rectangle 5"/>
          <p:cNvSpPr/>
          <p:nvPr/>
        </p:nvSpPr>
        <p:spPr>
          <a:xfrm>
            <a:off x="84692" y="3158207"/>
            <a:ext cx="5298762" cy="1754326"/>
          </a:xfrm>
          <a:prstGeom prst="rect">
            <a:avLst/>
          </a:prstGeom>
          <a:solidFill>
            <a:srgbClr val="FFFF00"/>
          </a:solidFill>
        </p:spPr>
        <p:txBody>
          <a:bodyPr wrap="square">
            <a:spAutoFit/>
          </a:bodyPr>
          <a:lstStyle/>
          <a:p>
            <a:r>
              <a:rPr lang="en-US" i="1" dirty="0">
                <a:solidFill>
                  <a:srgbClr val="000000"/>
                </a:solidFill>
                <a:latin typeface="Calibri" panose="020F0502020204030204" pitchFamily="34" charset="0"/>
              </a:rPr>
              <a:t>"For weather surveillance </a:t>
            </a:r>
            <a:r>
              <a:rPr lang="en-US" b="1" i="1" dirty="0">
                <a:solidFill>
                  <a:srgbClr val="000000"/>
                </a:solidFill>
                <a:latin typeface="Calibri" panose="020F0502020204030204" pitchFamily="34" charset="0"/>
              </a:rPr>
              <a:t>a geostationary hyperspectral infrared sounder</a:t>
            </a:r>
            <a:r>
              <a:rPr lang="en-US" i="1" dirty="0">
                <a:solidFill>
                  <a:srgbClr val="000000"/>
                </a:solidFill>
                <a:latin typeface="Calibri" panose="020F0502020204030204" pitchFamily="34" charset="0"/>
              </a:rPr>
              <a:t> would </a:t>
            </a:r>
            <a:r>
              <a:rPr lang="en-US" b="1" i="1" dirty="0">
                <a:solidFill>
                  <a:srgbClr val="000000"/>
                </a:solidFill>
                <a:latin typeface="Calibri" panose="020F0502020204030204" pitchFamily="34" charset="0"/>
              </a:rPr>
              <a:t>dramatically increase confidence in forecasts of hurricanes and other storms</a:t>
            </a:r>
            <a:r>
              <a:rPr lang="en-US" i="1" dirty="0">
                <a:solidFill>
                  <a:srgbClr val="000000"/>
                </a:solidFill>
                <a:latin typeface="Calibri" panose="020F0502020204030204" pitchFamily="34" charset="0"/>
              </a:rPr>
              <a:t> that originate over the ocean and head towards U.S. interests."  </a:t>
            </a:r>
            <a:endParaRPr lang="en-US" i="1" dirty="0" smtClean="0">
              <a:solidFill>
                <a:srgbClr val="000000"/>
              </a:solidFill>
              <a:latin typeface="Calibri" panose="020F0502020204030204" pitchFamily="34" charset="0"/>
            </a:endParaRPr>
          </a:p>
          <a:p>
            <a:r>
              <a:rPr lang="en-US" i="1" dirty="0" smtClean="0">
                <a:solidFill>
                  <a:srgbClr val="000000"/>
                </a:solidFill>
                <a:latin typeface="Calibri" panose="020F0502020204030204" pitchFamily="34" charset="0"/>
              </a:rPr>
              <a:t>- </a:t>
            </a:r>
            <a:r>
              <a:rPr lang="en-US" i="1" dirty="0">
                <a:solidFill>
                  <a:srgbClr val="000000"/>
                </a:solidFill>
                <a:latin typeface="Calibri" panose="020F0502020204030204" pitchFamily="34" charset="0"/>
              </a:rPr>
              <a:t>Ken Graham, NWS </a:t>
            </a:r>
            <a:r>
              <a:rPr lang="en-US" i="1" dirty="0" smtClean="0">
                <a:solidFill>
                  <a:srgbClr val="000000"/>
                </a:solidFill>
                <a:latin typeface="Calibri" panose="020F0502020204030204" pitchFamily="34" charset="0"/>
              </a:rPr>
              <a:t>Director (former NHC Director)</a:t>
            </a:r>
            <a:endParaRPr lang="en-US" dirty="0"/>
          </a:p>
        </p:txBody>
      </p:sp>
    </p:spTree>
    <p:extLst>
      <p:ext uri="{BB962C8B-B14F-4D97-AF65-F5344CB8AC3E}">
        <p14:creationId xmlns:p14="http://schemas.microsoft.com/office/powerpoint/2010/main" val="22924720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D57CCFC-4973-1340-9E5E-3CD570EA2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098" y="1424514"/>
            <a:ext cx="5333559" cy="3998645"/>
          </a:xfrm>
          <a:prstGeom prst="rect">
            <a:avLst/>
          </a:prstGeom>
        </p:spPr>
      </p:pic>
      <p:pic>
        <p:nvPicPr>
          <p:cNvPr id="21" name="Picture 20">
            <a:extLst>
              <a:ext uri="{FF2B5EF4-FFF2-40B4-BE49-F238E27FC236}">
                <a16:creationId xmlns:a16="http://schemas.microsoft.com/office/drawing/2014/main" id="{3360BF96-5117-484D-AA29-9D9863EDF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06" y="1424514"/>
            <a:ext cx="5333559" cy="3998645"/>
          </a:xfrm>
          <a:prstGeom prst="rect">
            <a:avLst/>
          </a:prstGeom>
        </p:spPr>
      </p:pic>
      <p:sp>
        <p:nvSpPr>
          <p:cNvPr id="14" name="TextBox 13">
            <a:extLst>
              <a:ext uri="{FF2B5EF4-FFF2-40B4-BE49-F238E27FC236}">
                <a16:creationId xmlns:a16="http://schemas.microsoft.com/office/drawing/2014/main" id="{E7F1F8D1-F30D-E546-B4A1-5DB1E4A3E38F}"/>
              </a:ext>
            </a:extLst>
          </p:cNvPr>
          <p:cNvSpPr txBox="1"/>
          <p:nvPr/>
        </p:nvSpPr>
        <p:spPr>
          <a:xfrm>
            <a:off x="3677795" y="910684"/>
            <a:ext cx="3892476" cy="461665"/>
          </a:xfrm>
          <a:prstGeom prst="rect">
            <a:avLst/>
          </a:prstGeom>
          <a:noFill/>
        </p:spPr>
        <p:txBody>
          <a:bodyPr wrap="none" rtlCol="0">
            <a:spAutoFit/>
          </a:bodyPr>
          <a:lstStyle/>
          <a:p>
            <a:r>
              <a:rPr lang="en-US" sz="2400" b="1" dirty="0"/>
              <a:t>Cloud top pressure = 300 hPa</a:t>
            </a:r>
            <a:endParaRPr lang="en-US" dirty="0"/>
          </a:p>
        </p:txBody>
      </p:sp>
      <p:sp>
        <p:nvSpPr>
          <p:cNvPr id="15" name="TextBox 14">
            <a:extLst>
              <a:ext uri="{FF2B5EF4-FFF2-40B4-BE49-F238E27FC236}">
                <a16:creationId xmlns:a16="http://schemas.microsoft.com/office/drawing/2014/main" id="{FDEE3F75-4E13-F94C-BF29-A540F170FF67}"/>
              </a:ext>
            </a:extLst>
          </p:cNvPr>
          <p:cNvSpPr txBox="1"/>
          <p:nvPr/>
        </p:nvSpPr>
        <p:spPr>
          <a:xfrm>
            <a:off x="1137623" y="392335"/>
            <a:ext cx="9370001" cy="646331"/>
          </a:xfrm>
          <a:prstGeom prst="rect">
            <a:avLst/>
          </a:prstGeom>
          <a:noFill/>
        </p:spPr>
        <p:txBody>
          <a:bodyPr wrap="none" rtlCol="0">
            <a:spAutoFit/>
          </a:bodyPr>
          <a:lstStyle/>
          <a:p>
            <a:pPr algn="ctr"/>
            <a:r>
              <a:rPr lang="en-US" sz="3600" b="1" dirty="0"/>
              <a:t>GXS information content is much more than GXI</a:t>
            </a:r>
          </a:p>
        </p:txBody>
      </p:sp>
      <p:sp>
        <p:nvSpPr>
          <p:cNvPr id="16" name="TextBox 15">
            <a:extLst>
              <a:ext uri="{FF2B5EF4-FFF2-40B4-BE49-F238E27FC236}">
                <a16:creationId xmlns:a16="http://schemas.microsoft.com/office/drawing/2014/main" id="{44B64B99-0A57-0B40-8212-EC04A6BC0470}"/>
              </a:ext>
            </a:extLst>
          </p:cNvPr>
          <p:cNvSpPr txBox="1"/>
          <p:nvPr/>
        </p:nvSpPr>
        <p:spPr>
          <a:xfrm>
            <a:off x="453762" y="5779348"/>
            <a:ext cx="9818522" cy="646331"/>
          </a:xfrm>
          <a:prstGeom prst="rect">
            <a:avLst/>
          </a:prstGeom>
          <a:noFill/>
        </p:spPr>
        <p:txBody>
          <a:bodyPr wrap="none" rtlCol="0">
            <a:spAutoFit/>
          </a:bodyPr>
          <a:lstStyle/>
          <a:p>
            <a:pPr marL="285750" indent="-285750">
              <a:buFont typeface="Arial" panose="020B0604020202020204" pitchFamily="34" charset="0"/>
              <a:buChar char="•"/>
            </a:pPr>
            <a:r>
              <a:rPr lang="en-US" dirty="0"/>
              <a:t>Numbers on top of bars show the percentage (%) of information content from GXI compared to GXS</a:t>
            </a:r>
          </a:p>
          <a:p>
            <a:pPr marL="285750" indent="-285750">
              <a:buFont typeface="Arial" panose="020B0604020202020204" pitchFamily="34" charset="0"/>
              <a:buChar char="•"/>
            </a:pPr>
            <a:r>
              <a:rPr lang="en-US" dirty="0"/>
              <a:t>High clouds reduce information content of T/Q, but significantly less impact from GXS</a:t>
            </a:r>
          </a:p>
        </p:txBody>
      </p:sp>
      <p:sp>
        <p:nvSpPr>
          <p:cNvPr id="18" name="Rectangle 17">
            <a:extLst>
              <a:ext uri="{FF2B5EF4-FFF2-40B4-BE49-F238E27FC236}">
                <a16:creationId xmlns:a16="http://schemas.microsoft.com/office/drawing/2014/main" id="{5730ACF0-9099-BA4B-B4B6-B65E355C514D}"/>
              </a:ext>
            </a:extLst>
          </p:cNvPr>
          <p:cNvSpPr/>
          <p:nvPr/>
        </p:nvSpPr>
        <p:spPr>
          <a:xfrm>
            <a:off x="8878568" y="4986547"/>
            <a:ext cx="3376246" cy="738664"/>
          </a:xfrm>
          <a:prstGeom prst="rect">
            <a:avLst/>
          </a:prstGeom>
        </p:spPr>
        <p:txBody>
          <a:bodyPr wrap="square">
            <a:spAutoFit/>
          </a:bodyPr>
          <a:lstStyle/>
          <a:p>
            <a:pPr lvl="1"/>
            <a:r>
              <a:rPr lang="en-US" sz="1400" dirty="0"/>
              <a:t>9 means GXI has 9% of moisture information content compared with GXS when COT is 4.</a:t>
            </a:r>
          </a:p>
        </p:txBody>
      </p:sp>
      <p:cxnSp>
        <p:nvCxnSpPr>
          <p:cNvPr id="12" name="Straight Arrow Connector 11">
            <a:extLst>
              <a:ext uri="{FF2B5EF4-FFF2-40B4-BE49-F238E27FC236}">
                <a16:creationId xmlns:a16="http://schemas.microsoft.com/office/drawing/2014/main" id="{5436FBA0-6679-BA48-8C47-1525CD7B5C61}"/>
              </a:ext>
            </a:extLst>
          </p:cNvPr>
          <p:cNvCxnSpPr>
            <a:cxnSpLocks/>
            <a:endCxn id="18" idx="0"/>
          </p:cNvCxnSpPr>
          <p:nvPr/>
        </p:nvCxnSpPr>
        <p:spPr>
          <a:xfrm>
            <a:off x="9133490" y="4801572"/>
            <a:ext cx="1433201" cy="184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553903" y="1752599"/>
            <a:ext cx="2497420" cy="2379785"/>
          </a:xfrm>
          <a:prstGeom prst="rect">
            <a:avLst/>
          </a:prstGeom>
          <a:solidFill>
            <a:srgbClr val="FFFF00"/>
          </a:solidFill>
        </p:spPr>
        <p:txBody>
          <a:bodyPr wrap="square" rtlCol="0">
            <a:spAutoFit/>
          </a:bodyPr>
          <a:lstStyle/>
          <a:p>
            <a:r>
              <a:rPr lang="en-US" dirty="0"/>
              <a:t>GXS has 3-5 times more vertical information than the GXI in clear skies, and 4-20 times more vertical information than the GXI in thin clouds </a:t>
            </a:r>
          </a:p>
        </p:txBody>
      </p:sp>
      <p:sp>
        <p:nvSpPr>
          <p:cNvPr id="19" name="TextBox 18">
            <a:extLst>
              <a:ext uri="{FF2B5EF4-FFF2-40B4-BE49-F238E27FC236}">
                <a16:creationId xmlns:a16="http://schemas.microsoft.com/office/drawing/2014/main" id="{83AF1EA1-D297-FB46-8A6B-C8FF297DAEF3}"/>
              </a:ext>
            </a:extLst>
          </p:cNvPr>
          <p:cNvSpPr txBox="1"/>
          <p:nvPr/>
        </p:nvSpPr>
        <p:spPr>
          <a:xfrm>
            <a:off x="1742631" y="5225074"/>
            <a:ext cx="1773242" cy="261610"/>
          </a:xfrm>
          <a:prstGeom prst="rect">
            <a:avLst/>
          </a:prstGeom>
          <a:noFill/>
        </p:spPr>
        <p:txBody>
          <a:bodyPr wrap="none" rtlCol="0">
            <a:spAutoFit/>
          </a:bodyPr>
          <a:lstStyle/>
          <a:p>
            <a:r>
              <a:rPr lang="en-US" sz="1100" dirty="0"/>
              <a:t>Tropical atmosphere profile</a:t>
            </a:r>
          </a:p>
        </p:txBody>
      </p:sp>
      <p:sp>
        <p:nvSpPr>
          <p:cNvPr id="20" name="TextBox 19">
            <a:extLst>
              <a:ext uri="{FF2B5EF4-FFF2-40B4-BE49-F238E27FC236}">
                <a16:creationId xmlns:a16="http://schemas.microsoft.com/office/drawing/2014/main" id="{5ACD2B6F-3135-FC44-893A-940979F08B68}"/>
              </a:ext>
            </a:extLst>
          </p:cNvPr>
          <p:cNvSpPr txBox="1"/>
          <p:nvPr/>
        </p:nvSpPr>
        <p:spPr>
          <a:xfrm>
            <a:off x="6349817" y="5225074"/>
            <a:ext cx="2422458" cy="261610"/>
          </a:xfrm>
          <a:prstGeom prst="rect">
            <a:avLst/>
          </a:prstGeom>
          <a:noFill/>
        </p:spPr>
        <p:txBody>
          <a:bodyPr wrap="none" rtlCol="0">
            <a:spAutoFit/>
          </a:bodyPr>
          <a:lstStyle/>
          <a:p>
            <a:r>
              <a:rPr lang="en-US" sz="1100" dirty="0"/>
              <a:t>Midlatitude winter  atmosphere profile</a:t>
            </a:r>
          </a:p>
        </p:txBody>
      </p:sp>
    </p:spTree>
    <p:extLst>
      <p:ext uri="{BB962C8B-B14F-4D97-AF65-F5344CB8AC3E}">
        <p14:creationId xmlns:p14="http://schemas.microsoft.com/office/powerpoint/2010/main" val="14805900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68" y="4022891"/>
            <a:ext cx="2628323" cy="2628323"/>
          </a:xfrm>
          <a:prstGeom prst="rect">
            <a:avLst/>
          </a:prstGeom>
        </p:spPr>
      </p:pic>
      <p:sp>
        <p:nvSpPr>
          <p:cNvPr id="2" name="Title 1">
            <a:extLst>
              <a:ext uri="{FF2B5EF4-FFF2-40B4-BE49-F238E27FC236}">
                <a16:creationId xmlns:a16="http://schemas.microsoft.com/office/drawing/2014/main" id="{984D007B-AEBD-B347-BCC9-B3D11967FC16}"/>
              </a:ext>
            </a:extLst>
          </p:cNvPr>
          <p:cNvSpPr>
            <a:spLocks noGrp="1"/>
          </p:cNvSpPr>
          <p:nvPr>
            <p:ph type="title"/>
          </p:nvPr>
        </p:nvSpPr>
        <p:spPr>
          <a:xfrm>
            <a:off x="-2132587" y="0"/>
            <a:ext cx="12257887" cy="1325563"/>
          </a:xfrm>
        </p:spPr>
        <p:txBody>
          <a:bodyPr/>
          <a:lstStyle/>
          <a:p>
            <a:r>
              <a:rPr lang="en-US" dirty="0" smtClean="0"/>
              <a:t>More Information</a:t>
            </a:r>
            <a:endParaRPr lang="en-US" dirty="0"/>
          </a:p>
        </p:txBody>
      </p:sp>
      <p:sp>
        <p:nvSpPr>
          <p:cNvPr id="11" name="TextBox 10"/>
          <p:cNvSpPr txBox="1"/>
          <p:nvPr/>
        </p:nvSpPr>
        <p:spPr>
          <a:xfrm>
            <a:off x="356446" y="1005703"/>
            <a:ext cx="5038359" cy="32008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
                <a:ea typeface="+mn-ea"/>
                <a:cs typeface="+mn-cs"/>
                <a:hlinkClick r:id="rId4"/>
              </a:rPr>
              <a:t>https://www.ssec.wisc.edu/geo-ir-sounder/</a:t>
            </a:r>
            <a:endParaRPr kumimoji="0" lang="en-US" sz="32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n-ea"/>
                <a:cs typeface="Arial"/>
                <a:sym typeface="Arial"/>
              </a:rPr>
              <a:t>Home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n-ea"/>
                <a:cs typeface="Arial"/>
                <a:sym typeface="Arial"/>
              </a:rPr>
              <a:t>OSSE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n-ea"/>
                <a:cs typeface="Arial"/>
                <a:sym typeface="Arial"/>
              </a:rPr>
              <a:t>Proxy</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n-ea"/>
                <a:cs typeface="Arial"/>
                <a:sym typeface="Arial"/>
              </a:rPr>
              <a:t>Other Benefits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n-ea"/>
                <a:cs typeface="Arial"/>
                <a:sym typeface="Arial"/>
              </a:rPr>
              <a:t>Needs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n-ea"/>
                <a:cs typeface="Arial"/>
                <a:sym typeface="Arial"/>
              </a:rPr>
              <a:t>On-orbit examples</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TextBox 4"/>
          <p:cNvSpPr txBox="1"/>
          <p:nvPr/>
        </p:nvSpPr>
        <p:spPr>
          <a:xfrm>
            <a:off x="3417128" y="3947151"/>
            <a:ext cx="8202496"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mn-ea"/>
                <a:cs typeface="+mn-cs"/>
                <a:hlinkClick r:id="rId5"/>
              </a:rPr>
              <a:t>https://</a:t>
            </a:r>
            <a:r>
              <a:rPr kumimoji="0" lang="en-US" sz="3200" b="0" i="0" u="none" strike="noStrike" kern="1200" cap="none" spc="0" normalizeH="0" baseline="0" noProof="0" dirty="0" smtClean="0">
                <a:ln>
                  <a:noFill/>
                </a:ln>
                <a:solidFill>
                  <a:prstClr val="black"/>
                </a:solidFill>
                <a:effectLst/>
                <a:uLnTx/>
                <a:uFillTx/>
                <a:latin typeface="Arial"/>
                <a:ea typeface="+mn-ea"/>
                <a:cs typeface="+mn-cs"/>
                <a:hlinkClick r:id="rId5"/>
              </a:rPr>
              <a:t>www.nesdis.noaa.gov/next-generation-satellites/geostationary-extended-observations-geoxo</a:t>
            </a:r>
            <a:endParaRPr kumimoji="0" lang="en-US" sz="32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TextBox 6"/>
          <p:cNvSpPr txBox="1"/>
          <p:nvPr/>
        </p:nvSpPr>
        <p:spPr>
          <a:xfrm>
            <a:off x="3328772" y="5615029"/>
            <a:ext cx="8657491" cy="1292662"/>
          </a:xfrm>
          <a:prstGeom prst="rect">
            <a:avLst/>
          </a:prstGeom>
          <a:noFill/>
        </p:spPr>
        <p:txBody>
          <a:bodyPr wrap="square" rtlCol="0">
            <a:spAutoFit/>
          </a:bodyPr>
          <a:lstStyle/>
          <a:p>
            <a:pPr marL="285750" lvl="0" indent="-285750">
              <a:buFont typeface="Arial" panose="020B0604020202020204" pitchFamily="34" charset="0"/>
              <a:buChar char="•"/>
              <a:defRPr/>
            </a:pPr>
            <a:r>
              <a:rPr lang="en-US" sz="2000" dirty="0" smtClean="0">
                <a:solidFill>
                  <a:prstClr val="black"/>
                </a:solidFill>
              </a:rPr>
              <a:t>PORD</a:t>
            </a:r>
            <a:r>
              <a:rPr lang="en-US" sz="2000" dirty="0">
                <a:solidFill>
                  <a:prstClr val="black"/>
                </a:solidFill>
              </a:rPr>
              <a:t>: </a:t>
            </a:r>
            <a:r>
              <a:rPr lang="en-US" sz="2000" dirty="0" smtClean="0">
                <a:solidFill>
                  <a:prstClr val="black"/>
                </a:solidFill>
              </a:rPr>
              <a:t/>
            </a:r>
            <a:br>
              <a:rPr lang="en-US" sz="2000" dirty="0" smtClean="0">
                <a:solidFill>
                  <a:prstClr val="black"/>
                </a:solidFill>
              </a:rPr>
            </a:br>
            <a:r>
              <a:rPr lang="en-US" sz="2000" dirty="0" smtClean="0">
                <a:solidFill>
                  <a:prstClr val="black"/>
                </a:solidFill>
                <a:hlinkClick r:id="rId6"/>
              </a:rPr>
              <a:t>https</a:t>
            </a:r>
            <a:r>
              <a:rPr lang="en-US" sz="2000" dirty="0">
                <a:solidFill>
                  <a:prstClr val="black"/>
                </a:solidFill>
                <a:hlinkClick r:id="rId6"/>
              </a:rPr>
              <a:t>://</a:t>
            </a:r>
            <a:r>
              <a:rPr lang="en-US" sz="2000" dirty="0" smtClean="0">
                <a:solidFill>
                  <a:prstClr val="black"/>
                </a:solidFill>
                <a:hlinkClick r:id="rId6"/>
              </a:rPr>
              <a:t>www.nesdis.noaa.gov/next-generation/geoxo/geoxo-sounder-gxs</a:t>
            </a:r>
            <a:endParaRPr lang="en-US" sz="2000" dirty="0" smtClean="0">
              <a:solidFill>
                <a:prstClr val="black"/>
              </a:solidFill>
            </a:endParaRPr>
          </a:p>
          <a:p>
            <a:pPr marL="285750" lvl="0" indent="-285750">
              <a:buFont typeface="Arial" panose="020B0604020202020204" pitchFamily="34" charset="0"/>
              <a:buChar char="•"/>
              <a:defRPr/>
            </a:pPr>
            <a:endParaRPr kumimoji="0" lang="en-US" sz="20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51694" y="36975"/>
            <a:ext cx="3952726" cy="2501726"/>
          </a:xfrm>
          <a:prstGeom prst="rect">
            <a:avLst/>
          </a:prstGeom>
        </p:spPr>
      </p:pic>
      <p:sp>
        <p:nvSpPr>
          <p:cNvPr id="3" name="Rectangle 2"/>
          <p:cNvSpPr/>
          <p:nvPr/>
        </p:nvSpPr>
        <p:spPr>
          <a:xfrm>
            <a:off x="3996356" y="2331266"/>
            <a:ext cx="7534912"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NOAA NESDIS Tech Report: Geostationary Extended Observations (</a:t>
            </a:r>
            <a:r>
              <a:rPr kumimoji="0" lang="en-US" sz="2400" b="0" i="0" u="none" strike="noStrike" kern="1200" cap="none" spc="0" normalizeH="0" baseline="0" noProof="0" dirty="0" err="1">
                <a:ln>
                  <a:noFill/>
                </a:ln>
                <a:solidFill>
                  <a:prstClr val="black"/>
                </a:solidFill>
                <a:effectLst/>
                <a:uLnTx/>
                <a:uFillTx/>
                <a:latin typeface="Arial"/>
                <a:ea typeface="+mn-ea"/>
                <a:cs typeface="+mn-cs"/>
              </a:rPr>
              <a:t>GeoXO</a:t>
            </a:r>
            <a:r>
              <a:rPr kumimoji="0" lang="en-US" sz="2400" b="0" i="0" u="none" strike="noStrike" kern="1200" cap="none" spc="0" normalizeH="0" baseline="0" noProof="0" dirty="0">
                <a:ln>
                  <a:noFill/>
                </a:ln>
                <a:solidFill>
                  <a:prstClr val="black"/>
                </a:solidFill>
                <a:effectLst/>
                <a:uLnTx/>
                <a:uFillTx/>
                <a:latin typeface="Arial"/>
                <a:ea typeface="+mn-ea"/>
                <a:cs typeface="+mn-cs"/>
              </a:rPr>
              <a:t>) Hyperspectral </a:t>
            </a:r>
            <a:r>
              <a:rPr kumimoji="0" lang="en-US" sz="2400" b="0" i="0" u="none" strike="noStrike" kern="1200" cap="none" spc="0" normalizeH="0" baseline="0" noProof="0" dirty="0" err="1">
                <a:ln>
                  <a:noFill/>
                </a:ln>
                <a:solidFill>
                  <a:prstClr val="black"/>
                </a:solidFill>
                <a:effectLst/>
                <a:uLnTx/>
                <a:uFillTx/>
                <a:latin typeface="Arial"/>
                <a:ea typeface="+mn-ea"/>
                <a:cs typeface="+mn-cs"/>
              </a:rPr>
              <a:t>InfraRed</a:t>
            </a:r>
            <a:r>
              <a:rPr kumimoji="0" lang="en-US" sz="2400" b="0" i="0" u="none" strike="noStrike" kern="1200" cap="none" spc="0" normalizeH="0" baseline="0" noProof="0" dirty="0">
                <a:ln>
                  <a:noFill/>
                </a:ln>
                <a:solidFill>
                  <a:prstClr val="black"/>
                </a:solidFill>
                <a:effectLst/>
                <a:uLnTx/>
                <a:uFillTx/>
                <a:latin typeface="Arial"/>
                <a:ea typeface="+mn-ea"/>
                <a:cs typeface="+mn-cs"/>
              </a:rPr>
              <a:t> Sounder Value Assessment Report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hlinkClick r:id="rId8"/>
              </a:rPr>
              <a:t>https://repository.library.noaa.gov/view/noaa/32921</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652811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br>
              <a:rPr lang="en-US" dirty="0" smtClean="0"/>
            </a:b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11350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0918" y="3400088"/>
            <a:ext cx="11581895" cy="4351338"/>
          </a:xfrm>
        </p:spPr>
        <p:txBody>
          <a:bodyPr/>
          <a:lstStyle/>
          <a:p>
            <a:pPr marL="114300" indent="0">
              <a:buNone/>
            </a:pPr>
            <a:r>
              <a:rPr lang="en-US" dirty="0"/>
              <a:t>"Even though this historic journey has been 60+ years in the making, we are just scratching the surface.  [The] biggest next step is the </a:t>
            </a:r>
            <a:r>
              <a:rPr lang="en-US" b="1" dirty="0"/>
              <a:t>GEO hyperspectral sounder</a:t>
            </a:r>
            <a:r>
              <a:rPr lang="en-US" dirty="0"/>
              <a:t>! Address the high resolution ΔT opportunity observed across the entire Earth System.  Europe and Asia are leading the effort to launch and operate Geostationary Sounders.  We are now the followers… we should be reasserting our past leadership position.”</a:t>
            </a:r>
            <a:br>
              <a:rPr lang="en-US" dirty="0"/>
            </a:br>
            <a:r>
              <a:rPr lang="en-US" dirty="0"/>
              <a:t/>
            </a:r>
            <a:br>
              <a:rPr lang="en-US" dirty="0"/>
            </a:br>
            <a:r>
              <a:rPr lang="en-US" dirty="0" smtClean="0"/>
              <a:t>Dr</a:t>
            </a:r>
            <a:r>
              <a:rPr lang="en-US" dirty="0"/>
              <a:t>. Louis W. </a:t>
            </a:r>
            <a:r>
              <a:rPr lang="en-US" dirty="0" err="1"/>
              <a:t>Uccellini</a:t>
            </a:r>
            <a:r>
              <a:rPr lang="en-US" dirty="0"/>
              <a:t>, Former NWS Director, February 24, 2020</a:t>
            </a:r>
          </a:p>
        </p:txBody>
      </p:sp>
      <p:sp>
        <p:nvSpPr>
          <p:cNvPr id="4" name="Slide Number Placeholder 3"/>
          <p:cNvSpPr>
            <a:spLocks noGrp="1"/>
          </p:cNvSpPr>
          <p:nvPr>
            <p:ph type="sldNum" idx="4294967295"/>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Tree>
    <p:extLst>
      <p:ext uri="{BB962C8B-B14F-4D97-AF65-F5344CB8AC3E}">
        <p14:creationId xmlns:p14="http://schemas.microsoft.com/office/powerpoint/2010/main" val="143605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extLst>
              <a:ext uri="{28A0092B-C50C-407E-A947-70E740481C1C}">
                <a14:useLocalDpi xmlns:a14="http://schemas.microsoft.com/office/drawing/2010/main" val="0"/>
              </a:ext>
            </a:extLst>
          </a:blip>
          <a:srcRect l="16808" t="11992" r="24248" b="18894"/>
          <a:stretch/>
        </p:blipFill>
        <p:spPr bwMode="auto">
          <a:xfrm>
            <a:off x="289928" y="1377183"/>
            <a:ext cx="5954751" cy="5491975"/>
          </a:xfrm>
          <a:prstGeom prst="rect">
            <a:avLst/>
          </a:prstGeom>
          <a:ln>
            <a:noFill/>
          </a:ln>
          <a:extLst>
            <a:ext uri="{53640926-AAD7-44D8-BBD7-CCE9431645EC}">
              <a14:shadowObscured xmlns:a14="http://schemas.microsoft.com/office/drawing/2010/main"/>
            </a:ext>
          </a:extLst>
        </p:spPr>
      </p:pic>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
        <p:nvSpPr>
          <p:cNvPr id="5" name="Rectangle 4"/>
          <p:cNvSpPr/>
          <p:nvPr/>
        </p:nvSpPr>
        <p:spPr>
          <a:xfrm>
            <a:off x="6300439" y="4690150"/>
            <a:ext cx="5715000" cy="2031325"/>
          </a:xfrm>
          <a:prstGeom prst="rect">
            <a:avLst/>
          </a:prstGeom>
          <a:solidFill>
            <a:srgbClr val="FFFF00"/>
          </a:solidFill>
        </p:spPr>
        <p:txBody>
          <a:bodyPr wrap="square">
            <a:spAutoFit/>
          </a:bodyPr>
          <a:lstStyle/>
          <a:p>
            <a:r>
              <a:rPr lang="en-US" dirty="0" smtClean="0">
                <a:latin typeface="Times New Roman" panose="02020603050405020304" pitchFamily="18" charset="0"/>
                <a:ea typeface="Times New Roman" panose="02020603050405020304" pitchFamily="18" charset="0"/>
              </a:rPr>
              <a:t>KY flooding: 9-hour </a:t>
            </a:r>
            <a:r>
              <a:rPr lang="en-US" dirty="0">
                <a:latin typeface="Times New Roman" panose="02020603050405020304" pitchFamily="18" charset="0"/>
                <a:ea typeface="Times New Roman" panose="02020603050405020304" pitchFamily="18" charset="0"/>
              </a:rPr>
              <a:t>forecasts of hourly accumulated precipitation for the period 01:00 to 02:00 CDT, on August 5, 2022.  The control forecast is obtained from the same model and conventional observations used for the ‘Satellite’ forecast but without the assimilation of the satellite moisture profile data. </a:t>
            </a:r>
            <a:r>
              <a:rPr lang="en-US" dirty="0" smtClean="0">
                <a:latin typeface="Times New Roman" panose="02020603050405020304" pitchFamily="18" charset="0"/>
                <a:ea typeface="Times New Roman" panose="02020603050405020304" pitchFamily="18" charset="0"/>
              </a:rPr>
              <a:t>Without the satellite profiles, the heavy rain was not forecast by the model. </a:t>
            </a:r>
            <a:endParaRPr lang="en-US" dirty="0"/>
          </a:p>
        </p:txBody>
      </p:sp>
      <p:sp>
        <p:nvSpPr>
          <p:cNvPr id="6" name="Google Shape;235;g140dd115efb_2_56"/>
          <p:cNvSpPr txBox="1">
            <a:spLocks noGrp="1"/>
          </p:cNvSpPr>
          <p:nvPr>
            <p:ph type="title"/>
          </p:nvPr>
        </p:nvSpPr>
        <p:spPr>
          <a:xfrm>
            <a:off x="1499839" y="323301"/>
            <a:ext cx="9168161" cy="8337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3600" dirty="0" smtClean="0"/>
              <a:t>Forecasts with high spectral and time resolution satellite data greatly improve precipitation forecasts</a:t>
            </a:r>
            <a:endParaRPr sz="36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1321" y="1087243"/>
            <a:ext cx="2437936" cy="3250581"/>
          </a:xfrm>
          <a:prstGeom prst="rect">
            <a:avLst/>
          </a:prstGeom>
        </p:spPr>
      </p:pic>
      <p:sp>
        <p:nvSpPr>
          <p:cNvPr id="9" name="TextBox 8"/>
          <p:cNvSpPr txBox="1"/>
          <p:nvPr/>
        </p:nvSpPr>
        <p:spPr>
          <a:xfrm>
            <a:off x="11353800" y="4060825"/>
            <a:ext cx="543739" cy="276999"/>
          </a:xfrm>
          <a:prstGeom prst="rect">
            <a:avLst/>
          </a:prstGeom>
          <a:noFill/>
        </p:spPr>
        <p:txBody>
          <a:bodyPr wrap="none" rtlCol="0">
            <a:spAutoFit/>
          </a:bodyPr>
          <a:lstStyle/>
          <a:p>
            <a:r>
              <a:rPr lang="en-US" sz="1200" dirty="0" smtClean="0"/>
              <a:t>NWS</a:t>
            </a:r>
            <a:endParaRPr lang="en-US" sz="1200" dirty="0"/>
          </a:p>
        </p:txBody>
      </p:sp>
    </p:spTree>
    <p:extLst>
      <p:ext uri="{BB962C8B-B14F-4D97-AF65-F5344CB8AC3E}">
        <p14:creationId xmlns:p14="http://schemas.microsoft.com/office/powerpoint/2010/main" val="24716295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Grp="1" noChangeAspect="1"/>
          </p:cNvGraphicFramePr>
          <p:nvPr>
            <p:ph idx="1"/>
          </p:nvPr>
        </p:nvGraphicFramePr>
        <p:xfrm>
          <a:off x="2381934" y="476049"/>
          <a:ext cx="7444240" cy="4880095"/>
        </p:xfrm>
        <a:graphic>
          <a:graphicData uri="http://schemas.openxmlformats.org/presentationml/2006/ole">
            <mc:AlternateContent xmlns:mc="http://schemas.openxmlformats.org/markup-compatibility/2006">
              <mc:Choice xmlns:v="urn:schemas-microsoft-com:vml" Requires="v">
                <p:oleObj spid="_x0000_s1047" name="Chart" r:id="rId4" imgW="8877402" imgH="5819872" progId="Excel.Chart.8">
                  <p:embed/>
                </p:oleObj>
              </mc:Choice>
              <mc:Fallback>
                <p:oleObj name="Chart" r:id="rId4" imgW="8877402" imgH="5819872" progId="Excel.Chart.8">
                  <p:embed/>
                  <p:pic>
                    <p:nvPicPr>
                      <p:cNvPr id="4301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934" y="476049"/>
                        <a:ext cx="7444240" cy="4880095"/>
                      </a:xfrm>
                      <a:prstGeom prst="rect">
                        <a:avLst/>
                      </a:prstGeom>
                      <a:noFill/>
                      <a:ln>
                        <a:noFill/>
                      </a:ln>
                      <a:effectLst/>
                      <a:extLst/>
                    </p:spPr>
                  </p:pic>
                </p:oleObj>
              </mc:Fallback>
            </mc:AlternateContent>
          </a:graphicData>
        </a:graphic>
      </p:graphicFrame>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F26554-937E-4B6F-87C9-3BEBADDA1016}" type="slidenum">
              <a:rPr kumimoji="0" lang="en-US" alt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alt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010" name="Rectangle 2"/>
          <p:cNvSpPr>
            <a:spLocks noGrp="1" noChangeArrowheads="1"/>
          </p:cNvSpPr>
          <p:nvPr>
            <p:ph type="title"/>
          </p:nvPr>
        </p:nvSpPr>
        <p:spPr>
          <a:xfrm>
            <a:off x="1981200" y="76200"/>
            <a:ext cx="8229600" cy="1143000"/>
          </a:xfrm>
        </p:spPr>
        <p:txBody>
          <a:bodyPr/>
          <a:lstStyle/>
          <a:p>
            <a:r>
              <a:rPr lang="en-US" altLang="en-US" sz="4000" dirty="0" smtClean="0"/>
              <a:t>Information Content</a:t>
            </a:r>
            <a:endParaRPr lang="en-US" altLang="en-US" sz="4000" dirty="0"/>
          </a:p>
        </p:txBody>
      </p:sp>
      <p:sp>
        <p:nvSpPr>
          <p:cNvPr id="43012" name="Text Box 4"/>
          <p:cNvSpPr txBox="1">
            <a:spLocks noChangeArrowheads="1"/>
          </p:cNvSpPr>
          <p:nvPr/>
        </p:nvSpPr>
        <p:spPr bwMode="auto">
          <a:xfrm>
            <a:off x="818147" y="4635500"/>
            <a:ext cx="1095675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a:ea typeface="+mn-ea"/>
                <a:cs typeface="+mn-cs"/>
              </a:rPr>
              <a:t>The relative vertical number of independent pieces of information is shown. The </a:t>
            </a:r>
            <a:r>
              <a:rPr kumimoji="0" lang="en-US" altLang="en-US" sz="2400" b="0" i="1" u="none" strike="noStrike" kern="1200" cap="none" spc="0" normalizeH="0" baseline="0" noProof="0" dirty="0">
                <a:ln>
                  <a:noFill/>
                </a:ln>
                <a:solidFill>
                  <a:prstClr val="black"/>
                </a:solidFill>
                <a:effectLst/>
                <a:uLnTx/>
                <a:uFillTx/>
                <a:latin typeface="Arial"/>
                <a:ea typeface="+mn-ea"/>
                <a:cs typeface="+mn-cs"/>
              </a:rPr>
              <a:t>moisture</a:t>
            </a:r>
            <a:r>
              <a:rPr kumimoji="0" lang="en-US" altLang="en-US" sz="2400" b="0" i="0" u="none" strike="noStrike" kern="1200" cap="none" spc="0" normalizeH="0" baseline="0" noProof="0" dirty="0">
                <a:ln>
                  <a:noFill/>
                </a:ln>
                <a:solidFill>
                  <a:prstClr val="black"/>
                </a:solidFill>
                <a:effectLst/>
                <a:uLnTx/>
                <a:uFillTx/>
                <a:latin typeface="Arial"/>
                <a:ea typeface="+mn-ea"/>
                <a:cs typeface="+mn-cs"/>
              </a:rPr>
              <a:t> content is similar between the ABI and the </a:t>
            </a:r>
            <a:r>
              <a:rPr kumimoji="0" lang="en-US" altLang="en-US" sz="2400" b="0" i="0" u="none" strike="noStrike" kern="1200" cap="none" spc="0" normalizeH="0" baseline="0" noProof="0" dirty="0" smtClean="0">
                <a:ln>
                  <a:noFill/>
                </a:ln>
                <a:solidFill>
                  <a:prstClr val="black"/>
                </a:solidFill>
                <a:effectLst/>
                <a:uLnTx/>
                <a:uFillTx/>
                <a:latin typeface="Arial"/>
                <a:ea typeface="+mn-ea"/>
                <a:cs typeface="+mn-cs"/>
              </a:rPr>
              <a:t>legacy </a:t>
            </a:r>
            <a:r>
              <a:rPr kumimoji="0" lang="en-US" altLang="en-US" sz="2400" b="0" i="0" u="none" strike="noStrike" kern="1200" cap="none" spc="0" normalizeH="0" baseline="0" noProof="0" dirty="0">
                <a:ln>
                  <a:noFill/>
                </a:ln>
                <a:solidFill>
                  <a:prstClr val="black"/>
                </a:solidFill>
                <a:effectLst/>
                <a:uLnTx/>
                <a:uFillTx/>
                <a:latin typeface="Arial"/>
                <a:ea typeface="+mn-ea"/>
                <a:cs typeface="+mn-cs"/>
              </a:rPr>
              <a:t>GOES Sounder. The </a:t>
            </a:r>
            <a:r>
              <a:rPr kumimoji="0" lang="en-US" altLang="en-US" sz="2400" b="0" i="0" u="none" strike="noStrike" kern="1200" cap="none" spc="0" normalizeH="0" baseline="0" noProof="0" dirty="0" smtClean="0">
                <a:ln>
                  <a:noFill/>
                </a:ln>
                <a:solidFill>
                  <a:prstClr val="black"/>
                </a:solidFill>
                <a:effectLst/>
                <a:uLnTx/>
                <a:uFillTx/>
                <a:latin typeface="Arial"/>
                <a:ea typeface="+mn-ea"/>
                <a:cs typeface="+mn-cs"/>
              </a:rPr>
              <a:t>legacy GOES Sounder </a:t>
            </a:r>
            <a:r>
              <a:rPr kumimoji="0" lang="en-US" altLang="en-US" sz="2400" b="0" i="0" u="none" strike="noStrike" kern="1200" cap="none" spc="0" normalizeH="0" baseline="0" noProof="0" dirty="0">
                <a:ln>
                  <a:noFill/>
                </a:ln>
                <a:solidFill>
                  <a:prstClr val="black"/>
                </a:solidFill>
                <a:effectLst/>
                <a:uLnTx/>
                <a:uFillTx/>
                <a:latin typeface="Arial"/>
                <a:ea typeface="+mn-ea"/>
                <a:cs typeface="+mn-cs"/>
              </a:rPr>
              <a:t>does show more </a:t>
            </a:r>
            <a:r>
              <a:rPr kumimoji="0" lang="en-US" altLang="en-US" sz="2400" b="0" i="1" u="none" strike="noStrike" kern="1200" cap="none" spc="0" normalizeH="0" baseline="0" noProof="0" dirty="0">
                <a:ln>
                  <a:noFill/>
                </a:ln>
                <a:solidFill>
                  <a:prstClr val="black"/>
                </a:solidFill>
                <a:effectLst/>
                <a:uLnTx/>
                <a:uFillTx/>
                <a:latin typeface="Arial"/>
                <a:ea typeface="+mn-ea"/>
                <a:cs typeface="+mn-cs"/>
              </a:rPr>
              <a:t>temperature</a:t>
            </a:r>
            <a:r>
              <a:rPr kumimoji="0" lang="en-US" altLang="en-US" sz="2400" b="0" i="0" u="none" strike="noStrike" kern="1200" cap="none" spc="0" normalizeH="0" baseline="0" noProof="0" dirty="0">
                <a:ln>
                  <a:noFill/>
                </a:ln>
                <a:solidFill>
                  <a:prstClr val="black"/>
                </a:solidFill>
                <a:effectLst/>
                <a:uLnTx/>
                <a:uFillTx/>
                <a:latin typeface="Arial"/>
                <a:ea typeface="+mn-ea"/>
                <a:cs typeface="+mn-cs"/>
              </a:rPr>
              <a:t> information than the ABI. The ABI is not close to the information content of a high-spectral </a:t>
            </a:r>
            <a:r>
              <a:rPr kumimoji="0" lang="en-US" altLang="en-US" sz="2400" b="0" i="0" u="none" strike="noStrike" kern="1200" cap="none" spc="0" normalizeH="0" baseline="0" noProof="0" dirty="0" smtClean="0">
                <a:ln>
                  <a:noFill/>
                </a:ln>
                <a:solidFill>
                  <a:prstClr val="black"/>
                </a:solidFill>
                <a:effectLst/>
                <a:uLnTx/>
                <a:uFillTx/>
                <a:latin typeface="Arial"/>
                <a:ea typeface="+mn-ea"/>
                <a:cs typeface="+mn-cs"/>
              </a:rPr>
              <a:t>IR sensor</a:t>
            </a:r>
            <a:r>
              <a:rPr kumimoji="0" lang="en-US" altLang="en-US" sz="2400" b="0" i="0" u="none" strike="noStrike" kern="1200" cap="none" spc="0" normalizeH="0" baseline="0" noProof="0" dirty="0">
                <a:ln>
                  <a:noFill/>
                </a:ln>
                <a:solidFill>
                  <a:prstClr val="black"/>
                </a:solidFill>
                <a:effectLst/>
                <a:uLnTx/>
                <a:uFillTx/>
                <a:latin typeface="Arial"/>
                <a:ea typeface="+mn-ea"/>
                <a:cs typeface="+mn-cs"/>
              </a:rPr>
              <a:t>.</a:t>
            </a:r>
          </a:p>
        </p:txBody>
      </p:sp>
      <p:sp>
        <p:nvSpPr>
          <p:cNvPr id="2" name="TextBox 1"/>
          <p:cNvSpPr txBox="1"/>
          <p:nvPr/>
        </p:nvSpPr>
        <p:spPr>
          <a:xfrm>
            <a:off x="4292437" y="4250910"/>
            <a:ext cx="12490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(GXS-like)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TextBox 2"/>
          <p:cNvSpPr txBox="1"/>
          <p:nvPr/>
        </p:nvSpPr>
        <p:spPr>
          <a:xfrm>
            <a:off x="7618061" y="4222549"/>
            <a:ext cx="9140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a:ea typeface="+mn-ea"/>
                <a:cs typeface="+mn-cs"/>
              </a:rPr>
              <a:t>(legacy)</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94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0663"/>
            <a:ext cx="10515600" cy="1325563"/>
          </a:xfrm>
        </p:spPr>
        <p:txBody>
          <a:bodyPr/>
          <a:lstStyle/>
          <a:p>
            <a:r>
              <a:rPr lang="en-US" dirty="0" smtClean="0"/>
              <a:t>Improved track and intensity </a:t>
            </a:r>
            <a:r>
              <a:rPr lang="en-US" dirty="0"/>
              <a:t>f</a:t>
            </a:r>
            <a:r>
              <a:rPr lang="en-US" dirty="0" smtClean="0"/>
              <a:t>orecasts</a:t>
            </a:r>
            <a:endParaRPr lang="en-US" dirty="0"/>
          </a:p>
        </p:txBody>
      </p:sp>
      <p:sp>
        <p:nvSpPr>
          <p:cNvPr id="3" name="TextBox 2"/>
          <p:cNvSpPr txBox="1"/>
          <p:nvPr/>
        </p:nvSpPr>
        <p:spPr>
          <a:xfrm>
            <a:off x="288290" y="4361199"/>
            <a:ext cx="724407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The 36 h track forecast for Typhoon Maria from 0000 UTC  on July 10, 2018. The black, blue, red, green, cyan, and magenta lines indicate the Best Track, control experiment, 15 min, 30 min, 1 and 3 h, respectively. </a:t>
            </a:r>
            <a:r>
              <a:rPr kumimoji="0" lang="en-US" sz="1800" b="0" i="0" u="sng" strike="noStrike" kern="1200" cap="none" spc="0" normalizeH="0" baseline="0" noProof="0" dirty="0" smtClean="0">
                <a:ln>
                  <a:noFill/>
                </a:ln>
                <a:solidFill>
                  <a:srgbClr val="000000"/>
                </a:solidFill>
                <a:effectLst/>
                <a:uLnTx/>
                <a:uFillTx/>
                <a:latin typeface="Arial"/>
                <a:ea typeface="+mn-ea"/>
                <a:cs typeface="+mn-cs"/>
              </a:rPr>
              <a:t>https://</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agupubs.onlinelibrary.wiley.com/doi/10.1029/2021GL093672</a:t>
            </a:r>
          </a:p>
        </p:txBody>
      </p:sp>
      <p:sp>
        <p:nvSpPr>
          <p:cNvPr id="5" name="TextBox 4"/>
          <p:cNvSpPr txBox="1"/>
          <p:nvPr/>
        </p:nvSpPr>
        <p:spPr>
          <a:xfrm>
            <a:off x="7934960" y="944880"/>
            <a:ext cx="403352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a:ea typeface="+mn-ea"/>
                <a:cs typeface="+mn-cs"/>
              </a:rPr>
              <a:t>Improving tropical cyclone forecasts with high temporal/spectral IR observations.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a:ea typeface="+mn-ea"/>
                <a:cs typeface="+mn-cs"/>
              </a:rPr>
              <a:t>Track &amp; intensity forecasts for Typhoon Maria are most improved with 15 min data, the track (&gt; 40%) and the intensity (18%).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a:ea typeface="+mn-ea"/>
                <a:cs typeface="+mn-cs"/>
              </a:rPr>
              <a:t>Precipitation forecasts also improved.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90" y="1320413"/>
            <a:ext cx="7226850" cy="2824480"/>
          </a:xfrm>
          <a:prstGeom prst="rect">
            <a:avLst/>
          </a:prstGeom>
        </p:spPr>
      </p:pic>
      <p:sp>
        <p:nvSpPr>
          <p:cNvPr id="4" name="Slide Number Placeholder 3"/>
          <p:cNvSpPr>
            <a:spLocks noGrp="1"/>
          </p:cNvSpPr>
          <p:nvPr>
            <p:ph type="sldNum" sz="quarter" idx="12"/>
          </p:nvPr>
        </p:nvSpPr>
        <p:spPr/>
        <p:txBody>
          <a:bodyPr/>
          <a:lstStyle/>
          <a:p>
            <a:pPr>
              <a:defRPr/>
            </a:pPr>
            <a:fld id="{D6366C89-C104-463E-A194-2E43AD076CAD}" type="slidenum">
              <a:rPr lang="en-US" altLang="en-US" smtClean="0"/>
              <a:pPr>
                <a:defRPr/>
              </a:pPr>
              <a:t>26</a:t>
            </a:fld>
            <a:endParaRPr lang="en-US" altLang="en-US"/>
          </a:p>
        </p:txBody>
      </p:sp>
    </p:spTree>
    <p:extLst>
      <p:ext uri="{BB962C8B-B14F-4D97-AF65-F5344CB8AC3E}">
        <p14:creationId xmlns:p14="http://schemas.microsoft.com/office/powerpoint/2010/main" val="1796930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793" y="1072269"/>
            <a:ext cx="3452507" cy="1594040"/>
          </a:xfrm>
        </p:spPr>
        <p:txBody>
          <a:bodyPr>
            <a:noAutofit/>
          </a:bodyPr>
          <a:lstStyle/>
          <a:p>
            <a:r>
              <a:rPr lang="en-US" sz="2800" dirty="0" smtClean="0"/>
              <a:t>Radiosondes </a:t>
            </a:r>
            <a:br>
              <a:rPr lang="en-US" sz="2800" dirty="0" smtClean="0"/>
            </a:br>
            <a:r>
              <a:rPr lang="en-US" sz="2800" b="0" dirty="0" smtClean="0"/>
              <a:t>(2x/day), </a:t>
            </a:r>
            <a:br>
              <a:rPr lang="en-US" sz="2800" b="0" dirty="0" smtClean="0"/>
            </a:br>
            <a:r>
              <a:rPr lang="en-US" sz="2800" b="0" dirty="0" smtClean="0"/>
              <a:t>scattered (mostly) land locations </a:t>
            </a:r>
            <a:endParaRPr lang="en-US" sz="2800" b="0" dirty="0"/>
          </a:p>
        </p:txBody>
      </p:sp>
      <p:sp>
        <p:nvSpPr>
          <p:cNvPr id="4" name="Slide Number Placeholder 3"/>
          <p:cNvSpPr>
            <a:spLocks noGrp="1"/>
          </p:cNvSpPr>
          <p:nvPr>
            <p:ph type="sldNum" idx="4294967295"/>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5" name="Title 1"/>
          <p:cNvSpPr txBox="1">
            <a:spLocks/>
          </p:cNvSpPr>
          <p:nvPr/>
        </p:nvSpPr>
        <p:spPr>
          <a:xfrm>
            <a:off x="2203142" y="-4009"/>
            <a:ext cx="9246994" cy="96469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Calibri"/>
              <a:buNone/>
              <a:defRPr sz="6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800" kern="0" dirty="0" smtClean="0"/>
              <a:t>Vertical Moisture Information</a:t>
            </a:r>
            <a:endParaRPr lang="en-US" sz="4800" kern="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3458" y="948744"/>
            <a:ext cx="2917706" cy="184109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39191" b="11850"/>
          <a:stretch/>
        </p:blipFill>
        <p:spPr>
          <a:xfrm>
            <a:off x="624161" y="4586147"/>
            <a:ext cx="3891614" cy="1952765"/>
          </a:xfrm>
          <a:prstGeom prst="rect">
            <a:avLst/>
          </a:prstGeom>
        </p:spPr>
      </p:pic>
      <p:sp>
        <p:nvSpPr>
          <p:cNvPr id="26" name="Title 1"/>
          <p:cNvSpPr txBox="1">
            <a:spLocks/>
          </p:cNvSpPr>
          <p:nvPr/>
        </p:nvSpPr>
        <p:spPr>
          <a:xfrm>
            <a:off x="8657388" y="2819744"/>
            <a:ext cx="3449053" cy="82513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Calibri"/>
              <a:buNone/>
              <a:defRPr sz="6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kern="0" dirty="0" smtClean="0"/>
              <a:t/>
            </a:r>
            <a:br>
              <a:rPr lang="en-US" sz="2800" kern="0" dirty="0" smtClean="0"/>
            </a:br>
            <a:r>
              <a:rPr lang="en-US" sz="2800" kern="0" dirty="0" smtClean="0"/>
              <a:t/>
            </a:r>
            <a:br>
              <a:rPr lang="en-US" sz="2800" kern="0" dirty="0" smtClean="0"/>
            </a:br>
            <a:r>
              <a:rPr lang="en-US" sz="2800" kern="0" dirty="0" smtClean="0"/>
              <a:t>GeoXO Sounder </a:t>
            </a:r>
          </a:p>
          <a:p>
            <a:r>
              <a:rPr lang="en-US" sz="2800" b="0" kern="0" dirty="0" smtClean="0"/>
              <a:t>(at least hourly), land and ocean, ~4km, hemispheric coverage</a:t>
            </a:r>
            <a:endParaRPr lang="en-US" sz="2800" b="0" kern="0" dirty="0"/>
          </a:p>
        </p:txBody>
      </p:sp>
      <p:sp>
        <p:nvSpPr>
          <p:cNvPr id="27" name="Title 1"/>
          <p:cNvSpPr txBox="1">
            <a:spLocks/>
          </p:cNvSpPr>
          <p:nvPr/>
        </p:nvSpPr>
        <p:spPr>
          <a:xfrm>
            <a:off x="240463" y="3259903"/>
            <a:ext cx="5405333" cy="2852737"/>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Calibri"/>
              <a:buNone/>
              <a:defRPr sz="6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kern="0" dirty="0" smtClean="0"/>
              <a:t/>
            </a:r>
            <a:br>
              <a:rPr lang="en-US" sz="2800" kern="0" dirty="0" smtClean="0"/>
            </a:br>
            <a:r>
              <a:rPr lang="en-US" sz="2800" kern="0" dirty="0" smtClean="0"/>
              <a:t>LEO passes </a:t>
            </a:r>
            <a:br>
              <a:rPr lang="en-US" sz="2800" kern="0" dirty="0" smtClean="0"/>
            </a:br>
            <a:r>
              <a:rPr lang="en-US" sz="2800" b="0" kern="0" dirty="0" smtClean="0"/>
              <a:t>(several/day over CONUS), land and ocean, ~14-40km, global coverage</a:t>
            </a:r>
            <a:r>
              <a:rPr lang="en-US" sz="2800" kern="0" dirty="0" smtClean="0"/>
              <a:t/>
            </a:r>
            <a:br>
              <a:rPr lang="en-US" sz="2800" kern="0" dirty="0" smtClean="0"/>
            </a:br>
            <a:r>
              <a:rPr lang="en-US" sz="2800" kern="0" dirty="0" smtClean="0"/>
              <a:t/>
            </a:r>
            <a:br>
              <a:rPr lang="en-US" sz="2800" kern="0" dirty="0" smtClean="0"/>
            </a:br>
            <a:r>
              <a:rPr lang="en-US" sz="2800" kern="0" dirty="0" smtClean="0"/>
              <a:t/>
            </a:r>
            <a:br>
              <a:rPr lang="en-US" sz="2800" kern="0" dirty="0" smtClean="0"/>
            </a:br>
            <a:r>
              <a:rPr lang="en-US" sz="2800" kern="0" dirty="0" smtClean="0"/>
              <a:t/>
            </a:r>
            <a:br>
              <a:rPr lang="en-US" sz="2800" kern="0" dirty="0" smtClean="0"/>
            </a:br>
            <a:endParaRPr lang="en-US" sz="2800" b="0" kern="0"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12402"/>
          <a:stretch/>
        </p:blipFill>
        <p:spPr>
          <a:xfrm>
            <a:off x="5672450" y="3103427"/>
            <a:ext cx="2638021" cy="1732641"/>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b="11737"/>
          <a:stretch/>
        </p:blipFill>
        <p:spPr>
          <a:xfrm>
            <a:off x="6555501" y="3640328"/>
            <a:ext cx="2638021" cy="1745801"/>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b="11974"/>
          <a:stretch/>
        </p:blipFill>
        <p:spPr>
          <a:xfrm>
            <a:off x="7578505" y="4147979"/>
            <a:ext cx="2638022" cy="174111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b="11986"/>
          <a:stretch/>
        </p:blipFill>
        <p:spPr>
          <a:xfrm>
            <a:off x="8610600" y="4537156"/>
            <a:ext cx="2638021" cy="174088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47111" y="4878353"/>
            <a:ext cx="2638021" cy="1977950"/>
          </a:xfrm>
          <a:prstGeom prst="rect">
            <a:avLst/>
          </a:prstGeom>
        </p:spPr>
      </p:pic>
    </p:spTree>
    <p:extLst>
      <p:ext uri="{BB962C8B-B14F-4D97-AF65-F5344CB8AC3E}">
        <p14:creationId xmlns:p14="http://schemas.microsoft.com/office/powerpoint/2010/main" val="672147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680811"/>
            <a:ext cx="10515600" cy="1325563"/>
          </a:xfrm>
        </p:spPr>
        <p:txBody>
          <a:bodyPr/>
          <a:lstStyle/>
          <a:p>
            <a:r>
              <a:rPr lang="en-US" dirty="0"/>
              <a:t>Spatial Resolutions: Ground Sample Distance and Angle</a:t>
            </a:r>
            <a:br>
              <a:rPr lang="en-US" dirty="0"/>
            </a:br>
            <a:endParaRPr lang="en-US" dirty="0"/>
          </a:p>
        </p:txBody>
      </p:sp>
      <p:sp>
        <p:nvSpPr>
          <p:cNvPr id="5" name="Text Placeholder 4"/>
          <p:cNvSpPr>
            <a:spLocks noGrp="1"/>
          </p:cNvSpPr>
          <p:nvPr>
            <p:ph type="body" idx="1"/>
          </p:nvPr>
        </p:nvSpPr>
        <p:spPr>
          <a:xfrm>
            <a:off x="838199" y="1705881"/>
            <a:ext cx="11084860" cy="4351338"/>
          </a:xfrm>
        </p:spPr>
        <p:txBody>
          <a:bodyPr/>
          <a:lstStyle/>
          <a:p>
            <a:r>
              <a:rPr lang="en-US" dirty="0" smtClean="0"/>
              <a:t>The </a:t>
            </a:r>
            <a:r>
              <a:rPr lang="en-US" dirty="0"/>
              <a:t>centroid-to-centroid distance between adjacent spatial samples on the </a:t>
            </a:r>
            <a:r>
              <a:rPr lang="en-US" dirty="0" smtClean="0"/>
              <a:t>Earth’s surface</a:t>
            </a:r>
            <a:r>
              <a:rPr lang="en-US" dirty="0"/>
              <a:t>, as measured at the Sub-Satellite Point, defines the ground sample </a:t>
            </a:r>
            <a:r>
              <a:rPr lang="en-US" dirty="0" smtClean="0"/>
              <a:t>distance (GSD</a:t>
            </a:r>
            <a:r>
              <a:rPr lang="en-US" dirty="0"/>
              <a:t>). The ground sample angle (GSA) is the associated angle. A </a:t>
            </a:r>
            <a:r>
              <a:rPr lang="en-US" dirty="0" smtClean="0"/>
              <a:t>two-dimensional pixel </a:t>
            </a:r>
            <a:r>
              <a:rPr lang="en-US" dirty="0"/>
              <a:t>is defined by the GSD in the East/West and North/South </a:t>
            </a:r>
            <a:r>
              <a:rPr lang="en-US" dirty="0" smtClean="0"/>
              <a:t>dimensions. The </a:t>
            </a:r>
            <a:r>
              <a:rPr lang="en-US" dirty="0"/>
              <a:t>GXS shall</a:t>
            </a:r>
            <a:r>
              <a:rPr lang="en-US" b="1" dirty="0"/>
              <a:t> </a:t>
            </a:r>
            <a:r>
              <a:rPr lang="en-US" dirty="0"/>
              <a:t>have a GSA no larger than 112 </a:t>
            </a:r>
            <a:r>
              <a:rPr lang="en-US" dirty="0" err="1"/>
              <a:t>microradians</a:t>
            </a:r>
            <a:r>
              <a:rPr lang="en-US" dirty="0"/>
              <a:t> (</a:t>
            </a:r>
            <a:r>
              <a:rPr lang="en-US" b="1" dirty="0"/>
              <a:t>4 km at nadir</a:t>
            </a:r>
            <a:r>
              <a:rPr lang="en-US" dirty="0"/>
              <a:t>) </a:t>
            </a:r>
            <a:r>
              <a:rPr lang="en-US" dirty="0" smtClean="0"/>
              <a:t>for emissive </a:t>
            </a:r>
            <a:r>
              <a:rPr lang="en-US" dirty="0"/>
              <a:t>channels</a:t>
            </a:r>
            <a:r>
              <a:rPr lang="en-US" dirty="0" smtClean="0"/>
              <a:t>.</a:t>
            </a:r>
          </a:p>
          <a:p>
            <a:endParaRPr lang="en-US" sz="1000" dirty="0"/>
          </a:p>
          <a:p>
            <a:r>
              <a:rPr lang="en-US" dirty="0" smtClean="0"/>
              <a:t>This is much improved over the legacy GOES Sounders and the current polar hyperspectral IR sounders. </a:t>
            </a:r>
          </a:p>
          <a:p>
            <a:pPr lvl="1"/>
            <a:r>
              <a:rPr lang="en-US" dirty="0"/>
              <a:t>~</a:t>
            </a:r>
            <a:r>
              <a:rPr lang="en-US" dirty="0" smtClean="0"/>
              <a:t>10 km </a:t>
            </a:r>
            <a:r>
              <a:rPr lang="en-US" dirty="0"/>
              <a:t>for </a:t>
            </a:r>
            <a:r>
              <a:rPr lang="en-US" dirty="0" smtClean="0"/>
              <a:t>legacy GOES </a:t>
            </a:r>
            <a:r>
              <a:rPr lang="en-US" dirty="0"/>
              <a:t>Sounder </a:t>
            </a:r>
          </a:p>
          <a:p>
            <a:pPr lvl="1"/>
            <a:r>
              <a:rPr lang="en-US" dirty="0" smtClean="0"/>
              <a:t>~13 - 15 km </a:t>
            </a:r>
            <a:r>
              <a:rPr lang="en-US" dirty="0"/>
              <a:t>for polar hyperspectral IR sounders.</a:t>
            </a:r>
          </a:p>
        </p:txBody>
      </p:sp>
    </p:spTree>
    <p:extLst>
      <p:ext uri="{BB962C8B-B14F-4D97-AF65-F5344CB8AC3E}">
        <p14:creationId xmlns:p14="http://schemas.microsoft.com/office/powerpoint/2010/main" val="25690922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2976"/>
            <a:ext cx="10515600" cy="1325563"/>
          </a:xfrm>
        </p:spPr>
        <p:txBody>
          <a:bodyPr/>
          <a:lstStyle/>
          <a:p>
            <a:r>
              <a:rPr lang="en-US" dirty="0" smtClean="0"/>
              <a:t>Temporal Coverage</a:t>
            </a:r>
            <a:endParaRPr lang="en-US" dirty="0"/>
          </a:p>
        </p:txBody>
      </p:sp>
      <p:sp>
        <p:nvSpPr>
          <p:cNvPr id="5" name="Text Placeholder 4"/>
          <p:cNvSpPr>
            <a:spLocks noGrp="1"/>
          </p:cNvSpPr>
          <p:nvPr>
            <p:ph type="body" idx="1"/>
          </p:nvPr>
        </p:nvSpPr>
        <p:spPr>
          <a:xfrm>
            <a:off x="163287" y="572999"/>
            <a:ext cx="6178899" cy="2615746"/>
          </a:xfrm>
        </p:spPr>
        <p:txBody>
          <a:bodyPr/>
          <a:lstStyle/>
          <a:p>
            <a:pPr marL="114300" indent="0">
              <a:buNone/>
            </a:pPr>
            <a:endParaRPr lang="en-US" dirty="0" smtClean="0"/>
          </a:p>
          <a:p>
            <a:r>
              <a:rPr lang="en-US" dirty="0" smtClean="0"/>
              <a:t>In </a:t>
            </a:r>
            <a:r>
              <a:rPr lang="en-US" b="1" dirty="0" smtClean="0"/>
              <a:t>Sounding Disk </a:t>
            </a:r>
            <a:r>
              <a:rPr lang="en-US" dirty="0" smtClean="0"/>
              <a:t>mode, </a:t>
            </a:r>
            <a:r>
              <a:rPr lang="en-US" dirty="0"/>
              <a:t>the GXS shall</a:t>
            </a:r>
            <a:r>
              <a:rPr lang="en-US" b="1" dirty="0"/>
              <a:t> </a:t>
            </a:r>
            <a:r>
              <a:rPr lang="en-US" dirty="0"/>
              <a:t>acquire each SD and perform all </a:t>
            </a:r>
            <a:r>
              <a:rPr lang="en-US" dirty="0" smtClean="0"/>
              <a:t>necessary housekeeping </a:t>
            </a:r>
            <a:r>
              <a:rPr lang="en-US" dirty="0"/>
              <a:t>and calibration functions in </a:t>
            </a:r>
            <a:r>
              <a:rPr lang="en-US" b="1" dirty="0"/>
              <a:t>less than </a:t>
            </a:r>
            <a:r>
              <a:rPr lang="en-US" b="1" dirty="0" smtClean="0"/>
              <a:t>60 minutes</a:t>
            </a:r>
            <a:r>
              <a:rPr lang="en-US" dirty="0" smtClean="0"/>
              <a:t>.</a:t>
            </a:r>
          </a:p>
          <a:p>
            <a:endParaRPr lang="en-US" dirty="0"/>
          </a:p>
          <a:p>
            <a:r>
              <a:rPr lang="en-US" dirty="0" smtClean="0"/>
              <a:t>Scan modes of operations still being defined, in an interleaving mode, finer time resolution of the Super-regional (3000 km x 5000 km) and/or Mesoscale (1000 km x 1000 km) maybe possible</a:t>
            </a:r>
            <a:endParaRPr lang="en-US" dirty="0"/>
          </a:p>
        </p:txBody>
      </p:sp>
      <p:sp>
        <p:nvSpPr>
          <p:cNvPr id="6" name="Text Placeholder 5"/>
          <p:cNvSpPr>
            <a:spLocks noGrp="1"/>
          </p:cNvSpPr>
          <p:nvPr>
            <p:ph type="body" idx="2"/>
          </p:nvPr>
        </p:nvSpPr>
        <p:spPr>
          <a:xfrm>
            <a:off x="6662123" y="2142162"/>
            <a:ext cx="5223467" cy="4351338"/>
          </a:xfrm>
        </p:spPr>
        <p:txBody>
          <a:bodyPr/>
          <a:lstStyle/>
          <a:p>
            <a:r>
              <a:rPr lang="en-US" dirty="0"/>
              <a:t>Sounding Disk (</a:t>
            </a:r>
            <a:r>
              <a:rPr lang="en-US" dirty="0" smtClean="0"/>
              <a:t>SD) is </a:t>
            </a:r>
            <a:r>
              <a:rPr lang="en-US" dirty="0"/>
              <a:t>a collection of spatial resolution elements </a:t>
            </a:r>
            <a:r>
              <a:rPr lang="en-US" dirty="0" smtClean="0"/>
              <a:t>viewing the </a:t>
            </a:r>
            <a:r>
              <a:rPr lang="en-US" dirty="0"/>
              <a:t>earth where the local zenith angle (LZA) to a </a:t>
            </a:r>
            <a:r>
              <a:rPr lang="en-US" dirty="0" smtClean="0"/>
              <a:t>GOES </a:t>
            </a:r>
            <a:r>
              <a:rPr lang="en-US" dirty="0"/>
              <a:t>is less than </a:t>
            </a:r>
            <a:r>
              <a:rPr lang="en-US" dirty="0" smtClean="0"/>
              <a:t>62 degrees.</a:t>
            </a:r>
            <a:endParaRPr lang="en-US" dirty="0"/>
          </a:p>
        </p:txBody>
      </p:sp>
    </p:spTree>
    <p:extLst>
      <p:ext uri="{BB962C8B-B14F-4D97-AF65-F5344CB8AC3E}">
        <p14:creationId xmlns:p14="http://schemas.microsoft.com/office/powerpoint/2010/main" val="3073992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32" y="24579"/>
            <a:ext cx="6467766" cy="2668767"/>
          </a:xfrm>
          <a:prstGeom prst="rect">
            <a:avLst/>
          </a:prstGeom>
        </p:spPr>
      </p:pic>
      <p:sp>
        <p:nvSpPr>
          <p:cNvPr id="4" name="Title 3"/>
          <p:cNvSpPr>
            <a:spLocks noGrp="1"/>
          </p:cNvSpPr>
          <p:nvPr>
            <p:ph type="title"/>
          </p:nvPr>
        </p:nvSpPr>
        <p:spPr>
          <a:xfrm>
            <a:off x="5083629" y="44788"/>
            <a:ext cx="10515600" cy="1325563"/>
          </a:xfrm>
        </p:spPr>
        <p:txBody>
          <a:bodyPr/>
          <a:lstStyle/>
          <a:p>
            <a:r>
              <a:rPr lang="en-US" dirty="0" smtClean="0"/>
              <a:t>Spectral</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336" y="1123129"/>
            <a:ext cx="6018269" cy="15793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2097" y="2683180"/>
            <a:ext cx="8398623" cy="3664854"/>
          </a:xfrm>
          <a:prstGeom prst="rect">
            <a:avLst/>
          </a:prstGeom>
        </p:spPr>
      </p:pic>
      <p:sp>
        <p:nvSpPr>
          <p:cNvPr id="6" name="TextBox 5"/>
          <p:cNvSpPr txBox="1"/>
          <p:nvPr/>
        </p:nvSpPr>
        <p:spPr>
          <a:xfrm>
            <a:off x="5527170" y="4158542"/>
            <a:ext cx="745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FF0000"/>
                </a:solidFill>
                <a:effectLst/>
                <a:uLnTx/>
                <a:uFillTx/>
                <a:latin typeface="Arial"/>
                <a:ea typeface="+mn-ea"/>
                <a:cs typeface="+mn-cs"/>
              </a:rPr>
              <a:t>(baseline)</a:t>
            </a:r>
            <a:endParaRPr kumimoji="0" lang="en-US" sz="1000" b="0"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20446376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6" y="0"/>
            <a:ext cx="12416444" cy="12416444"/>
          </a:xfrm>
          <a:prstGeom prst="rect">
            <a:avLst/>
          </a:prstGeom>
        </p:spPr>
      </p:pic>
      <p:sp>
        <p:nvSpPr>
          <p:cNvPr id="3" name="TextBox 2"/>
          <p:cNvSpPr txBox="1"/>
          <p:nvPr/>
        </p:nvSpPr>
        <p:spPr>
          <a:xfrm>
            <a:off x="5911516" y="1010652"/>
            <a:ext cx="12939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“clippers”</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4" name="TextBox 3"/>
          <p:cNvSpPr txBox="1"/>
          <p:nvPr/>
        </p:nvSpPr>
        <p:spPr>
          <a:xfrm>
            <a:off x="4493024" y="1368405"/>
            <a:ext cx="44888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00"/>
                </a:solidFill>
                <a:effectLst/>
                <a:uLnTx/>
                <a:uFillTx/>
                <a:latin typeface="Arial"/>
                <a:ea typeface="+mn-ea"/>
                <a:cs typeface="+mn-cs"/>
              </a:rPr>
              <a:t>Most everywhere: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00"/>
                </a:solidFill>
                <a:effectLst/>
                <a:uLnTx/>
                <a:uFillTx/>
                <a:latin typeface="Arial"/>
                <a:ea typeface="+mn-ea"/>
                <a:cs typeface="+mn-cs"/>
              </a:rPr>
              <a:t>Pre-convection, stability, winds, moisture, high clouds, help AQ, etc.</a:t>
            </a:r>
            <a:endParaRPr kumimoji="0" lang="en-US" sz="2000" b="1" i="0" u="none" strike="noStrike" kern="1200" cap="none" spc="0" normalizeH="0" baseline="0" noProof="0" dirty="0">
              <a:ln>
                <a:noFill/>
              </a:ln>
              <a:solidFill>
                <a:srgbClr val="FFFF00"/>
              </a:solidFill>
              <a:effectLst/>
              <a:uLnTx/>
              <a:uFillTx/>
              <a:latin typeface="Arial"/>
              <a:ea typeface="+mn-ea"/>
              <a:cs typeface="+mn-cs"/>
            </a:endParaRPr>
          </a:p>
        </p:txBody>
      </p:sp>
      <p:sp>
        <p:nvSpPr>
          <p:cNvPr id="5" name="TextBox 4"/>
          <p:cNvSpPr txBox="1"/>
          <p:nvPr/>
        </p:nvSpPr>
        <p:spPr>
          <a:xfrm>
            <a:off x="6984291" y="3156009"/>
            <a:ext cx="16081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“return flow”</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6" name="TextBox 5"/>
          <p:cNvSpPr txBox="1"/>
          <p:nvPr/>
        </p:nvSpPr>
        <p:spPr>
          <a:xfrm>
            <a:off x="2693688" y="1960528"/>
            <a:ext cx="19163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“atmospheric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rivers”</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TextBox 6"/>
          <p:cNvSpPr txBox="1"/>
          <p:nvPr/>
        </p:nvSpPr>
        <p:spPr>
          <a:xfrm>
            <a:off x="8643634" y="2670909"/>
            <a:ext cx="16979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“Nor-</a:t>
            </a:r>
            <a:r>
              <a:rPr kumimoji="0" lang="en-US" sz="1800" b="1" i="0" u="none" strike="noStrike" kern="1200" cap="none" spc="0" normalizeH="0" baseline="0" noProof="0" dirty="0" err="1" smtClean="0">
                <a:ln>
                  <a:noFill/>
                </a:ln>
                <a:solidFill>
                  <a:srgbClr val="FFFF00"/>
                </a:solidFill>
                <a:effectLst/>
                <a:uLnTx/>
                <a:uFillTx/>
                <a:latin typeface="Arial"/>
                <a:ea typeface="+mn-ea"/>
                <a:cs typeface="+mn-cs"/>
              </a:rPr>
              <a:t>easters</a:t>
            </a:r>
            <a:r>
              <a:rPr kumimoji="0" lang="en-US" sz="1800" b="1" i="0" u="none" strike="noStrike" kern="1200" cap="none" spc="0" normalizeH="0" baseline="0" noProof="0" dirty="0" smtClean="0">
                <a:ln>
                  <a:noFill/>
                </a:ln>
                <a:solidFill>
                  <a:srgbClr val="FFFF00"/>
                </a:solidFill>
                <a:effectLst/>
                <a:uLnTx/>
                <a:uFillTx/>
                <a:latin typeface="Arial"/>
                <a:ea typeface="+mn-ea"/>
                <a:cs typeface="+mn-cs"/>
              </a:rPr>
              <a:t>”</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8" name="TextBox 7"/>
          <p:cNvSpPr txBox="1"/>
          <p:nvPr/>
        </p:nvSpPr>
        <p:spPr>
          <a:xfrm>
            <a:off x="2134868" y="3781114"/>
            <a:ext cx="33522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a:t>
            </a:r>
            <a:r>
              <a:rPr kumimoji="0" lang="en-US" sz="1800" b="1" i="0" u="none" strike="noStrike" kern="1200" cap="none" spc="0" normalizeH="0" baseline="0" noProof="0" dirty="0" err="1" smtClean="0">
                <a:ln>
                  <a:noFill/>
                </a:ln>
                <a:solidFill>
                  <a:srgbClr val="FFFF00"/>
                </a:solidFill>
                <a:effectLst/>
                <a:uLnTx/>
                <a:uFillTx/>
                <a:latin typeface="Arial"/>
                <a:ea typeface="+mn-ea"/>
                <a:cs typeface="+mn-cs"/>
              </a:rPr>
              <a:t>EastPac</a:t>
            </a:r>
            <a:r>
              <a:rPr kumimoji="0" lang="en-US" sz="1800" b="1" i="0" u="none" strike="noStrike" kern="1200" cap="none" spc="0" normalizeH="0" baseline="0" noProof="0" dirty="0" smtClean="0">
                <a:ln>
                  <a:noFill/>
                </a:ln>
                <a:solidFill>
                  <a:srgbClr val="FFFF00"/>
                </a:solidFill>
                <a:effectLst/>
                <a:uLnTx/>
                <a:uFillTx/>
                <a:latin typeface="Arial"/>
                <a:ea typeface="+mn-ea"/>
                <a:cs typeface="+mn-cs"/>
              </a:rPr>
              <a:t> Tropical Cyclones”</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9" name="TextBox 8"/>
          <p:cNvSpPr txBox="1"/>
          <p:nvPr/>
        </p:nvSpPr>
        <p:spPr>
          <a:xfrm>
            <a:off x="9254533" y="3337848"/>
            <a:ext cx="131959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“Atlantic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Tropical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Cyclones”</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10" name="TextBox 9"/>
          <p:cNvSpPr txBox="1"/>
          <p:nvPr/>
        </p:nvSpPr>
        <p:spPr>
          <a:xfrm>
            <a:off x="1190571" y="5291009"/>
            <a:ext cx="2762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Tropical winds for NWP</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11" name="TextBox 10"/>
          <p:cNvSpPr txBox="1"/>
          <p:nvPr/>
        </p:nvSpPr>
        <p:spPr>
          <a:xfrm>
            <a:off x="2571751" y="3042747"/>
            <a:ext cx="18646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Sub-tropical jet</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12" name="TextBox 11"/>
          <p:cNvSpPr txBox="1"/>
          <p:nvPr/>
        </p:nvSpPr>
        <p:spPr>
          <a:xfrm>
            <a:off x="5672064" y="2855575"/>
            <a:ext cx="1172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a:t>
            </a:r>
            <a:r>
              <a:rPr kumimoji="0" lang="en-US" sz="1800" b="1" i="0" u="none" strike="noStrike" kern="1200" cap="none" spc="0" normalizeH="0" baseline="0" noProof="0" dirty="0" err="1" smtClean="0">
                <a:ln>
                  <a:noFill/>
                </a:ln>
                <a:solidFill>
                  <a:srgbClr val="FFFF00"/>
                </a:solidFill>
                <a:effectLst/>
                <a:uLnTx/>
                <a:uFillTx/>
                <a:latin typeface="Arial"/>
                <a:ea typeface="+mn-ea"/>
                <a:cs typeface="+mn-cs"/>
              </a:rPr>
              <a:t>dryline</a:t>
            </a:r>
            <a:r>
              <a:rPr kumimoji="0" lang="en-US" sz="1800" b="1" i="0" u="none" strike="noStrike" kern="1200" cap="none" spc="0" normalizeH="0" baseline="0" noProof="0" dirty="0" smtClean="0">
                <a:ln>
                  <a:noFill/>
                </a:ln>
                <a:solidFill>
                  <a:srgbClr val="FFFF00"/>
                </a:solidFill>
                <a:effectLst/>
                <a:uLnTx/>
                <a:uFillTx/>
                <a:latin typeface="Arial"/>
                <a:ea typeface="+mn-ea"/>
                <a:cs typeface="+mn-cs"/>
              </a:rPr>
              <a:t>”</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23" name="TextBox 22"/>
          <p:cNvSpPr txBox="1"/>
          <p:nvPr/>
        </p:nvSpPr>
        <p:spPr>
          <a:xfrm>
            <a:off x="2571751" y="172021"/>
            <a:ext cx="7693916"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smtClean="0">
                <a:ln>
                  <a:noFill/>
                </a:ln>
                <a:solidFill>
                  <a:prstClr val="black"/>
                </a:solidFill>
                <a:effectLst/>
                <a:uLnTx/>
                <a:uFillTx/>
                <a:latin typeface="Arial"/>
                <a:ea typeface="+mn-ea"/>
                <a:cs typeface="+mn-cs"/>
              </a:rPr>
              <a:t>Sample </a:t>
            </a:r>
            <a:r>
              <a:rPr kumimoji="0" lang="en-US" sz="4000" b="0" i="0" u="none" strike="noStrike" kern="0" cap="none" spc="0" normalizeH="0" baseline="0" noProof="0" dirty="0" err="1" smtClean="0">
                <a:ln>
                  <a:noFill/>
                </a:ln>
                <a:solidFill>
                  <a:prstClr val="black"/>
                </a:solidFill>
                <a:effectLst/>
                <a:uLnTx/>
                <a:uFillTx/>
                <a:latin typeface="Arial"/>
                <a:ea typeface="+mn-ea"/>
                <a:cs typeface="+mn-cs"/>
              </a:rPr>
              <a:t>GeoXO</a:t>
            </a:r>
            <a:r>
              <a:rPr kumimoji="0" lang="en-US" sz="4000" b="0" i="0" u="none" strike="noStrike" kern="0" cap="none" spc="0" normalizeH="0" baseline="0" noProof="0" dirty="0" smtClean="0">
                <a:ln>
                  <a:noFill/>
                </a:ln>
                <a:solidFill>
                  <a:prstClr val="black"/>
                </a:solidFill>
                <a:effectLst/>
                <a:uLnTx/>
                <a:uFillTx/>
                <a:latin typeface="Arial"/>
                <a:ea typeface="+mn-ea"/>
                <a:cs typeface="+mn-cs"/>
              </a:rPr>
              <a:t> Sounder Uses</a:t>
            </a:r>
            <a:endParaRPr kumimoji="0" lang="en-US" sz="4000" b="1" i="0" u="none" strike="noStrike" kern="0" cap="none" spc="0" normalizeH="0" baseline="0" noProof="0" dirty="0" smtClean="0">
              <a:ln>
                <a:noFill/>
              </a:ln>
              <a:solidFill>
                <a:prstClr val="black"/>
              </a:solidFill>
              <a:effectLst/>
              <a:uLnTx/>
              <a:uFillTx/>
              <a:latin typeface="Arial"/>
              <a:ea typeface="+mn-ea"/>
              <a:cs typeface="+mn-cs"/>
            </a:endParaRPr>
          </a:p>
        </p:txBody>
      </p:sp>
      <p:sp>
        <p:nvSpPr>
          <p:cNvPr id="15" name="TextBox 14"/>
          <p:cNvSpPr txBox="1"/>
          <p:nvPr/>
        </p:nvSpPr>
        <p:spPr>
          <a:xfrm>
            <a:off x="4530336" y="5291009"/>
            <a:ext cx="2762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Tropical winds for NWP</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16" name="TextBox 15"/>
          <p:cNvSpPr txBox="1"/>
          <p:nvPr/>
        </p:nvSpPr>
        <p:spPr>
          <a:xfrm>
            <a:off x="8242535" y="5291009"/>
            <a:ext cx="2762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Tropical winds for NWP</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17" name="TextBox 16"/>
          <p:cNvSpPr txBox="1"/>
          <p:nvPr/>
        </p:nvSpPr>
        <p:spPr>
          <a:xfrm>
            <a:off x="9729688" y="1106794"/>
            <a:ext cx="2322359" cy="923330"/>
          </a:xfrm>
          <a:prstGeom prst="rect">
            <a:avLst/>
          </a:prstGeom>
          <a:solidFill>
            <a:srgbClr val="FFFF00"/>
          </a:solidFill>
        </p:spPr>
        <p:txBody>
          <a:bodyPr wrap="square" rtlCol="0">
            <a:spAutoFit/>
          </a:bodyPr>
          <a:lstStyle/>
          <a:p>
            <a:r>
              <a:rPr lang="en-US" dirty="0" smtClean="0"/>
              <a:t>Select GXS uses for both </a:t>
            </a:r>
            <a:r>
              <a:rPr lang="en-US" dirty="0" err="1" smtClean="0"/>
              <a:t>nowcasting</a:t>
            </a:r>
            <a:r>
              <a:rPr lang="en-US" dirty="0" smtClean="0"/>
              <a:t> and NWP applications</a:t>
            </a:r>
          </a:p>
        </p:txBody>
      </p:sp>
    </p:spTree>
    <p:extLst>
      <p:ext uri="{BB962C8B-B14F-4D97-AF65-F5344CB8AC3E}">
        <p14:creationId xmlns:p14="http://schemas.microsoft.com/office/powerpoint/2010/main" val="1351155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g140dd115efb_2_56"/>
          <p:cNvPicPr preferRelativeResize="0"/>
          <p:nvPr/>
        </p:nvPicPr>
        <p:blipFill rotWithShape="1">
          <a:blip r:embed="rId3">
            <a:alphaModFix/>
          </a:blip>
          <a:srcRect l="6122" r="7538"/>
          <a:stretch/>
        </p:blipFill>
        <p:spPr>
          <a:xfrm>
            <a:off x="2520779" y="1048335"/>
            <a:ext cx="9671221" cy="5293700"/>
          </a:xfrm>
          <a:prstGeom prst="rect">
            <a:avLst/>
          </a:prstGeom>
          <a:noFill/>
          <a:ln>
            <a:noFill/>
          </a:ln>
        </p:spPr>
      </p:pic>
      <p:sp>
        <p:nvSpPr>
          <p:cNvPr id="235" name="Google Shape;235;g140dd115efb_2_56"/>
          <p:cNvSpPr txBox="1">
            <a:spLocks noGrp="1"/>
          </p:cNvSpPr>
          <p:nvPr>
            <p:ph type="title"/>
          </p:nvPr>
        </p:nvSpPr>
        <p:spPr>
          <a:xfrm>
            <a:off x="838200" y="515965"/>
            <a:ext cx="10515600" cy="8337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GeoXO GXS Moisture Weighting Functions</a:t>
            </a:r>
            <a:endParaRPr/>
          </a:p>
        </p:txBody>
      </p:sp>
      <p:sp>
        <p:nvSpPr>
          <p:cNvPr id="237" name="Google Shape;237;g140dd115efb_2_56"/>
          <p:cNvSpPr txBox="1"/>
          <p:nvPr/>
        </p:nvSpPr>
        <p:spPr>
          <a:xfrm>
            <a:off x="10830884" y="6490755"/>
            <a:ext cx="34351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UW/CIMSS</a:t>
            </a:r>
            <a:endParaRPr sz="1400" b="0" i="0" u="none" strike="noStrike" cap="none">
              <a:solidFill>
                <a:srgbClr val="000000"/>
              </a:solidFill>
              <a:latin typeface="Arial"/>
              <a:ea typeface="Arial"/>
              <a:cs typeface="Arial"/>
              <a:sym typeface="Arial"/>
            </a:endParaRPr>
          </a:p>
        </p:txBody>
      </p:sp>
      <p:sp>
        <p:nvSpPr>
          <p:cNvPr id="238" name="Google Shape;238;g140dd115efb_2_56"/>
          <p:cNvSpPr txBox="1"/>
          <p:nvPr/>
        </p:nvSpPr>
        <p:spPr>
          <a:xfrm>
            <a:off x="12" y="1210839"/>
            <a:ext cx="2836200" cy="440116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err="1">
                <a:solidFill>
                  <a:srgbClr val="000000"/>
                </a:solidFill>
                <a:latin typeface="Arial"/>
                <a:ea typeface="Arial"/>
                <a:cs typeface="Arial"/>
                <a:sym typeface="Arial"/>
              </a:rPr>
              <a:t>GeoXO</a:t>
            </a:r>
            <a:r>
              <a:rPr lang="en-US" sz="1400" b="0" i="0" u="none" strike="noStrike" cap="none" dirty="0">
                <a:solidFill>
                  <a:srgbClr val="000000"/>
                </a:solidFill>
                <a:latin typeface="Arial"/>
                <a:ea typeface="Arial"/>
                <a:cs typeface="Arial"/>
                <a:sym typeface="Arial"/>
              </a:rPr>
              <a:t> IR-Sounder (GXS) Science Working Group has computed the Weighting functions for the nominal specifications of GXS.</a:t>
            </a:r>
            <a:endParaRPr dirty="0"/>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Weighting functions (aka Jacobians) show where in the atmosphere information comes from.</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These plots show the weighting functions for moisture. </a:t>
            </a:r>
            <a:endParaRPr dirty="0"/>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These are also important for picking channels for data </a:t>
            </a:r>
            <a:r>
              <a:rPr lang="en-US" sz="1400" b="0" i="0" u="none" strike="noStrike" cap="none" dirty="0" smtClean="0">
                <a:solidFill>
                  <a:srgbClr val="000000"/>
                </a:solidFill>
                <a:latin typeface="Arial"/>
                <a:ea typeface="Arial"/>
                <a:cs typeface="Arial"/>
                <a:sym typeface="Arial"/>
              </a:rPr>
              <a:t>assimilation, although as many as possible should be used.</a:t>
            </a:r>
            <a:endParaRPr dirty="0"/>
          </a:p>
        </p:txBody>
      </p:sp>
      <p:sp>
        <p:nvSpPr>
          <p:cNvPr id="239" name="Google Shape;239;g140dd115efb_2_56"/>
          <p:cNvSpPr txBox="1"/>
          <p:nvPr/>
        </p:nvSpPr>
        <p:spPr>
          <a:xfrm>
            <a:off x="521672" y="6172509"/>
            <a:ext cx="10127743" cy="738633"/>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i="1" dirty="0"/>
              <a:t>They show how much more vertical information GXS will provide compared to </a:t>
            </a:r>
            <a:r>
              <a:rPr lang="en-US" sz="1800" b="1" i="1" dirty="0" smtClean="0"/>
              <a:t>ABI </a:t>
            </a:r>
            <a:r>
              <a:rPr lang="en-US" sz="1800" b="1" i="1" dirty="0"/>
              <a:t>or the previous GOES </a:t>
            </a:r>
            <a:r>
              <a:rPr lang="en-US" sz="1800" b="1" i="1" dirty="0" smtClean="0"/>
              <a:t>Sounders, this is in part to the many more overlapping spectral bands.</a:t>
            </a:r>
            <a:endParaRPr sz="1800" b="1" i="1" dirty="0"/>
          </a:p>
        </p:txBody>
      </p:sp>
    </p:spTree>
    <p:extLst>
      <p:ext uri="{BB962C8B-B14F-4D97-AF65-F5344CB8AC3E}">
        <p14:creationId xmlns:p14="http://schemas.microsoft.com/office/powerpoint/2010/main" val="20462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sp>
        <p:nvSpPr>
          <p:cNvPr id="5" name="Google Shape;235;g140dd115efb_2_56"/>
          <p:cNvSpPr txBox="1">
            <a:spLocks noGrp="1"/>
          </p:cNvSpPr>
          <p:nvPr>
            <p:ph type="title"/>
          </p:nvPr>
        </p:nvSpPr>
        <p:spPr>
          <a:xfrm>
            <a:off x="1277816" y="191627"/>
            <a:ext cx="9484541" cy="8337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3600" dirty="0" smtClean="0"/>
              <a:t>More spectral bands means more vertical information for temperature and moisture</a:t>
            </a:r>
            <a:endParaRPr sz="3600" dirty="0"/>
          </a:p>
        </p:txBody>
      </p:sp>
      <p:sp>
        <p:nvSpPr>
          <p:cNvPr id="6" name="TextBox 5"/>
          <p:cNvSpPr txBox="1"/>
          <p:nvPr/>
        </p:nvSpPr>
        <p:spPr>
          <a:xfrm>
            <a:off x="8842895" y="1964269"/>
            <a:ext cx="3102919" cy="2031325"/>
          </a:xfrm>
          <a:prstGeom prst="rect">
            <a:avLst/>
          </a:prstGeom>
          <a:solidFill>
            <a:srgbClr val="FFFF00"/>
          </a:solidFill>
        </p:spPr>
        <p:txBody>
          <a:bodyPr wrap="square" rtlCol="0">
            <a:spAutoFit/>
          </a:bodyPr>
          <a:lstStyle/>
          <a:p>
            <a:r>
              <a:rPr lang="en-US" dirty="0" smtClean="0"/>
              <a:t>IASI granule used to show the great improvement of the GXS over previous geostationary capabilities. Not shown are the improved temporal or spatial attributes of the GXS. </a:t>
            </a:r>
            <a:endParaRPr lang="en-US" dirty="0"/>
          </a:p>
        </p:txBody>
      </p:sp>
      <p:pic>
        <p:nvPicPr>
          <p:cNvPr id="7" name="Picture 6" descr="GXS_Proposed1563Channels_Sample3DStack_FromIASI_07Dec2020_1756UTC_650to2300"/>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r="14039"/>
          <a:stretch/>
        </p:blipFill>
        <p:spPr>
          <a:xfrm>
            <a:off x="769435" y="1304692"/>
            <a:ext cx="3618570" cy="4209582"/>
          </a:xfrm>
          <a:prstGeom prst="rect">
            <a:avLst/>
          </a:prstGeom>
        </p:spPr>
      </p:pic>
      <p:pic>
        <p:nvPicPr>
          <p:cNvPr id="8" name="Picture 7" descr="ABI_IRChannels_Sample3DStack_FromIASI_07Dec2020_1756UTC_650to2300"/>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r="14436"/>
          <a:stretch/>
        </p:blipFill>
        <p:spPr>
          <a:xfrm>
            <a:off x="4834033" y="1304692"/>
            <a:ext cx="3601864" cy="4209582"/>
          </a:xfrm>
          <a:prstGeom prst="rect">
            <a:avLst/>
          </a:prstGeom>
        </p:spPr>
      </p:pic>
      <p:sp>
        <p:nvSpPr>
          <p:cNvPr id="10" name="TextBox 9"/>
          <p:cNvSpPr txBox="1"/>
          <p:nvPr/>
        </p:nvSpPr>
        <p:spPr>
          <a:xfrm>
            <a:off x="2316852" y="1221055"/>
            <a:ext cx="6647974" cy="461665"/>
          </a:xfrm>
          <a:prstGeom prst="rect">
            <a:avLst/>
          </a:prstGeom>
          <a:noFill/>
        </p:spPr>
        <p:txBody>
          <a:bodyPr wrap="none" rtlCol="0">
            <a:spAutoFit/>
          </a:bodyPr>
          <a:lstStyle/>
          <a:p>
            <a:r>
              <a:rPr lang="en-US" sz="2400" b="1" dirty="0" smtClean="0"/>
              <a:t>GXS				     ABI		</a:t>
            </a:r>
            <a:endParaRPr lang="en-US" sz="2400" b="1" dirty="0"/>
          </a:p>
        </p:txBody>
      </p:sp>
      <p:graphicFrame>
        <p:nvGraphicFramePr>
          <p:cNvPr id="2" name="Table 1"/>
          <p:cNvGraphicFramePr>
            <a:graphicFrameLocks noGrp="1"/>
          </p:cNvGraphicFramePr>
          <p:nvPr>
            <p:extLst/>
          </p:nvPr>
        </p:nvGraphicFramePr>
        <p:xfrm>
          <a:off x="275684" y="5141125"/>
          <a:ext cx="8266150" cy="1112520"/>
        </p:xfrm>
        <a:graphic>
          <a:graphicData uri="http://schemas.openxmlformats.org/drawingml/2006/table">
            <a:tbl>
              <a:tblPr firstRow="1" bandRow="1">
                <a:tableStyleId>{5C22544A-7EE6-4342-B048-85BDC9FD1C3A}</a:tableStyleId>
              </a:tblPr>
              <a:tblGrid>
                <a:gridCol w="1607867">
                  <a:extLst>
                    <a:ext uri="{9D8B030D-6E8A-4147-A177-3AD203B41FA5}">
                      <a16:colId xmlns:a16="http://schemas.microsoft.com/office/drawing/2014/main" val="1314161338"/>
                    </a:ext>
                  </a:extLst>
                </a:gridCol>
                <a:gridCol w="2799961">
                  <a:extLst>
                    <a:ext uri="{9D8B030D-6E8A-4147-A177-3AD203B41FA5}">
                      <a16:colId xmlns:a16="http://schemas.microsoft.com/office/drawing/2014/main" val="1057005906"/>
                    </a:ext>
                  </a:extLst>
                </a:gridCol>
                <a:gridCol w="3858322">
                  <a:extLst>
                    <a:ext uri="{9D8B030D-6E8A-4147-A177-3AD203B41FA5}">
                      <a16:colId xmlns:a16="http://schemas.microsoft.com/office/drawing/2014/main" val="670362880"/>
                    </a:ext>
                  </a:extLst>
                </a:gridCol>
              </a:tblGrid>
              <a:tr h="370840">
                <a:tc gridSpan="3">
                  <a:txBody>
                    <a:bodyPr/>
                    <a:lstStyle/>
                    <a:p>
                      <a:pPr algn="ctr"/>
                      <a:r>
                        <a:rPr lang="en-US" dirty="0" smtClean="0"/>
                        <a:t>Number of Independent Pieces of Vertical</a:t>
                      </a:r>
                      <a:r>
                        <a:rPr lang="en-US" baseline="0" dirty="0" smtClean="0"/>
                        <a:t> Information</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4963305"/>
                  </a:ext>
                </a:extLst>
              </a:tr>
              <a:tr h="370840">
                <a:tc>
                  <a:txBody>
                    <a:bodyPr/>
                    <a:lstStyle/>
                    <a:p>
                      <a:pPr algn="r"/>
                      <a:r>
                        <a:rPr lang="en-US" dirty="0" smtClean="0"/>
                        <a:t>Temperature</a:t>
                      </a:r>
                      <a:endParaRPr lang="en-US" dirty="0"/>
                    </a:p>
                  </a:txBody>
                  <a:tcPr/>
                </a:tc>
                <a:tc>
                  <a:txBody>
                    <a:bodyPr/>
                    <a:lstStyle/>
                    <a:p>
                      <a:pPr algn="ctr"/>
                      <a:r>
                        <a:rPr lang="en-US" dirty="0" smtClean="0"/>
                        <a:t>13</a:t>
                      </a:r>
                      <a:endParaRPr lang="en-US" dirty="0"/>
                    </a:p>
                  </a:txBody>
                  <a:tcPr/>
                </a:tc>
                <a:tc>
                  <a:txBody>
                    <a:bodyPr/>
                    <a:lstStyle/>
                    <a:p>
                      <a:pPr algn="ctr"/>
                      <a:r>
                        <a:rPr lang="en-US" dirty="0" smtClean="0"/>
                        <a:t>2</a:t>
                      </a:r>
                      <a:endParaRPr lang="en-US" dirty="0"/>
                    </a:p>
                  </a:txBody>
                  <a:tcPr/>
                </a:tc>
                <a:extLst>
                  <a:ext uri="{0D108BD9-81ED-4DB2-BD59-A6C34878D82A}">
                    <a16:rowId xmlns:a16="http://schemas.microsoft.com/office/drawing/2014/main" val="3608188193"/>
                  </a:ext>
                </a:extLst>
              </a:tr>
              <a:tr h="370840">
                <a:tc>
                  <a:txBody>
                    <a:bodyPr/>
                    <a:lstStyle/>
                    <a:p>
                      <a:pPr algn="r"/>
                      <a:r>
                        <a:rPr lang="en-US" dirty="0" smtClean="0"/>
                        <a:t>Moisture</a:t>
                      </a:r>
                      <a:endParaRPr lang="en-US" dirty="0"/>
                    </a:p>
                  </a:txBody>
                  <a:tcPr/>
                </a:tc>
                <a:tc>
                  <a:txBody>
                    <a:bodyPr/>
                    <a:lstStyle/>
                    <a:p>
                      <a:pPr algn="ctr"/>
                      <a:r>
                        <a:rPr lang="en-US" dirty="0" smtClean="0"/>
                        <a:t>11</a:t>
                      </a:r>
                      <a:endParaRPr lang="en-US" dirty="0"/>
                    </a:p>
                  </a:txBody>
                  <a:tcPr/>
                </a:tc>
                <a:tc>
                  <a:txBody>
                    <a:bodyPr/>
                    <a:lstStyle/>
                    <a:p>
                      <a:pPr algn="ctr"/>
                      <a:r>
                        <a:rPr lang="en-US" dirty="0" smtClean="0"/>
                        <a:t>2.5</a:t>
                      </a:r>
                      <a:endParaRPr lang="en-US" dirty="0"/>
                    </a:p>
                  </a:txBody>
                  <a:tcPr/>
                </a:tc>
                <a:extLst>
                  <a:ext uri="{0D108BD9-81ED-4DB2-BD59-A6C34878D82A}">
                    <a16:rowId xmlns:a16="http://schemas.microsoft.com/office/drawing/2014/main" val="2771547893"/>
                  </a:ext>
                </a:extLst>
              </a:tr>
            </a:tbl>
          </a:graphicData>
        </a:graphic>
      </p:graphicFrame>
      <p:sp>
        <p:nvSpPr>
          <p:cNvPr id="11" name="TextBox 10"/>
          <p:cNvSpPr txBox="1"/>
          <p:nvPr/>
        </p:nvSpPr>
        <p:spPr>
          <a:xfrm>
            <a:off x="8743249" y="4681722"/>
            <a:ext cx="3202565" cy="1754326"/>
          </a:xfrm>
          <a:prstGeom prst="rect">
            <a:avLst/>
          </a:prstGeom>
          <a:solidFill>
            <a:srgbClr val="FFFF00"/>
          </a:solidFill>
        </p:spPr>
        <p:txBody>
          <a:bodyPr wrap="square" rtlCol="0">
            <a:spAutoFit/>
          </a:bodyPr>
          <a:lstStyle/>
          <a:p>
            <a:r>
              <a:rPr lang="en-US" dirty="0" smtClean="0"/>
              <a:t>There is more than six times (temperature) and four times (moisture) of number of independent pieces of vertical information compared to the ABI. </a:t>
            </a:r>
            <a:endParaRPr lang="en-US" dirty="0"/>
          </a:p>
        </p:txBody>
      </p:sp>
    </p:spTree>
    <p:extLst>
      <p:ext uri="{BB962C8B-B14F-4D97-AF65-F5344CB8AC3E}">
        <p14:creationId xmlns:p14="http://schemas.microsoft.com/office/powerpoint/2010/main" val="3520515041"/>
      </p:ext>
    </p:extLst>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34.jpeg"/></Relationships>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ight and Dark Designs">
  <a:themeElements>
    <a:clrScheme name="Cadmus Brand New">
      <a:dk1>
        <a:srgbClr val="000000"/>
      </a:dk1>
      <a:lt1>
        <a:sysClr val="window" lastClr="FFFFFF"/>
      </a:lt1>
      <a:dk2>
        <a:srgbClr val="5F636A"/>
      </a:dk2>
      <a:lt2>
        <a:srgbClr val="FFFFFF"/>
      </a:lt2>
      <a:accent1>
        <a:srgbClr val="0054A5"/>
      </a:accent1>
      <a:accent2>
        <a:srgbClr val="679A41"/>
      </a:accent2>
      <a:accent3>
        <a:srgbClr val="FFF35F"/>
      </a:accent3>
      <a:accent4>
        <a:srgbClr val="797E82"/>
      </a:accent4>
      <a:accent5>
        <a:srgbClr val="00B4EF"/>
      </a:accent5>
      <a:accent6>
        <a:srgbClr val="29285E"/>
      </a:accent6>
      <a:hlink>
        <a:srgbClr val="508FCC"/>
      </a:hlink>
      <a:folHlink>
        <a:srgbClr val="B2B4B5"/>
      </a:folHlink>
    </a:clrScheme>
    <a:fontScheme name="Custom 23">
      <a:majorFont>
        <a:latin typeface="Roboto 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48235FCE-30C7-C042-9039-0E5A0E5B0EC1}" vid="{3DA3757A-C816-8647-9DEE-D63D3D320346}"/>
    </a:ext>
  </a:ext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27127</TotalTime>
  <Words>2219</Words>
  <Application>Microsoft Office PowerPoint</Application>
  <PresentationFormat>Widescreen</PresentationFormat>
  <Paragraphs>232</Paragraphs>
  <Slides>26</Slides>
  <Notes>11</Notes>
  <HiddenSlides>0</HiddenSlides>
  <MMClips>4</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26</vt:i4>
      </vt:variant>
    </vt:vector>
  </HeadingPairs>
  <TitlesOfParts>
    <vt:vector size="43" baseType="lpstr">
      <vt:lpstr>ＭＳ Ｐゴシック</vt:lpstr>
      <vt:lpstr>ＭＳ Ｐゴシック</vt:lpstr>
      <vt:lpstr>Arial</vt:lpstr>
      <vt:lpstr>Arial Black</vt:lpstr>
      <vt:lpstr>Calibri</vt:lpstr>
      <vt:lpstr>Corbel</vt:lpstr>
      <vt:lpstr>Courier New</vt:lpstr>
      <vt:lpstr>System Font Regular</vt:lpstr>
      <vt:lpstr>Times New Roman</vt:lpstr>
      <vt:lpstr>Wingdings</vt:lpstr>
      <vt:lpstr>Wingdings 2</vt:lpstr>
      <vt:lpstr>1_Office Theme</vt:lpstr>
      <vt:lpstr>2_Office Theme</vt:lpstr>
      <vt:lpstr>Light and Dark Designs</vt:lpstr>
      <vt:lpstr>3_Office Theme</vt:lpstr>
      <vt:lpstr>CIMSS_Template_2013Logo</vt:lpstr>
      <vt:lpstr>Chart</vt:lpstr>
      <vt:lpstr>PowerPoint Presentation</vt:lpstr>
      <vt:lpstr>PowerPoint Presentation</vt:lpstr>
      <vt:lpstr>Radiosondes  (2x/day),  scattered (mostly) land locations </vt:lpstr>
      <vt:lpstr>Spatial Resolutions: Ground Sample Distance and Angle </vt:lpstr>
      <vt:lpstr>Temporal Coverage</vt:lpstr>
      <vt:lpstr>Spectral</vt:lpstr>
      <vt:lpstr>PowerPoint Presentation</vt:lpstr>
      <vt:lpstr>GeoXO GXS Moisture Weighting Functions</vt:lpstr>
      <vt:lpstr>More spectral bands means more vertical information for temperature and moisture</vt:lpstr>
      <vt:lpstr>PowerPoint Presentation</vt:lpstr>
      <vt:lpstr>PowerPoint Presentation</vt:lpstr>
      <vt:lpstr>GeoXO GXS Can Monitor Conditions ripe for Thunderstorms; increasing lead times</vt:lpstr>
      <vt:lpstr>PowerPoint Presentation</vt:lpstr>
      <vt:lpstr>PowerPoint Presentation</vt:lpstr>
      <vt:lpstr>PowerPoint Presentation</vt:lpstr>
      <vt:lpstr>PowerPoint Presentation</vt:lpstr>
      <vt:lpstr>GeoXO GXS is the only sensor to monitor vertical moisture on high time and space scales</vt:lpstr>
      <vt:lpstr>Need for high spectral &amp; temporal observations</vt:lpstr>
      <vt:lpstr>U.S. Geostationary Sounders</vt:lpstr>
      <vt:lpstr>PowerPoint Presentation</vt:lpstr>
      <vt:lpstr>More Information</vt:lpstr>
      <vt:lpstr>Backup </vt:lpstr>
      <vt:lpstr>PowerPoint Presentation</vt:lpstr>
      <vt:lpstr>Forecasts with high spectral and time resolution satellite data greatly improve precipitation forecasts</vt:lpstr>
      <vt:lpstr>Information Content</vt:lpstr>
      <vt:lpstr>Improved track and intensity forecasts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21</cp:revision>
  <dcterms:created xsi:type="dcterms:W3CDTF">2022-10-20T20:29:48Z</dcterms:created>
  <dcterms:modified xsi:type="dcterms:W3CDTF">2022-12-30T17:31:18Z</dcterms:modified>
</cp:coreProperties>
</file>