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media/media1.gif" ContentType="vide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1" r:id="rId3"/>
    <p:sldMasterId id="2147483695" r:id="rId4"/>
    <p:sldMasterId id="2147483716" r:id="rId5"/>
    <p:sldMasterId id="2147483729" r:id="rId6"/>
    <p:sldMasterId id="2147483737" r:id="rId7"/>
  </p:sldMasterIdLst>
  <p:notesMasterIdLst>
    <p:notesMasterId r:id="rId35"/>
  </p:notesMasterIdLst>
  <p:sldIdLst>
    <p:sldId id="257" r:id="rId8"/>
    <p:sldId id="292" r:id="rId9"/>
    <p:sldId id="286" r:id="rId10"/>
    <p:sldId id="289" r:id="rId11"/>
    <p:sldId id="300" r:id="rId12"/>
    <p:sldId id="291" r:id="rId13"/>
    <p:sldId id="260" r:id="rId14"/>
    <p:sldId id="261" r:id="rId15"/>
    <p:sldId id="296" r:id="rId16"/>
    <p:sldId id="262" r:id="rId17"/>
    <p:sldId id="267" r:id="rId18"/>
    <p:sldId id="280" r:id="rId19"/>
    <p:sldId id="299" r:id="rId20"/>
    <p:sldId id="297" r:id="rId21"/>
    <p:sldId id="295" r:id="rId22"/>
    <p:sldId id="301" r:id="rId23"/>
    <p:sldId id="302" r:id="rId24"/>
    <p:sldId id="303" r:id="rId25"/>
    <p:sldId id="304" r:id="rId26"/>
    <p:sldId id="305" r:id="rId27"/>
    <p:sldId id="306" r:id="rId28"/>
    <p:sldId id="298" r:id="rId29"/>
    <p:sldId id="273" r:id="rId30"/>
    <p:sldId id="294" r:id="rId31"/>
    <p:sldId id="265" r:id="rId32"/>
    <p:sldId id="284"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97" autoAdjust="0"/>
    <p:restoredTop sz="89217" autoAdjust="0"/>
  </p:normalViewPr>
  <p:slideViewPr>
    <p:cSldViewPr snapToGrid="0">
      <p:cViewPr varScale="1">
        <p:scale>
          <a:sx n="45" d="100"/>
          <a:sy n="45" d="100"/>
        </p:scale>
        <p:origin x="21" y="621"/>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F6276-F191-4D69-A076-A770815C55B6}" type="datetimeFigureOut">
              <a:rPr lang="en-US" smtClean="0"/>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FFBD16-80EC-4975-AC68-467983C2A6F2}" type="slidenum">
              <a:rPr lang="en-US" smtClean="0"/>
              <a:t>‹#›</a:t>
            </a:fld>
            <a:endParaRPr lang="en-US"/>
          </a:p>
        </p:txBody>
      </p:sp>
    </p:spTree>
    <p:extLst>
      <p:ext uri="{BB962C8B-B14F-4D97-AF65-F5344CB8AC3E}">
        <p14:creationId xmlns:p14="http://schemas.microsoft.com/office/powerpoint/2010/main" val="368167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journals.ametsoc.org/view/journals/bams/99/3/bams-d-16-0293.1.xml" TargetMode="External"/><Relationship Id="rId3" Type="http://schemas.openxmlformats.org/officeDocument/2006/relationships/hyperlink" Target="https://journals.ametsoc.org/view/journals/apme/43/8/1520-0450_2004_043_1083_asccum_2.0.co_2.xml" TargetMode="External"/><Relationship Id="rId7" Type="http://schemas.openxmlformats.org/officeDocument/2006/relationships/hyperlink" Target="https://journals.ametsoc.org/view/journals/apme/50/3/2010jamc2441.1.xm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journals.ametsoc.org/view/journals/atot/26/11/2009jtecha1248_1.xml" TargetMode="External"/><Relationship Id="rId11" Type="http://schemas.openxmlformats.org/officeDocument/2006/relationships/hyperlink" Target="https://doi.org/10.1002/qj.3746" TargetMode="External"/><Relationship Id="rId5" Type="http://schemas.openxmlformats.org/officeDocument/2006/relationships/hyperlink" Target="https://journals.ametsoc.org/view/journals/atot/26/8/2009jtecha1210_1.xml" TargetMode="External"/><Relationship Id="rId10" Type="http://schemas.openxmlformats.org/officeDocument/2006/relationships/hyperlink" Target="https://doi.org/10.1029/2021GL093794" TargetMode="External"/><Relationship Id="rId4" Type="http://schemas.openxmlformats.org/officeDocument/2006/relationships/hyperlink" Target="https://journals.ametsoc.org/view/journals/apme/47/10/2008jamc1858.1.xml" TargetMode="External"/><Relationship Id="rId9" Type="http://schemas.openxmlformats.org/officeDocument/2006/relationships/hyperlink" Target="https://doi.org/10.1029/2021GL09367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17a32bf6c2_3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g217a32bf6c2_3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715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FD TPW coverage should be from 105W.</a:t>
            </a:r>
          </a:p>
          <a:p>
            <a:r>
              <a:rPr lang="en-US" dirty="0" err="1" smtClean="0"/>
              <a:t>Raobs</a:t>
            </a:r>
            <a:r>
              <a:rPr lang="en-US" dirty="0" smtClean="0"/>
              <a:t> are critical for validations.</a:t>
            </a:r>
          </a:p>
          <a:p>
            <a:r>
              <a:rPr lang="en-US" dirty="0" smtClean="0"/>
              <a:t>LEO is</a:t>
            </a:r>
            <a:r>
              <a:rPr lang="en-US" baseline="0" dirty="0" smtClean="0"/>
              <a:t> critical for global coverage.</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3</a:t>
            </a:fld>
            <a:endParaRPr lang="en-US"/>
          </a:p>
        </p:txBody>
      </p:sp>
    </p:spTree>
    <p:extLst>
      <p:ext uri="{BB962C8B-B14F-4D97-AF65-F5344CB8AC3E}">
        <p14:creationId xmlns:p14="http://schemas.microsoft.com/office/powerpoint/2010/main" val="3606003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 arrows denote increased</a:t>
            </a:r>
            <a:r>
              <a:rPr lang="en-US" baseline="0" dirty="0" smtClean="0"/>
              <a:t> (over background) gas amounts. </a:t>
            </a:r>
          </a:p>
          <a:p>
            <a:r>
              <a:rPr lang="en-US" baseline="0" dirty="0" smtClean="0"/>
              <a:t>GHMS is the JMA advanced geo sounder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FBD16-80EC-4975-AC68-467983C2A6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6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40dd115efb_2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Farther from the zero line is more vertical resolution. More bands reduces the noise. </a:t>
            </a:r>
            <a:r>
              <a:rPr lang="en-US" sz="1200" b="0" i="1" u="none" strike="noStrike" cap="none" dirty="0" smtClean="0">
                <a:solidFill>
                  <a:srgbClr val="000000"/>
                </a:solidFill>
                <a:latin typeface="Arial"/>
                <a:ea typeface="Arial"/>
                <a:cs typeface="Arial"/>
                <a:sym typeface="Arial"/>
              </a:rPr>
              <a:t>1976 US standard atmosphere</a:t>
            </a:r>
          </a:p>
          <a:p>
            <a:pPr marL="0" lvl="0" indent="0" algn="l" rtl="0">
              <a:lnSpc>
                <a:spcPct val="100000"/>
              </a:lnSpc>
              <a:spcBef>
                <a:spcPts val="0"/>
              </a:spcBef>
              <a:spcAft>
                <a:spcPts val="0"/>
              </a:spcAft>
              <a:buSzPts val="1400"/>
              <a:buNone/>
            </a:pPr>
            <a:endParaRPr dirty="0"/>
          </a:p>
        </p:txBody>
      </p:sp>
      <p:sp>
        <p:nvSpPr>
          <p:cNvPr id="232" name="Google Shape;232;g140dd115efb_2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3455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 axis is wavenumber. ABI and GOES Sounder</a:t>
            </a:r>
            <a:r>
              <a:rPr lang="en-US" baseline="0" dirty="0" smtClean="0"/>
              <a:t> bands within the GXS range are shown. Credit: UW/CIMSS</a:t>
            </a:r>
          </a:p>
          <a:p>
            <a:r>
              <a:rPr lang="en-US" baseline="0" dirty="0" smtClean="0"/>
              <a:t>Vertical pieces recently calculated by Z. Li, UW/CIMSS. </a:t>
            </a:r>
            <a:endParaRPr lang="en-US" dirty="0"/>
          </a:p>
        </p:txBody>
      </p:sp>
      <p:sp>
        <p:nvSpPr>
          <p:cNvPr id="4" name="Slide Number Placeholder 3"/>
          <p:cNvSpPr>
            <a:spLocks noGrp="1"/>
          </p:cNvSpPr>
          <p:nvPr>
            <p:ph type="sldNum" sz="quarter" idx="10"/>
          </p:nvPr>
        </p:nvSpPr>
        <p:spPr/>
        <p:txBody>
          <a:bodyPr/>
          <a:lstStyle/>
          <a:p>
            <a:fld id="{E4A95128-236F-46B3-9955-2EAD6B748D1B}" type="slidenum">
              <a:rPr lang="en-US" smtClean="0"/>
              <a:t>12</a:t>
            </a:fld>
            <a:endParaRPr lang="en-US"/>
          </a:p>
        </p:txBody>
      </p:sp>
    </p:spTree>
    <p:extLst>
      <p:ext uri="{BB962C8B-B14F-4D97-AF65-F5344CB8AC3E}">
        <p14:creationId xmlns:p14="http://schemas.microsoft.com/office/powerpoint/2010/main" val="3095417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3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74053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sz="1200" dirty="0" smtClean="0"/>
              <a:t>Li, J., </a:t>
            </a:r>
            <a:r>
              <a:rPr lang="en-US" sz="1200" dirty="0" err="1" smtClean="0"/>
              <a:t>Menzel</a:t>
            </a:r>
            <a:r>
              <a:rPr lang="en-US" sz="1200" dirty="0" smtClean="0"/>
              <a:t>, W. P., Sun, F., Schmit, T. J., &amp; </a:t>
            </a:r>
            <a:r>
              <a:rPr lang="en-US" sz="1200" dirty="0" err="1" smtClean="0"/>
              <a:t>Gurka</a:t>
            </a:r>
            <a:r>
              <a:rPr lang="en-US" sz="1200" dirty="0" smtClean="0"/>
              <a:t>, J. (2004). AIRS Subpixel Cloud Characterization Using MODIS Cloud Products, </a:t>
            </a:r>
            <a:r>
              <a:rPr lang="en-US" sz="1200" i="1" dirty="0" smtClean="0"/>
              <a:t>Journal of Applied Meteorology</a:t>
            </a:r>
            <a:r>
              <a:rPr lang="en-US" sz="1200" dirty="0" smtClean="0"/>
              <a:t>, </a:t>
            </a:r>
            <a:r>
              <a:rPr lang="en-US" sz="1200" i="1" dirty="0" smtClean="0"/>
              <a:t>43</a:t>
            </a:r>
            <a:r>
              <a:rPr lang="en-US" sz="1200" dirty="0" smtClean="0"/>
              <a:t>(8), 1083-1094. Retrieved Oct 21, 2021, from </a:t>
            </a:r>
            <a:r>
              <a:rPr lang="en-US" sz="1200" dirty="0" smtClean="0">
                <a:hlinkClick r:id="rId3"/>
              </a:rPr>
              <a:t>https://journals.ametsoc.org/view/journals/apme/43/8/1520-0450_2004_043_1083_asccum_2.0.co_2.xml</a:t>
            </a:r>
            <a:endParaRPr lang="en-US" sz="1200" dirty="0" smtClean="0"/>
          </a:p>
          <a:p>
            <a:r>
              <a:rPr lang="en-US" sz="1200" dirty="0" smtClean="0"/>
              <a:t>Schmit, T. J., Li, J., Li, J., </a:t>
            </a:r>
            <a:r>
              <a:rPr lang="en-US" sz="1200" dirty="0" err="1" smtClean="0"/>
              <a:t>Feltz</a:t>
            </a:r>
            <a:r>
              <a:rPr lang="en-US" sz="1200" dirty="0" smtClean="0"/>
              <a:t>, W. F., </a:t>
            </a:r>
            <a:r>
              <a:rPr lang="en-US" sz="1200" dirty="0" err="1" smtClean="0"/>
              <a:t>Gurka</a:t>
            </a:r>
            <a:r>
              <a:rPr lang="en-US" sz="1200" dirty="0" smtClean="0"/>
              <a:t>, J. J., Goldberg, M. D., &amp; </a:t>
            </a:r>
            <a:r>
              <a:rPr lang="en-US" sz="1200" dirty="0" err="1" smtClean="0"/>
              <a:t>Schrab</a:t>
            </a:r>
            <a:r>
              <a:rPr lang="en-US" sz="1200" dirty="0" smtClean="0"/>
              <a:t>, K. J. (2008). The GOES-R Advanced Baseline Imager and the Continuation of Current Sounder Products, </a:t>
            </a:r>
            <a:r>
              <a:rPr lang="en-US" sz="1200" i="1" dirty="0" smtClean="0"/>
              <a:t>Journal of Applied Meteorology and Climatology</a:t>
            </a:r>
            <a:r>
              <a:rPr lang="en-US" sz="1200" dirty="0" smtClean="0"/>
              <a:t>, </a:t>
            </a:r>
            <a:r>
              <a:rPr lang="en-US" sz="1200" i="1" dirty="0" smtClean="0"/>
              <a:t>47</a:t>
            </a:r>
            <a:r>
              <a:rPr lang="en-US" sz="1200" dirty="0" smtClean="0"/>
              <a:t>(10), 2696-2711. </a:t>
            </a:r>
          </a:p>
          <a:p>
            <a:r>
              <a:rPr lang="en-US" sz="1200" dirty="0" smtClean="0">
                <a:hlinkClick r:id="rId4"/>
              </a:rPr>
              <a:t>https://journals.ametsoc.org/view/journals/apme/47/10/2008jamc1858.1.xml</a:t>
            </a:r>
            <a:endParaRPr lang="en-US" sz="1200" dirty="0" smtClean="0"/>
          </a:p>
          <a:p>
            <a:endParaRPr lang="en-US" sz="1200" dirty="0" smtClean="0"/>
          </a:p>
          <a:p>
            <a:r>
              <a:rPr lang="en-US" sz="1200" dirty="0" err="1" smtClean="0"/>
              <a:t>Sieglaff</a:t>
            </a:r>
            <a:r>
              <a:rPr lang="en-US" sz="1200" dirty="0" smtClean="0"/>
              <a:t>, J. M., Schmit, T. J., </a:t>
            </a:r>
            <a:r>
              <a:rPr lang="en-US" sz="1200" dirty="0" err="1" smtClean="0"/>
              <a:t>Menzel</a:t>
            </a:r>
            <a:r>
              <a:rPr lang="en-US" sz="1200" dirty="0" smtClean="0"/>
              <a:t>, W. P., &amp; Ackerman, S. A. (2009). Inferring Convective Weather Characteristics with Geostationary High Spectral Resolution IR Window Measurements: A Look into the Future, </a:t>
            </a:r>
            <a:r>
              <a:rPr lang="en-US" sz="1200" i="1" dirty="0" smtClean="0"/>
              <a:t>Journal of Atmospheric and Oceanic Technology</a:t>
            </a:r>
            <a:r>
              <a:rPr lang="en-US" sz="1200" dirty="0" smtClean="0"/>
              <a:t>, </a:t>
            </a:r>
            <a:r>
              <a:rPr lang="en-US" sz="1200" i="1" dirty="0" smtClean="0"/>
              <a:t>26</a:t>
            </a:r>
            <a:r>
              <a:rPr lang="en-US" sz="1200" dirty="0" smtClean="0"/>
              <a:t>(8), 1527-1541. </a:t>
            </a:r>
            <a:r>
              <a:rPr lang="en-US" sz="1200" dirty="0" smtClean="0">
                <a:hlinkClick r:id="rId5"/>
              </a:rPr>
              <a:t>https://journals.ametsoc.org/view/journals/atot/26/8/2009jtecha1210_1.xml</a:t>
            </a:r>
            <a:endParaRPr lang="en-US" sz="1200" dirty="0" smtClean="0"/>
          </a:p>
          <a:p>
            <a:endParaRPr lang="en-US" sz="1200" dirty="0" smtClean="0"/>
          </a:p>
          <a:p>
            <a:r>
              <a:rPr lang="en-US" sz="1200" dirty="0" smtClean="0"/>
              <a:t>Schmit, T. J., Li, J., Ackerman, S. A., &amp; </a:t>
            </a:r>
            <a:r>
              <a:rPr lang="en-US" sz="1200" dirty="0" err="1" smtClean="0"/>
              <a:t>Gurka</a:t>
            </a:r>
            <a:r>
              <a:rPr lang="en-US" sz="1200" dirty="0" smtClean="0"/>
              <a:t>, J. J. (2009). High-Spectral- and High-Temporal-Resolution Infrared Measurements from Geostationary Orbit, </a:t>
            </a:r>
            <a:r>
              <a:rPr lang="en-US" sz="1200" i="1" dirty="0" smtClean="0"/>
              <a:t>Journal of Atmospheric and Oceanic Technology</a:t>
            </a:r>
            <a:r>
              <a:rPr lang="en-US" sz="1200" dirty="0" smtClean="0"/>
              <a:t>, </a:t>
            </a:r>
            <a:r>
              <a:rPr lang="en-US" sz="1200" i="1" dirty="0" smtClean="0"/>
              <a:t>26</a:t>
            </a:r>
            <a:r>
              <a:rPr lang="en-US" sz="1200" dirty="0" smtClean="0"/>
              <a:t>(11), 2273-2292. </a:t>
            </a:r>
            <a:r>
              <a:rPr lang="en-US" sz="1200" dirty="0" smtClean="0">
                <a:hlinkClick r:id="rId6"/>
              </a:rPr>
              <a:t>https://journals.ametsoc.org/view/journals/atot/26/11/2009jtecha1248_1.xml</a:t>
            </a:r>
            <a:endParaRPr lang="en-US" sz="1200" dirty="0" smtClean="0"/>
          </a:p>
          <a:p>
            <a:endParaRPr lang="en-US" sz="1200" i="1" dirty="0" smtClean="0"/>
          </a:p>
          <a:p>
            <a:r>
              <a:rPr lang="en-US" sz="1200" i="1" dirty="0" smtClean="0"/>
              <a:t>Smith Sr., W. L., </a:t>
            </a:r>
            <a:r>
              <a:rPr lang="en-US" sz="1200" i="1" dirty="0" err="1" smtClean="0"/>
              <a:t>Revercomb</a:t>
            </a:r>
            <a:r>
              <a:rPr lang="en-US" sz="1200" i="1" dirty="0" smtClean="0"/>
              <a:t>, H., Bingham, G., </a:t>
            </a:r>
            <a:r>
              <a:rPr lang="en-US" sz="1200" i="1" dirty="0" err="1" smtClean="0"/>
              <a:t>Larar</a:t>
            </a:r>
            <a:r>
              <a:rPr lang="en-US" sz="1200" i="1" dirty="0" smtClean="0"/>
              <a:t>, A., Huang, H., Zhou, D., Li, J., Liu, X., and </a:t>
            </a:r>
            <a:r>
              <a:rPr lang="en-US" sz="1200" i="1" dirty="0" err="1" smtClean="0"/>
              <a:t>Kireev</a:t>
            </a:r>
            <a:r>
              <a:rPr lang="en-US" sz="1200" i="1" dirty="0" smtClean="0"/>
              <a:t>, S.: Technical Note: Evolution, current capabilities, and future advance in satellite nadir viewing ultra-spectral IR sounding of the lower atmosphere, Atmos. Chem. Phys., 9, 5563-5574, https://doi.org/10.5194/acp-9-5563-2009, 2009. </a:t>
            </a:r>
          </a:p>
          <a:p>
            <a:endParaRPr lang="en-US" sz="1200" i="1" dirty="0" smtClean="0"/>
          </a:p>
          <a:p>
            <a:r>
              <a:rPr lang="en-US" sz="1200" dirty="0" smtClean="0"/>
              <a:t>Li, J., Li, J., </a:t>
            </a:r>
            <a:r>
              <a:rPr lang="en-US" sz="1200" dirty="0" err="1" smtClean="0"/>
              <a:t>Otkin</a:t>
            </a:r>
            <a:r>
              <a:rPr lang="en-US" sz="1200" dirty="0" smtClean="0"/>
              <a:t>, J., Schmit, T. J., &amp; Liu, C. (2011). Warning Information in a </a:t>
            </a:r>
            <a:r>
              <a:rPr lang="en-US" sz="1200" dirty="0" err="1" smtClean="0"/>
              <a:t>Preconvection</a:t>
            </a:r>
            <a:r>
              <a:rPr lang="en-US" sz="1200" dirty="0" smtClean="0"/>
              <a:t> Environment from the Geostationary Advanced Infrared Sounding System—A Simulation Study Using the IHOP Case, </a:t>
            </a:r>
            <a:r>
              <a:rPr lang="en-US" sz="1200" i="1" dirty="0" smtClean="0"/>
              <a:t>Journal of Applied Meteorology and Climatology</a:t>
            </a:r>
            <a:r>
              <a:rPr lang="en-US" sz="1200" dirty="0" smtClean="0"/>
              <a:t>, </a:t>
            </a:r>
            <a:r>
              <a:rPr lang="en-US" sz="1200" i="1" dirty="0" smtClean="0"/>
              <a:t>50</a:t>
            </a:r>
            <a:r>
              <a:rPr lang="en-US" sz="1200" dirty="0" smtClean="0"/>
              <a:t>(3), 776-783. </a:t>
            </a:r>
            <a:r>
              <a:rPr lang="en-US" sz="1200" dirty="0" smtClean="0">
                <a:hlinkClick r:id="rId7"/>
              </a:rPr>
              <a:t>https://journals.ametsoc.org/view/journals/apme/50/3/2010jamc2441.1.xml</a:t>
            </a:r>
            <a:endParaRPr lang="en-US" sz="1200" i="1" dirty="0" smtClean="0"/>
          </a:p>
          <a:p>
            <a:endParaRPr lang="en-US" sz="1200" dirty="0" smtClean="0"/>
          </a:p>
          <a:p>
            <a:r>
              <a:rPr lang="en-US" sz="1200" dirty="0" err="1" smtClean="0"/>
              <a:t>Menzel</a:t>
            </a:r>
            <a:r>
              <a:rPr lang="en-US" sz="1200" dirty="0" smtClean="0"/>
              <a:t>, W. P., Schmit, T. J., Zhang, P., &amp; Li, J. (2018). Satellite-Based Atmospheric Infrared Sounder Development and Applications, Bulletin of the American Meteorological Society, 99(3), 583-603. Retrieved Oct 21, 2021, from </a:t>
            </a:r>
            <a:r>
              <a:rPr lang="en-US" sz="1200" dirty="0" smtClean="0">
                <a:hlinkClick r:id="rId8"/>
              </a:rPr>
              <a:t>https://journals.ametsoc.org/view/journals/bams/99/3/bams-d-16-0293.1.xml</a:t>
            </a:r>
            <a:endParaRPr lang="en-US" sz="1200" dirty="0" smtClean="0"/>
          </a:p>
          <a:p>
            <a:endParaRPr lang="en-US" sz="1200" dirty="0" smtClean="0"/>
          </a:p>
          <a:p>
            <a:r>
              <a:rPr lang="en-US" sz="1200" i="1" dirty="0" smtClean="0"/>
              <a:t>Yin, R., Han, W., Gao, Z., &amp; Li, J. (2021). Impact of high temporal resolution FY-4A Geostationary Interferometric Infrared Sounder (GIIRS) radiance measurements on Typhoon forecasts: Maria (2018) case with GRAPES global 4D-Var assimilation system. Geophysical Research Letters, 48, e2021GL093672. </a:t>
            </a:r>
            <a:r>
              <a:rPr lang="en-US" sz="1200" i="1" dirty="0" smtClean="0">
                <a:hlinkClick r:id="rId9"/>
              </a:rPr>
              <a:t>https://doi.org/10.1029/2021GL093672</a:t>
            </a:r>
            <a:endParaRPr lang="en-US" sz="1200" i="1" dirty="0" smtClean="0"/>
          </a:p>
          <a:p>
            <a:endParaRPr lang="en-US" sz="1200" dirty="0" smtClean="0"/>
          </a:p>
          <a:p>
            <a:r>
              <a:rPr lang="en-US" sz="1200" i="1" dirty="0" smtClean="0"/>
              <a:t>Ma, Z., Li, J., Han, W., Li, Z., Zeng, Q., </a:t>
            </a:r>
            <a:r>
              <a:rPr lang="en-US" sz="1200" i="1" dirty="0" err="1" smtClean="0"/>
              <a:t>Menzel</a:t>
            </a:r>
            <a:r>
              <a:rPr lang="en-US" sz="1200" i="1" dirty="0" smtClean="0"/>
              <a:t>, W. P., et al. (2021). Four-dimensional wind fields from geostationary hyperspectral infrared sounder radiance measurements with high temporal resolution. Geophysical Research Letters, 48, e2021GL093794. </a:t>
            </a:r>
            <a:r>
              <a:rPr lang="en-US" sz="1200" i="1" dirty="0" smtClean="0">
                <a:hlinkClick r:id="rId10"/>
              </a:rPr>
              <a:t>https://doi.org/10.1029/2021GL093794</a:t>
            </a:r>
            <a:endParaRPr lang="en-US" sz="1200" i="1" dirty="0" smtClean="0"/>
          </a:p>
          <a:p>
            <a:endParaRPr lang="en-US" sz="1200" dirty="0" smtClean="0"/>
          </a:p>
          <a:p>
            <a:r>
              <a:rPr lang="en-US" sz="1200" i="1" dirty="0" smtClean="0"/>
              <a:t>Yin, </a:t>
            </a:r>
            <a:r>
              <a:rPr lang="en-US" sz="1200" i="1" dirty="0" err="1" smtClean="0"/>
              <a:t>Ruoying</a:t>
            </a:r>
            <a:r>
              <a:rPr lang="en-US" sz="1200" i="1" dirty="0" smtClean="0"/>
              <a:t>, Wei Han, </a:t>
            </a:r>
            <a:r>
              <a:rPr lang="en-US" sz="1200" i="1" dirty="0" err="1" smtClean="0"/>
              <a:t>Zhiqiu</a:t>
            </a:r>
            <a:r>
              <a:rPr lang="en-US" sz="1200" i="1" dirty="0" smtClean="0"/>
              <a:t> Gao, and Di </a:t>
            </a:r>
            <a:r>
              <a:rPr lang="en-US" sz="1200" i="1" dirty="0" err="1" smtClean="0"/>
              <a:t>Di</a:t>
            </a:r>
            <a:r>
              <a:rPr lang="en-US" sz="1200" i="1" dirty="0" smtClean="0"/>
              <a:t>. “The evaluation of FY4A’s Geostationary Interferometric Infrared Sounder (GIIRS) long‐wave temperature sounding channels using the GRAPES global 4D‐Var.” Quarterly Journal of the Royal Meteorological Society 146, no. 728 (2020): 1459-1476. </a:t>
            </a:r>
            <a:r>
              <a:rPr lang="en-US" sz="1200" i="1" dirty="0" smtClean="0">
                <a:hlinkClick r:id="rId11"/>
              </a:rPr>
              <a:t>https://doi.org/10.1002/qj.3746</a:t>
            </a:r>
            <a:endParaRPr lang="en-US" sz="1200" i="1" dirty="0" smtClean="0"/>
          </a:p>
          <a:p>
            <a:endParaRPr lang="en-US" sz="1200" i="1" dirty="0" smtClean="0"/>
          </a:p>
          <a:p>
            <a:r>
              <a:rPr lang="en-US" sz="1200" i="1" dirty="0" err="1" smtClean="0"/>
              <a:t>Holmlund</a:t>
            </a:r>
            <a:r>
              <a:rPr lang="en-US" sz="1200" i="1" dirty="0" smtClean="0"/>
              <a:t>, et al., P. (2021). </a:t>
            </a:r>
            <a:r>
              <a:rPr lang="en-US" sz="1200" i="1" dirty="0" err="1" smtClean="0"/>
              <a:t>Meteosat</a:t>
            </a:r>
            <a:r>
              <a:rPr lang="en-US" sz="1200" i="1" dirty="0" smtClean="0"/>
              <a:t> Third Generation (MTG): Continuation and Innovation of Observations from Geostationary Orbit, Bulletin of the American Meteorological Society, 102(5), E990-E1015. https://journals.ametsoc.org/view/journals/bams/102/5/BAMS-D-19-0304.1.xml</a:t>
            </a:r>
          </a:p>
          <a:p>
            <a:endParaRPr lang="en-US" sz="1200" i="1" dirty="0" smtClean="0"/>
          </a:p>
          <a:p>
            <a:r>
              <a:rPr lang="en-US" sz="1200" i="1" dirty="0" smtClean="0"/>
              <a:t>W. L. Smith et al., "Hyperspectral Satellite Radiance Atmospheric Profile Information Content and Its Dependence on Spectrometer Technology," in IEEE Journal of Selected Topics in Applied Earth Observations and Remote Sensing, vol. 14, pp. 4720-4736, 2021, </a:t>
            </a:r>
            <a:r>
              <a:rPr lang="en-US" sz="1200" i="1" dirty="0" err="1" smtClean="0"/>
              <a:t>doi</a:t>
            </a:r>
            <a:r>
              <a:rPr lang="en-US" sz="1200" i="1" dirty="0" smtClean="0"/>
              <a:t>: 10.1109/JSTARS.2021.3073482. https://ieeexplore.ieee.org/abstract/document/9406029</a:t>
            </a:r>
          </a:p>
          <a:p>
            <a:endParaRPr lang="en-US" sz="1200" i="1" dirty="0" smtClean="0"/>
          </a:p>
          <a:p>
            <a:r>
              <a:rPr lang="en-US" sz="1200" i="1" dirty="0" smtClean="0"/>
              <a:t>More:</a:t>
            </a:r>
            <a:r>
              <a:rPr lang="en-US" sz="1200" i="1" baseline="0" dirty="0" smtClean="0"/>
              <a:t> https://www.ssec.wisc.edu/geo-ir-sounder/</a:t>
            </a:r>
            <a:r>
              <a:rPr lang="en-US" sz="1200" i="1" dirty="0" smtClean="0"/>
              <a:t/>
            </a:r>
            <a:br>
              <a:rPr lang="en-US" sz="1200" i="1" dirty="0" smtClean="0"/>
            </a:br>
            <a:endParaRPr lang="en-US" sz="1200" i="1" dirty="0" smtClean="0"/>
          </a:p>
          <a:p>
            <a:endParaRPr lang="en-US" sz="1200" i="1" dirty="0" smtClean="0"/>
          </a:p>
          <a:p>
            <a:pPr marL="0" lvl="0" indent="0" algn="l" rtl="0">
              <a:spcBef>
                <a:spcPts val="0"/>
              </a:spcBef>
              <a:spcAft>
                <a:spcPts val="0"/>
              </a:spcAft>
              <a:buNone/>
            </a:pPr>
            <a:endParaRPr dirty="0"/>
          </a:p>
        </p:txBody>
      </p:sp>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290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https://www.ssec.wisc.edu/geo-ir-sounder/need/</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04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Schmit AMS presentation in Boston.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6EFD-AC83-4A3E-B3D6-6F2D6A2F5E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402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extLst>
      <p:ext uri="{BB962C8B-B14F-4D97-AF65-F5344CB8AC3E}">
        <p14:creationId xmlns:p14="http://schemas.microsoft.com/office/powerpoint/2010/main" val="45946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Earth Horiz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50"/>
            <a:ext cx="12192000" cy="5434450"/>
          </a:xfrm>
          <a:prstGeom prst="rect">
            <a:avLst/>
          </a:prstGeom>
        </p:spPr>
      </p:pic>
      <p:pic>
        <p:nvPicPr>
          <p:cNvPr id="8" name="Picture 7">
            <a:extLst>
              <a:ext uri="{FF2B5EF4-FFF2-40B4-BE49-F238E27FC236}">
                <a16:creationId xmlns:a16="http://schemas.microsoft.com/office/drawing/2014/main" id="{9BBBB37C-0081-C943-9068-7A9A769CF13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423550"/>
            <a:ext cx="12191999" cy="5439357"/>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2961" t="20758" r="22020" b="-1"/>
          <a:stretch/>
        </p:blipFill>
        <p:spPr>
          <a:xfrm>
            <a:off x="-76202" y="1423550"/>
            <a:ext cx="12192001" cy="5434450"/>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37" name="Subtitle 2">
            <a:extLst>
              <a:ext uri="{FF2B5EF4-FFF2-40B4-BE49-F238E27FC236}">
                <a16:creationId xmlns:a16="http://schemas.microsoft.com/office/drawing/2014/main" id="{5946492B-34A1-4AA5-B30A-503D0840D61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CA127EFD-6A8C-428D-87FB-E3C9D855E43A}"/>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48857" y="219117"/>
            <a:ext cx="1005623" cy="968271"/>
          </a:xfrm>
          <a:prstGeom prst="rect">
            <a:avLst/>
          </a:prstGeom>
          <a:noFill/>
          <a:ln>
            <a:noFill/>
          </a:ln>
        </p:spPr>
      </p:pic>
    </p:spTree>
    <p:extLst>
      <p:ext uri="{BB962C8B-B14F-4D97-AF65-F5344CB8AC3E}">
        <p14:creationId xmlns:p14="http://schemas.microsoft.com/office/powerpoint/2010/main" val="735770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_Mountain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089448-A4F7-B047-98F0-BC0B07F19E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423548"/>
            <a:ext cx="12192000" cy="5434453"/>
          </a:xfrm>
          <a:prstGeom prst="rect">
            <a:avLst/>
          </a:prstGeom>
        </p:spPr>
      </p:pic>
      <p:pic>
        <p:nvPicPr>
          <p:cNvPr id="12" name="Picture 11">
            <a:extLst>
              <a:ext uri="{FF2B5EF4-FFF2-40B4-BE49-F238E27FC236}">
                <a16:creationId xmlns:a16="http://schemas.microsoft.com/office/drawing/2014/main" id="{5E06513E-7853-1F47-B886-78D4CF209DD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421667"/>
            <a:ext cx="12192000" cy="5436331"/>
          </a:xfrm>
          <a:prstGeom prst="rect">
            <a:avLst/>
          </a:prstGeom>
        </p:spPr>
      </p:pic>
      <p:pic>
        <p:nvPicPr>
          <p:cNvPr id="11" name="Picture 10">
            <a:extLst>
              <a:ext uri="{FF2B5EF4-FFF2-40B4-BE49-F238E27FC236}">
                <a16:creationId xmlns:a16="http://schemas.microsoft.com/office/drawing/2014/main" id="{0E8ACCD4-B9DB-4E44-A039-9B04296953B6}"/>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421670"/>
            <a:ext cx="11182660" cy="5436331"/>
          </a:xfrm>
          <a:prstGeom prst="rect">
            <a:avLst/>
          </a:prstGeom>
        </p:spPr>
      </p:pic>
      <p:pic>
        <p:nvPicPr>
          <p:cNvPr id="7" name="Picture 6">
            <a:extLst>
              <a:ext uri="{FF2B5EF4-FFF2-40B4-BE49-F238E27FC236}">
                <a16:creationId xmlns:a16="http://schemas.microsoft.com/office/drawing/2014/main" id="{140AA5E8-A791-1D4E-93E6-B53B5B94546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4861" r="24097"/>
          <a:stretch/>
        </p:blipFill>
        <p:spPr>
          <a:xfrm>
            <a:off x="0" y="1423548"/>
            <a:ext cx="9104027" cy="5434452"/>
          </a:xfrm>
          <a:prstGeom prst="rect">
            <a:avLst/>
          </a:prstGeom>
        </p:spPr>
      </p:pic>
      <p:sp>
        <p:nvSpPr>
          <p:cNvPr id="35" name="Text Placeholder 11">
            <a:extLst>
              <a:ext uri="{FF2B5EF4-FFF2-40B4-BE49-F238E27FC236}">
                <a16:creationId xmlns:a16="http://schemas.microsoft.com/office/drawing/2014/main" id="{739A12B0-E116-4228-9C86-C0812357D572}"/>
              </a:ext>
            </a:extLst>
          </p:cNvPr>
          <p:cNvSpPr>
            <a:spLocks noGrp="1"/>
          </p:cNvSpPr>
          <p:nvPr>
            <p:ph type="body" sz="quarter" idx="10" hasCustomPrompt="1"/>
          </p:nvPr>
        </p:nvSpPr>
        <p:spPr>
          <a:xfrm>
            <a:off x="548856" y="1628880"/>
            <a:ext cx="8080960" cy="528180"/>
          </a:xfrm>
        </p:spPr>
        <p:txBody>
          <a:bodyPr vert="horz" lIns="91440" tIns="45720" rIns="91440" bIns="45720" rtlCol="0" anchor="b">
            <a:normAutofit/>
          </a:bodyPr>
          <a:lstStyle>
            <a:lvl1pPr marL="0" indent="0">
              <a:buNone/>
              <a:defRPr lang="en-US" sz="2000" smtClean="0">
                <a:solidFill>
                  <a:schemeClr val="accent5">
                    <a:lumMod val="60000"/>
                    <a:lumOff val="40000"/>
                  </a:schemeClr>
                </a:solidFill>
              </a:defRPr>
            </a:lvl1pPr>
            <a:lvl2pPr>
              <a:defRPr lang="en-US" sz="2000" smtClean="0"/>
            </a:lvl2pPr>
            <a:lvl3pPr>
              <a:defRPr lang="en-US" sz="1800" smtClean="0"/>
            </a:lvl3pPr>
            <a:lvl4pPr>
              <a:defRPr lang="en-US" sz="1600" smtClean="0"/>
            </a:lvl4pPr>
            <a:lvl5pPr>
              <a:defRPr lang="en-US" sz="1600"/>
            </a:lvl5pPr>
          </a:lstStyle>
          <a:p>
            <a:pPr marL="228589" lvl="0" indent="-228589"/>
            <a:r>
              <a:rPr lang="en-US"/>
              <a:t>EDIT MASTER TEXT STYLES</a:t>
            </a:r>
          </a:p>
        </p:txBody>
      </p:sp>
      <p:sp>
        <p:nvSpPr>
          <p:cNvPr id="36" name="Title 1">
            <a:extLst>
              <a:ext uri="{FF2B5EF4-FFF2-40B4-BE49-F238E27FC236}">
                <a16:creationId xmlns:a16="http://schemas.microsoft.com/office/drawing/2014/main" id="{8DD6F4EB-AC49-4217-B339-B0971E94407A}"/>
              </a:ext>
            </a:extLst>
          </p:cNvPr>
          <p:cNvSpPr>
            <a:spLocks noGrp="1"/>
          </p:cNvSpPr>
          <p:nvPr>
            <p:ph type="ctrTitle" hasCustomPrompt="1"/>
          </p:nvPr>
        </p:nvSpPr>
        <p:spPr>
          <a:xfrm>
            <a:off x="548856" y="2168173"/>
            <a:ext cx="8080960" cy="1415087"/>
          </a:xfrm>
        </p:spPr>
        <p:txBody>
          <a:bodyPr vert="horz" lIns="91440" tIns="45720" rIns="91440" bIns="45720" rtlCol="0" anchor="ctr">
            <a:normAutofit/>
          </a:bodyPr>
          <a:lstStyle>
            <a:lvl1pPr>
              <a:defRPr lang="en-US" sz="4800" dirty="0">
                <a:solidFill>
                  <a:schemeClr val="bg1"/>
                </a:solidFill>
              </a:defRPr>
            </a:lvl1pPr>
          </a:lstStyle>
          <a:p>
            <a:pPr lvl="0" defTabSz="914354"/>
            <a:r>
              <a:rPr lang="en-US"/>
              <a:t>Click to edit master title style</a:t>
            </a:r>
          </a:p>
        </p:txBody>
      </p:sp>
      <p:sp>
        <p:nvSpPr>
          <p:cNvPr id="10" name="Subtitle 2">
            <a:extLst>
              <a:ext uri="{FF2B5EF4-FFF2-40B4-BE49-F238E27FC236}">
                <a16:creationId xmlns:a16="http://schemas.microsoft.com/office/drawing/2014/main" id="{ABD0526E-A07D-4547-BBA1-CC4C3D26FE6C}"/>
              </a:ext>
            </a:extLst>
          </p:cNvPr>
          <p:cNvSpPr>
            <a:spLocks noGrp="1"/>
          </p:cNvSpPr>
          <p:nvPr>
            <p:ph type="subTitle" idx="1" hasCustomPrompt="1"/>
          </p:nvPr>
        </p:nvSpPr>
        <p:spPr>
          <a:xfrm>
            <a:off x="548856" y="3608754"/>
            <a:ext cx="8080960" cy="827881"/>
          </a:xfrm>
        </p:spPr>
        <p:txBody>
          <a:bodyPr>
            <a:normAutofit/>
          </a:bodyPr>
          <a:lstStyle>
            <a:lvl1pPr marL="0" indent="0" algn="l">
              <a:buNone/>
              <a:defRPr sz="1600">
                <a:solidFill>
                  <a:schemeClr val="accent5">
                    <a:lumMod val="60000"/>
                    <a:lumOff val="40000"/>
                  </a:schemeClr>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pic>
        <p:nvPicPr>
          <p:cNvPr id="13" name="Picture 12">
            <a:extLst>
              <a:ext uri="{FF2B5EF4-FFF2-40B4-BE49-F238E27FC236}">
                <a16:creationId xmlns:a16="http://schemas.microsoft.com/office/drawing/2014/main" id="{DB038DFF-81F6-4714-87DE-AFA8737E33F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258780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_Tre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278252"/>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5330"/>
          <a:stretch/>
        </p:blipFill>
        <p:spPr>
          <a:xfrm>
            <a:off x="689453" y="0"/>
            <a:ext cx="14085035" cy="6278252"/>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06A0A1EE-298A-48BA-8BE6-0E241141039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239115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_Bullsey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84E22FB-F52A-8D4C-A03B-9907A7BAEE7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
            <a:ext cx="12192000" cy="6278253"/>
          </a:xfrm>
          <a:prstGeom prst="rect">
            <a:avLst/>
          </a:prstGeom>
        </p:spPr>
      </p:pic>
      <p:pic>
        <p:nvPicPr>
          <p:cNvPr id="9" name="Picture 8">
            <a:extLst>
              <a:ext uri="{FF2B5EF4-FFF2-40B4-BE49-F238E27FC236}">
                <a16:creationId xmlns:a16="http://schemas.microsoft.com/office/drawing/2014/main" id="{919A18B6-278E-624A-8578-48717F9362A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2"/>
            <a:ext cx="12192000" cy="6278251"/>
          </a:xfrm>
          <a:prstGeom prst="rect">
            <a:avLst/>
          </a:prstGeom>
        </p:spPr>
      </p:pic>
      <p:pic>
        <p:nvPicPr>
          <p:cNvPr id="12" name="Picture 11">
            <a:extLst>
              <a:ext uri="{FF2B5EF4-FFF2-40B4-BE49-F238E27FC236}">
                <a16:creationId xmlns:a16="http://schemas.microsoft.com/office/drawing/2014/main" id="{7B1A989E-03D5-9C42-BB06-D2A0CBC5AE12}"/>
              </a:ext>
            </a:extLst>
          </p:cNvPr>
          <p:cNvPicPr>
            <a:picLocks noChangeAspect="1"/>
          </p:cNvPicPr>
          <p:nvPr userDrawn="1"/>
        </p:nvPicPr>
        <p:blipFill>
          <a:blip r:embed="rId4" cstate="email">
            <a:alphaModFix amt="69000"/>
            <a:extLst>
              <a:ext uri="{28A0092B-C50C-407E-A947-70E740481C1C}">
                <a14:useLocalDpi xmlns:a14="http://schemas.microsoft.com/office/drawing/2010/main"/>
              </a:ext>
            </a:extLst>
          </a:blip>
          <a:stretch>
            <a:fillRect/>
          </a:stretch>
        </p:blipFill>
        <p:spPr>
          <a:xfrm>
            <a:off x="3" y="-1"/>
            <a:ext cx="11182660" cy="6278253"/>
          </a:xfrm>
          <a:prstGeom prst="rect">
            <a:avLst/>
          </a:prstGeom>
        </p:spPr>
      </p:pic>
      <p:pic>
        <p:nvPicPr>
          <p:cNvPr id="11" name="Picture 10">
            <a:extLst>
              <a:ext uri="{FF2B5EF4-FFF2-40B4-BE49-F238E27FC236}">
                <a16:creationId xmlns:a16="http://schemas.microsoft.com/office/drawing/2014/main" id="{9553CA9F-BFDD-8F44-8DCB-2D4E7BA25D48}"/>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l="2666" r="15389"/>
          <a:stretch/>
        </p:blipFill>
        <p:spPr>
          <a:xfrm>
            <a:off x="0" y="1"/>
            <a:ext cx="12192000" cy="6278251"/>
          </a:xfrm>
          <a:prstGeom prst="rect">
            <a:avLst/>
          </a:prstGeom>
        </p:spPr>
      </p:pic>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865631" y="3182113"/>
            <a:ext cx="10923503"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865631" y="5617268"/>
            <a:ext cx="10923503"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4" name="Picture 13">
            <a:extLst>
              <a:ext uri="{FF2B5EF4-FFF2-40B4-BE49-F238E27FC236}">
                <a16:creationId xmlns:a16="http://schemas.microsoft.com/office/drawing/2014/main" id="{A53230F8-AA36-46F7-9047-F5A3125C381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612865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_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48CE5-A8C2-4536-BD73-F20E30260766}"/>
              </a:ext>
            </a:extLst>
          </p:cNvPr>
          <p:cNvSpPr/>
          <p:nvPr userDrawn="1"/>
        </p:nvSpPr>
        <p:spPr>
          <a:xfrm>
            <a:off x="1" y="1428752"/>
            <a:ext cx="12191999" cy="4042926"/>
          </a:xfrm>
          <a:prstGeom prst="rect">
            <a:avLst/>
          </a:prstGeom>
          <a:solidFill>
            <a:srgbClr val="14142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0" algn="l">
              <a:lnSpc>
                <a:spcPct val="150000"/>
              </a:lnSpc>
            </a:pPr>
            <a:endParaRPr lang="en-US" sz="2800"/>
          </a:p>
        </p:txBody>
      </p:sp>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43868"/>
            <a:ext cx="12192000" cy="4033838"/>
          </a:xfrm>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spTree>
    <p:extLst>
      <p:ext uri="{BB962C8B-B14F-4D97-AF65-F5344CB8AC3E}">
        <p14:creationId xmlns:p14="http://schemas.microsoft.com/office/powerpoint/2010/main" val="1442622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01ECD4-DC66-4157-B233-7AF39D28C1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9" cy="6859673"/>
          </a:xfrm>
          <a:prstGeom prst="rect">
            <a:avLst/>
          </a:prstGeom>
        </p:spPr>
      </p:pic>
      <p:sp>
        <p:nvSpPr>
          <p:cNvPr id="6" name="Rectangle 5">
            <a:extLst>
              <a:ext uri="{FF2B5EF4-FFF2-40B4-BE49-F238E27FC236}">
                <a16:creationId xmlns:a16="http://schemas.microsoft.com/office/drawing/2014/main" id="{34E3FA55-774F-4C78-8C06-9FF736164303}"/>
              </a:ext>
            </a:extLst>
          </p:cNvPr>
          <p:cNvSpPr/>
          <p:nvPr userDrawn="1"/>
        </p:nvSpPr>
        <p:spPr>
          <a:xfrm>
            <a:off x="0" y="2294164"/>
            <a:ext cx="12192000" cy="2171700"/>
          </a:xfrm>
          <a:prstGeom prst="rect">
            <a:avLst/>
          </a:prstGeom>
          <a:solidFill>
            <a:srgbClr val="B2CBE4">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69B2E9ED-D175-484F-9AA8-B901437F728A}"/>
              </a:ext>
            </a:extLst>
          </p:cNvPr>
          <p:cNvSpPr>
            <a:spLocks noGrp="1"/>
          </p:cNvSpPr>
          <p:nvPr>
            <p:ph type="title" hasCustomPrompt="1"/>
          </p:nvPr>
        </p:nvSpPr>
        <p:spPr>
          <a:xfrm>
            <a:off x="5464641" y="1361476"/>
            <a:ext cx="6371000" cy="2424113"/>
          </a:xfrm>
        </p:spPr>
        <p:txBody>
          <a:bodyPr vert="horz" lIns="45720" tIns="0" rIns="91440" bIns="0" rtlCol="0" anchor="b">
            <a:noAutofit/>
          </a:bodyPr>
          <a:lstStyle>
            <a:lvl1pPr>
              <a:defRPr lang="en-US" sz="4000" dirty="0">
                <a:solidFill>
                  <a:schemeClr val="tx1"/>
                </a:solidFill>
              </a:defRPr>
            </a:lvl1pPr>
          </a:lstStyle>
          <a:p>
            <a:pPr lvl="0" defTabSz="914354"/>
            <a:r>
              <a:rPr lang="en-US"/>
              <a:t>Click to edit master title style</a:t>
            </a:r>
          </a:p>
        </p:txBody>
      </p:sp>
      <p:sp>
        <p:nvSpPr>
          <p:cNvPr id="11" name="Text Placeholder 2">
            <a:extLst>
              <a:ext uri="{FF2B5EF4-FFF2-40B4-BE49-F238E27FC236}">
                <a16:creationId xmlns:a16="http://schemas.microsoft.com/office/drawing/2014/main" id="{CEC3C06C-B8B3-41A0-8F62-FF169EE0450E}"/>
              </a:ext>
            </a:extLst>
          </p:cNvPr>
          <p:cNvSpPr>
            <a:spLocks noGrp="1"/>
          </p:cNvSpPr>
          <p:nvPr>
            <p:ph type="body" idx="13" hasCustomPrompt="1"/>
          </p:nvPr>
        </p:nvSpPr>
        <p:spPr>
          <a:xfrm>
            <a:off x="5464641" y="3796631"/>
            <a:ext cx="6371000"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84D2851F-08A5-47E1-989F-93645337A5B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025355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Blank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marL="228600" indent="-228600">
              <a:buFont typeface="Wingdings" panose="05000000000000000000" pitchFamily="2" charset="2"/>
              <a:buChar char="§"/>
              <a:defRPr sz="2000">
                <a:solidFill>
                  <a:schemeClr val="tx1">
                    <a:lumMod val="90000"/>
                    <a:lumOff val="10000"/>
                  </a:schemeClr>
                </a:solidFill>
              </a:defRPr>
            </a:lvl1pPr>
            <a:lvl2pPr marL="685800" indent="-228600">
              <a:buFont typeface="Arial" panose="020B0604020202020204" pitchFamily="34" charset="0"/>
              <a:buChar char="‒"/>
              <a:defRPr sz="1800">
                <a:solidFill>
                  <a:schemeClr val="tx1">
                    <a:lumMod val="90000"/>
                    <a:lumOff val="10000"/>
                  </a:schemeClr>
                </a:solidFill>
              </a:defRPr>
            </a:lvl2pPr>
            <a:lvl3pPr marL="1143000" indent="-228600">
              <a:buFont typeface="Courier New" panose="02070309020205020404" pitchFamily="49" charset="0"/>
              <a:buChar char="o"/>
              <a:defRPr sz="1600">
                <a:solidFill>
                  <a:schemeClr val="tx1">
                    <a:lumMod val="90000"/>
                    <a:lumOff val="10000"/>
                  </a:schemeClr>
                </a:solidFill>
              </a:defRPr>
            </a:lvl3pPr>
            <a:lvl4pPr>
              <a:defRPr sz="1400">
                <a:solidFill>
                  <a:schemeClr val="tx1">
                    <a:lumMod val="90000"/>
                    <a:lumOff val="10000"/>
                  </a:schemeClr>
                </a:solidFill>
              </a:defRPr>
            </a:lvl4pPr>
            <a:lvl5pPr>
              <a:defRPr sz="1400">
                <a:solidFill>
                  <a:schemeClr val="tx1">
                    <a:lumMod val="90000"/>
                    <a:lumOff val="1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8"/>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lumMod val="90000"/>
                    <a:lumOff val="10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Tree>
    <p:extLst>
      <p:ext uri="{BB962C8B-B14F-4D97-AF65-F5344CB8AC3E}">
        <p14:creationId xmlns:p14="http://schemas.microsoft.com/office/powerpoint/2010/main" val="974578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_Ligh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accent5"/>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86987"/>
            <a:ext cx="3657600" cy="365125"/>
          </a:xfrm>
        </p:spPr>
        <p:txBody>
          <a:bodyPr vert="horz" lIns="91440" tIns="45720" rIns="91440" bIns="45720" rtlCol="0" anchor="ctr"/>
          <a:lstStyle>
            <a:lvl1pPr>
              <a:defRPr lang="en-US" sz="1000" baseline="0" smtClean="0">
                <a:solidFill>
                  <a:schemeClr val="accent1"/>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1" name="Rectangle 10">
            <a:extLst>
              <a:ext uri="{FF2B5EF4-FFF2-40B4-BE49-F238E27FC236}">
                <a16:creationId xmlns:a16="http://schemas.microsoft.com/office/drawing/2014/main" id="{5CAF0140-BAA0-45C3-822F-8139A527BD16}"/>
              </a:ext>
            </a:extLst>
          </p:cNvPr>
          <p:cNvSpPr/>
          <p:nvPr userDrawn="1"/>
        </p:nvSpPr>
        <p:spPr>
          <a:xfrm>
            <a:off x="0" y="3369574"/>
            <a:ext cx="12192000" cy="750844"/>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06E26105-E10E-4FFA-B771-DAE7B733C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2026381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Highlight_Ligh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1" y="0"/>
            <a:ext cx="12191993"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502229"/>
            <a:ext cx="9526701" cy="3098755"/>
          </a:xfrm>
        </p:spPr>
        <p:txBody>
          <a:bodyPr vert="horz" lIns="45720" tIns="0" rIns="91440" bIns="0" rtlCol="0" anchor="ctr">
            <a:normAutofit/>
          </a:bodyPr>
          <a:lstStyle>
            <a:lvl1pPr>
              <a:defRPr lang="en-US" sz="3600" dirty="0">
                <a:solidFill>
                  <a:schemeClr val="tx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tx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5" name="Slide Number Placeholder 5">
            <a:extLst>
              <a:ext uri="{FF2B5EF4-FFF2-40B4-BE49-F238E27FC236}">
                <a16:creationId xmlns:a16="http://schemas.microsoft.com/office/drawing/2014/main" id="{3546BB19-852A-4AEF-962C-3984EA9D1DA9}"/>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pic>
        <p:nvPicPr>
          <p:cNvPr id="7" name="Picture 6">
            <a:extLst>
              <a:ext uri="{FF2B5EF4-FFF2-40B4-BE49-F238E27FC236}">
                <a16:creationId xmlns:a16="http://schemas.microsoft.com/office/drawing/2014/main" id="{D4205D76-F77B-45E2-98C8-A59F84F3E5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141529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er_Ligh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8D88E8-4F90-6E46-B048-B1D7E0767B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134409"/>
            <a:ext cx="12192000" cy="5723591"/>
          </a:xfrm>
          <a:prstGeom prst="rect">
            <a:avLst/>
          </a:prstGeom>
        </p:spPr>
      </p:pic>
      <p:pic>
        <p:nvPicPr>
          <p:cNvPr id="17" name="Picture 16">
            <a:extLst>
              <a:ext uri="{FF2B5EF4-FFF2-40B4-BE49-F238E27FC236}">
                <a16:creationId xmlns:a16="http://schemas.microsoft.com/office/drawing/2014/main" id="{80F3F260-4822-DC43-B31D-3FF4733DDC2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134409"/>
            <a:ext cx="12191999" cy="5723591"/>
          </a:xfrm>
          <a:prstGeom prst="rect">
            <a:avLst/>
          </a:prstGeom>
        </p:spPr>
      </p:pic>
      <p:pic>
        <p:nvPicPr>
          <p:cNvPr id="18" name="Picture 17">
            <a:extLst>
              <a:ext uri="{FF2B5EF4-FFF2-40B4-BE49-F238E27FC236}">
                <a16:creationId xmlns:a16="http://schemas.microsoft.com/office/drawing/2014/main" id="{9283BD26-280D-E94E-8BEB-6FD5A8EF65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5330"/>
          <a:stretch/>
        </p:blipFill>
        <p:spPr>
          <a:xfrm>
            <a:off x="-648675" y="1134408"/>
            <a:ext cx="12840675" cy="5723592"/>
          </a:xfrm>
          <a:prstGeom prst="rect">
            <a:avLst/>
          </a:prstGeom>
        </p:spPr>
      </p:pic>
      <p:sp>
        <p:nvSpPr>
          <p:cNvPr id="10" name="Text Placeholder 2">
            <a:extLst>
              <a:ext uri="{FF2B5EF4-FFF2-40B4-BE49-F238E27FC236}">
                <a16:creationId xmlns:a16="http://schemas.microsoft.com/office/drawing/2014/main" id="{E8A680EA-2643-4E05-AB93-514982E0DBE1}"/>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11" name="Text Placeholder 2">
            <a:extLst>
              <a:ext uri="{FF2B5EF4-FFF2-40B4-BE49-F238E27FC236}">
                <a16:creationId xmlns:a16="http://schemas.microsoft.com/office/drawing/2014/main" id="{3200B66C-5AAC-47BE-ADAE-EE4ECCF93C0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12" name="Text Placeholder 2">
            <a:extLst>
              <a:ext uri="{FF2B5EF4-FFF2-40B4-BE49-F238E27FC236}">
                <a16:creationId xmlns:a16="http://schemas.microsoft.com/office/drawing/2014/main" id="{E696892E-8314-46FF-80EE-10E667C23E3D}"/>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19" name="Text Placeholder 2">
            <a:extLst>
              <a:ext uri="{FF2B5EF4-FFF2-40B4-BE49-F238E27FC236}">
                <a16:creationId xmlns:a16="http://schemas.microsoft.com/office/drawing/2014/main" id="{7E3AF935-9C7D-4946-877A-7BD07B3EA0C0}"/>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14" name="Picture 13">
            <a:extLst>
              <a:ext uri="{FF2B5EF4-FFF2-40B4-BE49-F238E27FC236}">
                <a16:creationId xmlns:a16="http://schemas.microsoft.com/office/drawing/2014/main" id="{3CAE6261-E7CF-47E9-972C-B3BC1789B8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325892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baseline="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4"/>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System Font Regular"/>
              <a:buChar char="–"/>
              <a:defRPr/>
            </a:lvl2pPr>
            <a:lvl3pPr marL="1371600" lvl="2" indent="-342900" algn="l">
              <a:lnSpc>
                <a:spcPct val="100000"/>
              </a:lnSpc>
              <a:spcBef>
                <a:spcPts val="500"/>
              </a:spcBef>
              <a:spcAft>
                <a:spcPts val="0"/>
              </a:spcAft>
              <a:buClr>
                <a:schemeClr val="dk1"/>
              </a:buClr>
              <a:buSzPts val="1800"/>
              <a:buFont typeface="Courier New" panose="02070309020205020404" pitchFamily="49" charset="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Level one</a:t>
            </a:r>
          </a:p>
          <a:p>
            <a:pPr lvl="1"/>
            <a:r>
              <a:rPr lang="en-US" dirty="0"/>
              <a:t>Level two</a:t>
            </a:r>
          </a:p>
          <a:p>
            <a:pPr lvl="2"/>
            <a:r>
              <a:rPr lang="en-US" dirty="0"/>
              <a:t>Level three</a:t>
            </a:r>
            <a:endParaRPr dirty="0"/>
          </a:p>
        </p:txBody>
      </p:sp>
    </p:spTree>
    <p:extLst>
      <p:ext uri="{BB962C8B-B14F-4D97-AF65-F5344CB8AC3E}">
        <p14:creationId xmlns:p14="http://schemas.microsoft.com/office/powerpoint/2010/main" val="2083996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_Dark">
    <p:bg>
      <p:bgPr>
        <a:solidFill>
          <a:schemeClr val="accent6">
            <a:lumMod val="50000"/>
          </a:schemeClr>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0A06C-E3F4-450B-AE5F-861491E7D9D5}"/>
              </a:ext>
            </a:extLst>
          </p:cNvPr>
          <p:cNvSpPr/>
          <p:nvPr userDrawn="1"/>
        </p:nvSpPr>
        <p:spPr>
          <a:xfrm>
            <a:off x="6130021" y="0"/>
            <a:ext cx="6061979" cy="6858000"/>
          </a:xfrm>
          <a:prstGeom prst="rect">
            <a:avLst/>
          </a:prstGeom>
          <a:blipFill dpi="0" rotWithShape="1">
            <a:blip r:embed="rId2" cstate="email">
              <a:alphaModFix amt="30000"/>
              <a:extLst>
                <a:ext uri="{28A0092B-C50C-407E-A947-70E740481C1C}">
                  <a14:useLocalDpi xmlns:a14="http://schemas.microsoft.com/office/drawing/2010/main"/>
                </a:ext>
              </a:extLst>
            </a:blip>
            <a:srcRect/>
            <a:stretch>
              <a:fillRect l="118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19"/>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sp>
        <p:nvSpPr>
          <p:cNvPr id="16" name="Title 1">
            <a:extLst>
              <a:ext uri="{FF2B5EF4-FFF2-40B4-BE49-F238E27FC236}">
                <a16:creationId xmlns:a16="http://schemas.microsoft.com/office/drawing/2014/main" id="{8405EDEF-DD56-4B75-AFC9-11BC1F8D4F0D}"/>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text</a:t>
            </a:r>
          </a:p>
        </p:txBody>
      </p:sp>
      <p:sp>
        <p:nvSpPr>
          <p:cNvPr id="17" name="Text Placeholder 16">
            <a:extLst>
              <a:ext uri="{FF2B5EF4-FFF2-40B4-BE49-F238E27FC236}">
                <a16:creationId xmlns:a16="http://schemas.microsoft.com/office/drawing/2014/main" id="{EE843E78-2F4F-4BE4-9114-1DC5BD093E94}"/>
              </a:ext>
            </a:extLst>
          </p:cNvPr>
          <p:cNvSpPr>
            <a:spLocks noGrp="1"/>
          </p:cNvSpPr>
          <p:nvPr>
            <p:ph type="body" sz="quarter" idx="13" hasCustomPrompt="1"/>
          </p:nvPr>
        </p:nvSpPr>
        <p:spPr>
          <a:xfrm>
            <a:off x="0" y="1464619"/>
            <a:ext cx="12192000" cy="4033838"/>
          </a:xfrm>
          <a:solidFill>
            <a:srgbClr val="B2CBE4">
              <a:alpha val="40000"/>
            </a:srgbClr>
          </a:solidFill>
        </p:spPr>
        <p:txBody>
          <a:bodyPr anchor="ctr"/>
          <a:lstStyle>
            <a:lvl1pPr marL="228600" indent="0">
              <a:lnSpc>
                <a:spcPct val="100000"/>
              </a:lnSpc>
              <a:buFontTx/>
              <a:buNone/>
              <a:defRPr>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Click to edit text</a:t>
            </a:r>
          </a:p>
          <a:p>
            <a:pPr lvl="0"/>
            <a:r>
              <a:rPr lang="en-US"/>
              <a:t>Click to edit text</a:t>
            </a:r>
          </a:p>
          <a:p>
            <a:pPr lvl="0"/>
            <a:r>
              <a:rPr lang="en-US"/>
              <a:t>Click to edit text</a:t>
            </a:r>
          </a:p>
        </p:txBody>
      </p:sp>
      <p:pic>
        <p:nvPicPr>
          <p:cNvPr id="7" name="Picture 6">
            <a:extLst>
              <a:ext uri="{FF2B5EF4-FFF2-40B4-BE49-F238E27FC236}">
                <a16:creationId xmlns:a16="http://schemas.microsoft.com/office/drawing/2014/main" id="{1EBC7687-9CC4-4682-AB3A-D815EC7A61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643017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_Dark">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48F7AD-2298-402E-B235-D0D964B6B2EE}"/>
              </a:ext>
            </a:extLst>
          </p:cNvPr>
          <p:cNvSpPr/>
          <p:nvPr userDrawn="1"/>
        </p:nvSpPr>
        <p:spPr>
          <a:xfrm>
            <a:off x="0" y="2294164"/>
            <a:ext cx="12192000" cy="2171700"/>
          </a:xfrm>
          <a:prstGeom prst="rect">
            <a:avLst/>
          </a:prstGeom>
          <a:solidFill>
            <a:srgbClr val="B2CBE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4746175" y="1361476"/>
            <a:ext cx="6857997" cy="2424113"/>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4746175" y="3796631"/>
            <a:ext cx="6857997" cy="428057"/>
          </a:xfrm>
        </p:spPr>
        <p:txBody>
          <a:bodyPr anchor="t">
            <a:normAutofit/>
          </a:bodyPr>
          <a:lstStyle>
            <a:lvl1pPr marL="0" indent="0">
              <a:buNone/>
              <a:defRPr sz="2000" b="0">
                <a:solidFill>
                  <a:schemeClr val="bg1"/>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11" name="Picture 10">
            <a:extLst>
              <a:ext uri="{FF2B5EF4-FFF2-40B4-BE49-F238E27FC236}">
                <a16:creationId xmlns:a16="http://schemas.microsoft.com/office/drawing/2014/main" id="{D4BEC789-39EE-4CF0-A76F-7BDF7B68A5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48397"/>
          <a:stretch/>
        </p:blipFill>
        <p:spPr>
          <a:xfrm>
            <a:off x="0" y="3647"/>
            <a:ext cx="8382000" cy="6854353"/>
          </a:xfrm>
          <a:prstGeom prst="rect">
            <a:avLst/>
          </a:prstGeom>
        </p:spPr>
      </p:pic>
      <p:pic>
        <p:nvPicPr>
          <p:cNvPr id="7" name="Picture 6">
            <a:extLst>
              <a:ext uri="{FF2B5EF4-FFF2-40B4-BE49-F238E27FC236}">
                <a16:creationId xmlns:a16="http://schemas.microsoft.com/office/drawing/2014/main" id="{51D31AAB-6427-4BCD-BA57-3D527AD514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3096083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Blank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1" name="Content Placeholder 2">
            <a:extLst>
              <a:ext uri="{FF2B5EF4-FFF2-40B4-BE49-F238E27FC236}">
                <a16:creationId xmlns:a16="http://schemas.microsoft.com/office/drawing/2014/main" id="{E943C909-CB83-4B2C-9021-DDF70A9D7542}"/>
              </a:ext>
            </a:extLst>
          </p:cNvPr>
          <p:cNvSpPr>
            <a:spLocks noGrp="1"/>
          </p:cNvSpPr>
          <p:nvPr>
            <p:ph idx="1"/>
          </p:nvPr>
        </p:nvSpPr>
        <p:spPr>
          <a:xfrm>
            <a:off x="275780" y="1574281"/>
            <a:ext cx="11513355" cy="4602687"/>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3"/>
            <a:ext cx="3657600" cy="365125"/>
          </a:xfrm>
        </p:spPr>
        <p:txBody>
          <a:bodyPr vert="horz" lIns="91440" tIns="45720" rIns="91440" bIns="45720" rtlCol="0" anchor="ctr"/>
          <a:lstStyle>
            <a:lvl1pPr>
              <a:defRPr lang="en-US" sz="1000" baseline="0" smtClean="0">
                <a:solidFill>
                  <a:schemeClr val="bg2"/>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pic>
        <p:nvPicPr>
          <p:cNvPr id="7" name="Picture 6">
            <a:extLst>
              <a:ext uri="{FF2B5EF4-FFF2-40B4-BE49-F238E27FC236}">
                <a16:creationId xmlns:a16="http://schemas.microsoft.com/office/drawing/2014/main" id="{11A4A6CE-D1F8-4454-97A5-DC2D3D8E79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276094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_Dark">
    <p:bg>
      <p:bgPr>
        <a:solidFill>
          <a:srgbClr val="14142F"/>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75780" y="245099"/>
            <a:ext cx="11513355" cy="725118"/>
          </a:xfrm>
        </p:spPr>
        <p:txBody>
          <a:bodyPr vert="horz" lIns="45720" tIns="0" rIns="91440" bIns="0" rtlCol="0" anchor="b">
            <a:noAutofit/>
          </a:bodyPr>
          <a:lstStyle>
            <a:lvl1pPr>
              <a:defRPr lang="en-US" sz="4000" dirty="0">
                <a:solidFill>
                  <a:schemeClr val="bg1"/>
                </a:solidFill>
              </a:defRPr>
            </a:lvl1pPr>
          </a:lstStyle>
          <a:p>
            <a:pPr lvl="0" defTabSz="914354"/>
            <a:r>
              <a:rPr lang="en-US"/>
              <a:t>Click to edit master title style</a:t>
            </a:r>
          </a:p>
        </p:txBody>
      </p:sp>
      <p:sp>
        <p:nvSpPr>
          <p:cNvPr id="12" name="Slide Number Placeholder 5">
            <a:extLst>
              <a:ext uri="{FF2B5EF4-FFF2-40B4-BE49-F238E27FC236}">
                <a16:creationId xmlns:a16="http://schemas.microsoft.com/office/drawing/2014/main" id="{77E9C7F6-7956-4DCE-ABBE-012B741BB288}"/>
              </a:ext>
            </a:extLst>
          </p:cNvPr>
          <p:cNvSpPr>
            <a:spLocks noGrp="1"/>
          </p:cNvSpPr>
          <p:nvPr>
            <p:ph type="sldNum" sz="quarter" idx="12"/>
          </p:nvPr>
        </p:nvSpPr>
        <p:spPr>
          <a:xfrm>
            <a:off x="275772" y="6478822"/>
            <a:ext cx="3657600" cy="365125"/>
          </a:xfrm>
        </p:spPr>
        <p:txBody>
          <a:bodyPr vert="horz" lIns="91440" tIns="45720" rIns="91440" bIns="45720" rtlCol="0" anchor="ctr"/>
          <a:lstStyle>
            <a:lvl1pPr>
              <a:defRPr lang="en-US" sz="1000" baseline="0" smtClean="0">
                <a:solidFill>
                  <a:schemeClr val="bg2"/>
                </a:solidFill>
              </a:defRPr>
            </a:lvl1pPr>
          </a:lstStyle>
          <a:p>
            <a:pPr algn="l"/>
            <a:fld id="{38EA6B26-9CA0-4144-9BE8-9A34F496FA80}" type="slidenum">
              <a:rPr lang="en-US" smtClean="0"/>
              <a:pPr algn="l"/>
              <a:t>‹#›</a:t>
            </a:fld>
            <a:endParaRPr lang="en-US"/>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75780" y="981260"/>
            <a:ext cx="11513355" cy="428057"/>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14" name="Rectangle 13">
            <a:extLst>
              <a:ext uri="{FF2B5EF4-FFF2-40B4-BE49-F238E27FC236}">
                <a16:creationId xmlns:a16="http://schemas.microsoft.com/office/drawing/2014/main" id="{32A2181C-665B-4A2D-A000-1949BE7019D9}"/>
              </a:ext>
            </a:extLst>
          </p:cNvPr>
          <p:cNvSpPr/>
          <p:nvPr userDrawn="1"/>
        </p:nvSpPr>
        <p:spPr>
          <a:xfrm>
            <a:off x="0" y="3369574"/>
            <a:ext cx="12192000" cy="750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A93CEF6A-C62A-4F12-BC13-9E06036B33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18602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Highlight_Dark">
    <p:bg>
      <p:bgPr>
        <a:solidFill>
          <a:srgbClr val="14142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BD7E96-2D5D-456E-A4DF-3F76B01C7C0F}"/>
              </a:ext>
            </a:extLst>
          </p:cNvPr>
          <p:cNvSpPr/>
          <p:nvPr userDrawn="1"/>
        </p:nvSpPr>
        <p:spPr>
          <a:xfrm>
            <a:off x="7" y="0"/>
            <a:ext cx="12191993" cy="6858000"/>
          </a:xfrm>
          <a:prstGeom prst="rect">
            <a:avLst/>
          </a:prstGeom>
          <a:blipFill dpi="0" rotWithShape="1">
            <a:blip r:embed="rId2" cstate="email">
              <a:alphaModFix amt="8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0B73BF25-DC2A-4B7A-AFF7-1B659DC46919}"/>
              </a:ext>
            </a:extLst>
          </p:cNvPr>
          <p:cNvSpPr>
            <a:spLocks noGrp="1"/>
          </p:cNvSpPr>
          <p:nvPr>
            <p:ph type="title" hasCustomPrompt="1"/>
          </p:nvPr>
        </p:nvSpPr>
        <p:spPr>
          <a:xfrm>
            <a:off x="2262432" y="1158022"/>
            <a:ext cx="9526701" cy="3442962"/>
          </a:xfrm>
        </p:spPr>
        <p:txBody>
          <a:bodyPr vert="horz" lIns="45720" tIns="0" rIns="91440" bIns="0" rtlCol="0" anchor="ctr">
            <a:normAutofit/>
          </a:bodyPr>
          <a:lstStyle>
            <a:lvl1pPr>
              <a:defRPr lang="en-US" sz="4000" dirty="0">
                <a:solidFill>
                  <a:schemeClr val="bg1"/>
                </a:solidFill>
              </a:defRPr>
            </a:lvl1pPr>
          </a:lstStyle>
          <a:p>
            <a:pPr lvl="0" defTabSz="914354"/>
            <a:r>
              <a:rPr lang="en-US"/>
              <a:t>Click to edit master title style</a:t>
            </a:r>
          </a:p>
        </p:txBody>
      </p:sp>
      <p:sp>
        <p:nvSpPr>
          <p:cNvPr id="13" name="Text Placeholder 2">
            <a:extLst>
              <a:ext uri="{FF2B5EF4-FFF2-40B4-BE49-F238E27FC236}">
                <a16:creationId xmlns:a16="http://schemas.microsoft.com/office/drawing/2014/main" id="{5CA89872-2179-47C5-BACF-3D7978002D87}"/>
              </a:ext>
            </a:extLst>
          </p:cNvPr>
          <p:cNvSpPr>
            <a:spLocks noGrp="1"/>
          </p:cNvSpPr>
          <p:nvPr>
            <p:ph type="body" idx="13" hasCustomPrompt="1"/>
          </p:nvPr>
        </p:nvSpPr>
        <p:spPr>
          <a:xfrm>
            <a:off x="2262432" y="4687607"/>
            <a:ext cx="9526701" cy="997836"/>
          </a:xfrm>
        </p:spPr>
        <p:txBody>
          <a:bodyPr anchor="t">
            <a:normAutofit/>
          </a:bodyPr>
          <a:lstStyle>
            <a:lvl1pPr marL="0" indent="0">
              <a:buNone/>
              <a:defRPr sz="2000" b="0">
                <a:solidFill>
                  <a:schemeClr val="bg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Slide Number Placeholder 5">
            <a:extLst>
              <a:ext uri="{FF2B5EF4-FFF2-40B4-BE49-F238E27FC236}">
                <a16:creationId xmlns:a16="http://schemas.microsoft.com/office/drawing/2014/main" id="{0CBB31A2-9291-448B-A043-B4F293F60B73}"/>
              </a:ext>
            </a:extLst>
          </p:cNvPr>
          <p:cNvSpPr>
            <a:spLocks noGrp="1"/>
          </p:cNvSpPr>
          <p:nvPr>
            <p:ph type="sldNum" sz="quarter" idx="12"/>
          </p:nvPr>
        </p:nvSpPr>
        <p:spPr>
          <a:xfrm>
            <a:off x="275772" y="6478821"/>
            <a:ext cx="3657600" cy="365125"/>
          </a:xfrm>
        </p:spPr>
        <p:txBody>
          <a:bodyPr vert="horz" lIns="91440" tIns="45720" rIns="91440" bIns="45720" rtlCol="0" anchor="ctr"/>
          <a:lstStyle>
            <a:lvl1pPr>
              <a:defRPr lang="en-US" sz="1000" baseline="0" smtClean="0">
                <a:solidFill>
                  <a:schemeClr val="bg1"/>
                </a:solidFill>
              </a:defRPr>
            </a:lvl1pPr>
          </a:lstStyle>
          <a:p>
            <a:pPr algn="l"/>
            <a:fld id="{38EA6B26-9CA0-4144-9BE8-9A34F496FA80}" type="slidenum">
              <a:rPr lang="en-US" smtClean="0"/>
              <a:pPr algn="l"/>
              <a:t>‹#›</a:t>
            </a:fld>
            <a:endParaRPr lang="en-US"/>
          </a:p>
        </p:txBody>
      </p:sp>
      <p:pic>
        <p:nvPicPr>
          <p:cNvPr id="7" name="Picture 6">
            <a:extLst>
              <a:ext uri="{FF2B5EF4-FFF2-40B4-BE49-F238E27FC236}">
                <a16:creationId xmlns:a16="http://schemas.microsoft.com/office/drawing/2014/main" id="{EE9E36A4-2638-443B-B35D-5D5038DAD6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908" y="6580728"/>
            <a:ext cx="989733" cy="134593"/>
          </a:xfrm>
          <a:prstGeom prst="rect">
            <a:avLst/>
          </a:prstGeom>
        </p:spPr>
      </p:pic>
    </p:spTree>
    <p:extLst>
      <p:ext uri="{BB962C8B-B14F-4D97-AF65-F5344CB8AC3E}">
        <p14:creationId xmlns:p14="http://schemas.microsoft.com/office/powerpoint/2010/main" val="4239576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er_Dar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50000F-9E6B-4622-AFC0-7C30025AE440}"/>
              </a:ext>
            </a:extLst>
          </p:cNvPr>
          <p:cNvSpPr/>
          <p:nvPr userDrawn="1"/>
        </p:nvSpPr>
        <p:spPr>
          <a:xfrm>
            <a:off x="-2032" y="1145114"/>
            <a:ext cx="12194032" cy="5723590"/>
          </a:xfrm>
          <a:prstGeom prst="rect">
            <a:avLst/>
          </a:prstGeom>
          <a:solidFill>
            <a:srgbClr val="141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3" name="Rectangle 12">
            <a:extLst>
              <a:ext uri="{FF2B5EF4-FFF2-40B4-BE49-F238E27FC236}">
                <a16:creationId xmlns:a16="http://schemas.microsoft.com/office/drawing/2014/main" id="{5E9EB467-6F09-4FFC-B72F-55B3AF1EFE9E}"/>
              </a:ext>
            </a:extLst>
          </p:cNvPr>
          <p:cNvSpPr/>
          <p:nvPr userDrawn="1"/>
        </p:nvSpPr>
        <p:spPr>
          <a:xfrm>
            <a:off x="16328" y="1145114"/>
            <a:ext cx="12192000" cy="5723590"/>
          </a:xfrm>
          <a:prstGeom prst="rect">
            <a:avLst/>
          </a:prstGeom>
          <a:blipFill dpi="0" rotWithShape="1">
            <a:blip r:embed="rId2" cstate="email">
              <a:alphaModFix amt="7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 Placeholder 2">
            <a:extLst>
              <a:ext uri="{FF2B5EF4-FFF2-40B4-BE49-F238E27FC236}">
                <a16:creationId xmlns:a16="http://schemas.microsoft.com/office/drawing/2014/main" id="{8E0AB84F-4382-4B07-BA85-0A3D2515A6D2}"/>
              </a:ext>
            </a:extLst>
          </p:cNvPr>
          <p:cNvSpPr>
            <a:spLocks noGrp="1"/>
          </p:cNvSpPr>
          <p:nvPr>
            <p:ph type="body" sz="quarter" idx="10" hasCustomPrompt="1"/>
          </p:nvPr>
        </p:nvSpPr>
        <p:spPr>
          <a:xfrm>
            <a:off x="2481827" y="3642407"/>
            <a:ext cx="7228347" cy="511946"/>
          </a:xfrm>
        </p:spPr>
        <p:txBody>
          <a:bodyPr anchor="ctr"/>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p>
        </p:txBody>
      </p:sp>
      <p:sp>
        <p:nvSpPr>
          <p:cNvPr id="24" name="Text Placeholder 2">
            <a:extLst>
              <a:ext uri="{FF2B5EF4-FFF2-40B4-BE49-F238E27FC236}">
                <a16:creationId xmlns:a16="http://schemas.microsoft.com/office/drawing/2014/main" id="{0D301D27-F44E-4B6D-8AD3-6CE142EF85CE}"/>
              </a:ext>
            </a:extLst>
          </p:cNvPr>
          <p:cNvSpPr>
            <a:spLocks noGrp="1"/>
          </p:cNvSpPr>
          <p:nvPr>
            <p:ph type="body" sz="quarter" idx="15" hasCustomPrompt="1"/>
          </p:nvPr>
        </p:nvSpPr>
        <p:spPr>
          <a:xfrm>
            <a:off x="2481827" y="4188541"/>
            <a:ext cx="7228347" cy="363864"/>
          </a:xfrm>
        </p:spPr>
        <p:txBody>
          <a:bodyPr anchor="ctr">
            <a:normAutofit/>
          </a:bodyPr>
          <a:lstStyle>
            <a:lvl1pPr marL="0" indent="0" algn="ctr">
              <a:buNone/>
              <a:defRPr sz="1800" cap="none"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Title  |  Service Area</a:t>
            </a:r>
          </a:p>
        </p:txBody>
      </p:sp>
      <p:sp>
        <p:nvSpPr>
          <p:cNvPr id="25" name="Text Placeholder 2">
            <a:extLst>
              <a:ext uri="{FF2B5EF4-FFF2-40B4-BE49-F238E27FC236}">
                <a16:creationId xmlns:a16="http://schemas.microsoft.com/office/drawing/2014/main" id="{682DDB65-61E4-4E47-8FE2-F774FBD8B2F6}"/>
              </a:ext>
            </a:extLst>
          </p:cNvPr>
          <p:cNvSpPr>
            <a:spLocks noGrp="1"/>
          </p:cNvSpPr>
          <p:nvPr>
            <p:ph type="body" sz="quarter" idx="16" hasCustomPrompt="1"/>
          </p:nvPr>
        </p:nvSpPr>
        <p:spPr>
          <a:xfrm>
            <a:off x="2481827" y="4589273"/>
            <a:ext cx="7228347" cy="363864"/>
          </a:xfrm>
        </p:spPr>
        <p:txBody>
          <a:bodyPr anchor="ctr">
            <a:normAutofit/>
          </a:bodyPr>
          <a:lstStyle>
            <a:lvl1pPr marL="0" indent="0" algn="ctr">
              <a:buNone/>
              <a:defRPr sz="18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Contact 101.123.4567</a:t>
            </a:r>
          </a:p>
        </p:txBody>
      </p:sp>
      <p:sp>
        <p:nvSpPr>
          <p:cNvPr id="26" name="Text Placeholder 2">
            <a:extLst>
              <a:ext uri="{FF2B5EF4-FFF2-40B4-BE49-F238E27FC236}">
                <a16:creationId xmlns:a16="http://schemas.microsoft.com/office/drawing/2014/main" id="{7F259888-68E4-4CDA-B7C6-A98D287E4CA4}"/>
              </a:ext>
            </a:extLst>
          </p:cNvPr>
          <p:cNvSpPr>
            <a:spLocks noGrp="1"/>
          </p:cNvSpPr>
          <p:nvPr>
            <p:ph type="body" sz="quarter" idx="17" hasCustomPrompt="1"/>
          </p:nvPr>
        </p:nvSpPr>
        <p:spPr>
          <a:xfrm>
            <a:off x="620485" y="1934937"/>
            <a:ext cx="10983685" cy="1670603"/>
          </a:xfrm>
        </p:spPr>
        <p:txBody>
          <a:bodyPr anchor="ctr">
            <a:noAutofit/>
          </a:bodyPr>
          <a:lstStyle>
            <a:lvl1pPr marL="0" indent="0" algn="ctr">
              <a:buNone/>
              <a:defRPr sz="54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Thank You / Discussion</a:t>
            </a:r>
          </a:p>
        </p:txBody>
      </p:sp>
      <p:pic>
        <p:nvPicPr>
          <p:cNvPr id="9" name="Picture 8">
            <a:extLst>
              <a:ext uri="{FF2B5EF4-FFF2-40B4-BE49-F238E27FC236}">
                <a16:creationId xmlns:a16="http://schemas.microsoft.com/office/drawing/2014/main" id="{E0BCB6AF-5310-4A6F-9029-E9D256158E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8149" y="380524"/>
            <a:ext cx="2951495" cy="401370"/>
          </a:xfrm>
          <a:prstGeom prst="rect">
            <a:avLst/>
          </a:prstGeom>
        </p:spPr>
      </p:pic>
    </p:spTree>
    <p:extLst>
      <p:ext uri="{BB962C8B-B14F-4D97-AF65-F5344CB8AC3E}">
        <p14:creationId xmlns:p14="http://schemas.microsoft.com/office/powerpoint/2010/main" val="1141236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baseline="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 name="Google Shape;27;p4"/>
          <p:cNvSpPr txBox="1">
            <a:spLocks noGrp="1"/>
          </p:cNvSpPr>
          <p:nvPr>
            <p:ph type="body" idx="1" hasCustomPrompt="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System Font Regular"/>
              <a:buChar char="–"/>
              <a:defRPr/>
            </a:lvl2pPr>
            <a:lvl3pPr marL="1371600" lvl="2" indent="-342900" algn="l">
              <a:lnSpc>
                <a:spcPct val="100000"/>
              </a:lnSpc>
              <a:spcBef>
                <a:spcPts val="500"/>
              </a:spcBef>
              <a:spcAft>
                <a:spcPts val="0"/>
              </a:spcAft>
              <a:buClr>
                <a:schemeClr val="dk1"/>
              </a:buClr>
              <a:buSzPts val="1800"/>
              <a:buFont typeface="Courier New" panose="02070309020205020404" pitchFamily="49" charset="0"/>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dirty="0"/>
              <a:t>Level one</a:t>
            </a:r>
          </a:p>
          <a:p>
            <a:pPr lvl="1"/>
            <a:r>
              <a:rPr lang="en-US" dirty="0"/>
              <a:t>Level two</a:t>
            </a:r>
          </a:p>
          <a:p>
            <a:pPr lvl="2"/>
            <a:r>
              <a:rPr lang="en-US" dirty="0"/>
              <a:t>Level three</a:t>
            </a:r>
            <a:endParaRPr dirty="0"/>
          </a:p>
        </p:txBody>
      </p:sp>
    </p:spTree>
    <p:extLst>
      <p:ext uri="{BB962C8B-B14F-4D97-AF65-F5344CB8AC3E}">
        <p14:creationId xmlns:p14="http://schemas.microsoft.com/office/powerpoint/2010/main" val="2533466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1060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41661778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855413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1562824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081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3"/>
        <p:cNvGrpSpPr/>
        <p:nvPr/>
      </p:nvGrpSpPr>
      <p:grpSpPr>
        <a:xfrm>
          <a:off x="0" y="0"/>
          <a:ext cx="0" cy="0"/>
          <a:chOff x="0" y="0"/>
          <a:chExt cx="0" cy="0"/>
        </a:xfrm>
      </p:grpSpPr>
      <p:sp>
        <p:nvSpPr>
          <p:cNvPr id="174" name="Google Shape;174;g140dd115efb_2_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40dd115efb_2_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6" name="Google Shape;176;g140dd115efb_2_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140dd115efb_2_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40dd115efb_2_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0753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67"/>
        <p:cNvGrpSpPr/>
        <p:nvPr/>
      </p:nvGrpSpPr>
      <p:grpSpPr>
        <a:xfrm>
          <a:off x="0" y="0"/>
          <a:ext cx="0" cy="0"/>
          <a:chOff x="0" y="0"/>
          <a:chExt cx="0" cy="0"/>
        </a:xfrm>
      </p:grpSpPr>
      <p:sp>
        <p:nvSpPr>
          <p:cNvPr id="168" name="Google Shape;168;g140dd115efb_2_9"/>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g140dd115efb_2_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g140dd115efb_2_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g140dd115efb_2_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g140dd115efb_2_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7620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3"/>
        <p:cNvGrpSpPr/>
        <p:nvPr/>
      </p:nvGrpSpPr>
      <p:grpSpPr>
        <a:xfrm>
          <a:off x="0" y="0"/>
          <a:ext cx="0" cy="0"/>
          <a:chOff x="0" y="0"/>
          <a:chExt cx="0" cy="0"/>
        </a:xfrm>
      </p:grpSpPr>
      <p:sp>
        <p:nvSpPr>
          <p:cNvPr id="174" name="Google Shape;174;g140dd115efb_2_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g140dd115efb_2_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6" name="Google Shape;176;g140dd115efb_2_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g140dd115efb_2_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g140dd115efb_2_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884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79"/>
        <p:cNvGrpSpPr/>
        <p:nvPr/>
      </p:nvGrpSpPr>
      <p:grpSpPr>
        <a:xfrm>
          <a:off x="0" y="0"/>
          <a:ext cx="0" cy="0"/>
          <a:chOff x="0" y="0"/>
          <a:chExt cx="0" cy="0"/>
        </a:xfrm>
      </p:grpSpPr>
      <p:sp>
        <p:nvSpPr>
          <p:cNvPr id="180" name="Google Shape;180;g140dd115efb_2_21"/>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g140dd115efb_2_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g140dd115efb_2_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g140dd115efb_2_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g140dd115efb_2_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g140dd115efb_2_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1202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86"/>
        <p:cNvGrpSpPr/>
        <p:nvPr/>
      </p:nvGrpSpPr>
      <p:grpSpPr>
        <a:xfrm>
          <a:off x="0" y="0"/>
          <a:ext cx="0" cy="0"/>
          <a:chOff x="0" y="0"/>
          <a:chExt cx="0" cy="0"/>
        </a:xfrm>
      </p:grpSpPr>
      <p:sp>
        <p:nvSpPr>
          <p:cNvPr id="187" name="Google Shape;187;g140dd115efb_2_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g140dd115efb_2_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89" name="Google Shape;189;g140dd115efb_2_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g140dd115efb_2_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1" name="Google Shape;191;g140dd115efb_2_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g140dd115efb_2_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g140dd115efb_2_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g140dd115efb_2_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5320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95"/>
        <p:cNvGrpSpPr/>
        <p:nvPr/>
      </p:nvGrpSpPr>
      <p:grpSpPr>
        <a:xfrm>
          <a:off x="0" y="0"/>
          <a:ext cx="0" cy="0"/>
          <a:chOff x="0" y="0"/>
          <a:chExt cx="0" cy="0"/>
        </a:xfrm>
      </p:grpSpPr>
      <p:sp>
        <p:nvSpPr>
          <p:cNvPr id="196" name="Google Shape;196;g140dd115efb_2_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g140dd115efb_2_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98" name="Google Shape;198;g140dd115efb_2_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9" name="Google Shape;199;g140dd115efb_2_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0" name="Google Shape;200;g140dd115efb_2_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g140dd115efb_2_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61862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02"/>
        <p:cNvGrpSpPr/>
        <p:nvPr/>
      </p:nvGrpSpPr>
      <p:grpSpPr>
        <a:xfrm>
          <a:off x="0" y="0"/>
          <a:ext cx="0" cy="0"/>
          <a:chOff x="0" y="0"/>
          <a:chExt cx="0" cy="0"/>
        </a:xfrm>
      </p:grpSpPr>
      <p:sp>
        <p:nvSpPr>
          <p:cNvPr id="203" name="Google Shape;203;g140dd115efb_2_44"/>
          <p:cNvSpPr txBox="1">
            <a:spLocks noGrp="1"/>
          </p:cNvSpPr>
          <p:nvPr>
            <p:ph type="title"/>
          </p:nvPr>
        </p:nvSpPr>
        <p:spPr>
          <a:xfrm>
            <a:off x="839788" y="180109"/>
            <a:ext cx="3932237" cy="914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g140dd115efb_2_44"/>
          <p:cNvSpPr>
            <a:spLocks noGrp="1"/>
          </p:cNvSpPr>
          <p:nvPr>
            <p:ph type="pic" idx="2"/>
          </p:nvPr>
        </p:nvSpPr>
        <p:spPr>
          <a:xfrm>
            <a:off x="5183188" y="987425"/>
            <a:ext cx="6172200" cy="4873625"/>
          </a:xfrm>
          <a:prstGeom prst="rect">
            <a:avLst/>
          </a:prstGeom>
          <a:noFill/>
          <a:ln>
            <a:noFill/>
          </a:ln>
        </p:spPr>
      </p:sp>
      <p:sp>
        <p:nvSpPr>
          <p:cNvPr id="205" name="Google Shape;205;g140dd115efb_2_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06" name="Google Shape;206;g140dd115efb_2_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7" name="Google Shape;207;g140dd115efb_2_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g140dd115efb_2_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54181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GOES-R MSR">
  <p:cSld name="GOES-R MSR">
    <p:spTree>
      <p:nvGrpSpPr>
        <p:cNvPr id="1" name="Shape 209"/>
        <p:cNvGrpSpPr/>
        <p:nvPr/>
      </p:nvGrpSpPr>
      <p:grpSpPr>
        <a:xfrm>
          <a:off x="0" y="0"/>
          <a:ext cx="0" cy="0"/>
          <a:chOff x="0" y="0"/>
          <a:chExt cx="0" cy="0"/>
        </a:xfrm>
      </p:grpSpPr>
      <p:sp>
        <p:nvSpPr>
          <p:cNvPr id="210" name="Google Shape;210;g140dd115efb_2_51"/>
          <p:cNvSpPr txBox="1">
            <a:spLocks noGrp="1"/>
          </p:cNvSpPr>
          <p:nvPr>
            <p:ph type="title"/>
          </p:nvPr>
        </p:nvSpPr>
        <p:spPr>
          <a:xfrm>
            <a:off x="914400" y="76571"/>
            <a:ext cx="10363200" cy="7651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800"/>
              <a:buFont typeface="Arial Black"/>
              <a:buNone/>
              <a:defRPr sz="2800">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g140dd115efb_2_51"/>
          <p:cNvSpPr txBox="1"/>
          <p:nvPr/>
        </p:nvSpPr>
        <p:spPr>
          <a:xfrm>
            <a:off x="9329783" y="6506833"/>
            <a:ext cx="2844800" cy="3524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000000"/>
                </a:solidFill>
                <a:latin typeface="Calibri"/>
                <a:ea typeface="Calibri"/>
                <a:cs typeface="Calibri"/>
                <a:sym typeface="Calibri"/>
              </a:rPr>
              <a:t>‹#›</a:t>
            </a:fld>
            <a:endParaRPr sz="1000" b="0" i="0" u="none" strike="noStrike" cap="none">
              <a:solidFill>
                <a:srgbClr val="000000"/>
              </a:solidFill>
              <a:latin typeface="Calibri"/>
              <a:ea typeface="Calibri"/>
              <a:cs typeface="Calibri"/>
              <a:sym typeface="Calibri"/>
            </a:endParaRPr>
          </a:p>
        </p:txBody>
      </p:sp>
      <p:sp>
        <p:nvSpPr>
          <p:cNvPr id="212" name="Google Shape;212;g140dd115efb_2_51"/>
          <p:cNvSpPr txBox="1"/>
          <p:nvPr/>
        </p:nvSpPr>
        <p:spPr>
          <a:xfrm>
            <a:off x="11559" y="6474619"/>
            <a:ext cx="3860800" cy="36671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213" name="Google Shape;213;g140dd115efb_2_51" descr="image002"/>
          <p:cNvPicPr preferRelativeResize="0"/>
          <p:nvPr/>
        </p:nvPicPr>
        <p:blipFill rotWithShape="1">
          <a:blip r:embed="rId2">
            <a:alphaModFix/>
          </a:blip>
          <a:srcRect/>
          <a:stretch/>
        </p:blipFill>
        <p:spPr>
          <a:xfrm>
            <a:off x="97401" y="1"/>
            <a:ext cx="1317499" cy="642551"/>
          </a:xfrm>
          <a:prstGeom prst="rect">
            <a:avLst/>
          </a:prstGeom>
          <a:noFill/>
          <a:ln>
            <a:noFill/>
          </a:ln>
        </p:spPr>
      </p:pic>
    </p:spTree>
    <p:extLst>
      <p:ext uri="{BB962C8B-B14F-4D97-AF65-F5344CB8AC3E}">
        <p14:creationId xmlns:p14="http://schemas.microsoft.com/office/powerpoint/2010/main" val="128091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223057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26248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BE937-798A-4D4B-9A3F-A10D10653FE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356395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BE937-798A-4D4B-9A3F-A10D10653FE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7511272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DBE937-798A-4D4B-9A3F-A10D10653FE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4000575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BE937-798A-4D4B-9A3F-A10D10653FE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3390983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BE937-798A-4D4B-9A3F-A10D10653FE4}"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1087269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BE937-798A-4D4B-9A3F-A10D10653FE4}"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4237288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BE937-798A-4D4B-9A3F-A10D10653FE4}"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169405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DBE937-798A-4D4B-9A3F-A10D10653FE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17221142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DBE937-798A-4D4B-9A3F-A10D10653FE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898569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BE937-798A-4D4B-9A3F-A10D10653FE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2005111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4106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BE937-798A-4D4B-9A3F-A10D10653FE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4F2CDF-9ABA-4B5E-92CF-F8020BE36C97}" type="slidenum">
              <a:rPr lang="en-US" smtClean="0"/>
              <a:t>‹#›</a:t>
            </a:fld>
            <a:endParaRPr lang="en-US"/>
          </a:p>
        </p:txBody>
      </p:sp>
    </p:spTree>
    <p:extLst>
      <p:ext uri="{BB962C8B-B14F-4D97-AF65-F5344CB8AC3E}">
        <p14:creationId xmlns:p14="http://schemas.microsoft.com/office/powerpoint/2010/main" val="343683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33652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547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734013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82093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842109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0452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28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Autofit/>
          </a:bodyPr>
          <a:lstStyle>
            <a:lvl1pPr lvl="0" algn="ctr" rtl="0">
              <a:lnSpc>
                <a:spcPct val="90000"/>
              </a:lnSpc>
              <a:spcBef>
                <a:spcPts val="0"/>
              </a:spcBef>
              <a:spcAft>
                <a:spcPts val="0"/>
              </a:spcAft>
              <a:buClr>
                <a:schemeClr val="dk1"/>
              </a:buClr>
              <a:buSzPts val="1400"/>
              <a:buNone/>
              <a:defRPr>
                <a:solidFill>
                  <a:srgbClr val="124163"/>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609585" lvl="0" indent="-423323" algn="l" rtl="0">
              <a:lnSpc>
                <a:spcPct val="90000"/>
              </a:lnSpc>
              <a:spcBef>
                <a:spcPts val="1067"/>
              </a:spcBef>
              <a:spcAft>
                <a:spcPts val="0"/>
              </a:spcAft>
              <a:buClr>
                <a:schemeClr val="dk1"/>
              </a:buClr>
              <a:buSzPts val="1400"/>
              <a:buChar char="•"/>
              <a:defRPr/>
            </a:lvl1pPr>
            <a:lvl2pPr marL="1219170" lvl="1" indent="-423323" algn="l" rtl="0">
              <a:lnSpc>
                <a:spcPct val="100000"/>
              </a:lnSpc>
              <a:spcBef>
                <a:spcPts val="533"/>
              </a:spcBef>
              <a:spcAft>
                <a:spcPts val="0"/>
              </a:spcAft>
              <a:buClr>
                <a:schemeClr val="dk1"/>
              </a:buClr>
              <a:buSzPts val="1400"/>
              <a:buFont typeface="Arial"/>
              <a:buChar char="–"/>
              <a:defRPr/>
            </a:lvl2pPr>
            <a:lvl3pPr marL="1828754" lvl="2" indent="-423323" algn="l" rtl="0">
              <a:lnSpc>
                <a:spcPct val="100000"/>
              </a:lnSpc>
              <a:spcBef>
                <a:spcPts val="533"/>
              </a:spcBef>
              <a:spcAft>
                <a:spcPts val="0"/>
              </a:spcAft>
              <a:buClr>
                <a:schemeClr val="dk1"/>
              </a:buClr>
              <a:buSzPts val="1400"/>
              <a:buFont typeface="Courier New"/>
              <a:buChar char="o"/>
              <a:defRPr/>
            </a:lvl3pPr>
            <a:lvl4pPr marL="2438339" lvl="3" indent="-423323" algn="l" rtl="0">
              <a:lnSpc>
                <a:spcPct val="90000"/>
              </a:lnSpc>
              <a:spcBef>
                <a:spcPts val="533"/>
              </a:spcBef>
              <a:spcAft>
                <a:spcPts val="0"/>
              </a:spcAft>
              <a:buClr>
                <a:schemeClr val="dk1"/>
              </a:buClr>
              <a:buSzPts val="1400"/>
              <a:buChar char="•"/>
              <a:defRPr/>
            </a:lvl4pPr>
            <a:lvl5pPr marL="3047924" lvl="4" indent="-423323" algn="l" rtl="0">
              <a:lnSpc>
                <a:spcPct val="90000"/>
              </a:lnSpc>
              <a:spcBef>
                <a:spcPts val="533"/>
              </a:spcBef>
              <a:spcAft>
                <a:spcPts val="0"/>
              </a:spcAft>
              <a:buClr>
                <a:schemeClr val="dk1"/>
              </a:buClr>
              <a:buSzPts val="1400"/>
              <a:buChar char="•"/>
              <a:defRPr/>
            </a:lvl5pPr>
            <a:lvl6pPr marL="3657509" lvl="5" indent="-423323" algn="l" rtl="0">
              <a:lnSpc>
                <a:spcPct val="90000"/>
              </a:lnSpc>
              <a:spcBef>
                <a:spcPts val="533"/>
              </a:spcBef>
              <a:spcAft>
                <a:spcPts val="0"/>
              </a:spcAft>
              <a:buClr>
                <a:schemeClr val="dk1"/>
              </a:buClr>
              <a:buSzPts val="1400"/>
              <a:buChar char="•"/>
              <a:defRPr/>
            </a:lvl6pPr>
            <a:lvl7pPr marL="4267093" lvl="6" indent="-423323" algn="l" rtl="0">
              <a:lnSpc>
                <a:spcPct val="90000"/>
              </a:lnSpc>
              <a:spcBef>
                <a:spcPts val="533"/>
              </a:spcBef>
              <a:spcAft>
                <a:spcPts val="0"/>
              </a:spcAft>
              <a:buClr>
                <a:schemeClr val="dk1"/>
              </a:buClr>
              <a:buSzPts val="1400"/>
              <a:buChar char="•"/>
              <a:defRPr/>
            </a:lvl7pPr>
            <a:lvl8pPr marL="4876678" lvl="7" indent="-423323" algn="l" rtl="0">
              <a:lnSpc>
                <a:spcPct val="90000"/>
              </a:lnSpc>
              <a:spcBef>
                <a:spcPts val="533"/>
              </a:spcBef>
              <a:spcAft>
                <a:spcPts val="0"/>
              </a:spcAft>
              <a:buClr>
                <a:schemeClr val="dk1"/>
              </a:buClr>
              <a:buSzPts val="1400"/>
              <a:buChar char="•"/>
              <a:defRPr/>
            </a:lvl8pPr>
            <a:lvl9pPr marL="5486263" lvl="8" indent="-423323" algn="l" rtl="0">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0546003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BFCA9-0E76-BDC8-B740-D6C7425DCF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7A49B1-8708-80A3-A88D-33991B1F3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766FA4-9966-C298-4200-0304E4CD73F9}"/>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42B1B637-8FC4-61EE-5C62-E9B2C514B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0A7CC-C8EF-D11F-22AF-9C246393CEEB}"/>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3340394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9014194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E907-B4A5-E482-C240-5859F2A332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7558F9-5BE1-F41B-D648-FF3C8EC09E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FB330-B16C-4DD6-5195-77452E94EC78}"/>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ECAABF3E-DF5F-5004-B498-11E2E0067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BAE493-ED30-F88A-F8AC-437D23296151}"/>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2577570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B6E3B-7242-EC6A-FC20-7090D8D02D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789E9F-CD22-3E02-BC3E-6687D2BA0F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756D04-DDA9-BF35-D393-D3FEAA667ECC}"/>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50018254-2EFD-940F-63E3-3745EE1A5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73C7E-6605-7981-06C5-D2E518D27C42}"/>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15740635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40BA0-0572-2A5E-5FBB-2E0CF0589C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BEF8B-41DC-6DCA-D11F-BE3AC61A23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2045B2-2378-FB5E-DD13-B883489E88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4EA5E8-C886-C232-2A71-1BEA328D0E09}"/>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6" name="Footer Placeholder 5">
            <a:extLst>
              <a:ext uri="{FF2B5EF4-FFF2-40B4-BE49-F238E27FC236}">
                <a16:creationId xmlns:a16="http://schemas.microsoft.com/office/drawing/2014/main" id="{06E2E52E-792B-5B0F-F5C5-27E5B083C8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5A535-AE25-5CCB-93D4-B6C2219256E3}"/>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4002074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9EB2C-7925-42A0-53D8-F6A4A270A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1E950C-0DA2-9F9C-B27B-88B148E910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5CA683-C519-8B43-F8DD-4A6A70FA34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B02EDC-6DEE-19DD-669A-E8087343E3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6F77E-1E1B-D371-D109-808B6DAEA2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1B037-5BF2-129C-7D8B-6E6F3091F4A5}"/>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8" name="Footer Placeholder 7">
            <a:extLst>
              <a:ext uri="{FF2B5EF4-FFF2-40B4-BE49-F238E27FC236}">
                <a16:creationId xmlns:a16="http://schemas.microsoft.com/office/drawing/2014/main" id="{36992B8F-1D9F-FA0F-E1B8-4D1F7A3BF9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BD1627-3644-53B9-DE53-BF46E8D94920}"/>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85942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64E4-A644-8608-A708-3292E6011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08AD0C-570F-A2FF-7A8D-021E163048AB}"/>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4" name="Footer Placeholder 3">
            <a:extLst>
              <a:ext uri="{FF2B5EF4-FFF2-40B4-BE49-F238E27FC236}">
                <a16:creationId xmlns:a16="http://schemas.microsoft.com/office/drawing/2014/main" id="{C7F9F724-BC43-AA0D-04EB-4EE7CB5BE3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47AA67-0FE3-3808-9C58-DDF69E7AB5D8}"/>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41512151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435BAB-4B69-6236-F472-E5D6607EDDFC}"/>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3" name="Footer Placeholder 2">
            <a:extLst>
              <a:ext uri="{FF2B5EF4-FFF2-40B4-BE49-F238E27FC236}">
                <a16:creationId xmlns:a16="http://schemas.microsoft.com/office/drawing/2014/main" id="{C25C13D8-94FB-D954-8322-05E7CD3B01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6B8196-64D8-913E-95B7-74BF144D338E}"/>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2907704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63DB-3718-78F4-91A2-621DF10226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1E6FC5-566C-F75A-F6BA-021442B25D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0A8074-84EC-0CBE-58AA-EDCA5048A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FC62ED-BF62-88CF-1893-1F2F52886D41}"/>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6" name="Footer Placeholder 5">
            <a:extLst>
              <a:ext uri="{FF2B5EF4-FFF2-40B4-BE49-F238E27FC236}">
                <a16:creationId xmlns:a16="http://schemas.microsoft.com/office/drawing/2014/main" id="{660AA112-AA72-0363-A60D-AFC615D344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E0A3F-1CCB-804C-50EF-BFF03B4F2C93}"/>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1895469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9A98-86F9-190D-4EF0-7D2798FF8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1605AD-9108-46C2-C22B-1B7A56F66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132D38-6F4A-E215-0304-6776D09A2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A566-E5C6-2142-02FB-3C9D0A5225A8}"/>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6" name="Footer Placeholder 5">
            <a:extLst>
              <a:ext uri="{FF2B5EF4-FFF2-40B4-BE49-F238E27FC236}">
                <a16:creationId xmlns:a16="http://schemas.microsoft.com/office/drawing/2014/main" id="{27003DFF-0C7B-D336-04E6-0E915AD76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F70814-D840-D0E7-DAC3-12B1750E86AE}"/>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4279654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FC5D-D5FE-BA1B-DABD-3365173844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5C833-5CA4-C5AF-7922-DDD50831D8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FEBF-ABC2-7363-AD0A-EB93FCD78209}"/>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26DA0B09-D61E-D454-82AE-E1ACD22FA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8BBC8-2666-D442-59A4-4A948DB785DA}"/>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22710984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3540D4-B618-F286-6578-188C562C0A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F441F7-BFBD-B059-98FA-69EE98205C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E53FC-0E17-7758-B654-9149DE74284E}"/>
              </a:ext>
            </a:extLst>
          </p:cNvPr>
          <p:cNvSpPr>
            <a:spLocks noGrp="1"/>
          </p:cNvSpPr>
          <p:nvPr>
            <p:ph type="dt" sz="half" idx="10"/>
          </p:nvPr>
        </p:nvSpPr>
        <p:spPr/>
        <p:txBody>
          <a:body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0D83A85A-61D0-9FD7-EC48-CDEAE2D0F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479CEA-8C55-52AE-3DA8-EC06FF4ED573}"/>
              </a:ext>
            </a:extLst>
          </p:cNvPr>
          <p:cNvSpPr>
            <a:spLocks noGrp="1"/>
          </p:cNvSpPr>
          <p:nvPr>
            <p:ph type="sldNum" sz="quarter" idx="12"/>
          </p:nvPr>
        </p:nvSpPr>
        <p:spPr/>
        <p:txBody>
          <a:bodyPr/>
          <a:lstStyle/>
          <a:p>
            <a:fld id="{20491E3D-F8E0-5349-ADD7-5608D7A73F95}" type="slidenum">
              <a:rPr lang="en-US" smtClean="0"/>
              <a:t>‹#›</a:t>
            </a:fld>
            <a:endParaRPr lang="en-US"/>
          </a:p>
        </p:txBody>
      </p:sp>
    </p:spTree>
    <p:extLst>
      <p:ext uri="{BB962C8B-B14F-4D97-AF65-F5344CB8AC3E}">
        <p14:creationId xmlns:p14="http://schemas.microsoft.com/office/powerpoint/2010/main" val="201989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6496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chemeClr val="accent6">
                    <a:lumMod val="50000"/>
                  </a:schemeClr>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68549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366C89-C104-463E-A194-2E43AD076CAD}" type="slidenum">
              <a:rPr lang="en-US" altLang="en-US"/>
              <a:pPr>
                <a:defRPr/>
              </a:pPr>
              <a:t>‹#›</a:t>
            </a:fld>
            <a:endParaRPr lang="en-US" altLang="en-US"/>
          </a:p>
        </p:txBody>
      </p:sp>
    </p:spTree>
    <p:extLst>
      <p:ext uri="{BB962C8B-B14F-4D97-AF65-F5344CB8AC3E}">
        <p14:creationId xmlns:p14="http://schemas.microsoft.com/office/powerpoint/2010/main" val="209867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image" Target="../media/image4.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theme" Target="../theme/theme3.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3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31.gif"/><Relationship Id="rId5" Type="http://schemas.openxmlformats.org/officeDocument/2006/relationships/slideLayout" Target="../slideLayouts/slideLayout36.xml"/><Relationship Id="rId10" Type="http://schemas.openxmlformats.org/officeDocument/2006/relationships/image" Target="../media/image30.jpg"/><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34.jpg"/><Relationship Id="rId5" Type="http://schemas.openxmlformats.org/officeDocument/2006/relationships/slideLayout" Target="../slideLayouts/slideLayout56.xml"/><Relationship Id="rId10" Type="http://schemas.openxmlformats.org/officeDocument/2006/relationships/image" Target="../media/image3.png"/><Relationship Id="rId4" Type="http://schemas.openxmlformats.org/officeDocument/2006/relationships/slideLayout" Target="../slideLayouts/slideLayout55.xml"/><Relationship Id="rId9" Type="http://schemas.openxmlformats.org/officeDocument/2006/relationships/image" Target="../media/image4.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85544" y="-35858"/>
            <a:ext cx="6858000" cy="6858000"/>
          </a:xfrm>
          <a:prstGeom prst="rect">
            <a:avLst/>
          </a:prstGeom>
        </p:spPr>
      </p:pic>
      <p:sp>
        <p:nvSpPr>
          <p:cNvPr id="14" name="Google Shape;1065;p63">
            <a:extLst>
              <a:ext uri="{FF2B5EF4-FFF2-40B4-BE49-F238E27FC236}">
                <a16:creationId xmlns:a16="http://schemas.microsoft.com/office/drawing/2014/main" id="{DDA331F4-107C-C341-935F-B726C4C5C4D3}"/>
              </a:ext>
            </a:extLst>
          </p:cNvPr>
          <p:cNvSpPr/>
          <p:nvPr userDrawn="1"/>
        </p:nvSpPr>
        <p:spPr>
          <a:xfrm>
            <a:off x="3077428" y="1652985"/>
            <a:ext cx="9114600" cy="3578100"/>
          </a:xfrm>
          <a:prstGeom prst="rect">
            <a:avLst/>
          </a:prstGeom>
          <a:solidFill>
            <a:srgbClr val="1CA8BB">
              <a:alpha val="8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 name="Google Shape;701;p53">
            <a:extLst>
              <a:ext uri="{FF2B5EF4-FFF2-40B4-BE49-F238E27FC236}">
                <a16:creationId xmlns:a16="http://schemas.microsoft.com/office/drawing/2014/main" id="{1D03E609-44EC-BC47-A4B7-05ADA0D3891B}"/>
              </a:ext>
            </a:extLst>
          </p:cNvPr>
          <p:cNvSpPr txBox="1"/>
          <p:nvPr userDrawn="1"/>
        </p:nvSpPr>
        <p:spPr>
          <a:xfrm>
            <a:off x="126989" y="4815671"/>
            <a:ext cx="2759058" cy="1039693"/>
          </a:xfrm>
          <a:prstGeom prst="rect">
            <a:avLst/>
          </a:prstGeom>
          <a:solidFill>
            <a:schemeClr val="bg1">
              <a:alpha val="37000"/>
            </a:schemeClr>
          </a:solidFill>
          <a:ln>
            <a:noFill/>
          </a:ln>
        </p:spPr>
        <p:txBody>
          <a:bodyPr spcFirstLastPara="1" wrap="square" lIns="0" tIns="0" rIns="0" bIns="0" anchor="t" anchorCtr="0">
            <a:noAutofit/>
          </a:bodyPr>
          <a:lstStyle/>
          <a:p>
            <a:r>
              <a:rPr lang="en-US" sz="2400" dirty="0">
                <a:solidFill>
                  <a:schemeClr val="tx1"/>
                </a:solidFill>
                <a:latin typeface="Calibri" panose="020F0502020204030204" pitchFamily="34" charset="0"/>
                <a:cs typeface="Calibri" panose="020F0502020204030204" pitchFamily="34" charset="0"/>
              </a:rPr>
              <a:t>NOAA </a:t>
            </a:r>
            <a:br>
              <a:rPr lang="en-US" sz="2400" dirty="0">
                <a:solidFill>
                  <a:schemeClr val="tx1"/>
                </a:solidFill>
                <a:latin typeface="Calibri" panose="020F0502020204030204" pitchFamily="34" charset="0"/>
                <a:cs typeface="Calibri" panose="020F0502020204030204" pitchFamily="34" charset="0"/>
              </a:rPr>
            </a:br>
            <a:r>
              <a:rPr lang="en-US" sz="2400" dirty="0">
                <a:solidFill>
                  <a:schemeClr val="tx1"/>
                </a:solidFill>
                <a:latin typeface="Calibri" panose="020F0502020204030204" pitchFamily="34" charset="0"/>
                <a:cs typeface="Calibri" panose="020F0502020204030204" pitchFamily="34" charset="0"/>
              </a:rPr>
              <a:t>National Satellite, and Information Service</a:t>
            </a:r>
          </a:p>
        </p:txBody>
      </p:sp>
      <p:pic>
        <p:nvPicPr>
          <p:cNvPr id="15" name="Google Shape;1074;p63">
            <a:extLst>
              <a:ext uri="{FF2B5EF4-FFF2-40B4-BE49-F238E27FC236}">
                <a16:creationId xmlns:a16="http://schemas.microsoft.com/office/drawing/2014/main" id="{8B230C2C-D173-0A40-802A-EDACB2BEA9E2}"/>
              </a:ext>
            </a:extLst>
          </p:cNvPr>
          <p:cNvPicPr preferRelativeResize="0"/>
          <p:nvPr userDrawn="1"/>
        </p:nvPicPr>
        <p:blipFill rotWithShape="1">
          <a:blip r:embed="rId4">
            <a:alphaModFix/>
          </a:blip>
          <a:srcRect/>
          <a:stretch/>
        </p:blipFill>
        <p:spPr>
          <a:xfrm>
            <a:off x="1856153" y="6888"/>
            <a:ext cx="2496250" cy="2306180"/>
          </a:xfrm>
          <a:prstGeom prst="rect">
            <a:avLst/>
          </a:prstGeom>
          <a:noFill/>
          <a:ln>
            <a:noFill/>
          </a:ln>
        </p:spPr>
      </p:pic>
      <p:grpSp>
        <p:nvGrpSpPr>
          <p:cNvPr id="8" name="Group 7">
            <a:extLst>
              <a:ext uri="{FF2B5EF4-FFF2-40B4-BE49-F238E27FC236}">
                <a16:creationId xmlns:a16="http://schemas.microsoft.com/office/drawing/2014/main" id="{1345F0FB-2B0B-0946-A4A8-51F7611BA1D3}"/>
              </a:ext>
            </a:extLst>
          </p:cNvPr>
          <p:cNvGrpSpPr/>
          <p:nvPr userDrawn="1"/>
        </p:nvGrpSpPr>
        <p:grpSpPr>
          <a:xfrm>
            <a:off x="2858272" y="2946245"/>
            <a:ext cx="2095108" cy="2025840"/>
            <a:chOff x="310960" y="5520595"/>
            <a:chExt cx="1239704" cy="1239704"/>
          </a:xfrm>
        </p:grpSpPr>
        <p:sp>
          <p:nvSpPr>
            <p:cNvPr id="9" name="Oval 8">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1"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5">
              <a:alphaModFix/>
            </a:blip>
            <a:srcRect/>
            <a:stretch/>
          </p:blipFill>
          <p:spPr>
            <a:xfrm>
              <a:off x="352776" y="5562411"/>
              <a:ext cx="1156072" cy="1156072"/>
            </a:xfrm>
            <a:prstGeom prst="rect">
              <a:avLst/>
            </a:prstGeom>
            <a:noFill/>
            <a:ln>
              <a:noFill/>
            </a:ln>
          </p:spPr>
        </p:pic>
      </p:grpSp>
    </p:spTree>
    <p:extLst>
      <p:ext uri="{BB962C8B-B14F-4D97-AF65-F5344CB8AC3E}">
        <p14:creationId xmlns:p14="http://schemas.microsoft.com/office/powerpoint/2010/main" val="2237455209"/>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1" name="Picture 20">
            <a:extLst>
              <a:ext uri="{FF2B5EF4-FFF2-40B4-BE49-F238E27FC236}">
                <a16:creationId xmlns:a16="http://schemas.microsoft.com/office/drawing/2014/main" id="{8ED5E318-1000-9C4F-9FB9-FABA42757DB1}"/>
              </a:ext>
            </a:extLst>
          </p:cNvPr>
          <p:cNvPicPr>
            <a:picLocks noChangeAspect="1"/>
          </p:cNvPicPr>
          <p:nvPr userDrawn="1"/>
        </p:nvPicPr>
        <p:blipFill>
          <a:blip r:embed="rId10"/>
          <a:stretch>
            <a:fillRect/>
          </a:stretch>
        </p:blipFill>
        <p:spPr>
          <a:xfrm>
            <a:off x="0" y="6420051"/>
            <a:ext cx="11652691" cy="447573"/>
          </a:xfrm>
          <a:prstGeom prst="rect">
            <a:avLst/>
          </a:prstGeom>
        </p:spPr>
      </p:pic>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711;p54">
            <a:extLst>
              <a:ext uri="{FF2B5EF4-FFF2-40B4-BE49-F238E27FC236}">
                <a16:creationId xmlns:a16="http://schemas.microsoft.com/office/drawing/2014/main" id="{439837A8-AFB5-B64F-AD20-B9509625DCF6}"/>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0" i="0" smtClean="0">
                <a:solidFill>
                  <a:srgbClr val="CCCCCC"/>
                </a:solidFill>
                <a:latin typeface="Calibri" panose="020F0502020204030204" pitchFamily="34" charset="0"/>
                <a:cs typeface="Calibri" panose="020F0502020204030204" pitchFamily="34" charset="0"/>
              </a:rPr>
              <a:pPr algn="r"/>
              <a:t>‹#›</a:t>
            </a:fld>
            <a:endParaRPr lang="en-US" b="0" i="0" dirty="0">
              <a:solidFill>
                <a:srgbClr val="CCCCCC"/>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1345F0FB-2B0B-0946-A4A8-51F7611BA1D3}"/>
              </a:ext>
            </a:extLst>
          </p:cNvPr>
          <p:cNvGrpSpPr/>
          <p:nvPr userDrawn="1"/>
        </p:nvGrpSpPr>
        <p:grpSpPr>
          <a:xfrm>
            <a:off x="108830" y="6112041"/>
            <a:ext cx="667507" cy="667507"/>
            <a:chOff x="310960" y="5520595"/>
            <a:chExt cx="1239704" cy="1239704"/>
          </a:xfrm>
        </p:grpSpPr>
        <p:sp>
          <p:nvSpPr>
            <p:cNvPr id="3" name="Oval 2">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pic>
          <p:nvPicPr>
            <p:cNvPr id="17"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11">
              <a:alphaModFix/>
            </a:blip>
            <a:srcRect/>
            <a:stretch/>
          </p:blipFill>
          <p:spPr>
            <a:xfrm>
              <a:off x="352776" y="5562411"/>
              <a:ext cx="1156072" cy="1156072"/>
            </a:xfrm>
            <a:prstGeom prst="rect">
              <a:avLst/>
            </a:prstGeom>
            <a:noFill/>
            <a:ln>
              <a:noFill/>
            </a:ln>
          </p:spPr>
        </p:pic>
      </p:grpSp>
      <p:sp>
        <p:nvSpPr>
          <p:cNvPr id="26" name="TextBox 25">
            <a:extLst>
              <a:ext uri="{FF2B5EF4-FFF2-40B4-BE49-F238E27FC236}">
                <a16:creationId xmlns:a16="http://schemas.microsoft.com/office/drawing/2014/main" id="{29F288B5-7356-664A-815E-6BBD5EEBBEF7}"/>
              </a:ext>
            </a:extLst>
          </p:cNvPr>
          <p:cNvSpPr txBox="1"/>
          <p:nvPr userDrawn="1"/>
        </p:nvSpPr>
        <p:spPr>
          <a:xfrm>
            <a:off x="923667" y="6485276"/>
            <a:ext cx="7663063" cy="307777"/>
          </a:xfrm>
          <a:prstGeom prst="rect">
            <a:avLst/>
          </a:prstGeom>
          <a:noFill/>
        </p:spPr>
        <p:txBody>
          <a:bodyPr wrap="square" rtlCol="0">
            <a:spAutoFit/>
          </a:bodyPr>
          <a:lstStyle/>
          <a:p>
            <a:r>
              <a:rPr lang="en-US" sz="1400" b="0" i="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pic>
        <p:nvPicPr>
          <p:cNvPr id="20" name="Picture 1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0500" y="-4662"/>
            <a:ext cx="12382500" cy="333375"/>
          </a:xfrm>
          <a:prstGeom prst="rect">
            <a:avLst/>
          </a:prstGeom>
        </p:spPr>
      </p:pic>
    </p:spTree>
    <p:extLst>
      <p:ext uri="{BB962C8B-B14F-4D97-AF65-F5344CB8AC3E}">
        <p14:creationId xmlns:p14="http://schemas.microsoft.com/office/powerpoint/2010/main" val="3562975608"/>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2C6E0-04C8-4037-B2ED-B11B4CC9C90D}" type="slidenum">
              <a:rPr lang="en-US" smtClean="0"/>
              <a:t>‹#›</a:t>
            </a:fld>
            <a:endParaRPr lang="en-US"/>
          </a:p>
        </p:txBody>
      </p:sp>
    </p:spTree>
    <p:extLst>
      <p:ext uri="{BB962C8B-B14F-4D97-AF65-F5344CB8AC3E}">
        <p14:creationId xmlns:p14="http://schemas.microsoft.com/office/powerpoint/2010/main" val="172844464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g140dd115efb_2_0"/>
          <p:cNvSpPr txBox="1">
            <a:spLocks noGrp="1"/>
          </p:cNvSpPr>
          <p:nvPr>
            <p:ph type="title"/>
          </p:nvPr>
        </p:nvSpPr>
        <p:spPr>
          <a:xfrm>
            <a:off x="1584960" y="185739"/>
            <a:ext cx="7461504" cy="68142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0" name="Google Shape;160;g140dd115efb_2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g140dd115efb_2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2" name="Google Shape;162;g140dd115efb_2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g140dd115efb_2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4" name="Google Shape;164;g140dd115efb_2_0"/>
          <p:cNvPicPr preferRelativeResize="0"/>
          <p:nvPr/>
        </p:nvPicPr>
        <p:blipFill rotWithShape="1">
          <a:blip r:embed="rId10">
            <a:alphaModFix/>
          </a:blip>
          <a:srcRect/>
          <a:stretch/>
        </p:blipFill>
        <p:spPr>
          <a:xfrm>
            <a:off x="10253831" y="54121"/>
            <a:ext cx="962721" cy="768840"/>
          </a:xfrm>
          <a:prstGeom prst="rect">
            <a:avLst/>
          </a:prstGeom>
          <a:noFill/>
          <a:ln>
            <a:noFill/>
          </a:ln>
        </p:spPr>
      </p:pic>
      <p:pic>
        <p:nvPicPr>
          <p:cNvPr id="165" name="Google Shape;165;g140dd115efb_2_0"/>
          <p:cNvPicPr preferRelativeResize="0"/>
          <p:nvPr/>
        </p:nvPicPr>
        <p:blipFill rotWithShape="1">
          <a:blip r:embed="rId11">
            <a:alphaModFix/>
          </a:blip>
          <a:srcRect/>
          <a:stretch/>
        </p:blipFill>
        <p:spPr>
          <a:xfrm>
            <a:off x="11216552" y="9916"/>
            <a:ext cx="857250" cy="857250"/>
          </a:xfrm>
          <a:prstGeom prst="rect">
            <a:avLst/>
          </a:prstGeom>
          <a:noFill/>
          <a:ln>
            <a:noFill/>
          </a:ln>
        </p:spPr>
      </p:pic>
      <p:pic>
        <p:nvPicPr>
          <p:cNvPr id="166" name="Google Shape;166;g140dd115efb_2_0"/>
          <p:cNvPicPr preferRelativeResize="0"/>
          <p:nvPr/>
        </p:nvPicPr>
        <p:blipFill rotWithShape="1">
          <a:blip r:embed="rId12">
            <a:alphaModFix/>
          </a:blip>
          <a:srcRect/>
          <a:stretch/>
        </p:blipFill>
        <p:spPr>
          <a:xfrm>
            <a:off x="0" y="9925"/>
            <a:ext cx="1841863" cy="914400"/>
          </a:xfrm>
          <a:prstGeom prst="rect">
            <a:avLst/>
          </a:prstGeom>
          <a:noFill/>
          <a:ln>
            <a:noFill/>
          </a:ln>
        </p:spPr>
      </p:pic>
    </p:spTree>
    <p:extLst>
      <p:ext uri="{BB962C8B-B14F-4D97-AF65-F5344CB8AC3E}">
        <p14:creationId xmlns:p14="http://schemas.microsoft.com/office/powerpoint/2010/main" val="13873268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BE937-798A-4D4B-9A3F-A10D10653FE4}" type="datetimeFigureOut">
              <a:rPr lang="en-US" smtClean="0"/>
              <a:t>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4F2CDF-9ABA-4B5E-92CF-F8020BE36C97}" type="slidenum">
              <a:rPr lang="en-US" smtClean="0"/>
              <a:t>‹#›</a:t>
            </a:fld>
            <a:endParaRPr lang="en-US"/>
          </a:p>
        </p:txBody>
      </p:sp>
    </p:spTree>
    <p:extLst>
      <p:ext uri="{BB962C8B-B14F-4D97-AF65-F5344CB8AC3E}">
        <p14:creationId xmlns:p14="http://schemas.microsoft.com/office/powerpoint/2010/main" val="363842802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3" name="Google Shape;912;p60">
            <a:extLst>
              <a:ext uri="{FF2B5EF4-FFF2-40B4-BE49-F238E27FC236}">
                <a16:creationId xmlns:a16="http://schemas.microsoft.com/office/drawing/2014/main" id="{52003BB1-D75A-B842-B4AB-129FA221D369}"/>
              </a:ext>
            </a:extLst>
          </p:cNvPr>
          <p:cNvSpPr/>
          <p:nvPr userDrawn="1"/>
        </p:nvSpPr>
        <p:spPr>
          <a:xfrm>
            <a:off x="0" y="0"/>
            <a:ext cx="12192000" cy="6867624"/>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aseline="0">
              <a:solidFill>
                <a:srgbClr val="FFFFFF"/>
              </a:solidFill>
              <a:latin typeface="Calibri" panose="020F0502020204030204" pitchFamily="34" charset="0"/>
              <a:ea typeface="Calibri"/>
              <a:cs typeface="Calibri"/>
              <a:sym typeface="Calibri"/>
            </a:endParaRPr>
          </a:p>
        </p:txBody>
      </p:sp>
      <p:pic>
        <p:nvPicPr>
          <p:cNvPr id="21" name="Picture 20">
            <a:extLst>
              <a:ext uri="{FF2B5EF4-FFF2-40B4-BE49-F238E27FC236}">
                <a16:creationId xmlns:a16="http://schemas.microsoft.com/office/drawing/2014/main" id="{8ED5E318-1000-9C4F-9FB9-FABA42757DB1}"/>
              </a:ext>
            </a:extLst>
          </p:cNvPr>
          <p:cNvPicPr>
            <a:picLocks noChangeAspect="1"/>
          </p:cNvPicPr>
          <p:nvPr userDrawn="1"/>
        </p:nvPicPr>
        <p:blipFill>
          <a:blip r:embed="rId9"/>
          <a:stretch>
            <a:fillRect/>
          </a:stretch>
        </p:blipFill>
        <p:spPr>
          <a:xfrm>
            <a:off x="0" y="6420051"/>
            <a:ext cx="11652691" cy="447573"/>
          </a:xfrm>
          <a:prstGeom prst="rect">
            <a:avLst/>
          </a:prstGeom>
        </p:spPr>
      </p:pic>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9" name="Google Shape;711;p54">
            <a:extLst>
              <a:ext uri="{FF2B5EF4-FFF2-40B4-BE49-F238E27FC236}">
                <a16:creationId xmlns:a16="http://schemas.microsoft.com/office/drawing/2014/main" id="{439837A8-AFB5-B64F-AD20-B9509625DCF6}"/>
              </a:ext>
            </a:extLst>
          </p:cNvPr>
          <p:cNvSpPr txBox="1">
            <a:spLocks/>
          </p:cNvSpPr>
          <p:nvPr userDrawn="1"/>
        </p:nvSpPr>
        <p:spPr>
          <a:xfrm>
            <a:off x="11361819" y="6443000"/>
            <a:ext cx="830181"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fld id="{00000000-1234-1234-1234-123412341234}" type="slidenum">
              <a:rPr lang="en-US" b="1" smtClean="0">
                <a:solidFill>
                  <a:srgbClr val="CCCCCC"/>
                </a:solidFill>
              </a:rPr>
              <a:pPr algn="r"/>
              <a:t>‹#›</a:t>
            </a:fld>
            <a:endParaRPr lang="en-US" b="1" dirty="0">
              <a:solidFill>
                <a:srgbClr val="CCCCCC"/>
              </a:solidFill>
            </a:endParaRPr>
          </a:p>
        </p:txBody>
      </p:sp>
      <p:grpSp>
        <p:nvGrpSpPr>
          <p:cNvPr id="4" name="Group 3">
            <a:extLst>
              <a:ext uri="{FF2B5EF4-FFF2-40B4-BE49-F238E27FC236}">
                <a16:creationId xmlns:a16="http://schemas.microsoft.com/office/drawing/2014/main" id="{1345F0FB-2B0B-0946-A4A8-51F7611BA1D3}"/>
              </a:ext>
            </a:extLst>
          </p:cNvPr>
          <p:cNvGrpSpPr/>
          <p:nvPr userDrawn="1"/>
        </p:nvGrpSpPr>
        <p:grpSpPr>
          <a:xfrm>
            <a:off x="128080" y="6092791"/>
            <a:ext cx="667507" cy="667507"/>
            <a:chOff x="310960" y="5520595"/>
            <a:chExt cx="1239704" cy="1239704"/>
          </a:xfrm>
        </p:grpSpPr>
        <p:sp>
          <p:nvSpPr>
            <p:cNvPr id="3" name="Oval 2">
              <a:extLst>
                <a:ext uri="{FF2B5EF4-FFF2-40B4-BE49-F238E27FC236}">
                  <a16:creationId xmlns:a16="http://schemas.microsoft.com/office/drawing/2014/main" id="{87B9017E-5988-5844-9F5B-C9FF9C98F722}"/>
                </a:ext>
              </a:extLst>
            </p:cNvPr>
            <p:cNvSpPr/>
            <p:nvPr userDrawn="1"/>
          </p:nvSpPr>
          <p:spPr>
            <a:xfrm>
              <a:off x="310960" y="5520595"/>
              <a:ext cx="1239704" cy="12397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oogle Shape;713;p54">
              <a:extLst>
                <a:ext uri="{FF2B5EF4-FFF2-40B4-BE49-F238E27FC236}">
                  <a16:creationId xmlns:a16="http://schemas.microsoft.com/office/drawing/2014/main" id="{970ACC8B-EF90-3C4B-8960-764C4981D66B}"/>
                </a:ext>
              </a:extLst>
            </p:cNvPr>
            <p:cNvPicPr preferRelativeResize="0"/>
            <p:nvPr userDrawn="1"/>
          </p:nvPicPr>
          <p:blipFill rotWithShape="1">
            <a:blip r:embed="rId10">
              <a:alphaModFix/>
            </a:blip>
            <a:srcRect/>
            <a:stretch/>
          </p:blipFill>
          <p:spPr>
            <a:xfrm>
              <a:off x="352776" y="5562411"/>
              <a:ext cx="1156072" cy="1156072"/>
            </a:xfrm>
            <a:prstGeom prst="rect">
              <a:avLst/>
            </a:prstGeom>
            <a:noFill/>
            <a:ln>
              <a:noFill/>
            </a:ln>
          </p:spPr>
        </p:pic>
      </p:grpSp>
      <p:sp>
        <p:nvSpPr>
          <p:cNvPr id="22" name="Google Shape;885;p59">
            <a:extLst>
              <a:ext uri="{FF2B5EF4-FFF2-40B4-BE49-F238E27FC236}">
                <a16:creationId xmlns:a16="http://schemas.microsoft.com/office/drawing/2014/main" id="{FA2DFCFA-4182-2540-8170-2D3FA75A72E4}"/>
              </a:ext>
            </a:extLst>
          </p:cNvPr>
          <p:cNvSpPr/>
          <p:nvPr userDrawn="1"/>
        </p:nvSpPr>
        <p:spPr>
          <a:xfrm>
            <a:off x="0" y="0"/>
            <a:ext cx="12192000" cy="320040"/>
          </a:xfrm>
          <a:prstGeom prst="rect">
            <a:avLst/>
          </a:prstGeom>
          <a:blipFill rotWithShape="1">
            <a:blip r:embed="rId11">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 name="TextBox 25">
            <a:extLst>
              <a:ext uri="{FF2B5EF4-FFF2-40B4-BE49-F238E27FC236}">
                <a16:creationId xmlns:a16="http://schemas.microsoft.com/office/drawing/2014/main" id="{29F288B5-7356-664A-815E-6BBD5EEBBEF7}"/>
              </a:ext>
            </a:extLst>
          </p:cNvPr>
          <p:cNvSpPr txBox="1"/>
          <p:nvPr userDrawn="1"/>
        </p:nvSpPr>
        <p:spPr>
          <a:xfrm>
            <a:off x="923667" y="6485276"/>
            <a:ext cx="7663063"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NOAA National Environmental Satellite, Data, and Information Service</a:t>
            </a:r>
          </a:p>
        </p:txBody>
      </p:sp>
      <p:sp>
        <p:nvSpPr>
          <p:cNvPr id="27" name="TextBox 26">
            <a:extLst>
              <a:ext uri="{FF2B5EF4-FFF2-40B4-BE49-F238E27FC236}">
                <a16:creationId xmlns:a16="http://schemas.microsoft.com/office/drawing/2014/main" id="{286E8B4C-C0A8-B347-9978-827CC863FCD9}"/>
              </a:ext>
            </a:extLst>
          </p:cNvPr>
          <p:cNvSpPr txBox="1"/>
          <p:nvPr userDrawn="1"/>
        </p:nvSpPr>
        <p:spPr>
          <a:xfrm>
            <a:off x="7036067" y="6492875"/>
            <a:ext cx="4325752" cy="307777"/>
          </a:xfrm>
          <a:prstGeom prst="rect">
            <a:avLst/>
          </a:prstGeom>
          <a:noFill/>
        </p:spPr>
        <p:txBody>
          <a:bodyPr wrap="square" rtlCol="0">
            <a:spAutoFit/>
          </a:bodyPr>
          <a:lstStyle/>
          <a:p>
            <a:pPr algn="r"/>
            <a:r>
              <a:rPr lang="en-US" sz="1400" dirty="0">
                <a:solidFill>
                  <a:schemeClr val="bg1"/>
                </a:solidFill>
                <a:latin typeface="Calibri" panose="020F0502020204030204" pitchFamily="34" charset="0"/>
                <a:cs typeface="Calibri" panose="020F0502020204030204" pitchFamily="34" charset="0"/>
              </a:rPr>
              <a:t>12 December 2023</a:t>
            </a:r>
          </a:p>
        </p:txBody>
      </p:sp>
      <p:sp>
        <p:nvSpPr>
          <p:cNvPr id="2" name="Rectangle 1">
            <a:extLst>
              <a:ext uri="{FF2B5EF4-FFF2-40B4-BE49-F238E27FC236}">
                <a16:creationId xmlns:a16="http://schemas.microsoft.com/office/drawing/2014/main" id="{9F634EAF-3A5E-D443-B508-2B1841C4881F}"/>
              </a:ext>
            </a:extLst>
          </p:cNvPr>
          <p:cNvSpPr/>
          <p:nvPr userDrawn="1"/>
        </p:nvSpPr>
        <p:spPr>
          <a:xfrm>
            <a:off x="0" y="0"/>
            <a:ext cx="12192000" cy="320040"/>
          </a:xfrm>
          <a:prstGeom prst="rect">
            <a:avLst/>
          </a:prstGeom>
          <a:solidFill>
            <a:srgbClr val="1A4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03877237"/>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baseline="0">
          <a:solidFill>
            <a:schemeClr val="accent5">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A6CAF3-F5F6-7023-52CD-ADF02D21DB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D949EB-5BD4-ACE9-E7C0-C975BEA0CB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F56AE-CDF4-DCB2-6A0F-0664CEC908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35603-B014-074B-9CC8-E09C250218A9}" type="datetimeFigureOut">
              <a:rPr lang="en-US" smtClean="0"/>
              <a:t>1/16/2024</a:t>
            </a:fld>
            <a:endParaRPr lang="en-US"/>
          </a:p>
        </p:txBody>
      </p:sp>
      <p:sp>
        <p:nvSpPr>
          <p:cNvPr id="5" name="Footer Placeholder 4">
            <a:extLst>
              <a:ext uri="{FF2B5EF4-FFF2-40B4-BE49-F238E27FC236}">
                <a16:creationId xmlns:a16="http://schemas.microsoft.com/office/drawing/2014/main" id="{A898E462-5272-F440-BAF8-D5247C75D0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A428B5-3D42-273C-E522-9D4AABF98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91E3D-F8E0-5349-ADD7-5608D7A73F95}" type="slidenum">
              <a:rPr lang="en-US" smtClean="0"/>
              <a:t>‹#›</a:t>
            </a:fld>
            <a:endParaRPr lang="en-US"/>
          </a:p>
        </p:txBody>
      </p:sp>
    </p:spTree>
    <p:extLst>
      <p:ext uri="{BB962C8B-B14F-4D97-AF65-F5344CB8AC3E}">
        <p14:creationId xmlns:p14="http://schemas.microsoft.com/office/powerpoint/2010/main" val="11320922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6.xml"/><Relationship Id="rId1" Type="http://schemas.openxmlformats.org/officeDocument/2006/relationships/slideLayout" Target="../slideLayouts/slideLayout52.xml"/><Relationship Id="rId4" Type="http://schemas.openxmlformats.org/officeDocument/2006/relationships/image" Target="../media/image55.gif"/></Relationships>
</file>

<file path=ppt/slides/_rels/slide1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5.xml"/><Relationship Id="rId5" Type="http://schemas.openxmlformats.org/officeDocument/2006/relationships/image" Target="../media/image4.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65.xml"/><Relationship Id="rId5" Type="http://schemas.openxmlformats.org/officeDocument/2006/relationships/image" Target="../media/image4.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65.xml"/><Relationship Id="rId5" Type="http://schemas.openxmlformats.org/officeDocument/2006/relationships/image" Target="../media/image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5.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5.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3.mp4"/><Relationship Id="rId7" Type="http://schemas.openxmlformats.org/officeDocument/2006/relationships/slideLayout" Target="../slideLayouts/slideLayout6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5" Type="http://schemas.microsoft.com/office/2007/relationships/media" Target="../media/media4.mp4"/><Relationship Id="rId10" Type="http://schemas.openxmlformats.org/officeDocument/2006/relationships/image" Target="../media/image72.png"/><Relationship Id="rId4" Type="http://schemas.openxmlformats.org/officeDocument/2006/relationships/video" Target="../media/media3.mp4"/><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hyperlink" Target="https://repository.library.noaa.gov/view/noaa/32921" TargetMode="External"/><Relationship Id="rId3" Type="http://schemas.openxmlformats.org/officeDocument/2006/relationships/image" Target="../media/image76.png"/><Relationship Id="rId7" Type="http://schemas.openxmlformats.org/officeDocument/2006/relationships/image" Target="../media/image7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nesdis.noaa.gov/next-generation/geoxo/geoxo-sounder-gxs" TargetMode="External"/><Relationship Id="rId5" Type="http://schemas.openxmlformats.org/officeDocument/2006/relationships/hyperlink" Target="https://www.nesdis.noaa.gov/next-generation-satellites/geostationary-extended-observations-geoxo" TargetMode="External"/><Relationship Id="rId4" Type="http://schemas.openxmlformats.org/officeDocument/2006/relationships/hyperlink" Target="https://www.ssec.wisc.edu/geo-ir-sounder/"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file:///C:\JLI\ABS\GUC-III\gsall_02042.avi"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97;p53">
            <a:extLst>
              <a:ext uri="{FF2B5EF4-FFF2-40B4-BE49-F238E27FC236}">
                <a16:creationId xmlns:a16="http://schemas.microsoft.com/office/drawing/2014/main" id="{5CE4EDA1-1988-994A-9536-69AFC572FC3E}"/>
              </a:ext>
            </a:extLst>
          </p:cNvPr>
          <p:cNvSpPr txBox="1"/>
          <p:nvPr/>
        </p:nvSpPr>
        <p:spPr>
          <a:xfrm>
            <a:off x="5151591" y="2254537"/>
            <a:ext cx="7067184" cy="2462111"/>
          </a:xfrm>
          <a:prstGeom prst="rect">
            <a:avLst/>
          </a:prstGeom>
          <a:noFill/>
          <a:ln>
            <a:noFill/>
          </a:ln>
        </p:spPr>
        <p:txBody>
          <a:bodyPr spcFirstLastPara="1" wrap="square" lIns="91425" tIns="45700" rIns="91425" bIns="45700" anchor="b" anchorCtr="0">
            <a:noAutofit/>
          </a:bodyPr>
          <a:lstStyle/>
          <a:p>
            <a:pPr lvl="0">
              <a:lnSpc>
                <a:spcPct val="90000"/>
              </a:lnSpc>
              <a:buClr>
                <a:srgbClr val="2F5496"/>
              </a:buClr>
              <a:buSzPts val="5000"/>
              <a:defRPr/>
            </a:pPr>
            <a:r>
              <a:rPr lang="en-US" sz="5400" dirty="0">
                <a:solidFill>
                  <a:srgbClr val="FFFF00"/>
                </a:solidFill>
              </a:rPr>
              <a:t>NOAA’s Geostationary Extended Observations Sounder (GXS)</a:t>
            </a:r>
            <a:endParaRPr kumimoji="0" sz="1400"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sp>
        <p:nvSpPr>
          <p:cNvPr id="3" name="Google Shape;698;p53">
            <a:extLst>
              <a:ext uri="{FF2B5EF4-FFF2-40B4-BE49-F238E27FC236}">
                <a16:creationId xmlns:a16="http://schemas.microsoft.com/office/drawing/2014/main" id="{B370124D-FF32-A74D-B08D-F6B14D15D281}"/>
              </a:ext>
            </a:extLst>
          </p:cNvPr>
          <p:cNvSpPr txBox="1"/>
          <p:nvPr/>
        </p:nvSpPr>
        <p:spPr>
          <a:xfrm>
            <a:off x="5124817" y="4727093"/>
            <a:ext cx="7055133" cy="58477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smtClean="0">
                <a:ln>
                  <a:noFill/>
                </a:ln>
                <a:solidFill>
                  <a:srgbClr val="FFFFFF"/>
                </a:solidFill>
                <a:effectLst/>
                <a:uLnTx/>
                <a:uFillTx/>
                <a:latin typeface="Calibri"/>
                <a:ea typeface="Calibri"/>
                <a:cs typeface="Calibri"/>
                <a:sym typeface="Calibri"/>
              </a:rPr>
              <a:t>AMS 2024</a:t>
            </a:r>
            <a:endParaRPr kumimoji="0" sz="1400"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sp>
        <p:nvSpPr>
          <p:cNvPr id="4" name="Google Shape;700;p53">
            <a:extLst>
              <a:ext uri="{FF2B5EF4-FFF2-40B4-BE49-F238E27FC236}">
                <a16:creationId xmlns:a16="http://schemas.microsoft.com/office/drawing/2014/main" id="{F067ED91-F1E3-C645-BD05-7328841A24D5}"/>
              </a:ext>
            </a:extLst>
          </p:cNvPr>
          <p:cNvSpPr txBox="1"/>
          <p:nvPr/>
        </p:nvSpPr>
        <p:spPr>
          <a:xfrm>
            <a:off x="0" y="6117201"/>
            <a:ext cx="1491175" cy="573721"/>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US" sz="2000" b="0"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lang="en-US" sz="2000" kern="0" dirty="0" smtClean="0">
                <a:solidFill>
                  <a:srgbClr val="000000"/>
                </a:solidFill>
                <a:latin typeface="Calibri"/>
                <a:ea typeface="Calibri"/>
                <a:cs typeface="Calibri"/>
                <a:sym typeface="Calibri"/>
              </a:rPr>
              <a:t>Feb 1</a:t>
            </a:r>
            <a:r>
              <a:rPr kumimoji="0" lang="en-US" sz="2000" b="0" i="0" u="none" strike="noStrike" kern="0" cap="none" spc="0" normalizeH="0" baseline="0" noProof="0" dirty="0" smtClean="0">
                <a:ln>
                  <a:noFill/>
                </a:ln>
                <a:solidFill>
                  <a:srgbClr val="000000"/>
                </a:solidFill>
                <a:effectLst/>
                <a:uLnTx/>
                <a:uFillTx/>
                <a:latin typeface="Calibri"/>
                <a:ea typeface="Calibri"/>
                <a:cs typeface="Calibri"/>
                <a:sym typeface="Calibri"/>
              </a:rPr>
              <a:t>, 2024</a:t>
            </a:r>
            <a:endParaRPr kumimoji="0"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5" name="Google Shape;702;p53">
            <a:extLst>
              <a:ext uri="{FF2B5EF4-FFF2-40B4-BE49-F238E27FC236}">
                <a16:creationId xmlns:a16="http://schemas.microsoft.com/office/drawing/2014/main" id="{CA8B16E1-4B13-4F4B-9151-E12185097568}"/>
              </a:ext>
            </a:extLst>
          </p:cNvPr>
          <p:cNvSpPr txBox="1"/>
          <p:nvPr/>
        </p:nvSpPr>
        <p:spPr>
          <a:xfrm>
            <a:off x="3295185" y="5315399"/>
            <a:ext cx="8791307" cy="830997"/>
          </a:xfrm>
          <a:prstGeom prst="rect">
            <a:avLst/>
          </a:prstGeom>
          <a:noFill/>
          <a:ln>
            <a:noFill/>
          </a:ln>
        </p:spPr>
        <p:txBody>
          <a:bodyPr spcFirstLastPara="1" wrap="square" lIns="91425" tIns="45700" rIns="91425" bIns="45700" anchor="t" anchorCtr="0">
            <a:noAutofit/>
          </a:bodyPr>
          <a:lstStyle/>
          <a:p>
            <a:pPr lvl="0"/>
            <a:r>
              <a:rPr kumimoji="0" lang="en-US" sz="1800" b="0" i="1" u="none" strike="noStrike" kern="1200" cap="none" spc="0" normalizeH="0" baseline="0" noProof="0" dirty="0">
                <a:ln>
                  <a:noFill/>
                </a:ln>
                <a:solidFill>
                  <a:srgbClr val="000000"/>
                </a:solidFill>
                <a:effectLst/>
                <a:uLnTx/>
                <a:uFillTx/>
                <a:latin typeface="Arial"/>
                <a:ea typeface="+mn-ea"/>
                <a:cs typeface="+mn-cs"/>
              </a:rPr>
              <a:t>Timothy J. Schmit </a:t>
            </a:r>
            <a:r>
              <a:rPr kumimoji="0" lang="en-US" sz="1800" b="0" i="1" u="none" strike="noStrike" kern="1200" cap="none" spc="0" normalizeH="0" baseline="30000" noProof="0" dirty="0">
                <a:ln>
                  <a:noFill/>
                </a:ln>
                <a:solidFill>
                  <a:srgbClr val="000000"/>
                </a:solidFill>
                <a:effectLst/>
                <a:uLnTx/>
                <a:uFillTx/>
                <a:latin typeface="Arial"/>
                <a:ea typeface="+mn-ea"/>
                <a:cs typeface="+mn-cs"/>
              </a:rPr>
              <a:t>a</a:t>
            </a:r>
            <a:r>
              <a:rPr kumimoji="0" lang="en-US" sz="1800" b="0" i="1" u="none" strike="noStrike" kern="1200" cap="none" spc="0" normalizeH="0" baseline="0" noProof="0" dirty="0">
                <a:ln>
                  <a:noFill/>
                </a:ln>
                <a:solidFill>
                  <a:srgbClr val="000000"/>
                </a:solidFill>
                <a:effectLst/>
                <a:uLnTx/>
                <a:uFillTx/>
                <a:latin typeface="Arial"/>
                <a:ea typeface="+mn-ea"/>
                <a:cs typeface="+mn-cs"/>
              </a:rPr>
              <a:t>,</a:t>
            </a:r>
            <a:r>
              <a:rPr kumimoji="0" lang="en-US" sz="1800" b="0" i="1" u="none" strike="noStrike" kern="1200" cap="none" spc="0" normalizeH="0" baseline="30000" noProof="0" dirty="0">
                <a:ln>
                  <a:noFill/>
                </a:ln>
                <a:solidFill>
                  <a:srgbClr val="000000"/>
                </a:solidFill>
                <a:effectLst/>
                <a:uLnTx/>
                <a:uFillTx/>
                <a:latin typeface="Arial"/>
                <a:ea typeface="+mn-ea"/>
                <a:cs typeface="+mn-cs"/>
              </a:rPr>
              <a:t> </a:t>
            </a:r>
            <a:r>
              <a:rPr kumimoji="0" lang="en-US" sz="1800" b="0" i="1" u="none" strike="noStrike" kern="1200" cap="none" spc="0" normalizeH="0" baseline="0" noProof="0" dirty="0" err="1">
                <a:ln>
                  <a:noFill/>
                </a:ln>
                <a:solidFill>
                  <a:srgbClr val="000000"/>
                </a:solidFill>
                <a:effectLst/>
                <a:uLnTx/>
                <a:uFillTx/>
                <a:latin typeface="Arial"/>
                <a:ea typeface="+mn-ea"/>
                <a:cs typeface="+mn-cs"/>
              </a:rPr>
              <a:t>Zhenglong</a:t>
            </a:r>
            <a:r>
              <a:rPr kumimoji="0" lang="en-US" sz="1800" b="0" i="1" u="none" strike="noStrike" kern="1200" cap="none" spc="0" normalizeH="0" baseline="0" noProof="0" dirty="0">
                <a:ln>
                  <a:noFill/>
                </a:ln>
                <a:solidFill>
                  <a:srgbClr val="000000"/>
                </a:solidFill>
                <a:effectLst/>
                <a:uLnTx/>
                <a:uFillTx/>
                <a:latin typeface="Arial"/>
                <a:ea typeface="+mn-ea"/>
                <a:cs typeface="+mn-cs"/>
              </a:rPr>
              <a:t> Li </a:t>
            </a:r>
            <a:r>
              <a:rPr kumimoji="0" lang="en-US" sz="1800" b="0" i="1" u="none" strike="noStrike" kern="1200" cap="none" spc="0" normalizeH="0" baseline="30000" noProof="0" dirty="0">
                <a:ln>
                  <a:noFill/>
                </a:ln>
                <a:solidFill>
                  <a:srgbClr val="000000"/>
                </a:solidFill>
                <a:effectLst/>
                <a:uLnTx/>
                <a:uFillTx/>
                <a:latin typeface="Arial"/>
                <a:ea typeface="+mn-ea"/>
                <a:cs typeface="+mn-cs"/>
              </a:rPr>
              <a:t>b</a:t>
            </a:r>
            <a:r>
              <a:rPr lang="en-US" i="1" dirty="0">
                <a:solidFill>
                  <a:srgbClr val="000000"/>
                </a:solidFill>
              </a:rPr>
              <a:t>, Dave Tobin </a:t>
            </a:r>
            <a:r>
              <a:rPr lang="en-US" i="1" baseline="30000" dirty="0" smtClean="0">
                <a:solidFill>
                  <a:srgbClr val="000000"/>
                </a:solidFill>
              </a:rPr>
              <a:t>c</a:t>
            </a:r>
            <a:r>
              <a:rPr lang="en-US" i="1" dirty="0" smtClean="0">
                <a:solidFill>
                  <a:srgbClr val="000000"/>
                </a:solidFill>
              </a:rPr>
              <a:t>, Mat </a:t>
            </a:r>
            <a:r>
              <a:rPr lang="en-US" i="1" dirty="0" err="1">
                <a:solidFill>
                  <a:srgbClr val="000000"/>
                </a:solidFill>
              </a:rPr>
              <a:t>Gunshor</a:t>
            </a:r>
            <a:r>
              <a:rPr lang="en-US" i="1" dirty="0">
                <a:solidFill>
                  <a:srgbClr val="000000"/>
                </a:solidFill>
              </a:rPr>
              <a:t> </a:t>
            </a:r>
            <a:r>
              <a:rPr lang="en-US" i="1" baseline="30000" dirty="0">
                <a:solidFill>
                  <a:srgbClr val="000000"/>
                </a:solidFill>
              </a:rPr>
              <a:t>b</a:t>
            </a:r>
            <a:r>
              <a:rPr lang="en-US" i="1" dirty="0">
                <a:solidFill>
                  <a:srgbClr val="000000"/>
                </a:solidFill>
              </a:rPr>
              <a:t>, </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lvl="0">
              <a:defRPr/>
            </a:pPr>
            <a:r>
              <a:rPr lang="en-US" i="1" dirty="0" smtClean="0">
                <a:solidFill>
                  <a:srgbClr val="000000"/>
                </a:solidFill>
                <a:latin typeface="Arial"/>
              </a:rPr>
              <a:t>James G. </a:t>
            </a:r>
            <a:r>
              <a:rPr lang="en-US" i="1" dirty="0" err="1" smtClean="0">
                <a:solidFill>
                  <a:srgbClr val="000000"/>
                </a:solidFill>
                <a:latin typeface="Arial"/>
              </a:rPr>
              <a:t>Yoe</a:t>
            </a:r>
            <a:r>
              <a:rPr lang="en-US" i="1" dirty="0" smtClean="0">
                <a:solidFill>
                  <a:srgbClr val="000000"/>
                </a:solidFill>
                <a:latin typeface="Arial"/>
              </a:rPr>
              <a:t> </a:t>
            </a:r>
            <a:r>
              <a:rPr lang="en-US" i="1" baseline="30000" dirty="0" smtClean="0">
                <a:solidFill>
                  <a:srgbClr val="000000"/>
                </a:solidFill>
              </a:rPr>
              <a:t>d</a:t>
            </a:r>
            <a:r>
              <a:rPr kumimoji="0" lang="en-US" sz="1800" b="0" i="1" u="none" strike="noStrike" kern="1200" cap="none" spc="0" normalizeH="0" baseline="0" noProof="0" dirty="0" smtClean="0">
                <a:ln>
                  <a:noFill/>
                </a:ln>
                <a:solidFill>
                  <a:srgbClr val="000000"/>
                </a:solidFill>
                <a:effectLst/>
                <a:uLnTx/>
                <a:uFillTx/>
                <a:latin typeface="Arial"/>
                <a:ea typeface="+mn-ea"/>
                <a:cs typeface="+mn-cs"/>
              </a:rPr>
              <a:t>, Andrew </a:t>
            </a:r>
            <a:r>
              <a:rPr kumimoji="0" lang="en-US" sz="1800" b="0" i="1" u="none" strike="noStrike" kern="1200" cap="none" spc="0" normalizeH="0" baseline="0" noProof="0" dirty="0" err="1">
                <a:ln>
                  <a:noFill/>
                </a:ln>
                <a:solidFill>
                  <a:srgbClr val="000000"/>
                </a:solidFill>
                <a:effectLst/>
                <a:uLnTx/>
                <a:uFillTx/>
                <a:latin typeface="Arial"/>
                <a:ea typeface="+mn-ea"/>
                <a:cs typeface="+mn-cs"/>
              </a:rPr>
              <a:t>Heidinger</a:t>
            </a:r>
            <a:r>
              <a:rPr kumimoji="0" lang="en-US" sz="1800" b="0" i="1" u="none" strike="noStrike" kern="1200" cap="none" spc="0" normalizeH="0" baseline="0" noProof="0" dirty="0">
                <a:ln>
                  <a:noFill/>
                </a:ln>
                <a:solidFill>
                  <a:srgbClr val="000000"/>
                </a:solidFill>
                <a:effectLst/>
                <a:uLnTx/>
                <a:uFillTx/>
                <a:latin typeface="Arial"/>
                <a:ea typeface="+mn-ea"/>
                <a:cs typeface="+mn-cs"/>
              </a:rPr>
              <a:t> </a:t>
            </a:r>
            <a:r>
              <a:rPr lang="en-US" i="1" baseline="30000" dirty="0" smtClean="0">
                <a:solidFill>
                  <a:srgbClr val="000000"/>
                </a:solidFill>
                <a:latin typeface="Arial"/>
              </a:rPr>
              <a:t>e </a:t>
            </a:r>
            <a:r>
              <a:rPr lang="en-US" i="1" dirty="0" smtClean="0">
                <a:solidFill>
                  <a:srgbClr val="000000"/>
                </a:solidFill>
                <a:latin typeface="Arial"/>
              </a:rPr>
              <a:t>etc.</a:t>
            </a:r>
            <a:br>
              <a:rPr lang="en-US" i="1" dirty="0" smtClean="0">
                <a:solidFill>
                  <a:srgbClr val="000000"/>
                </a:solidFill>
                <a:latin typeface="Arial"/>
              </a:rPr>
            </a:br>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a</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NOAA/NESDIS/STAR    </a:t>
            </a:r>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b</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kumimoji="0" lang="en-US" sz="1800" b="0" i="0" u="none" strike="noStrike" kern="1200" cap="none" spc="0" normalizeH="0" baseline="0" noProof="0" dirty="0">
                <a:ln>
                  <a:noFill/>
                </a:ln>
                <a:solidFill>
                  <a:srgbClr val="000000"/>
                </a:solidFill>
                <a:effectLst/>
                <a:uLnTx/>
                <a:uFillTx/>
                <a:latin typeface="Arial"/>
                <a:ea typeface="+mn-ea"/>
                <a:cs typeface="+mn-cs"/>
              </a:rPr>
              <a:t>University of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Wisconsin-Madison/CIMSS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r>
              <a:rPr kumimoji="0" lang="en-US" sz="1800" b="0" i="0" u="none" strike="noStrike" kern="1200" cap="none" spc="0" normalizeH="0" baseline="30000" noProof="0" dirty="0" smtClean="0">
                <a:ln>
                  <a:noFill/>
                </a:ln>
                <a:solidFill>
                  <a:srgbClr val="000000"/>
                </a:solidFill>
                <a:effectLst/>
                <a:uLnTx/>
                <a:uFillTx/>
                <a:latin typeface="Arial"/>
                <a:ea typeface="+mn-ea"/>
                <a:cs typeface="+mn-cs"/>
              </a:rPr>
              <a:t>c</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 </a:t>
            </a:r>
            <a:r>
              <a:rPr lang="en-US" dirty="0">
                <a:solidFill>
                  <a:srgbClr val="000000"/>
                </a:solidFill>
              </a:rPr>
              <a:t>University of </a:t>
            </a:r>
            <a:r>
              <a:rPr lang="en-US" dirty="0" smtClean="0">
                <a:solidFill>
                  <a:srgbClr val="000000"/>
                </a:solidFill>
              </a:rPr>
              <a:t>Wisconsin-Madison/SSEC</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a:t>
            </a:r>
            <a:r>
              <a:rPr lang="en-US" i="1" baseline="30000" dirty="0" smtClean="0">
                <a:solidFill>
                  <a:srgbClr val="000000"/>
                </a:solidFill>
              </a:rPr>
              <a:t>d </a:t>
            </a:r>
            <a:r>
              <a:rPr lang="en-US" dirty="0" smtClean="0">
                <a:solidFill>
                  <a:srgbClr val="000000"/>
                </a:solidFill>
              </a:rPr>
              <a:t>NOAA/NWS</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a:t>
            </a:r>
            <a:r>
              <a:rPr kumimoji="0" lang="en-US" sz="1800" b="0" i="1" u="none" strike="noStrike" kern="1200" cap="none" spc="0" normalizeH="0" baseline="30000" noProof="0" dirty="0" smtClean="0">
                <a:ln>
                  <a:noFill/>
                </a:ln>
                <a:solidFill>
                  <a:srgbClr val="000000"/>
                </a:solidFill>
                <a:effectLst/>
                <a:uLnTx/>
                <a:uFillTx/>
                <a:latin typeface="Arial"/>
                <a:ea typeface="+mn-ea"/>
                <a:cs typeface="+mn-cs"/>
              </a:rPr>
              <a:t>e </a:t>
            </a:r>
            <a:r>
              <a:rPr lang="en-US" dirty="0" smtClean="0">
                <a:solidFill>
                  <a:srgbClr val="000000"/>
                </a:solidFill>
              </a:rPr>
              <a:t>NOAA/GeoXO</a:t>
            </a:r>
            <a:endParaRPr lang="en-US" dirty="0">
              <a:solidFill>
                <a:srgbClr val="000000"/>
              </a:solidFill>
            </a:endParaRPr>
          </a:p>
        </p:txBody>
      </p:sp>
      <p:pic>
        <p:nvPicPr>
          <p:cNvPr id="6" name="legacy_advanced_sounder_cub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84735" y="12113"/>
            <a:ext cx="2234040" cy="1711179"/>
          </a:xfrm>
          <a:prstGeom prst="rect">
            <a:avLst/>
          </a:prstGeom>
        </p:spPr>
      </p:pic>
    </p:spTree>
    <p:extLst>
      <p:ext uri="{BB962C8B-B14F-4D97-AF65-F5344CB8AC3E}">
        <p14:creationId xmlns:p14="http://schemas.microsoft.com/office/powerpoint/2010/main" val="41540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2" y="24579"/>
            <a:ext cx="6467766" cy="2668767"/>
          </a:xfrm>
          <a:prstGeom prst="rect">
            <a:avLst/>
          </a:prstGeom>
        </p:spPr>
      </p:pic>
      <p:sp>
        <p:nvSpPr>
          <p:cNvPr id="4" name="Title 3"/>
          <p:cNvSpPr>
            <a:spLocks noGrp="1"/>
          </p:cNvSpPr>
          <p:nvPr>
            <p:ph type="title"/>
          </p:nvPr>
        </p:nvSpPr>
        <p:spPr>
          <a:xfrm>
            <a:off x="5083629" y="44788"/>
            <a:ext cx="10515600" cy="1325563"/>
          </a:xfrm>
        </p:spPr>
        <p:txBody>
          <a:bodyPr/>
          <a:lstStyle/>
          <a:p>
            <a:r>
              <a:rPr lang="en-US" dirty="0" smtClean="0"/>
              <a:t>Spectral</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997" y="1072330"/>
            <a:ext cx="6018269" cy="1579302"/>
          </a:xfrm>
          <a:prstGeom prst="rect">
            <a:avLst/>
          </a:prstGeom>
        </p:spPr>
      </p:pic>
      <p:sp>
        <p:nvSpPr>
          <p:cNvPr id="7" name="Rectangle 6"/>
          <p:cNvSpPr/>
          <p:nvPr/>
        </p:nvSpPr>
        <p:spPr>
          <a:xfrm>
            <a:off x="10351608" y="1319552"/>
            <a:ext cx="2538664" cy="131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6414" y="2632381"/>
            <a:ext cx="9415550" cy="4108603"/>
          </a:xfrm>
          <a:prstGeom prst="rect">
            <a:avLst/>
          </a:prstGeom>
        </p:spPr>
      </p:pic>
    </p:spTree>
    <p:extLst>
      <p:ext uri="{BB962C8B-B14F-4D97-AF65-F5344CB8AC3E}">
        <p14:creationId xmlns:p14="http://schemas.microsoft.com/office/powerpoint/2010/main" val="2044637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33"/>
        <p:cNvGrpSpPr/>
        <p:nvPr/>
      </p:nvGrpSpPr>
      <p:grpSpPr>
        <a:xfrm>
          <a:off x="0" y="0"/>
          <a:ext cx="0" cy="0"/>
          <a:chOff x="0" y="0"/>
          <a:chExt cx="0" cy="0"/>
        </a:xfrm>
      </p:grpSpPr>
      <p:pic>
        <p:nvPicPr>
          <p:cNvPr id="234" name="Google Shape;234;g140dd115efb_2_56"/>
          <p:cNvPicPr preferRelativeResize="0"/>
          <p:nvPr/>
        </p:nvPicPr>
        <p:blipFill rotWithShape="1">
          <a:blip r:embed="rId3">
            <a:alphaModFix/>
          </a:blip>
          <a:srcRect l="6122" r="7538"/>
          <a:stretch/>
        </p:blipFill>
        <p:spPr>
          <a:xfrm>
            <a:off x="2520779" y="1048335"/>
            <a:ext cx="9671221" cy="5293700"/>
          </a:xfrm>
          <a:prstGeom prst="rect">
            <a:avLst/>
          </a:prstGeom>
          <a:noFill/>
          <a:ln>
            <a:noFill/>
          </a:ln>
        </p:spPr>
      </p:pic>
      <p:sp>
        <p:nvSpPr>
          <p:cNvPr id="235" name="Google Shape;235;g140dd115efb_2_56"/>
          <p:cNvSpPr txBox="1">
            <a:spLocks noGrp="1"/>
          </p:cNvSpPr>
          <p:nvPr>
            <p:ph type="title"/>
          </p:nvPr>
        </p:nvSpPr>
        <p:spPr>
          <a:xfrm>
            <a:off x="838200" y="515965"/>
            <a:ext cx="10515600"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GeoXO GXS Moisture Weighting Functions</a:t>
            </a:r>
            <a:endParaRPr/>
          </a:p>
        </p:txBody>
      </p:sp>
      <p:sp>
        <p:nvSpPr>
          <p:cNvPr id="237" name="Google Shape;237;g140dd115efb_2_56"/>
          <p:cNvSpPr txBox="1"/>
          <p:nvPr/>
        </p:nvSpPr>
        <p:spPr>
          <a:xfrm>
            <a:off x="10830884" y="6490755"/>
            <a:ext cx="343519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UW/CIMSS</a:t>
            </a:r>
            <a:endParaRPr sz="1400" b="0" i="0" u="none" strike="noStrike" cap="none">
              <a:solidFill>
                <a:srgbClr val="000000"/>
              </a:solidFill>
              <a:latin typeface="Arial"/>
              <a:ea typeface="Arial"/>
              <a:cs typeface="Arial"/>
              <a:sym typeface="Arial"/>
            </a:endParaRPr>
          </a:p>
        </p:txBody>
      </p:sp>
      <p:sp>
        <p:nvSpPr>
          <p:cNvPr id="238" name="Google Shape;238;g140dd115efb_2_56"/>
          <p:cNvSpPr txBox="1"/>
          <p:nvPr/>
        </p:nvSpPr>
        <p:spPr>
          <a:xfrm>
            <a:off x="12" y="1210839"/>
            <a:ext cx="2836200" cy="440116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err="1">
                <a:solidFill>
                  <a:srgbClr val="000000"/>
                </a:solidFill>
                <a:latin typeface="Arial"/>
                <a:ea typeface="Arial"/>
                <a:cs typeface="Arial"/>
                <a:sym typeface="Arial"/>
              </a:rPr>
              <a:t>GeoXO</a:t>
            </a:r>
            <a:r>
              <a:rPr lang="en-US" sz="1400" b="0" i="0" u="none" strike="noStrike" cap="none" dirty="0">
                <a:solidFill>
                  <a:srgbClr val="000000"/>
                </a:solidFill>
                <a:latin typeface="Arial"/>
                <a:ea typeface="Arial"/>
                <a:cs typeface="Arial"/>
                <a:sym typeface="Arial"/>
              </a:rPr>
              <a:t> IR-Sounder (GXS) Science Working Group has computed the Weighting functions for the nominal specifications of GXS.</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Weighting functions (aka Jacobians) show where in the atmosphere information comes from.</a:t>
            </a:r>
            <a:endParaRPr dirty="0"/>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These plots show the weighting functions for moisture. </a:t>
            </a:r>
            <a:endParaRPr dirty="0"/>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dirty="0">
                <a:solidFill>
                  <a:srgbClr val="000000"/>
                </a:solidFill>
                <a:latin typeface="Arial"/>
                <a:ea typeface="Arial"/>
                <a:cs typeface="Arial"/>
                <a:sym typeface="Arial"/>
              </a:rPr>
              <a:t>These are also important for picking channels for data </a:t>
            </a:r>
            <a:r>
              <a:rPr lang="en-US" sz="1400" b="0" i="0" u="none" strike="noStrike" cap="none" dirty="0" smtClean="0">
                <a:solidFill>
                  <a:srgbClr val="000000"/>
                </a:solidFill>
                <a:latin typeface="Arial"/>
                <a:ea typeface="Arial"/>
                <a:cs typeface="Arial"/>
                <a:sym typeface="Arial"/>
              </a:rPr>
              <a:t>assimilation, although as many as possible should be used.</a:t>
            </a:r>
            <a:endParaRPr dirty="0"/>
          </a:p>
        </p:txBody>
      </p:sp>
      <p:sp>
        <p:nvSpPr>
          <p:cNvPr id="239" name="Google Shape;239;g140dd115efb_2_56"/>
          <p:cNvSpPr txBox="1"/>
          <p:nvPr/>
        </p:nvSpPr>
        <p:spPr>
          <a:xfrm>
            <a:off x="521672" y="6172509"/>
            <a:ext cx="10127743" cy="738633"/>
          </a:xfrm>
          <a:prstGeom prst="rect">
            <a:avLst/>
          </a:prstGeom>
          <a:solidFill>
            <a:srgbClr val="FFFF00"/>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i="1" dirty="0"/>
              <a:t>They show how much more vertical information GXS will provide compared to </a:t>
            </a:r>
            <a:r>
              <a:rPr lang="en-US" sz="1800" b="1" i="1" dirty="0" smtClean="0"/>
              <a:t>ABI </a:t>
            </a:r>
            <a:r>
              <a:rPr lang="en-US" sz="1800" b="1" i="1" dirty="0"/>
              <a:t>or the previous GOES </a:t>
            </a:r>
            <a:r>
              <a:rPr lang="en-US" sz="1800" b="1" i="1" dirty="0" smtClean="0"/>
              <a:t>Sounders, this is in part to the many more overlapping spectral bands.</a:t>
            </a:r>
            <a:endParaRPr sz="1800" b="1" i="1" dirty="0"/>
          </a:p>
        </p:txBody>
      </p:sp>
    </p:spTree>
    <p:extLst>
      <p:ext uri="{BB962C8B-B14F-4D97-AF65-F5344CB8AC3E}">
        <p14:creationId xmlns:p14="http://schemas.microsoft.com/office/powerpoint/2010/main" val="20462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sp>
        <p:nvSpPr>
          <p:cNvPr id="5" name="Google Shape;235;g140dd115efb_2_56"/>
          <p:cNvSpPr txBox="1">
            <a:spLocks noGrp="1"/>
          </p:cNvSpPr>
          <p:nvPr>
            <p:ph type="title"/>
          </p:nvPr>
        </p:nvSpPr>
        <p:spPr>
          <a:xfrm>
            <a:off x="1277816" y="191627"/>
            <a:ext cx="9484541" cy="8337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3600" dirty="0" smtClean="0"/>
              <a:t>More spectral bands means more vertical information for temperature and moisture</a:t>
            </a:r>
            <a:endParaRPr sz="3600" dirty="0"/>
          </a:p>
        </p:txBody>
      </p:sp>
      <p:sp>
        <p:nvSpPr>
          <p:cNvPr id="6" name="TextBox 5"/>
          <p:cNvSpPr txBox="1"/>
          <p:nvPr/>
        </p:nvSpPr>
        <p:spPr>
          <a:xfrm>
            <a:off x="8842895" y="1964269"/>
            <a:ext cx="3102919" cy="2031325"/>
          </a:xfrm>
          <a:prstGeom prst="rect">
            <a:avLst/>
          </a:prstGeom>
          <a:solidFill>
            <a:srgbClr val="FFFF00"/>
          </a:solidFill>
        </p:spPr>
        <p:txBody>
          <a:bodyPr wrap="square" rtlCol="0">
            <a:spAutoFit/>
          </a:bodyPr>
          <a:lstStyle/>
          <a:p>
            <a:r>
              <a:rPr lang="en-US" dirty="0" smtClean="0"/>
              <a:t>IASI granule used to show the great improvement of the GXS over previous geostationary capabilities. Not shown are the improved temporal or spatial attributes of the GXS. </a:t>
            </a:r>
            <a:endParaRPr lang="en-US" dirty="0"/>
          </a:p>
        </p:txBody>
      </p:sp>
      <p:pic>
        <p:nvPicPr>
          <p:cNvPr id="7" name="Picture 6" descr="GXS_Proposed1563Channels_Sample3DStack_FromIASI_07Dec2020_1756UTC_650to2300"/>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14039"/>
          <a:stretch/>
        </p:blipFill>
        <p:spPr>
          <a:xfrm>
            <a:off x="769435" y="1304692"/>
            <a:ext cx="3618570" cy="4209582"/>
          </a:xfrm>
          <a:prstGeom prst="rect">
            <a:avLst/>
          </a:prstGeom>
        </p:spPr>
      </p:pic>
      <p:pic>
        <p:nvPicPr>
          <p:cNvPr id="8" name="Picture 7" descr="ABI_IRChannels_Sample3DStack_FromIASI_07Dec2020_1756UTC_650to2300"/>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r="14436"/>
          <a:stretch/>
        </p:blipFill>
        <p:spPr>
          <a:xfrm>
            <a:off x="4834033" y="1304692"/>
            <a:ext cx="3601864" cy="4209582"/>
          </a:xfrm>
          <a:prstGeom prst="rect">
            <a:avLst/>
          </a:prstGeom>
        </p:spPr>
      </p:pic>
      <p:sp>
        <p:nvSpPr>
          <p:cNvPr id="10" name="TextBox 9"/>
          <p:cNvSpPr txBox="1"/>
          <p:nvPr/>
        </p:nvSpPr>
        <p:spPr>
          <a:xfrm>
            <a:off x="2316852" y="1221055"/>
            <a:ext cx="6647974" cy="461665"/>
          </a:xfrm>
          <a:prstGeom prst="rect">
            <a:avLst/>
          </a:prstGeom>
          <a:noFill/>
        </p:spPr>
        <p:txBody>
          <a:bodyPr wrap="none" rtlCol="0">
            <a:spAutoFit/>
          </a:bodyPr>
          <a:lstStyle/>
          <a:p>
            <a:r>
              <a:rPr lang="en-US" sz="2400" b="1" dirty="0" smtClean="0"/>
              <a:t>GXS				     ABI		</a:t>
            </a:r>
            <a:endParaRPr lang="en-US" sz="2400" b="1" dirty="0"/>
          </a:p>
        </p:txBody>
      </p:sp>
      <p:graphicFrame>
        <p:nvGraphicFramePr>
          <p:cNvPr id="2" name="Table 1"/>
          <p:cNvGraphicFramePr>
            <a:graphicFrameLocks noGrp="1"/>
          </p:cNvGraphicFramePr>
          <p:nvPr>
            <p:extLst/>
          </p:nvPr>
        </p:nvGraphicFramePr>
        <p:xfrm>
          <a:off x="275684" y="5141125"/>
          <a:ext cx="8266150" cy="1112520"/>
        </p:xfrm>
        <a:graphic>
          <a:graphicData uri="http://schemas.openxmlformats.org/drawingml/2006/table">
            <a:tbl>
              <a:tblPr firstRow="1" bandRow="1">
                <a:tableStyleId>{5C22544A-7EE6-4342-B048-85BDC9FD1C3A}</a:tableStyleId>
              </a:tblPr>
              <a:tblGrid>
                <a:gridCol w="1607867">
                  <a:extLst>
                    <a:ext uri="{9D8B030D-6E8A-4147-A177-3AD203B41FA5}">
                      <a16:colId xmlns:a16="http://schemas.microsoft.com/office/drawing/2014/main" val="1314161338"/>
                    </a:ext>
                  </a:extLst>
                </a:gridCol>
                <a:gridCol w="2799961">
                  <a:extLst>
                    <a:ext uri="{9D8B030D-6E8A-4147-A177-3AD203B41FA5}">
                      <a16:colId xmlns:a16="http://schemas.microsoft.com/office/drawing/2014/main" val="1057005906"/>
                    </a:ext>
                  </a:extLst>
                </a:gridCol>
                <a:gridCol w="3858322">
                  <a:extLst>
                    <a:ext uri="{9D8B030D-6E8A-4147-A177-3AD203B41FA5}">
                      <a16:colId xmlns:a16="http://schemas.microsoft.com/office/drawing/2014/main" val="670362880"/>
                    </a:ext>
                  </a:extLst>
                </a:gridCol>
              </a:tblGrid>
              <a:tr h="370840">
                <a:tc gridSpan="3">
                  <a:txBody>
                    <a:bodyPr/>
                    <a:lstStyle/>
                    <a:p>
                      <a:pPr algn="ctr"/>
                      <a:r>
                        <a:rPr lang="en-US" dirty="0" smtClean="0"/>
                        <a:t>Number of Independent Pieces of Vertical</a:t>
                      </a:r>
                      <a:r>
                        <a:rPr lang="en-US" baseline="0" dirty="0" smtClean="0"/>
                        <a:t> Information</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4963305"/>
                  </a:ext>
                </a:extLst>
              </a:tr>
              <a:tr h="370840">
                <a:tc>
                  <a:txBody>
                    <a:bodyPr/>
                    <a:lstStyle/>
                    <a:p>
                      <a:pPr algn="r"/>
                      <a:r>
                        <a:rPr lang="en-US" dirty="0" smtClean="0"/>
                        <a:t>Temperature</a:t>
                      </a:r>
                      <a:endParaRPr lang="en-US" dirty="0"/>
                    </a:p>
                  </a:txBody>
                  <a:tcPr/>
                </a:tc>
                <a:tc>
                  <a:txBody>
                    <a:bodyPr/>
                    <a:lstStyle/>
                    <a:p>
                      <a:pPr algn="ctr"/>
                      <a:r>
                        <a:rPr lang="en-US" dirty="0" smtClean="0"/>
                        <a:t>13</a:t>
                      </a:r>
                      <a:endParaRPr lang="en-US" dirty="0"/>
                    </a:p>
                  </a:txBody>
                  <a:tcPr/>
                </a:tc>
                <a:tc>
                  <a:txBody>
                    <a:bodyPr/>
                    <a:lstStyle/>
                    <a:p>
                      <a:pPr algn="ctr"/>
                      <a:r>
                        <a:rPr lang="en-US" dirty="0" smtClean="0"/>
                        <a:t>2</a:t>
                      </a:r>
                      <a:endParaRPr lang="en-US" dirty="0"/>
                    </a:p>
                  </a:txBody>
                  <a:tcPr/>
                </a:tc>
                <a:extLst>
                  <a:ext uri="{0D108BD9-81ED-4DB2-BD59-A6C34878D82A}">
                    <a16:rowId xmlns:a16="http://schemas.microsoft.com/office/drawing/2014/main" val="3608188193"/>
                  </a:ext>
                </a:extLst>
              </a:tr>
              <a:tr h="370840">
                <a:tc>
                  <a:txBody>
                    <a:bodyPr/>
                    <a:lstStyle/>
                    <a:p>
                      <a:pPr algn="r"/>
                      <a:r>
                        <a:rPr lang="en-US" dirty="0" smtClean="0"/>
                        <a:t>Moisture</a:t>
                      </a:r>
                      <a:endParaRPr lang="en-US" dirty="0"/>
                    </a:p>
                  </a:txBody>
                  <a:tcPr/>
                </a:tc>
                <a:tc>
                  <a:txBody>
                    <a:bodyPr/>
                    <a:lstStyle/>
                    <a:p>
                      <a:pPr algn="ctr"/>
                      <a:r>
                        <a:rPr lang="en-US" dirty="0" smtClean="0"/>
                        <a:t>11</a:t>
                      </a:r>
                      <a:endParaRPr lang="en-US" dirty="0"/>
                    </a:p>
                  </a:txBody>
                  <a:tcPr/>
                </a:tc>
                <a:tc>
                  <a:txBody>
                    <a:bodyPr/>
                    <a:lstStyle/>
                    <a:p>
                      <a:pPr algn="ctr"/>
                      <a:r>
                        <a:rPr lang="en-US" dirty="0" smtClean="0"/>
                        <a:t>2.5</a:t>
                      </a:r>
                      <a:endParaRPr lang="en-US" dirty="0"/>
                    </a:p>
                  </a:txBody>
                  <a:tcPr/>
                </a:tc>
                <a:extLst>
                  <a:ext uri="{0D108BD9-81ED-4DB2-BD59-A6C34878D82A}">
                    <a16:rowId xmlns:a16="http://schemas.microsoft.com/office/drawing/2014/main" val="2771547893"/>
                  </a:ext>
                </a:extLst>
              </a:tr>
            </a:tbl>
          </a:graphicData>
        </a:graphic>
      </p:graphicFrame>
      <p:sp>
        <p:nvSpPr>
          <p:cNvPr id="11" name="TextBox 10"/>
          <p:cNvSpPr txBox="1"/>
          <p:nvPr/>
        </p:nvSpPr>
        <p:spPr>
          <a:xfrm>
            <a:off x="8743249" y="4681722"/>
            <a:ext cx="3202565" cy="1754326"/>
          </a:xfrm>
          <a:prstGeom prst="rect">
            <a:avLst/>
          </a:prstGeom>
          <a:solidFill>
            <a:srgbClr val="FFFF00"/>
          </a:solidFill>
        </p:spPr>
        <p:txBody>
          <a:bodyPr wrap="square" rtlCol="0">
            <a:spAutoFit/>
          </a:bodyPr>
          <a:lstStyle/>
          <a:p>
            <a:r>
              <a:rPr lang="en-US" dirty="0" smtClean="0"/>
              <a:t>There is more than six times (temperature) and four times (moisture) of number of independent pieces of vertical information compared to the ABI. </a:t>
            </a:r>
            <a:endParaRPr lang="en-US" dirty="0"/>
          </a:p>
        </p:txBody>
      </p:sp>
      <p:sp>
        <p:nvSpPr>
          <p:cNvPr id="12" name="TextBox 11"/>
          <p:cNvSpPr txBox="1"/>
          <p:nvPr/>
        </p:nvSpPr>
        <p:spPr>
          <a:xfrm>
            <a:off x="978879" y="6253028"/>
            <a:ext cx="7549661" cy="646331"/>
          </a:xfrm>
          <a:prstGeom prst="rect">
            <a:avLst/>
          </a:prstGeom>
          <a:noFill/>
        </p:spPr>
        <p:txBody>
          <a:bodyPr wrap="square" rtlCol="0">
            <a:spAutoFit/>
          </a:bodyPr>
          <a:lstStyle/>
          <a:p>
            <a:r>
              <a:rPr lang="en-US" dirty="0"/>
              <a:t>S</a:t>
            </a:r>
            <a:r>
              <a:rPr lang="en-US" dirty="0" smtClean="0"/>
              <a:t>ee later talk, </a:t>
            </a:r>
            <a:r>
              <a:rPr lang="en-US" dirty="0"/>
              <a:t>this session: </a:t>
            </a:r>
            <a:r>
              <a:rPr lang="en-US" b="1" dirty="0"/>
              <a:t>The Sounding Capability from the Future Geostationary Extended Observations (GeoXO) Satellites</a:t>
            </a:r>
          </a:p>
        </p:txBody>
      </p:sp>
    </p:spTree>
    <p:extLst>
      <p:ext uri="{BB962C8B-B14F-4D97-AF65-F5344CB8AC3E}">
        <p14:creationId xmlns:p14="http://schemas.microsoft.com/office/powerpoint/2010/main" val="35205150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4AD38D-57E8-4ADF-9CBE-61D29C441D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066" t="15749" r="6019" b="18041"/>
          <a:stretch/>
        </p:blipFill>
        <p:spPr>
          <a:xfrm>
            <a:off x="2562290" y="4206786"/>
            <a:ext cx="493874" cy="2166164"/>
          </a:xfrm>
          <a:prstGeom prst="rect">
            <a:avLst/>
          </a:prstGeom>
        </p:spPr>
      </p:pic>
      <p:sp>
        <p:nvSpPr>
          <p:cNvPr id="8" name="Text Placeholder 7">
            <a:extLst>
              <a:ext uri="{FF2B5EF4-FFF2-40B4-BE49-F238E27FC236}">
                <a16:creationId xmlns:a16="http://schemas.microsoft.com/office/drawing/2014/main" id="{3A42C135-0F26-4494-BC1B-3816119965E8}"/>
              </a:ext>
            </a:extLst>
          </p:cNvPr>
          <p:cNvSpPr>
            <a:spLocks noGrp="1"/>
          </p:cNvSpPr>
          <p:nvPr>
            <p:ph type="body" idx="4"/>
          </p:nvPr>
        </p:nvSpPr>
        <p:spPr>
          <a:xfrm>
            <a:off x="6439918" y="1196867"/>
            <a:ext cx="5581057" cy="5120807"/>
          </a:xfrm>
        </p:spPr>
        <p:txBody>
          <a:bodyPr>
            <a:normAutofit fontScale="92500" lnSpcReduction="20000"/>
          </a:bodyPr>
          <a:lstStyle/>
          <a:p>
            <a:pPr marL="0" indent="0" algn="ctr">
              <a:spcBef>
                <a:spcPts val="600"/>
              </a:spcBef>
              <a:buClr>
                <a:schemeClr val="bg1"/>
              </a:buClr>
              <a:buSzPct val="95000"/>
              <a:buNone/>
            </a:pPr>
            <a:r>
              <a:rPr lang="en-US" sz="2000" b="1" i="1" dirty="0">
                <a:solidFill>
                  <a:srgbClr val="00FF00"/>
                </a:solidFill>
                <a:latin typeface="Calibri" panose="020F0502020204030204" pitchFamily="34" charset="0"/>
                <a:cs typeface="Calibri" panose="020F0502020204030204" pitchFamily="34" charset="0"/>
              </a:rPr>
              <a:t>APPLICATIONS</a:t>
            </a:r>
          </a:p>
          <a:p>
            <a:pPr>
              <a:buClr>
                <a:schemeClr val="bg1"/>
              </a:buClr>
              <a:buSzPct val="95000"/>
            </a:pPr>
            <a:r>
              <a:rPr lang="en-US" sz="2000" dirty="0">
                <a:solidFill>
                  <a:schemeClr val="bg1"/>
                </a:solidFill>
              </a:rPr>
              <a:t>Improve Numerical Weather Prediction</a:t>
            </a:r>
          </a:p>
          <a:p>
            <a:pPr lvl="1">
              <a:buClr>
                <a:schemeClr val="bg1"/>
              </a:buClr>
              <a:buSzPct val="95000"/>
            </a:pPr>
            <a:r>
              <a:rPr lang="en-US" sz="2000" dirty="0">
                <a:solidFill>
                  <a:schemeClr val="bg1"/>
                </a:solidFill>
              </a:rPr>
              <a:t>Global, Regional and </a:t>
            </a:r>
            <a:r>
              <a:rPr lang="en-US" sz="2000" dirty="0" err="1">
                <a:solidFill>
                  <a:schemeClr val="bg1"/>
                </a:solidFill>
              </a:rPr>
              <a:t>Meso</a:t>
            </a:r>
            <a:r>
              <a:rPr lang="en-US" sz="2000" dirty="0">
                <a:solidFill>
                  <a:schemeClr val="bg1"/>
                </a:solidFill>
              </a:rPr>
              <a:t> Scales</a:t>
            </a:r>
          </a:p>
          <a:p>
            <a:pPr lvl="1">
              <a:buClr>
                <a:schemeClr val="bg1"/>
              </a:buClr>
              <a:buSzPct val="95000"/>
            </a:pPr>
            <a:r>
              <a:rPr lang="en-US" sz="2000" dirty="0">
                <a:solidFill>
                  <a:schemeClr val="bg1"/>
                </a:solidFill>
              </a:rPr>
              <a:t>Improve tropical storm track and intensity</a:t>
            </a:r>
          </a:p>
          <a:p>
            <a:pPr lvl="1">
              <a:buClr>
                <a:schemeClr val="bg1"/>
              </a:buClr>
              <a:buSzPct val="95000"/>
            </a:pPr>
            <a:r>
              <a:rPr lang="en-US" sz="2000" dirty="0">
                <a:solidFill>
                  <a:schemeClr val="bg1"/>
                </a:solidFill>
              </a:rPr>
              <a:t>Improve forecasts of convection</a:t>
            </a:r>
          </a:p>
          <a:p>
            <a:pPr>
              <a:buClr>
                <a:schemeClr val="bg1"/>
              </a:buClr>
              <a:buSzPct val="95000"/>
            </a:pPr>
            <a:r>
              <a:rPr lang="en-US" sz="2000" dirty="0">
                <a:solidFill>
                  <a:schemeClr val="bg1"/>
                </a:solidFill>
              </a:rPr>
              <a:t>Now-casting (short-term forecasts)</a:t>
            </a:r>
          </a:p>
          <a:p>
            <a:pPr lvl="1">
              <a:buClr>
                <a:schemeClr val="bg1"/>
              </a:buClr>
              <a:buSzPct val="95000"/>
            </a:pPr>
            <a:r>
              <a:rPr lang="en-US" sz="2000" dirty="0">
                <a:solidFill>
                  <a:schemeClr val="bg1"/>
                </a:solidFill>
              </a:rPr>
              <a:t>Near-storm mesoscale analysis</a:t>
            </a:r>
          </a:p>
          <a:p>
            <a:pPr lvl="1">
              <a:buClr>
                <a:schemeClr val="bg1"/>
              </a:buClr>
              <a:buSzPct val="95000"/>
            </a:pPr>
            <a:r>
              <a:rPr lang="en-US" sz="2000" dirty="0">
                <a:solidFill>
                  <a:schemeClr val="bg1"/>
                </a:solidFill>
              </a:rPr>
              <a:t>Winter weather</a:t>
            </a:r>
          </a:p>
          <a:p>
            <a:pPr lvl="1">
              <a:buClr>
                <a:schemeClr val="bg1"/>
              </a:buClr>
              <a:buSzPct val="95000"/>
            </a:pPr>
            <a:r>
              <a:rPr lang="en-US" sz="2000" dirty="0">
                <a:solidFill>
                  <a:schemeClr val="bg1"/>
                </a:solidFill>
              </a:rPr>
              <a:t>Convective (location and intensity)</a:t>
            </a:r>
          </a:p>
          <a:p>
            <a:pPr lvl="1">
              <a:buClr>
                <a:schemeClr val="bg1"/>
              </a:buClr>
              <a:buSzPct val="95000"/>
            </a:pPr>
            <a:r>
              <a:rPr lang="en-US" sz="2000" dirty="0">
                <a:solidFill>
                  <a:schemeClr val="bg1"/>
                </a:solidFill>
              </a:rPr>
              <a:t>Critical layer temperature/moisture fields</a:t>
            </a:r>
          </a:p>
          <a:p>
            <a:pPr lvl="1">
              <a:buClr>
                <a:schemeClr val="bg1"/>
              </a:buClr>
              <a:buSzPct val="95000"/>
            </a:pPr>
            <a:r>
              <a:rPr lang="en-US" sz="2000" dirty="0">
                <a:solidFill>
                  <a:schemeClr val="bg1"/>
                </a:solidFill>
              </a:rPr>
              <a:t>Enable Warn on Forecast</a:t>
            </a:r>
          </a:p>
          <a:p>
            <a:pPr lvl="1">
              <a:buClr>
                <a:schemeClr val="bg1"/>
              </a:buClr>
              <a:buSzPct val="95000"/>
            </a:pPr>
            <a:r>
              <a:rPr lang="en-US" sz="2000" dirty="0">
                <a:solidFill>
                  <a:schemeClr val="bg1"/>
                </a:solidFill>
              </a:rPr>
              <a:t>Determine precipitation type</a:t>
            </a:r>
          </a:p>
          <a:p>
            <a:pPr lvl="1">
              <a:buClr>
                <a:schemeClr val="bg1"/>
              </a:buClr>
              <a:buSzPct val="95000"/>
            </a:pPr>
            <a:r>
              <a:rPr lang="en-US" sz="2000" dirty="0">
                <a:solidFill>
                  <a:schemeClr val="bg1"/>
                </a:solidFill>
              </a:rPr>
              <a:t>Real time comparisons to model guidance</a:t>
            </a:r>
          </a:p>
          <a:p>
            <a:pPr>
              <a:buClr>
                <a:schemeClr val="bg1"/>
              </a:buClr>
              <a:buSzPct val="95000"/>
            </a:pPr>
            <a:r>
              <a:rPr lang="en-US" sz="2000" dirty="0">
                <a:solidFill>
                  <a:schemeClr val="bg1"/>
                </a:solidFill>
              </a:rPr>
              <a:t>Fire weather: forecasting winds, humidity, smoke</a:t>
            </a:r>
          </a:p>
          <a:p>
            <a:pPr>
              <a:buClr>
                <a:schemeClr val="bg1"/>
              </a:buClr>
              <a:buSzPct val="95000"/>
            </a:pPr>
            <a:r>
              <a:rPr lang="en-US" sz="2000" dirty="0">
                <a:solidFill>
                  <a:schemeClr val="bg1"/>
                </a:solidFill>
              </a:rPr>
              <a:t>Aviation: forecasting icing</a:t>
            </a:r>
          </a:p>
          <a:p>
            <a:pPr>
              <a:buClr>
                <a:schemeClr val="bg1"/>
              </a:buClr>
              <a:buSzPct val="95000"/>
            </a:pPr>
            <a:r>
              <a:rPr lang="en-US" sz="2000" dirty="0">
                <a:solidFill>
                  <a:schemeClr val="bg1"/>
                </a:solidFill>
              </a:rPr>
              <a:t>Air quality </a:t>
            </a:r>
            <a:r>
              <a:rPr lang="en-US" sz="2000" dirty="0" smtClean="0">
                <a:solidFill>
                  <a:schemeClr val="bg1"/>
                </a:solidFill>
              </a:rPr>
              <a:t>monitoring</a:t>
            </a:r>
          </a:p>
          <a:p>
            <a:pPr lvl="1">
              <a:buClr>
                <a:schemeClr val="bg1"/>
              </a:buClr>
              <a:buSzPct val="95000"/>
            </a:pPr>
            <a:r>
              <a:rPr lang="en-US" sz="2100" dirty="0" smtClean="0">
                <a:solidFill>
                  <a:schemeClr val="bg1"/>
                </a:solidFill>
              </a:rPr>
              <a:t>Trace Gases</a:t>
            </a:r>
            <a:endParaRPr lang="en-US" sz="2100" dirty="0">
              <a:solidFill>
                <a:schemeClr val="bg1"/>
              </a:solidFill>
            </a:endParaRPr>
          </a:p>
        </p:txBody>
      </p:sp>
      <p:sp>
        <p:nvSpPr>
          <p:cNvPr id="2" name="Slide Number Placeholder 1">
            <a:extLst>
              <a:ext uri="{FF2B5EF4-FFF2-40B4-BE49-F238E27FC236}">
                <a16:creationId xmlns:a16="http://schemas.microsoft.com/office/drawing/2014/main" id="{8B327C3C-90C9-4F22-B656-D56FA4828EB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 </a:t>
            </a:r>
          </a:p>
        </p:txBody>
      </p:sp>
      <p:sp>
        <p:nvSpPr>
          <p:cNvPr id="4" name="Google Shape;99;p14">
            <a:extLst>
              <a:ext uri="{FF2B5EF4-FFF2-40B4-BE49-F238E27FC236}">
                <a16:creationId xmlns:a16="http://schemas.microsoft.com/office/drawing/2014/main" id="{FE5D0830-5A2B-4F70-9697-D61868B5E837}"/>
              </a:ext>
            </a:extLst>
          </p:cNvPr>
          <p:cNvSpPr txBox="1">
            <a:spLocks/>
          </p:cNvSpPr>
          <p:nvPr/>
        </p:nvSpPr>
        <p:spPr>
          <a:xfrm>
            <a:off x="658820" y="384325"/>
            <a:ext cx="10874360" cy="741900"/>
          </a:xfrm>
          <a:prstGeom prst="rect">
            <a:avLst/>
          </a:prstGeom>
          <a:noFill/>
          <a:ln>
            <a:noFill/>
          </a:ln>
        </p:spPr>
        <p:txBody>
          <a:bodyPr spcFirstLastPara="1" wrap="square" lIns="91425" tIns="45700" rIns="91425" bIns="45700" anchor="ctr" anchorCtr="0">
            <a:normAutofit/>
          </a:bodyPr>
          <a:lstStyle>
            <a:lvl1pPr algn="l" defTabSz="914377" rtl="0" eaLnBrk="1" latinLnBrk="0" hangingPunct="1">
              <a:lnSpc>
                <a:spcPct val="90000"/>
              </a:lnSpc>
              <a:spcBef>
                <a:spcPct val="0"/>
              </a:spcBef>
              <a:buNone/>
              <a:defRPr sz="4267" b="0" kern="1200">
                <a:solidFill>
                  <a:schemeClr val="tx1"/>
                </a:solidFill>
                <a:latin typeface="+mn-lt"/>
                <a:ea typeface="+mj-ea"/>
                <a:cs typeface="+mj-cs"/>
              </a:defRPr>
            </a:lvl1pPr>
          </a:lstStyle>
          <a:p>
            <a:pPr marL="0" marR="0" lvl="0" indent="0" algn="ctr" defTabSz="914377" rtl="0" eaLnBrk="1" fontAlgn="auto" latinLnBrk="0" hangingPunct="1">
              <a:lnSpc>
                <a:spcPct val="90000"/>
              </a:lnSpc>
              <a:spcBef>
                <a:spcPts val="0"/>
              </a:spcBef>
              <a:spcAft>
                <a:spcPts val="0"/>
              </a:spcAft>
              <a:buClr>
                <a:srgbClr val="000000"/>
              </a:buClr>
              <a:buSzPts val="1800"/>
              <a:buFont typeface="Arial"/>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sym typeface="Arial"/>
              </a:rPr>
              <a:t>GeoXO Hyperspectral Sounder</a:t>
            </a:r>
          </a:p>
        </p:txBody>
      </p:sp>
      <p:pic>
        <p:nvPicPr>
          <p:cNvPr id="1026" name="Picture 2">
            <a:extLst>
              <a:ext uri="{FF2B5EF4-FFF2-40B4-BE49-F238E27FC236}">
                <a16:creationId xmlns:a16="http://schemas.microsoft.com/office/drawing/2014/main" id="{F756AE36-F633-4D3A-9C12-E33EBD26D68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580" y="1218538"/>
            <a:ext cx="4575105" cy="2732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983B45B-8758-48B2-8C27-A6EF565E63AF}"/>
              </a:ext>
            </a:extLst>
          </p:cNvPr>
          <p:cNvSpPr/>
          <p:nvPr/>
        </p:nvSpPr>
        <p:spPr>
          <a:xfrm>
            <a:off x="1317442" y="1288653"/>
            <a:ext cx="3515856" cy="2982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
              <a:ea typeface="+mn-ea"/>
              <a:cs typeface="+mn-cs"/>
              <a:sym typeface="Aria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2290" t="16055" r="17782" b="19136"/>
          <a:stretch/>
        </p:blipFill>
        <p:spPr>
          <a:xfrm>
            <a:off x="2786805" y="4001914"/>
            <a:ext cx="3418402" cy="2375404"/>
          </a:xfrm>
          <a:prstGeom prst="rect">
            <a:avLst/>
          </a:prstGeom>
        </p:spPr>
      </p:pic>
      <p:sp>
        <p:nvSpPr>
          <p:cNvPr id="3" name="TextBox 2"/>
          <p:cNvSpPr txBox="1"/>
          <p:nvPr/>
        </p:nvSpPr>
        <p:spPr>
          <a:xfrm>
            <a:off x="2726740" y="4001540"/>
            <a:ext cx="10438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Pr>
              <a:t>“All Sky”</a:t>
            </a:r>
          </a:p>
        </p:txBody>
      </p:sp>
      <p:sp>
        <p:nvSpPr>
          <p:cNvPr id="6" name="TextBox 5">
            <a:extLst>
              <a:ext uri="{FF2B5EF4-FFF2-40B4-BE49-F238E27FC236}">
                <a16:creationId xmlns:a16="http://schemas.microsoft.com/office/drawing/2014/main" id="{DE66465F-432A-4C5C-8995-F307ACCF6C11}"/>
              </a:ext>
            </a:extLst>
          </p:cNvPr>
          <p:cNvSpPr txBox="1"/>
          <p:nvPr/>
        </p:nvSpPr>
        <p:spPr>
          <a:xfrm>
            <a:off x="539977" y="3517685"/>
            <a:ext cx="875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Courtesy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EUMETSAT</a:t>
            </a:r>
          </a:p>
        </p:txBody>
      </p:sp>
      <p:sp>
        <p:nvSpPr>
          <p:cNvPr id="7" name="TextBox 6">
            <a:extLst>
              <a:ext uri="{FF2B5EF4-FFF2-40B4-BE49-F238E27FC236}">
                <a16:creationId xmlns:a16="http://schemas.microsoft.com/office/drawing/2014/main" id="{4BB563D6-54BA-4B1B-A5A7-A8AF239CE518}"/>
              </a:ext>
            </a:extLst>
          </p:cNvPr>
          <p:cNvSpPr txBox="1"/>
          <p:nvPr/>
        </p:nvSpPr>
        <p:spPr>
          <a:xfrm>
            <a:off x="3802406" y="3657338"/>
            <a:ext cx="2061783" cy="307777"/>
          </a:xfrm>
          <a:prstGeom prst="rect">
            <a:avLst/>
          </a:prstGeom>
          <a:solidFill>
            <a:schemeClr val="tx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Total </a:t>
            </a:r>
            <a:r>
              <a:rPr kumimoji="0" lang="en-US" sz="1400" b="1" i="0" u="none" strike="noStrike" kern="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Precipitable</a:t>
            </a:r>
            <a:r>
              <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1400" b="1" i="0" u="none" strike="noStrike" kern="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sym typeface="Arial"/>
              </a:rPr>
              <a:t>Water</a:t>
            </a:r>
            <a:endParaRPr kumimoji="0" lang="en-US" sz="1400" b="1"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TextBox 13">
            <a:extLst>
              <a:ext uri="{FF2B5EF4-FFF2-40B4-BE49-F238E27FC236}">
                <a16:creationId xmlns:a16="http://schemas.microsoft.com/office/drawing/2014/main" id="{2730B392-F99B-4745-B252-BCB1CCC6CEA6}"/>
              </a:ext>
            </a:extLst>
          </p:cNvPr>
          <p:cNvSpPr txBox="1"/>
          <p:nvPr/>
        </p:nvSpPr>
        <p:spPr>
          <a:xfrm>
            <a:off x="2231625" y="4182885"/>
            <a:ext cx="381836" cy="2402453"/>
          </a:xfrm>
          <a:prstGeom prst="rect">
            <a:avLst/>
          </a:prstGeom>
          <a:noFill/>
        </p:spPr>
        <p:txBody>
          <a:bodyPr wrap="none" rtlCol="0">
            <a:spAutoFit/>
          </a:bodyPr>
          <a:lstStyle/>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220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250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280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60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50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40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30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20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10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0</a:t>
            </a:r>
          </a:p>
          <a:p>
            <a:pPr marL="0" marR="0" lvl="0" indent="0" algn="l" defTabSz="914400" rtl="0" eaLnBrk="1" fontAlgn="auto" latinLnBrk="0" hangingPunct="1">
              <a:lnSpc>
                <a:spcPts val="1000"/>
              </a:lnSpc>
              <a:spcBef>
                <a:spcPts val="0"/>
              </a:spcBef>
              <a:spcAft>
                <a:spcPts val="0"/>
              </a:spcAft>
              <a:buClr>
                <a:srgbClr val="000000"/>
              </a:buClr>
              <a:buSzTx/>
              <a:buFont typeface="Arial"/>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TextBox 8"/>
          <p:cNvSpPr txBox="1"/>
          <p:nvPr/>
        </p:nvSpPr>
        <p:spPr>
          <a:xfrm>
            <a:off x="1908153" y="4259890"/>
            <a:ext cx="3898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Arial"/>
                <a:ea typeface="+mn-ea"/>
                <a:cs typeface="+mn-cs"/>
              </a:rPr>
              <a:t>(K)</a:t>
            </a:r>
          </a:p>
        </p:txBody>
      </p:sp>
      <p:sp>
        <p:nvSpPr>
          <p:cNvPr id="15" name="TextBox 14"/>
          <p:cNvSpPr txBox="1"/>
          <p:nvPr/>
        </p:nvSpPr>
        <p:spPr>
          <a:xfrm>
            <a:off x="1796647" y="5288778"/>
            <a:ext cx="5437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Arial"/>
                <a:ea typeface="+mn-ea"/>
                <a:cs typeface="+mn-cs"/>
              </a:rPr>
              <a:t>(mm)</a:t>
            </a:r>
          </a:p>
        </p:txBody>
      </p:sp>
    </p:spTree>
    <p:extLst>
      <p:ext uri="{BB962C8B-B14F-4D97-AF65-F5344CB8AC3E}">
        <p14:creationId xmlns:p14="http://schemas.microsoft.com/office/powerpoint/2010/main" val="3926439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36" y="0"/>
            <a:ext cx="12416444" cy="12416444"/>
          </a:xfrm>
          <a:prstGeom prst="rect">
            <a:avLst/>
          </a:prstGeom>
        </p:spPr>
      </p:pic>
      <p:sp>
        <p:nvSpPr>
          <p:cNvPr id="3" name="TextBox 2"/>
          <p:cNvSpPr txBox="1"/>
          <p:nvPr/>
        </p:nvSpPr>
        <p:spPr>
          <a:xfrm>
            <a:off x="5911516" y="1010652"/>
            <a:ext cx="12939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“clippers”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4" name="TextBox 3"/>
          <p:cNvSpPr txBox="1"/>
          <p:nvPr/>
        </p:nvSpPr>
        <p:spPr>
          <a:xfrm>
            <a:off x="4493024" y="1368405"/>
            <a:ext cx="44888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Most everywhere: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mn-ea"/>
                <a:cs typeface="+mn-cs"/>
              </a:rPr>
              <a:t>Pre-convection, stability, winds, moisture, high clouds, help AQ, etc.</a:t>
            </a:r>
            <a:endParaRPr kumimoji="0" lang="en-US" sz="2000" b="1" i="0" u="none" strike="noStrike" kern="1200" cap="none" spc="0" normalizeH="0" baseline="0" noProof="0" dirty="0">
              <a:ln>
                <a:noFill/>
              </a:ln>
              <a:solidFill>
                <a:srgbClr val="FFFF00"/>
              </a:solidFill>
              <a:effectLst/>
              <a:uLnTx/>
              <a:uFillTx/>
              <a:latin typeface="Arial"/>
              <a:ea typeface="+mn-ea"/>
              <a:cs typeface="+mn-cs"/>
            </a:endParaRPr>
          </a:p>
        </p:txBody>
      </p:sp>
      <p:sp>
        <p:nvSpPr>
          <p:cNvPr id="5" name="TextBox 4"/>
          <p:cNvSpPr txBox="1"/>
          <p:nvPr/>
        </p:nvSpPr>
        <p:spPr>
          <a:xfrm>
            <a:off x="6984291" y="3156009"/>
            <a:ext cx="16081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“return flow”</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6" name="TextBox 5"/>
          <p:cNvSpPr txBox="1"/>
          <p:nvPr/>
        </p:nvSpPr>
        <p:spPr>
          <a:xfrm>
            <a:off x="2693688" y="1960528"/>
            <a:ext cx="19163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“atmospheric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rivers”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7" name="TextBox 6"/>
          <p:cNvSpPr txBox="1"/>
          <p:nvPr/>
        </p:nvSpPr>
        <p:spPr>
          <a:xfrm>
            <a:off x="8643634" y="2670909"/>
            <a:ext cx="1697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“Nor-</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easters</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8" name="TextBox 7"/>
          <p:cNvSpPr txBox="1"/>
          <p:nvPr/>
        </p:nvSpPr>
        <p:spPr>
          <a:xfrm>
            <a:off x="2134868" y="3781114"/>
            <a:ext cx="33522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EastPac</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 Tropical Cyclones”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Box 8"/>
          <p:cNvSpPr txBox="1"/>
          <p:nvPr/>
        </p:nvSpPr>
        <p:spPr>
          <a:xfrm>
            <a:off x="9254533" y="3337848"/>
            <a:ext cx="131959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“Atlantic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Cyclones”</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Box 9"/>
          <p:cNvSpPr txBox="1"/>
          <p:nvPr/>
        </p:nvSpPr>
        <p:spPr>
          <a:xfrm>
            <a:off x="1190571"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Box 10"/>
          <p:cNvSpPr txBox="1"/>
          <p:nvPr/>
        </p:nvSpPr>
        <p:spPr>
          <a:xfrm>
            <a:off x="2571751" y="3042747"/>
            <a:ext cx="18646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Sub-tropical jet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Box 11"/>
          <p:cNvSpPr txBox="1"/>
          <p:nvPr/>
        </p:nvSpPr>
        <p:spPr>
          <a:xfrm>
            <a:off x="5672064" y="2855575"/>
            <a:ext cx="11721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r>
              <a:rPr kumimoji="0" lang="en-US" sz="1800" b="1" i="0" u="none" strike="noStrike" kern="1200" cap="none" spc="0" normalizeH="0" baseline="0" noProof="0" dirty="0" err="1" smtClean="0">
                <a:ln>
                  <a:noFill/>
                </a:ln>
                <a:solidFill>
                  <a:srgbClr val="FFFF00"/>
                </a:solidFill>
                <a:effectLst/>
                <a:uLnTx/>
                <a:uFillTx/>
                <a:latin typeface="Arial"/>
                <a:ea typeface="+mn-ea"/>
                <a:cs typeface="+mn-cs"/>
              </a:rPr>
              <a:t>dryline</a:t>
            </a:r>
            <a:r>
              <a:rPr kumimoji="0" lang="en-US" sz="1800" b="1" i="0" u="none" strike="noStrike" kern="1200" cap="none" spc="0" normalizeH="0" baseline="0" noProof="0" dirty="0" smtClean="0">
                <a:ln>
                  <a:noFill/>
                </a:ln>
                <a:solidFill>
                  <a:srgbClr val="FFFF00"/>
                </a:solidFill>
                <a:effectLst/>
                <a:uLnTx/>
                <a:uFillTx/>
                <a:latin typeface="Arial"/>
                <a:ea typeface="+mn-ea"/>
                <a:cs typeface="+mn-cs"/>
              </a:rPr>
              <a:t>”</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23" name="TextBox 22"/>
          <p:cNvSpPr txBox="1"/>
          <p:nvPr/>
        </p:nvSpPr>
        <p:spPr>
          <a:xfrm>
            <a:off x="2571751" y="172021"/>
            <a:ext cx="7693916"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smtClean="0">
                <a:ln>
                  <a:noFill/>
                </a:ln>
                <a:solidFill>
                  <a:prstClr val="black"/>
                </a:solidFill>
                <a:effectLst/>
                <a:uLnTx/>
                <a:uFillTx/>
                <a:latin typeface="Arial"/>
                <a:ea typeface="+mn-ea"/>
                <a:cs typeface="+mn-cs"/>
              </a:rPr>
              <a:t>Sample </a:t>
            </a:r>
            <a:r>
              <a:rPr kumimoji="0" lang="en-US" sz="4000" b="0" i="0" u="none" strike="noStrike" kern="0" cap="none" spc="0" normalizeH="0" baseline="0" noProof="0" dirty="0" err="1" smtClean="0">
                <a:ln>
                  <a:noFill/>
                </a:ln>
                <a:solidFill>
                  <a:prstClr val="black"/>
                </a:solidFill>
                <a:effectLst/>
                <a:uLnTx/>
                <a:uFillTx/>
                <a:latin typeface="Arial"/>
                <a:ea typeface="+mn-ea"/>
                <a:cs typeface="+mn-cs"/>
              </a:rPr>
              <a:t>GeoXO</a:t>
            </a:r>
            <a:r>
              <a:rPr kumimoji="0" lang="en-US" sz="4000" b="0" i="0" u="none" strike="noStrike" kern="0" cap="none" spc="0" normalizeH="0" baseline="0" noProof="0" dirty="0" smtClean="0">
                <a:ln>
                  <a:noFill/>
                </a:ln>
                <a:solidFill>
                  <a:prstClr val="black"/>
                </a:solidFill>
                <a:effectLst/>
                <a:uLnTx/>
                <a:uFillTx/>
                <a:latin typeface="Arial"/>
                <a:ea typeface="+mn-ea"/>
                <a:cs typeface="+mn-cs"/>
              </a:rPr>
              <a:t> Sounder Uses</a:t>
            </a:r>
            <a:endParaRPr kumimoji="0" lang="en-US" sz="4000" b="1" i="0" u="none" strike="noStrike" kern="0" cap="none" spc="0" normalizeH="0" baseline="0" noProof="0" dirty="0" smtClean="0">
              <a:ln>
                <a:noFill/>
              </a:ln>
              <a:solidFill>
                <a:prstClr val="black"/>
              </a:solidFill>
              <a:effectLst/>
              <a:uLnTx/>
              <a:uFillTx/>
              <a:latin typeface="Arial"/>
              <a:ea typeface="+mn-ea"/>
              <a:cs typeface="+mn-cs"/>
            </a:endParaRPr>
          </a:p>
        </p:txBody>
      </p:sp>
      <p:sp>
        <p:nvSpPr>
          <p:cNvPr id="15" name="TextBox 14"/>
          <p:cNvSpPr txBox="1"/>
          <p:nvPr/>
        </p:nvSpPr>
        <p:spPr>
          <a:xfrm>
            <a:off x="4530336"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6" name="TextBox 15"/>
          <p:cNvSpPr txBox="1"/>
          <p:nvPr/>
        </p:nvSpPr>
        <p:spPr>
          <a:xfrm>
            <a:off x="8242535" y="5291009"/>
            <a:ext cx="27623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mn-ea"/>
                <a:cs typeface="+mn-cs"/>
              </a:rPr>
              <a:t>Tropical winds for NWP</a:t>
            </a:r>
            <a:endParaRPr kumimoji="0" lang="en-US" sz="1800" b="1" i="0" u="none" strike="noStrike" kern="1200" cap="none" spc="0" normalizeH="0" baseline="0" noProof="0" dirty="0">
              <a:ln>
                <a:noFill/>
              </a:ln>
              <a:solidFill>
                <a:srgbClr val="FFFF00"/>
              </a:solidFill>
              <a:effectLst/>
              <a:uLnTx/>
              <a:uFillTx/>
              <a:latin typeface="Arial"/>
              <a:ea typeface="+mn-ea"/>
              <a:cs typeface="+mn-cs"/>
            </a:endParaRPr>
          </a:p>
        </p:txBody>
      </p:sp>
      <p:sp>
        <p:nvSpPr>
          <p:cNvPr id="17" name="TextBox 16"/>
          <p:cNvSpPr txBox="1"/>
          <p:nvPr/>
        </p:nvSpPr>
        <p:spPr>
          <a:xfrm>
            <a:off x="9729688" y="1106794"/>
            <a:ext cx="2322359" cy="923330"/>
          </a:xfrm>
          <a:prstGeom prst="rect">
            <a:avLst/>
          </a:prstGeom>
          <a:solidFill>
            <a:srgbClr val="FFFF00"/>
          </a:solidFill>
        </p:spPr>
        <p:txBody>
          <a:bodyPr wrap="square" rtlCol="0">
            <a:spAutoFit/>
          </a:bodyPr>
          <a:lstStyle/>
          <a:p>
            <a:r>
              <a:rPr lang="en-US" dirty="0" smtClean="0"/>
              <a:t>Select GXS uses for both </a:t>
            </a:r>
            <a:r>
              <a:rPr lang="en-US" dirty="0" err="1" smtClean="0"/>
              <a:t>nowcasting</a:t>
            </a:r>
            <a:r>
              <a:rPr lang="en-US" dirty="0" smtClean="0"/>
              <a:t> and NWP applications</a:t>
            </a:r>
          </a:p>
        </p:txBody>
      </p:sp>
    </p:spTree>
    <p:extLst>
      <p:ext uri="{BB962C8B-B14F-4D97-AF65-F5344CB8AC3E}">
        <p14:creationId xmlns:p14="http://schemas.microsoft.com/office/powerpoint/2010/main" val="179944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014" y="-135622"/>
            <a:ext cx="11021786" cy="1325563"/>
          </a:xfrm>
        </p:spPr>
        <p:txBody>
          <a:bodyPr/>
          <a:lstStyle/>
          <a:p>
            <a:pPr algn="ctr"/>
            <a:r>
              <a:rPr lang="en-US" dirty="0" smtClean="0">
                <a:solidFill>
                  <a:schemeClr val="bg1"/>
                </a:solidFill>
              </a:rPr>
              <a:t>Where does GXS fit in to the local WX Forecast?</a:t>
            </a:r>
            <a:endParaRPr lang="en-US" dirty="0">
              <a:solidFill>
                <a:schemeClr val="bg1"/>
              </a:solidFill>
            </a:endParaRPr>
          </a:p>
        </p:txBody>
      </p:sp>
      <p:sp>
        <p:nvSpPr>
          <p:cNvPr id="3" name="Content Placeholder 2"/>
          <p:cNvSpPr>
            <a:spLocks noGrp="1"/>
          </p:cNvSpPr>
          <p:nvPr>
            <p:ph idx="1"/>
          </p:nvPr>
        </p:nvSpPr>
        <p:spPr>
          <a:xfrm>
            <a:off x="332014" y="948043"/>
            <a:ext cx="11555186" cy="5098971"/>
          </a:xfrm>
        </p:spPr>
        <p:txBody>
          <a:bodyPr>
            <a:normAutofit fontScale="77500" lnSpcReduction="20000"/>
          </a:bodyPr>
          <a:lstStyle/>
          <a:p>
            <a:pPr marL="0" indent="0">
              <a:buNone/>
            </a:pPr>
            <a:r>
              <a:rPr lang="en-US" sz="3800" u="sng" dirty="0" smtClean="0">
                <a:solidFill>
                  <a:schemeClr val="bg1"/>
                </a:solidFill>
              </a:rPr>
              <a:t>GXS data will fill in observational gaps to help with these and other operational issues:</a:t>
            </a:r>
          </a:p>
          <a:p>
            <a:r>
              <a:rPr lang="en-US" sz="3000" dirty="0" smtClean="0">
                <a:solidFill>
                  <a:srgbClr val="FFFF00"/>
                </a:solidFill>
              </a:rPr>
              <a:t>Near-Storm Mesoscale Analysis </a:t>
            </a:r>
            <a:r>
              <a:rPr lang="en-US" sz="3000" dirty="0" smtClean="0">
                <a:solidFill>
                  <a:schemeClr val="bg1"/>
                </a:solidFill>
              </a:rPr>
              <a:t>(before and during an event; compare to model forecasts)</a:t>
            </a:r>
          </a:p>
          <a:p>
            <a:pPr lvl="1"/>
            <a:r>
              <a:rPr lang="en-US" sz="3000" dirty="0" smtClean="0">
                <a:solidFill>
                  <a:srgbClr val="FFFF00"/>
                </a:solidFill>
              </a:rPr>
              <a:t>Convective</a:t>
            </a:r>
          </a:p>
          <a:p>
            <a:pPr lvl="1"/>
            <a:r>
              <a:rPr lang="en-US" sz="3000" dirty="0" smtClean="0">
                <a:solidFill>
                  <a:srgbClr val="FFFF00"/>
                </a:solidFill>
              </a:rPr>
              <a:t>Winter</a:t>
            </a:r>
          </a:p>
          <a:p>
            <a:r>
              <a:rPr lang="en-US" sz="3000" dirty="0" smtClean="0">
                <a:solidFill>
                  <a:srgbClr val="FFFF00"/>
                </a:solidFill>
              </a:rPr>
              <a:t>Warn on Forecast </a:t>
            </a:r>
            <a:r>
              <a:rPr lang="en-US" sz="3000" dirty="0" smtClean="0">
                <a:solidFill>
                  <a:schemeClr val="bg1"/>
                </a:solidFill>
              </a:rPr>
              <a:t>(provides nearly constant updates to users, not just one warning)</a:t>
            </a:r>
            <a:endParaRPr lang="en-US" sz="3000" dirty="0" smtClean="0">
              <a:solidFill>
                <a:srgbClr val="FFFF00"/>
              </a:solidFill>
            </a:endParaRPr>
          </a:p>
          <a:p>
            <a:r>
              <a:rPr lang="en-US" sz="3000" dirty="0" smtClean="0">
                <a:solidFill>
                  <a:srgbClr val="FFFF00"/>
                </a:solidFill>
              </a:rPr>
              <a:t>Precipitation Type </a:t>
            </a:r>
            <a:r>
              <a:rPr lang="en-US" sz="3000" dirty="0" smtClean="0">
                <a:solidFill>
                  <a:schemeClr val="bg1"/>
                </a:solidFill>
              </a:rPr>
              <a:t>(the improved temperature, moisture and wind profiles)</a:t>
            </a:r>
            <a:endParaRPr lang="en-US" sz="3000" dirty="0" smtClean="0">
              <a:solidFill>
                <a:srgbClr val="FFFF00"/>
              </a:solidFill>
            </a:endParaRPr>
          </a:p>
          <a:p>
            <a:r>
              <a:rPr lang="en-US" sz="3000" dirty="0" smtClean="0">
                <a:solidFill>
                  <a:srgbClr val="FFFF00"/>
                </a:solidFill>
              </a:rPr>
              <a:t>Fire Weather/Spot Forecasts </a:t>
            </a:r>
            <a:r>
              <a:rPr lang="en-US" sz="3000" dirty="0" smtClean="0">
                <a:solidFill>
                  <a:schemeClr val="bg1"/>
                </a:solidFill>
              </a:rPr>
              <a:t>(wind surges, low-mid level RH, etc. )</a:t>
            </a:r>
            <a:endParaRPr lang="en-US" sz="3000" dirty="0" smtClean="0">
              <a:solidFill>
                <a:srgbClr val="FFFF00"/>
              </a:solidFill>
            </a:endParaRPr>
          </a:p>
          <a:p>
            <a:r>
              <a:rPr lang="en-US" sz="3000" dirty="0" smtClean="0">
                <a:solidFill>
                  <a:srgbClr val="FFFF00"/>
                </a:solidFill>
              </a:rPr>
              <a:t>Aviation Forecasts </a:t>
            </a:r>
            <a:r>
              <a:rPr lang="en-US" sz="3000" dirty="0" smtClean="0">
                <a:solidFill>
                  <a:schemeClr val="bg1"/>
                </a:solidFill>
              </a:rPr>
              <a:t>(Icing levels, convective turbulence)</a:t>
            </a:r>
            <a:endParaRPr lang="en-US" sz="3000" dirty="0" smtClean="0">
              <a:solidFill>
                <a:srgbClr val="FFFF00"/>
              </a:solidFill>
            </a:endParaRPr>
          </a:p>
          <a:p>
            <a:r>
              <a:rPr lang="en-US" sz="3000" dirty="0">
                <a:solidFill>
                  <a:srgbClr val="FFFF00"/>
                </a:solidFill>
              </a:rPr>
              <a:t>Air </a:t>
            </a:r>
            <a:r>
              <a:rPr lang="en-US" sz="3000" dirty="0" smtClean="0">
                <a:solidFill>
                  <a:srgbClr val="FFFF00"/>
                </a:solidFill>
              </a:rPr>
              <a:t>Quality </a:t>
            </a:r>
            <a:r>
              <a:rPr lang="en-US" sz="3000" dirty="0" smtClean="0">
                <a:solidFill>
                  <a:schemeClr val="bg1"/>
                </a:solidFill>
              </a:rPr>
              <a:t>(daily cycle and nighttime constraints)</a:t>
            </a:r>
            <a:endParaRPr lang="en-US" sz="3000" dirty="0">
              <a:solidFill>
                <a:srgbClr val="FFFF00"/>
              </a:solidFill>
            </a:endParaRPr>
          </a:p>
          <a:p>
            <a:r>
              <a:rPr lang="en-US" sz="3000" dirty="0" smtClean="0">
                <a:solidFill>
                  <a:srgbClr val="FFFF00"/>
                </a:solidFill>
              </a:rPr>
              <a:t>Physical Modeling </a:t>
            </a:r>
            <a:r>
              <a:rPr lang="en-US" sz="3000" dirty="0" smtClean="0">
                <a:solidFill>
                  <a:schemeClr val="bg1"/>
                </a:solidFill>
              </a:rPr>
              <a:t>(input to models, especially on the regional scale)</a:t>
            </a:r>
            <a:endParaRPr lang="en-US" sz="3000" dirty="0" smtClean="0">
              <a:solidFill>
                <a:srgbClr val="FFFF00"/>
              </a:solidFill>
            </a:endParaRPr>
          </a:p>
          <a:p>
            <a:r>
              <a:rPr lang="en-US" sz="3000" dirty="0" smtClean="0">
                <a:solidFill>
                  <a:srgbClr val="FFFF00"/>
                </a:solidFill>
              </a:rPr>
              <a:t>Machine Learning </a:t>
            </a:r>
            <a:r>
              <a:rPr lang="en-US" sz="3000" dirty="0" smtClean="0">
                <a:solidFill>
                  <a:schemeClr val="bg1"/>
                </a:solidFill>
              </a:rPr>
              <a:t>(great opportunity to train with GXS for many critical parameters</a:t>
            </a:r>
          </a:p>
          <a:p>
            <a:r>
              <a:rPr lang="en-US" sz="3000" dirty="0" smtClean="0">
                <a:solidFill>
                  <a:srgbClr val="FFFF00"/>
                </a:solidFill>
              </a:rPr>
              <a:t>Flash Floods </a:t>
            </a:r>
            <a:r>
              <a:rPr lang="en-US" sz="3000" dirty="0" smtClean="0">
                <a:solidFill>
                  <a:schemeClr val="bg1"/>
                </a:solidFill>
              </a:rPr>
              <a:t>(</a:t>
            </a:r>
            <a:r>
              <a:rPr lang="en-US" sz="2800" dirty="0">
                <a:solidFill>
                  <a:schemeClr val="bg1"/>
                </a:solidFill>
              </a:rPr>
              <a:t>Moisture </a:t>
            </a:r>
            <a:r>
              <a:rPr lang="en-US" sz="2800" dirty="0" smtClean="0">
                <a:solidFill>
                  <a:schemeClr val="bg1"/>
                </a:solidFill>
              </a:rPr>
              <a:t>transport; Low-mid </a:t>
            </a:r>
            <a:r>
              <a:rPr lang="en-US" sz="2800" dirty="0">
                <a:solidFill>
                  <a:schemeClr val="bg1"/>
                </a:solidFill>
              </a:rPr>
              <a:t>level </a:t>
            </a:r>
            <a:r>
              <a:rPr lang="en-US" sz="2800" dirty="0" smtClean="0">
                <a:solidFill>
                  <a:schemeClr val="bg1"/>
                </a:solidFill>
              </a:rPr>
              <a:t>boundaries)</a:t>
            </a:r>
            <a:endParaRPr lang="en-US" sz="2800" dirty="0">
              <a:solidFill>
                <a:schemeClr val="bg1"/>
              </a:solidFill>
            </a:endParaRPr>
          </a:p>
          <a:p>
            <a:endParaRPr lang="en-US" sz="3000" dirty="0" smtClean="0">
              <a:solidFill>
                <a:srgbClr val="FFFF00"/>
              </a:solidFill>
            </a:endParaRPr>
          </a:p>
          <a:p>
            <a:endParaRPr lang="en-US" dirty="0" smtClean="0">
              <a:solidFill>
                <a:schemeClr val="bg1"/>
              </a:solidFill>
            </a:endParaRPr>
          </a:p>
          <a:p>
            <a:endParaRPr lang="en-US" dirty="0">
              <a:solidFill>
                <a:schemeClr val="bg1"/>
              </a:solidFill>
            </a:endParaRPr>
          </a:p>
        </p:txBody>
      </p:sp>
      <p:sp>
        <p:nvSpPr>
          <p:cNvPr id="4" name="TextBox 3"/>
          <p:cNvSpPr txBox="1"/>
          <p:nvPr/>
        </p:nvSpPr>
        <p:spPr>
          <a:xfrm>
            <a:off x="3118757" y="6319157"/>
            <a:ext cx="74417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alibri" panose="020F0502020204030204"/>
                <a:ea typeface="+mn-ea"/>
                <a:cs typeface="+mn-cs"/>
              </a:rPr>
              <a:t>From NWS Briefing on “</a:t>
            </a:r>
            <a:r>
              <a:rPr kumimoji="0" lang="en-US" sz="1800" b="1" i="0" u="sng" strike="noStrike" kern="1200" cap="none" spc="0" normalizeH="0" baseline="0" noProof="0" dirty="0" smtClean="0">
                <a:ln>
                  <a:noFill/>
                </a:ln>
                <a:solidFill>
                  <a:srgbClr val="FFFF00"/>
                </a:solidFill>
                <a:effectLst/>
                <a:uLnTx/>
                <a:uFillTx/>
                <a:latin typeface="Calibri" panose="020F0502020204030204"/>
                <a:ea typeface="+mn-ea"/>
                <a:cs typeface="+mn-cs"/>
              </a:rPr>
              <a:t>Day in the Life at NWS Columbia</a:t>
            </a:r>
            <a:r>
              <a:rPr kumimoji="0" lang="en-US" sz="1800" b="0" i="0" u="none" strike="noStrike" kern="1200" cap="none" spc="0" normalizeH="0" baseline="0" noProof="0" dirty="0" smtClean="0">
                <a:ln>
                  <a:noFill/>
                </a:ln>
                <a:solidFill>
                  <a:srgbClr val="FFFF00"/>
                </a:solidFill>
                <a:effectLst/>
                <a:uLnTx/>
                <a:uFillTx/>
                <a:latin typeface="Calibri" panose="020F0502020204030204"/>
                <a:ea typeface="+mn-ea"/>
                <a:cs typeface="+mn-cs"/>
              </a:rPr>
              <a:t>” by Frank </a:t>
            </a:r>
            <a:r>
              <a:rPr kumimoji="0" lang="en-US" sz="1800" b="0" i="0" u="none" strike="noStrike" kern="1200" cap="none" spc="0" normalizeH="0" baseline="0" noProof="0" dirty="0" err="1" smtClean="0">
                <a:ln>
                  <a:noFill/>
                </a:ln>
                <a:solidFill>
                  <a:srgbClr val="FFFF00"/>
                </a:solidFill>
                <a:effectLst/>
                <a:uLnTx/>
                <a:uFillTx/>
                <a:latin typeface="Calibri" panose="020F0502020204030204"/>
                <a:ea typeface="+mn-ea"/>
                <a:cs typeface="+mn-cs"/>
              </a:rPr>
              <a:t>Alsheimer</a:t>
            </a:r>
            <a:endPar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6956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lines&#10;&#10;Description automatically generated">
            <a:extLst>
              <a:ext uri="{FF2B5EF4-FFF2-40B4-BE49-F238E27FC236}">
                <a16:creationId xmlns:a16="http://schemas.microsoft.com/office/drawing/2014/main" id="{113128AF-8E81-75D6-70C7-BDE8D44E83E9}"/>
              </a:ext>
            </a:extLst>
          </p:cNvPr>
          <p:cNvPicPr>
            <a:picLocks noChangeAspect="1"/>
          </p:cNvPicPr>
          <p:nvPr/>
        </p:nvPicPr>
        <p:blipFill>
          <a:blip r:embed="rId2"/>
          <a:stretch>
            <a:fillRect/>
          </a:stretch>
        </p:blipFill>
        <p:spPr>
          <a:xfrm>
            <a:off x="5800756" y="3190197"/>
            <a:ext cx="6831795" cy="2734523"/>
          </a:xfrm>
          <a:prstGeom prst="rect">
            <a:avLst/>
          </a:prstGeom>
        </p:spPr>
      </p:pic>
      <p:pic>
        <p:nvPicPr>
          <p:cNvPr id="5" name="Picture 4" descr="A map of the earth&#10;&#10;Description automatically generated">
            <a:extLst>
              <a:ext uri="{FF2B5EF4-FFF2-40B4-BE49-F238E27FC236}">
                <a16:creationId xmlns:a16="http://schemas.microsoft.com/office/drawing/2014/main" id="{BD3DAA29-7DDE-A2EC-A5AF-F0F155A61C99}"/>
              </a:ext>
            </a:extLst>
          </p:cNvPr>
          <p:cNvPicPr>
            <a:picLocks noChangeAspect="1"/>
          </p:cNvPicPr>
          <p:nvPr/>
        </p:nvPicPr>
        <p:blipFill rotWithShape="1">
          <a:blip r:embed="rId3"/>
          <a:srcRect l="19212" t="10767" r="15823" b="18961"/>
          <a:stretch/>
        </p:blipFill>
        <p:spPr>
          <a:xfrm>
            <a:off x="0" y="8842"/>
            <a:ext cx="6487297" cy="6399990"/>
          </a:xfrm>
          <a:prstGeom prst="rect">
            <a:avLst/>
          </a:prstGeom>
        </p:spPr>
      </p:pic>
      <p:pic>
        <p:nvPicPr>
          <p:cNvPr id="9" name="Picture 8" descr="A close-up of a heat wave&#10;&#10;Description automatically generated">
            <a:extLst>
              <a:ext uri="{FF2B5EF4-FFF2-40B4-BE49-F238E27FC236}">
                <a16:creationId xmlns:a16="http://schemas.microsoft.com/office/drawing/2014/main" id="{E3C2BDF2-74DE-9558-914C-2E96CD029D0E}"/>
              </a:ext>
            </a:extLst>
          </p:cNvPr>
          <p:cNvPicPr>
            <a:picLocks noChangeAspect="1"/>
          </p:cNvPicPr>
          <p:nvPr/>
        </p:nvPicPr>
        <p:blipFill rotWithShape="1">
          <a:blip r:embed="rId4"/>
          <a:srcRect l="20153" t="13129" r="11050" b="18600"/>
          <a:stretch/>
        </p:blipFill>
        <p:spPr>
          <a:xfrm>
            <a:off x="9115167" y="224410"/>
            <a:ext cx="2755558" cy="2734523"/>
          </a:xfrm>
          <a:prstGeom prst="rect">
            <a:avLst/>
          </a:prstGeom>
        </p:spPr>
      </p:pic>
      <p:sp>
        <p:nvSpPr>
          <p:cNvPr id="10" name="Rectangle 9">
            <a:extLst>
              <a:ext uri="{FF2B5EF4-FFF2-40B4-BE49-F238E27FC236}">
                <a16:creationId xmlns:a16="http://schemas.microsoft.com/office/drawing/2014/main" id="{809D3ADC-502E-B1E2-BA46-F37EE07367CF}"/>
              </a:ext>
            </a:extLst>
          </p:cNvPr>
          <p:cNvSpPr/>
          <p:nvPr/>
        </p:nvSpPr>
        <p:spPr>
          <a:xfrm>
            <a:off x="2730844" y="2306955"/>
            <a:ext cx="222422" cy="22242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BC31AC3-5117-E233-1663-E79B46E67729}"/>
              </a:ext>
            </a:extLst>
          </p:cNvPr>
          <p:cNvCxnSpPr>
            <a:cxnSpLocks/>
          </p:cNvCxnSpPr>
          <p:nvPr/>
        </p:nvCxnSpPr>
        <p:spPr>
          <a:xfrm flipV="1">
            <a:off x="2953266" y="232258"/>
            <a:ext cx="6161901" cy="207469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C3AB72-BADE-9DC8-6001-AC02156633A3}"/>
              </a:ext>
            </a:extLst>
          </p:cNvPr>
          <p:cNvCxnSpPr>
            <a:cxnSpLocks/>
          </p:cNvCxnSpPr>
          <p:nvPr/>
        </p:nvCxnSpPr>
        <p:spPr>
          <a:xfrm>
            <a:off x="2953266" y="2538219"/>
            <a:ext cx="6161901" cy="4038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A526F3-E395-18E8-6EAD-2AA95A93D526}"/>
              </a:ext>
            </a:extLst>
          </p:cNvPr>
          <p:cNvSpPr txBox="1"/>
          <p:nvPr/>
        </p:nvSpPr>
        <p:spPr>
          <a:xfrm>
            <a:off x="4868562" y="-37200"/>
            <a:ext cx="403036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Simulated GXS Full Disk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Ocean</a:t>
            </a:r>
          </a:p>
        </p:txBody>
      </p:sp>
      <p:pic>
        <p:nvPicPr>
          <p:cNvPr id="25" name="Picture 24" descr="A map of the earth&#10;&#10;Description automatically generated">
            <a:extLst>
              <a:ext uri="{FF2B5EF4-FFF2-40B4-BE49-F238E27FC236}">
                <a16:creationId xmlns:a16="http://schemas.microsoft.com/office/drawing/2014/main" id="{C2BB9979-B834-EF66-2B19-9DF0F897FB2C}"/>
              </a:ext>
            </a:extLst>
          </p:cNvPr>
          <p:cNvPicPr>
            <a:picLocks noChangeAspect="1"/>
          </p:cNvPicPr>
          <p:nvPr/>
        </p:nvPicPr>
        <p:blipFill rotWithShape="1">
          <a:blip r:embed="rId3"/>
          <a:srcRect l="16093" t="85765" r="12084" b="12433"/>
          <a:stretch/>
        </p:blipFill>
        <p:spPr>
          <a:xfrm>
            <a:off x="633280" y="6428600"/>
            <a:ext cx="5400762" cy="394284"/>
          </a:xfrm>
          <a:prstGeom prst="rect">
            <a:avLst/>
          </a:prstGeom>
        </p:spPr>
      </p:pic>
      <p:sp>
        <p:nvSpPr>
          <p:cNvPr id="26" name="TextBox 25">
            <a:extLst>
              <a:ext uri="{FF2B5EF4-FFF2-40B4-BE49-F238E27FC236}">
                <a16:creationId xmlns:a16="http://schemas.microsoft.com/office/drawing/2014/main" id="{395CFE3A-D850-DF5B-0833-CB774CF44083}"/>
              </a:ext>
            </a:extLst>
          </p:cNvPr>
          <p:cNvSpPr txBox="1"/>
          <p:nvPr/>
        </p:nvSpPr>
        <p:spPr>
          <a:xfrm>
            <a:off x="621546" y="6127355"/>
            <a:ext cx="540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COLD					WARM</a:t>
            </a:r>
          </a:p>
        </p:txBody>
      </p:sp>
      <p:sp>
        <p:nvSpPr>
          <p:cNvPr id="27" name="TextBox 26">
            <a:extLst>
              <a:ext uri="{FF2B5EF4-FFF2-40B4-BE49-F238E27FC236}">
                <a16:creationId xmlns:a16="http://schemas.microsoft.com/office/drawing/2014/main" id="{2598FCD2-99B5-D131-FB7F-7CB6F9721562}"/>
              </a:ext>
            </a:extLst>
          </p:cNvPr>
          <p:cNvSpPr txBox="1"/>
          <p:nvPr/>
        </p:nvSpPr>
        <p:spPr>
          <a:xfrm>
            <a:off x="0" y="111211"/>
            <a:ext cx="1997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BT of 866.875 cm-1</a:t>
            </a:r>
          </a:p>
        </p:txBody>
      </p:sp>
      <p:sp>
        <p:nvSpPr>
          <p:cNvPr id="28" name="TextBox 27">
            <a:extLst>
              <a:ext uri="{FF2B5EF4-FFF2-40B4-BE49-F238E27FC236}">
                <a16:creationId xmlns:a16="http://schemas.microsoft.com/office/drawing/2014/main" id="{F117CE0B-ED58-DBBA-3D8F-0B1980EBF311}"/>
              </a:ext>
            </a:extLst>
          </p:cNvPr>
          <p:cNvSpPr txBox="1"/>
          <p:nvPr/>
        </p:nvSpPr>
        <p:spPr>
          <a:xfrm>
            <a:off x="6351371" y="6082873"/>
            <a:ext cx="58664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Clear</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rPr>
              <a:t>Low Clouds      </a:t>
            </a:r>
            <a:r>
              <a:rPr kumimoji="0" lang="en-US" sz="2200" b="1" i="0" u="none" strike="noStrike" kern="1200" cap="none" spc="0" normalizeH="0" baseline="0" noProof="0" dirty="0">
                <a:ln>
                  <a:noFill/>
                </a:ln>
                <a:solidFill>
                  <a:srgbClr val="D11BAE"/>
                </a:solidFill>
                <a:effectLst/>
                <a:uLnTx/>
                <a:uFillTx/>
                <a:latin typeface="Calibri" panose="020F0502020204030204"/>
                <a:ea typeface="+mn-ea"/>
                <a:cs typeface="+mn-cs"/>
              </a:rPr>
              <a:t>High thick clouds    </a:t>
            </a:r>
            <a:r>
              <a:rPr kumimoji="0" lang="en-US" sz="2200" b="1" i="0" u="none" strike="noStrike" kern="1200" cap="none" spc="0" normalizeH="0" baseline="0" noProof="0" dirty="0">
                <a:ln>
                  <a:noFill/>
                </a:ln>
                <a:solidFill>
                  <a:srgbClr val="0D3FDD"/>
                </a:solidFill>
                <a:effectLst/>
                <a:uLnTx/>
                <a:uFillTx/>
                <a:latin typeface="Calibri" panose="020F0502020204030204"/>
                <a:ea typeface="+mn-ea"/>
                <a:cs typeface="+mn-cs"/>
              </a:rPr>
              <a:t>Cirrus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620A11-1B30-CAB7-D4AD-D92381E0378E}"/>
                  </a:ext>
                </a:extLst>
              </p:cNvPr>
              <p:cNvSpPr txBox="1"/>
              <p:nvPr/>
            </p:nvSpPr>
            <p:spPr>
              <a:xfrm>
                <a:off x="-61782" y="5733535"/>
                <a:ext cx="1759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 zenith = 70</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 name="TextBox 1">
                <a:extLst>
                  <a:ext uri="{FF2B5EF4-FFF2-40B4-BE49-F238E27FC236}">
                    <a16:creationId xmlns:a16="http://schemas.microsoft.com/office/drawing/2014/main" id="{27620A11-1B30-CAB7-D4AD-D92381E0378E}"/>
                  </a:ext>
                </a:extLst>
              </p:cNvPr>
              <p:cNvSpPr txBox="1">
                <a:spLocks noRot="1" noChangeAspect="1" noMove="1" noResize="1" noEditPoints="1" noAdjustHandles="1" noChangeArrowheads="1" noChangeShapeType="1" noTextEdit="1"/>
              </p:cNvSpPr>
              <p:nvPr/>
            </p:nvSpPr>
            <p:spPr>
              <a:xfrm>
                <a:off x="-61782" y="5733535"/>
                <a:ext cx="1759521" cy="369332"/>
              </a:xfrm>
              <a:prstGeom prst="rect">
                <a:avLst/>
              </a:prstGeom>
              <a:blipFill>
                <a:blip r:embed="rId5"/>
                <a:stretch>
                  <a:fillRect l="-3597"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5646909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A graph of different colored lines&#10;&#10;Description automatically generated">
            <a:extLst>
              <a:ext uri="{FF2B5EF4-FFF2-40B4-BE49-F238E27FC236}">
                <a16:creationId xmlns:a16="http://schemas.microsoft.com/office/drawing/2014/main" id="{E3E520B1-AB59-AB10-8748-83B88830D75F}"/>
              </a:ext>
            </a:extLst>
          </p:cNvPr>
          <p:cNvPicPr>
            <a:picLocks noChangeAspect="1"/>
          </p:cNvPicPr>
          <p:nvPr/>
        </p:nvPicPr>
        <p:blipFill>
          <a:blip r:embed="rId2"/>
          <a:stretch>
            <a:fillRect/>
          </a:stretch>
        </p:blipFill>
        <p:spPr>
          <a:xfrm>
            <a:off x="5797296" y="3191256"/>
            <a:ext cx="6825869" cy="2732151"/>
          </a:xfrm>
          <a:prstGeom prst="rect">
            <a:avLst/>
          </a:prstGeom>
        </p:spPr>
      </p:pic>
      <p:pic>
        <p:nvPicPr>
          <p:cNvPr id="5" name="Picture 4" descr="A map of the earth&#10;&#10;Description automatically generated">
            <a:extLst>
              <a:ext uri="{FF2B5EF4-FFF2-40B4-BE49-F238E27FC236}">
                <a16:creationId xmlns:a16="http://schemas.microsoft.com/office/drawing/2014/main" id="{BD3DAA29-7DDE-A2EC-A5AF-F0F155A61C99}"/>
              </a:ext>
            </a:extLst>
          </p:cNvPr>
          <p:cNvPicPr>
            <a:picLocks noChangeAspect="1"/>
          </p:cNvPicPr>
          <p:nvPr/>
        </p:nvPicPr>
        <p:blipFill rotWithShape="1">
          <a:blip r:embed="rId3"/>
          <a:srcRect l="19212" t="10767" r="15823" b="18961"/>
          <a:stretch/>
        </p:blipFill>
        <p:spPr>
          <a:xfrm>
            <a:off x="0" y="8842"/>
            <a:ext cx="6487297" cy="6399990"/>
          </a:xfrm>
          <a:prstGeom prst="rect">
            <a:avLst/>
          </a:prstGeom>
        </p:spPr>
      </p:pic>
      <p:sp>
        <p:nvSpPr>
          <p:cNvPr id="10" name="Rectangle 9">
            <a:extLst>
              <a:ext uri="{FF2B5EF4-FFF2-40B4-BE49-F238E27FC236}">
                <a16:creationId xmlns:a16="http://schemas.microsoft.com/office/drawing/2014/main" id="{809D3ADC-502E-B1E2-BA46-F37EE07367CF}"/>
              </a:ext>
            </a:extLst>
          </p:cNvPr>
          <p:cNvSpPr/>
          <p:nvPr/>
        </p:nvSpPr>
        <p:spPr>
          <a:xfrm>
            <a:off x="3167773" y="1699311"/>
            <a:ext cx="222422" cy="22242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BC31AC3-5117-E233-1663-E79B46E67729}"/>
              </a:ext>
            </a:extLst>
          </p:cNvPr>
          <p:cNvCxnSpPr>
            <a:cxnSpLocks/>
          </p:cNvCxnSpPr>
          <p:nvPr/>
        </p:nvCxnSpPr>
        <p:spPr>
          <a:xfrm flipV="1">
            <a:off x="3390195" y="236182"/>
            <a:ext cx="5724972" cy="144589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C3AB72-BADE-9DC8-6001-AC02156633A3}"/>
              </a:ext>
            </a:extLst>
          </p:cNvPr>
          <p:cNvCxnSpPr>
            <a:cxnSpLocks/>
          </p:cNvCxnSpPr>
          <p:nvPr/>
        </p:nvCxnSpPr>
        <p:spPr>
          <a:xfrm>
            <a:off x="3390195" y="1938148"/>
            <a:ext cx="5724972" cy="100394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A526F3-E395-18E8-6EAD-2AA95A93D526}"/>
              </a:ext>
            </a:extLst>
          </p:cNvPr>
          <p:cNvSpPr txBox="1"/>
          <p:nvPr/>
        </p:nvSpPr>
        <p:spPr>
          <a:xfrm>
            <a:off x="4868562" y="-37200"/>
            <a:ext cx="403036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Simulated GXS Full Disk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High Altitude</a:t>
            </a:r>
          </a:p>
        </p:txBody>
      </p:sp>
      <p:pic>
        <p:nvPicPr>
          <p:cNvPr id="25" name="Picture 24" descr="A map of the earth&#10;&#10;Description automatically generated">
            <a:extLst>
              <a:ext uri="{FF2B5EF4-FFF2-40B4-BE49-F238E27FC236}">
                <a16:creationId xmlns:a16="http://schemas.microsoft.com/office/drawing/2014/main" id="{C2BB9979-B834-EF66-2B19-9DF0F897FB2C}"/>
              </a:ext>
            </a:extLst>
          </p:cNvPr>
          <p:cNvPicPr>
            <a:picLocks noChangeAspect="1"/>
          </p:cNvPicPr>
          <p:nvPr/>
        </p:nvPicPr>
        <p:blipFill rotWithShape="1">
          <a:blip r:embed="rId3"/>
          <a:srcRect l="16093" t="85765" r="12084" b="12433"/>
          <a:stretch/>
        </p:blipFill>
        <p:spPr>
          <a:xfrm>
            <a:off x="633280" y="6428600"/>
            <a:ext cx="5400762" cy="394284"/>
          </a:xfrm>
          <a:prstGeom prst="rect">
            <a:avLst/>
          </a:prstGeom>
        </p:spPr>
      </p:pic>
      <p:sp>
        <p:nvSpPr>
          <p:cNvPr id="26" name="TextBox 25">
            <a:extLst>
              <a:ext uri="{FF2B5EF4-FFF2-40B4-BE49-F238E27FC236}">
                <a16:creationId xmlns:a16="http://schemas.microsoft.com/office/drawing/2014/main" id="{395CFE3A-D850-DF5B-0833-CB774CF44083}"/>
              </a:ext>
            </a:extLst>
          </p:cNvPr>
          <p:cNvSpPr txBox="1"/>
          <p:nvPr/>
        </p:nvSpPr>
        <p:spPr>
          <a:xfrm>
            <a:off x="621546" y="6127355"/>
            <a:ext cx="540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COLD					WARM</a:t>
            </a:r>
          </a:p>
        </p:txBody>
      </p:sp>
      <p:sp>
        <p:nvSpPr>
          <p:cNvPr id="27" name="TextBox 26">
            <a:extLst>
              <a:ext uri="{FF2B5EF4-FFF2-40B4-BE49-F238E27FC236}">
                <a16:creationId xmlns:a16="http://schemas.microsoft.com/office/drawing/2014/main" id="{2598FCD2-99B5-D131-FB7F-7CB6F9721562}"/>
              </a:ext>
            </a:extLst>
          </p:cNvPr>
          <p:cNvSpPr txBox="1"/>
          <p:nvPr/>
        </p:nvSpPr>
        <p:spPr>
          <a:xfrm>
            <a:off x="0" y="111211"/>
            <a:ext cx="1997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BT of 866.875 cm-1</a:t>
            </a:r>
          </a:p>
        </p:txBody>
      </p:sp>
      <p:pic>
        <p:nvPicPr>
          <p:cNvPr id="3" name="Picture 2" descr="A close-up of a fire&#10;&#10;Description automatically generated">
            <a:extLst>
              <a:ext uri="{FF2B5EF4-FFF2-40B4-BE49-F238E27FC236}">
                <a16:creationId xmlns:a16="http://schemas.microsoft.com/office/drawing/2014/main" id="{1A673BB8-E296-FD44-61AC-06770C669AD1}"/>
              </a:ext>
            </a:extLst>
          </p:cNvPr>
          <p:cNvPicPr>
            <a:picLocks noChangeAspect="1"/>
          </p:cNvPicPr>
          <p:nvPr/>
        </p:nvPicPr>
        <p:blipFill rotWithShape="1">
          <a:blip r:embed="rId4"/>
          <a:srcRect l="19051" t="16265" r="17262" b="14338"/>
          <a:stretch/>
        </p:blipFill>
        <p:spPr>
          <a:xfrm>
            <a:off x="9115167" y="198787"/>
            <a:ext cx="2548769" cy="2777285"/>
          </a:xfrm>
          <a:prstGeom prst="rect">
            <a:avLst/>
          </a:prstGeom>
        </p:spPr>
      </p:pic>
      <p:sp>
        <p:nvSpPr>
          <p:cNvPr id="2" name="TextBox 1">
            <a:extLst>
              <a:ext uri="{FF2B5EF4-FFF2-40B4-BE49-F238E27FC236}">
                <a16:creationId xmlns:a16="http://schemas.microsoft.com/office/drawing/2014/main" id="{4101AAF6-EB0A-7A20-688F-E97DF45CA264}"/>
              </a:ext>
            </a:extLst>
          </p:cNvPr>
          <p:cNvSpPr txBox="1"/>
          <p:nvPr/>
        </p:nvSpPr>
        <p:spPr>
          <a:xfrm>
            <a:off x="6351371" y="6082873"/>
            <a:ext cx="58664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Clear</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rPr>
              <a:t>Low Clouds      </a:t>
            </a:r>
            <a:r>
              <a:rPr kumimoji="0" lang="en-US" sz="2200" b="1" i="0" u="none" strike="noStrike" kern="1200" cap="none" spc="0" normalizeH="0" baseline="0" noProof="0" dirty="0">
                <a:ln>
                  <a:noFill/>
                </a:ln>
                <a:solidFill>
                  <a:srgbClr val="D11BAE"/>
                </a:solidFill>
                <a:effectLst/>
                <a:uLnTx/>
                <a:uFillTx/>
                <a:latin typeface="Calibri" panose="020F0502020204030204"/>
                <a:ea typeface="+mn-ea"/>
                <a:cs typeface="+mn-cs"/>
              </a:rPr>
              <a:t>High thick clouds    </a:t>
            </a:r>
            <a:r>
              <a:rPr kumimoji="0" lang="en-US" sz="2200" b="1" i="0" u="none" strike="noStrike" kern="1200" cap="none" spc="0" normalizeH="0" baseline="0" noProof="0" dirty="0">
                <a:ln>
                  <a:noFill/>
                </a:ln>
                <a:solidFill>
                  <a:srgbClr val="0D3FDD"/>
                </a:solidFill>
                <a:effectLst/>
                <a:uLnTx/>
                <a:uFillTx/>
                <a:latin typeface="Calibri" panose="020F0502020204030204"/>
                <a:ea typeface="+mn-ea"/>
                <a:cs typeface="+mn-cs"/>
              </a:rPr>
              <a:t>Cirrus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9DE06C-911A-8908-29EA-F461BB584DA8}"/>
                  </a:ext>
                </a:extLst>
              </p:cNvPr>
              <p:cNvSpPr txBox="1"/>
              <p:nvPr/>
            </p:nvSpPr>
            <p:spPr>
              <a:xfrm>
                <a:off x="-61782" y="5733535"/>
                <a:ext cx="1759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 zenith = 70</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199DE06C-911A-8908-29EA-F461BB584DA8}"/>
                  </a:ext>
                </a:extLst>
              </p:cNvPr>
              <p:cNvSpPr txBox="1">
                <a:spLocks noRot="1" noChangeAspect="1" noMove="1" noResize="1" noEditPoints="1" noAdjustHandles="1" noChangeArrowheads="1" noChangeShapeType="1" noTextEdit="1"/>
              </p:cNvSpPr>
              <p:nvPr/>
            </p:nvSpPr>
            <p:spPr>
              <a:xfrm>
                <a:off x="-61782" y="5733535"/>
                <a:ext cx="1759521" cy="369332"/>
              </a:xfrm>
              <a:prstGeom prst="rect">
                <a:avLst/>
              </a:prstGeom>
              <a:blipFill>
                <a:blip r:embed="rId5"/>
                <a:stretch>
                  <a:fillRect l="-3597"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78371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of different colors&#10;&#10;Description automatically generated with medium confidence">
            <a:extLst>
              <a:ext uri="{FF2B5EF4-FFF2-40B4-BE49-F238E27FC236}">
                <a16:creationId xmlns:a16="http://schemas.microsoft.com/office/drawing/2014/main" id="{455BB918-D578-F065-51A6-30115AB4D507}"/>
              </a:ext>
            </a:extLst>
          </p:cNvPr>
          <p:cNvPicPr>
            <a:picLocks noChangeAspect="1"/>
          </p:cNvPicPr>
          <p:nvPr/>
        </p:nvPicPr>
        <p:blipFill>
          <a:blip r:embed="rId2"/>
          <a:stretch>
            <a:fillRect/>
          </a:stretch>
        </p:blipFill>
        <p:spPr>
          <a:xfrm>
            <a:off x="5797296" y="3191256"/>
            <a:ext cx="6825869" cy="2732151"/>
          </a:xfrm>
          <a:prstGeom prst="rect">
            <a:avLst/>
          </a:prstGeom>
        </p:spPr>
      </p:pic>
      <p:pic>
        <p:nvPicPr>
          <p:cNvPr id="5" name="Picture 4" descr="A map of the earth&#10;&#10;Description automatically generated">
            <a:extLst>
              <a:ext uri="{FF2B5EF4-FFF2-40B4-BE49-F238E27FC236}">
                <a16:creationId xmlns:a16="http://schemas.microsoft.com/office/drawing/2014/main" id="{BD3DAA29-7DDE-A2EC-A5AF-F0F155A61C99}"/>
              </a:ext>
            </a:extLst>
          </p:cNvPr>
          <p:cNvPicPr>
            <a:picLocks noChangeAspect="1"/>
          </p:cNvPicPr>
          <p:nvPr/>
        </p:nvPicPr>
        <p:blipFill rotWithShape="1">
          <a:blip r:embed="rId3"/>
          <a:srcRect l="19212" t="10767" r="15823" b="18961"/>
          <a:stretch/>
        </p:blipFill>
        <p:spPr>
          <a:xfrm>
            <a:off x="0" y="8842"/>
            <a:ext cx="6487297" cy="6399990"/>
          </a:xfrm>
          <a:prstGeom prst="rect">
            <a:avLst/>
          </a:prstGeom>
        </p:spPr>
      </p:pic>
      <p:sp>
        <p:nvSpPr>
          <p:cNvPr id="10" name="Rectangle 9">
            <a:extLst>
              <a:ext uri="{FF2B5EF4-FFF2-40B4-BE49-F238E27FC236}">
                <a16:creationId xmlns:a16="http://schemas.microsoft.com/office/drawing/2014/main" id="{809D3ADC-502E-B1E2-BA46-F37EE07367CF}"/>
              </a:ext>
            </a:extLst>
          </p:cNvPr>
          <p:cNvSpPr/>
          <p:nvPr/>
        </p:nvSpPr>
        <p:spPr>
          <a:xfrm>
            <a:off x="3293269" y="721519"/>
            <a:ext cx="307181" cy="27860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7BC31AC3-5117-E233-1663-E79B46E67729}"/>
              </a:ext>
            </a:extLst>
          </p:cNvPr>
          <p:cNvCxnSpPr>
            <a:cxnSpLocks/>
          </p:cNvCxnSpPr>
          <p:nvPr/>
        </p:nvCxnSpPr>
        <p:spPr>
          <a:xfrm flipV="1">
            <a:off x="3600450" y="317647"/>
            <a:ext cx="5514717" cy="40387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C3AB72-BADE-9DC8-6001-AC02156633A3}"/>
              </a:ext>
            </a:extLst>
          </p:cNvPr>
          <p:cNvCxnSpPr>
            <a:cxnSpLocks/>
          </p:cNvCxnSpPr>
          <p:nvPr/>
        </p:nvCxnSpPr>
        <p:spPr>
          <a:xfrm>
            <a:off x="3600450" y="1000124"/>
            <a:ext cx="5514717" cy="19419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A526F3-E395-18E8-6EAD-2AA95A93D526}"/>
              </a:ext>
            </a:extLst>
          </p:cNvPr>
          <p:cNvSpPr txBox="1"/>
          <p:nvPr/>
        </p:nvSpPr>
        <p:spPr>
          <a:xfrm>
            <a:off x="4868562" y="-37200"/>
            <a:ext cx="403036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Simulated GXS Full Disk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pic>
        <p:nvPicPr>
          <p:cNvPr id="25" name="Picture 24" descr="A map of the earth&#10;&#10;Description automatically generated">
            <a:extLst>
              <a:ext uri="{FF2B5EF4-FFF2-40B4-BE49-F238E27FC236}">
                <a16:creationId xmlns:a16="http://schemas.microsoft.com/office/drawing/2014/main" id="{C2BB9979-B834-EF66-2B19-9DF0F897FB2C}"/>
              </a:ext>
            </a:extLst>
          </p:cNvPr>
          <p:cNvPicPr>
            <a:picLocks noChangeAspect="1"/>
          </p:cNvPicPr>
          <p:nvPr/>
        </p:nvPicPr>
        <p:blipFill rotWithShape="1">
          <a:blip r:embed="rId3"/>
          <a:srcRect l="16093" t="85765" r="12084" b="12433"/>
          <a:stretch/>
        </p:blipFill>
        <p:spPr>
          <a:xfrm>
            <a:off x="633280" y="6428600"/>
            <a:ext cx="5400762" cy="394284"/>
          </a:xfrm>
          <a:prstGeom prst="rect">
            <a:avLst/>
          </a:prstGeom>
        </p:spPr>
      </p:pic>
      <p:sp>
        <p:nvSpPr>
          <p:cNvPr id="26" name="TextBox 25">
            <a:extLst>
              <a:ext uri="{FF2B5EF4-FFF2-40B4-BE49-F238E27FC236}">
                <a16:creationId xmlns:a16="http://schemas.microsoft.com/office/drawing/2014/main" id="{395CFE3A-D850-DF5B-0833-CB774CF44083}"/>
              </a:ext>
            </a:extLst>
          </p:cNvPr>
          <p:cNvSpPr txBox="1"/>
          <p:nvPr/>
        </p:nvSpPr>
        <p:spPr>
          <a:xfrm>
            <a:off x="621546" y="6127355"/>
            <a:ext cx="5400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COLD					WARM</a:t>
            </a:r>
          </a:p>
        </p:txBody>
      </p:sp>
      <p:sp>
        <p:nvSpPr>
          <p:cNvPr id="27" name="TextBox 26">
            <a:extLst>
              <a:ext uri="{FF2B5EF4-FFF2-40B4-BE49-F238E27FC236}">
                <a16:creationId xmlns:a16="http://schemas.microsoft.com/office/drawing/2014/main" id="{2598FCD2-99B5-D131-FB7F-7CB6F9721562}"/>
              </a:ext>
            </a:extLst>
          </p:cNvPr>
          <p:cNvSpPr txBox="1"/>
          <p:nvPr/>
        </p:nvSpPr>
        <p:spPr>
          <a:xfrm>
            <a:off x="0" y="111211"/>
            <a:ext cx="19970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BT of 866.875 cm-1</a:t>
            </a:r>
          </a:p>
        </p:txBody>
      </p:sp>
      <p:pic>
        <p:nvPicPr>
          <p:cNvPr id="3" name="Picture 2" descr="A map of the united states&#10;&#10;Description automatically generated with medium confidence">
            <a:extLst>
              <a:ext uri="{FF2B5EF4-FFF2-40B4-BE49-F238E27FC236}">
                <a16:creationId xmlns:a16="http://schemas.microsoft.com/office/drawing/2014/main" id="{7284FF19-2D8E-B328-BE8B-0A45FF30EAA3}"/>
              </a:ext>
            </a:extLst>
          </p:cNvPr>
          <p:cNvPicPr>
            <a:picLocks noChangeAspect="1"/>
          </p:cNvPicPr>
          <p:nvPr/>
        </p:nvPicPr>
        <p:blipFill rotWithShape="1">
          <a:blip r:embed="rId4"/>
          <a:srcRect l="31301" t="21190" r="21767" b="16878"/>
          <a:stretch/>
        </p:blipFill>
        <p:spPr>
          <a:xfrm>
            <a:off x="9115167" y="232257"/>
            <a:ext cx="2053536" cy="2709833"/>
          </a:xfrm>
          <a:prstGeom prst="rect">
            <a:avLst/>
          </a:prstGeom>
        </p:spPr>
      </p:pic>
      <p:sp>
        <p:nvSpPr>
          <p:cNvPr id="2" name="TextBox 1">
            <a:extLst>
              <a:ext uri="{FF2B5EF4-FFF2-40B4-BE49-F238E27FC236}">
                <a16:creationId xmlns:a16="http://schemas.microsoft.com/office/drawing/2014/main" id="{C458D169-C10E-4EB0-CE84-8914A1D257E2}"/>
              </a:ext>
            </a:extLst>
          </p:cNvPr>
          <p:cNvSpPr txBox="1"/>
          <p:nvPr/>
        </p:nvSpPr>
        <p:spPr>
          <a:xfrm>
            <a:off x="6351371" y="6082873"/>
            <a:ext cx="586647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mn-cs"/>
              </a:rPr>
              <a:t>Clear</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200" b="1" i="0" u="none" strike="noStrike" kern="1200" cap="none" spc="0" normalizeH="0" baseline="0" noProof="0" dirty="0">
                <a:ln>
                  <a:noFill/>
                </a:ln>
                <a:solidFill>
                  <a:srgbClr val="00B050"/>
                </a:solidFill>
                <a:effectLst/>
                <a:uLnTx/>
                <a:uFillTx/>
                <a:latin typeface="Calibri" panose="020F0502020204030204"/>
                <a:ea typeface="+mn-ea"/>
                <a:cs typeface="+mn-cs"/>
              </a:rPr>
              <a:t>Low Clouds      </a:t>
            </a:r>
            <a:r>
              <a:rPr kumimoji="0" lang="en-US" sz="2200" b="1" i="0" u="none" strike="noStrike" kern="1200" cap="none" spc="0" normalizeH="0" baseline="0" noProof="0" dirty="0">
                <a:ln>
                  <a:noFill/>
                </a:ln>
                <a:solidFill>
                  <a:srgbClr val="D11BAE"/>
                </a:solidFill>
                <a:effectLst/>
                <a:uLnTx/>
                <a:uFillTx/>
                <a:latin typeface="Calibri" panose="020F0502020204030204"/>
                <a:ea typeface="+mn-ea"/>
                <a:cs typeface="+mn-cs"/>
              </a:rPr>
              <a:t>High thick clouds    </a:t>
            </a:r>
            <a:r>
              <a:rPr kumimoji="0" lang="en-US" sz="2200" b="1" i="0" u="none" strike="noStrike" kern="1200" cap="none" spc="0" normalizeH="0" baseline="0" noProof="0" dirty="0">
                <a:ln>
                  <a:noFill/>
                </a:ln>
                <a:solidFill>
                  <a:srgbClr val="0D3FDD"/>
                </a:solidFill>
                <a:effectLst/>
                <a:uLnTx/>
                <a:uFillTx/>
                <a:latin typeface="Calibri" panose="020F0502020204030204"/>
                <a:ea typeface="+mn-ea"/>
                <a:cs typeface="+mn-cs"/>
              </a:rPr>
              <a:t>Cirrus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54D3216-0FEA-176B-44DA-C4F2730CE832}"/>
                  </a:ext>
                </a:extLst>
              </p:cNvPr>
              <p:cNvSpPr txBox="1"/>
              <p:nvPr/>
            </p:nvSpPr>
            <p:spPr>
              <a:xfrm>
                <a:off x="-61782" y="5733535"/>
                <a:ext cx="17595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Max zenith = 70</a:t>
                </a:r>
                <a14:m>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 name="TextBox 3">
                <a:extLst>
                  <a:ext uri="{FF2B5EF4-FFF2-40B4-BE49-F238E27FC236}">
                    <a16:creationId xmlns:a16="http://schemas.microsoft.com/office/drawing/2014/main" id="{954D3216-0FEA-176B-44DA-C4F2730CE832}"/>
                  </a:ext>
                </a:extLst>
              </p:cNvPr>
              <p:cNvSpPr txBox="1">
                <a:spLocks noRot="1" noChangeAspect="1" noMove="1" noResize="1" noEditPoints="1" noAdjustHandles="1" noChangeArrowheads="1" noChangeShapeType="1" noTextEdit="1"/>
              </p:cNvSpPr>
              <p:nvPr/>
            </p:nvSpPr>
            <p:spPr>
              <a:xfrm>
                <a:off x="-61782" y="5733535"/>
                <a:ext cx="1759521" cy="369332"/>
              </a:xfrm>
              <a:prstGeom prst="rect">
                <a:avLst/>
              </a:prstGeom>
              <a:blipFill>
                <a:blip r:embed="rId5"/>
                <a:stretch>
                  <a:fillRect l="-3597" t="-6667" b="-26667"/>
                </a:stretch>
              </a:blipFill>
            </p:spPr>
            <p:txBody>
              <a:bodyPr/>
              <a:lstStyle/>
              <a:p>
                <a:r>
                  <a:rPr lang="en-US">
                    <a:noFill/>
                  </a:rPr>
                  <a:t> </a:t>
                </a:r>
              </a:p>
            </p:txBody>
          </p:sp>
        </mc:Fallback>
      </mc:AlternateContent>
    </p:spTree>
    <p:extLst>
      <p:ext uri="{BB962C8B-B14F-4D97-AF65-F5344CB8AC3E}">
        <p14:creationId xmlns:p14="http://schemas.microsoft.com/office/powerpoint/2010/main" val="1927405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with red lines&#10;&#10;Description automatically generated">
            <a:extLst>
              <a:ext uri="{FF2B5EF4-FFF2-40B4-BE49-F238E27FC236}">
                <a16:creationId xmlns:a16="http://schemas.microsoft.com/office/drawing/2014/main" id="{621F1EF9-45CC-7A5A-5C72-4D5B95EF2779}"/>
              </a:ext>
            </a:extLst>
          </p:cNvPr>
          <p:cNvPicPr>
            <a:picLocks noChangeAspect="1"/>
          </p:cNvPicPr>
          <p:nvPr/>
        </p:nvPicPr>
        <p:blipFill>
          <a:blip r:embed="rId2"/>
          <a:stretch>
            <a:fillRect/>
          </a:stretch>
        </p:blipFill>
        <p:spPr>
          <a:xfrm>
            <a:off x="6126480" y="4572000"/>
            <a:ext cx="6024917" cy="2265060"/>
          </a:xfrm>
          <a:prstGeom prst="rect">
            <a:avLst/>
          </a:prstGeom>
        </p:spPr>
      </p:pic>
      <p:pic>
        <p:nvPicPr>
          <p:cNvPr id="14" name="Picture 13" descr="A graph of a pressure&#10;&#10;Description automatically generated">
            <a:extLst>
              <a:ext uri="{FF2B5EF4-FFF2-40B4-BE49-F238E27FC236}">
                <a16:creationId xmlns:a16="http://schemas.microsoft.com/office/drawing/2014/main" id="{545EFE3D-26F6-A391-97A8-8F9EAA76BEE5}"/>
              </a:ext>
            </a:extLst>
          </p:cNvPr>
          <p:cNvPicPr>
            <a:picLocks noChangeAspect="1"/>
          </p:cNvPicPr>
          <p:nvPr/>
        </p:nvPicPr>
        <p:blipFill>
          <a:blip r:embed="rId3"/>
          <a:stretch>
            <a:fillRect/>
          </a:stretch>
        </p:blipFill>
        <p:spPr>
          <a:xfrm>
            <a:off x="7315200" y="-91440"/>
            <a:ext cx="3508375" cy="4706620"/>
          </a:xfrm>
          <a:prstGeom prst="rect">
            <a:avLst/>
          </a:prstGeom>
        </p:spPr>
      </p:pic>
      <p:pic>
        <p:nvPicPr>
          <p:cNvPr id="7" name="Picture 6" descr="A map of the united states&#10;&#10;Description automatically generated">
            <a:extLst>
              <a:ext uri="{FF2B5EF4-FFF2-40B4-BE49-F238E27FC236}">
                <a16:creationId xmlns:a16="http://schemas.microsoft.com/office/drawing/2014/main" id="{8D88FE61-4061-126A-EE13-6865F00E2CC5}"/>
              </a:ext>
            </a:extLst>
          </p:cNvPr>
          <p:cNvPicPr>
            <a:picLocks noChangeAspect="1"/>
          </p:cNvPicPr>
          <p:nvPr/>
        </p:nvPicPr>
        <p:blipFill rotWithShape="1">
          <a:blip r:embed="rId4"/>
          <a:srcRect l="12886" t="5655" r="8239" b="10250"/>
          <a:stretch/>
        </p:blipFill>
        <p:spPr>
          <a:xfrm>
            <a:off x="36576" y="640080"/>
            <a:ext cx="6130507" cy="5216105"/>
          </a:xfrm>
          <a:prstGeom prst="rect">
            <a:avLst/>
          </a:prstGeom>
        </p:spPr>
      </p:pic>
      <p:sp>
        <p:nvSpPr>
          <p:cNvPr id="3" name="TextBox 2">
            <a:extLst>
              <a:ext uri="{FF2B5EF4-FFF2-40B4-BE49-F238E27FC236}">
                <a16:creationId xmlns:a16="http://schemas.microsoft.com/office/drawing/2014/main" id="{9EA1ED8A-E41B-4CA3-A5D1-E8DC6BAE7C02}"/>
              </a:ext>
            </a:extLst>
          </p:cNvPr>
          <p:cNvSpPr txBox="1"/>
          <p:nvPr/>
        </p:nvSpPr>
        <p:spPr>
          <a:xfrm>
            <a:off x="322053" y="72975"/>
            <a:ext cx="59795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Wyoming Temperature inversion seen by GXS</a:t>
            </a:r>
          </a:p>
        </p:txBody>
      </p:sp>
      <p:cxnSp>
        <p:nvCxnSpPr>
          <p:cNvPr id="15" name="Straight Arrow Connector 14">
            <a:extLst>
              <a:ext uri="{FF2B5EF4-FFF2-40B4-BE49-F238E27FC236}">
                <a16:creationId xmlns:a16="http://schemas.microsoft.com/office/drawing/2014/main" id="{14B277F0-3483-90E4-8663-DC10D837825D}"/>
              </a:ext>
            </a:extLst>
          </p:cNvPr>
          <p:cNvCxnSpPr>
            <a:cxnSpLocks/>
          </p:cNvCxnSpPr>
          <p:nvPr/>
        </p:nvCxnSpPr>
        <p:spPr>
          <a:xfrm flipV="1">
            <a:off x="1650045" y="2360141"/>
            <a:ext cx="5442733" cy="1087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BB8D59C-CA56-8A5E-ABAA-D428135ED610}"/>
              </a:ext>
            </a:extLst>
          </p:cNvPr>
          <p:cNvCxnSpPr>
            <a:cxnSpLocks/>
          </p:cNvCxnSpPr>
          <p:nvPr/>
        </p:nvCxnSpPr>
        <p:spPr>
          <a:xfrm>
            <a:off x="1650045" y="2468880"/>
            <a:ext cx="4709224" cy="21240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F4C3072F-C201-8FA5-15FE-F99C4779779D}"/>
              </a:ext>
            </a:extLst>
          </p:cNvPr>
          <p:cNvCxnSpPr/>
          <p:nvPr/>
        </p:nvCxnSpPr>
        <p:spPr>
          <a:xfrm flipH="1">
            <a:off x="8103782" y="5599422"/>
            <a:ext cx="139148" cy="37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C93541C-4F3C-231D-73C4-8A01675F621F}"/>
              </a:ext>
            </a:extLst>
          </p:cNvPr>
          <p:cNvCxnSpPr/>
          <p:nvPr/>
        </p:nvCxnSpPr>
        <p:spPr>
          <a:xfrm flipH="1">
            <a:off x="8836583" y="5599422"/>
            <a:ext cx="139148" cy="37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39D72E3-2406-D88E-1955-EDA8F82A3722}"/>
              </a:ext>
            </a:extLst>
          </p:cNvPr>
          <p:cNvCxnSpPr/>
          <p:nvPr/>
        </p:nvCxnSpPr>
        <p:spPr>
          <a:xfrm flipH="1">
            <a:off x="7893495" y="5599422"/>
            <a:ext cx="139148" cy="37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69A9275-FB7F-5CE5-C4C4-8A4C47575E0D}"/>
              </a:ext>
            </a:extLst>
          </p:cNvPr>
          <p:cNvSpPr txBox="1"/>
          <p:nvPr/>
        </p:nvSpPr>
        <p:spPr>
          <a:xfrm>
            <a:off x="36576" y="6354639"/>
            <a:ext cx="655596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Temperature inversion leads to warmer BT for WV absorption channels in window band!</a:t>
            </a:r>
          </a:p>
        </p:txBody>
      </p:sp>
      <p:cxnSp>
        <p:nvCxnSpPr>
          <p:cNvPr id="10" name="Straight Arrow Connector 9">
            <a:extLst>
              <a:ext uri="{FF2B5EF4-FFF2-40B4-BE49-F238E27FC236}">
                <a16:creationId xmlns:a16="http://schemas.microsoft.com/office/drawing/2014/main" id="{3E1128BC-37D5-0848-7DC5-05C5C7A8FB22}"/>
              </a:ext>
            </a:extLst>
          </p:cNvPr>
          <p:cNvCxnSpPr/>
          <p:nvPr/>
        </p:nvCxnSpPr>
        <p:spPr>
          <a:xfrm flipH="1">
            <a:off x="8355747" y="5599421"/>
            <a:ext cx="139148" cy="37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A7A911-F51C-72D9-4F43-EF7F3E481CE3}"/>
              </a:ext>
            </a:extLst>
          </p:cNvPr>
          <p:cNvCxnSpPr/>
          <p:nvPr/>
        </p:nvCxnSpPr>
        <p:spPr>
          <a:xfrm flipH="1">
            <a:off x="8589033" y="5599420"/>
            <a:ext cx="139148" cy="37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797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txBox="1">
            <a:spLocks noGrp="1"/>
          </p:cNvSpPr>
          <p:nvPr>
            <p:ph type="title"/>
          </p:nvPr>
        </p:nvSpPr>
        <p:spPr>
          <a:xfrm>
            <a:off x="2326640" y="85161"/>
            <a:ext cx="7833300" cy="1048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360" name="Google Shape;360;p59"/>
          <p:cNvSpPr txBox="1">
            <a:spLocks noGrp="1"/>
          </p:cNvSpPr>
          <p:nvPr>
            <p:ph type="dt" idx="4294967295"/>
          </p:nvPr>
        </p:nvSpPr>
        <p:spPr>
          <a:xfrm>
            <a:off x="193040" y="6474620"/>
            <a:ext cx="27432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9 January 2023</a:t>
            </a:r>
            <a:endParaRPr kumimoji="0"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1" name="Google Shape;361;p59"/>
          <p:cNvSpPr txBox="1">
            <a:spLocks noGrp="1"/>
          </p:cNvSpPr>
          <p:nvPr>
            <p:ph type="ftr" idx="4294967295"/>
          </p:nvPr>
        </p:nvSpPr>
        <p:spPr>
          <a:xfrm>
            <a:off x="4033520" y="6474619"/>
            <a:ext cx="4114800" cy="3651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charset="0"/>
                <a:ea typeface="+mn-ea"/>
                <a:cs typeface="+mn-cs"/>
              </a:rPr>
              <a:t>GeoXO Instrument Overview</a:t>
            </a:r>
            <a:endParaRPr kumimoji="0"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62" name="Google Shape;362;p59"/>
          <p:cNvSpPr txBox="1">
            <a:spLocks noGrp="1"/>
          </p:cNvSpPr>
          <p:nvPr>
            <p:ph type="sldNum" idx="4294967295"/>
          </p:nvPr>
        </p:nvSpPr>
        <p:spPr>
          <a:xfrm>
            <a:off x="9245600" y="6474618"/>
            <a:ext cx="2743200" cy="365100"/>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63" name="Google Shape;363;p59"/>
          <p:cNvPicPr preferRelativeResize="0"/>
          <p:nvPr/>
        </p:nvPicPr>
        <p:blipFill rotWithShape="1">
          <a:blip r:embed="rId3">
            <a:alphaModFix/>
          </a:blip>
          <a:srcRect/>
          <a:stretch/>
        </p:blipFill>
        <p:spPr>
          <a:xfrm>
            <a:off x="-1420398" y="-1290096"/>
            <a:ext cx="14370665" cy="8050114"/>
          </a:xfrm>
          <a:prstGeom prst="rect">
            <a:avLst/>
          </a:prstGeom>
          <a:noFill/>
          <a:ln>
            <a:noFill/>
          </a:ln>
        </p:spPr>
      </p:pic>
      <p:pic>
        <p:nvPicPr>
          <p:cNvPr id="365" name="Google Shape;365;p59"/>
          <p:cNvPicPr preferRelativeResize="0"/>
          <p:nvPr/>
        </p:nvPicPr>
        <p:blipFill rotWithShape="1">
          <a:blip r:embed="rId4">
            <a:alphaModFix/>
          </a:blip>
          <a:srcRect l="13787" t="13892" r="14140" b="55640"/>
          <a:stretch/>
        </p:blipFill>
        <p:spPr>
          <a:xfrm>
            <a:off x="565229" y="3578345"/>
            <a:ext cx="10462810" cy="3276263"/>
          </a:xfrm>
          <a:prstGeom prst="rect">
            <a:avLst/>
          </a:prstGeom>
          <a:noFill/>
          <a:ln>
            <a:noFill/>
          </a:ln>
        </p:spPr>
      </p:pic>
      <p:sp>
        <p:nvSpPr>
          <p:cNvPr id="2" name="TextBox 1"/>
          <p:cNvSpPr txBox="1"/>
          <p:nvPr/>
        </p:nvSpPr>
        <p:spPr>
          <a:xfrm>
            <a:off x="271493" y="-342740"/>
            <a:ext cx="11920507" cy="400110"/>
          </a:xfrm>
          <a:prstGeom prst="rect">
            <a:avLst/>
          </a:prstGeom>
          <a:solidFill>
            <a:schemeClr val="tx1"/>
          </a:solidFill>
        </p:spPr>
        <p:txBody>
          <a:bodyPr wrap="none" rtlCol="0">
            <a:spAutoFit/>
          </a:bodyPr>
          <a:lstStyle/>
          <a:p>
            <a:r>
              <a:rPr lang="en-US" sz="2000" dirty="0">
                <a:solidFill>
                  <a:schemeClr val="bg1"/>
                </a:solidFill>
              </a:rPr>
              <a:t>https://www.nesdis.noaa.gov/our-satellites/future-programs/geostationary-extended-observations-geoxo</a:t>
            </a:r>
          </a:p>
        </p:txBody>
      </p:sp>
      <p:sp>
        <p:nvSpPr>
          <p:cNvPr id="9" name="Rectangle 8"/>
          <p:cNvSpPr/>
          <p:nvPr/>
        </p:nvSpPr>
        <p:spPr>
          <a:xfrm>
            <a:off x="714896" y="3578345"/>
            <a:ext cx="10881360" cy="923330"/>
          </a:xfrm>
          <a:prstGeom prst="rect">
            <a:avLst/>
          </a:prstGeom>
          <a:solidFill>
            <a:srgbClr val="FFFF00"/>
          </a:solidFill>
        </p:spPr>
        <p:txBody>
          <a:bodyPr wrap="square">
            <a:spAutoFit/>
          </a:bodyPr>
          <a:lstStyle/>
          <a:p>
            <a:r>
              <a:rPr lang="en-US" i="1" dirty="0">
                <a:solidFill>
                  <a:srgbClr val="000000"/>
                </a:solidFill>
                <a:latin typeface="Calibri" panose="020F0502020204030204" pitchFamily="34" charset="0"/>
              </a:rPr>
              <a:t>"For weather surveillance </a:t>
            </a:r>
            <a:r>
              <a:rPr lang="en-US" b="1" i="1" dirty="0">
                <a:solidFill>
                  <a:srgbClr val="000000"/>
                </a:solidFill>
                <a:latin typeface="Calibri" panose="020F0502020204030204" pitchFamily="34" charset="0"/>
              </a:rPr>
              <a:t>a geostationary hyperspectral infrared sounder</a:t>
            </a:r>
            <a:r>
              <a:rPr lang="en-US" i="1" dirty="0">
                <a:solidFill>
                  <a:srgbClr val="000000"/>
                </a:solidFill>
                <a:latin typeface="Calibri" panose="020F0502020204030204" pitchFamily="34" charset="0"/>
              </a:rPr>
              <a:t> would </a:t>
            </a:r>
            <a:r>
              <a:rPr lang="en-US" b="1" i="1" dirty="0">
                <a:solidFill>
                  <a:srgbClr val="000000"/>
                </a:solidFill>
                <a:latin typeface="Calibri" panose="020F0502020204030204" pitchFamily="34" charset="0"/>
              </a:rPr>
              <a:t>dramatically increase confidence in forecasts of hurricanes and other storms</a:t>
            </a:r>
            <a:r>
              <a:rPr lang="en-US" i="1" dirty="0">
                <a:solidFill>
                  <a:srgbClr val="000000"/>
                </a:solidFill>
                <a:latin typeface="Calibri" panose="020F0502020204030204" pitchFamily="34" charset="0"/>
              </a:rPr>
              <a:t> that originate over the ocean and head towards U.S. interests."  </a:t>
            </a:r>
            <a:endParaRPr lang="en-US" i="1" dirty="0" smtClean="0">
              <a:solidFill>
                <a:srgbClr val="000000"/>
              </a:solidFill>
              <a:latin typeface="Calibri" panose="020F0502020204030204" pitchFamily="34" charset="0"/>
            </a:endParaRPr>
          </a:p>
          <a:p>
            <a:r>
              <a:rPr lang="en-US" i="1" dirty="0" smtClean="0">
                <a:solidFill>
                  <a:srgbClr val="000000"/>
                </a:solidFill>
                <a:latin typeface="Calibri" panose="020F0502020204030204" pitchFamily="34" charset="0"/>
              </a:rPr>
              <a:t>- </a:t>
            </a:r>
            <a:r>
              <a:rPr lang="en-US" i="1" dirty="0">
                <a:solidFill>
                  <a:srgbClr val="000000"/>
                </a:solidFill>
                <a:latin typeface="Calibri" panose="020F0502020204030204" pitchFamily="34" charset="0"/>
              </a:rPr>
              <a:t>Ken Graham, NWS </a:t>
            </a:r>
            <a:r>
              <a:rPr lang="en-US" i="1" dirty="0" smtClean="0">
                <a:solidFill>
                  <a:srgbClr val="000000"/>
                </a:solidFill>
                <a:latin typeface="Calibri" panose="020F0502020204030204" pitchFamily="34" charset="0"/>
              </a:rPr>
              <a:t>Director (former NHC Director)</a:t>
            </a:r>
            <a:endParaRPr lang="en-US" dirty="0"/>
          </a:p>
        </p:txBody>
      </p:sp>
    </p:spTree>
    <p:extLst>
      <p:ext uri="{BB962C8B-B14F-4D97-AF65-F5344CB8AC3E}">
        <p14:creationId xmlns:p14="http://schemas.microsoft.com/office/powerpoint/2010/main" val="2053611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aph of a pressure&#10;&#10;Description automatically generated">
            <a:extLst>
              <a:ext uri="{FF2B5EF4-FFF2-40B4-BE49-F238E27FC236}">
                <a16:creationId xmlns:a16="http://schemas.microsoft.com/office/drawing/2014/main" id="{7E4C417F-9410-99BC-A0BC-06FBF626B106}"/>
              </a:ext>
            </a:extLst>
          </p:cNvPr>
          <p:cNvPicPr>
            <a:picLocks noChangeAspect="1"/>
          </p:cNvPicPr>
          <p:nvPr/>
        </p:nvPicPr>
        <p:blipFill>
          <a:blip r:embed="rId2"/>
          <a:stretch>
            <a:fillRect/>
          </a:stretch>
        </p:blipFill>
        <p:spPr>
          <a:xfrm>
            <a:off x="7315200" y="-91440"/>
            <a:ext cx="3508375" cy="4706620"/>
          </a:xfrm>
          <a:prstGeom prst="rect">
            <a:avLst/>
          </a:prstGeom>
        </p:spPr>
      </p:pic>
      <p:pic>
        <p:nvPicPr>
          <p:cNvPr id="6" name="Picture 5" descr="A map of the united states&#10;&#10;Description automatically generated">
            <a:extLst>
              <a:ext uri="{FF2B5EF4-FFF2-40B4-BE49-F238E27FC236}">
                <a16:creationId xmlns:a16="http://schemas.microsoft.com/office/drawing/2014/main" id="{BACD8777-2589-7A5C-B6BD-9B7E1D713DEA}"/>
              </a:ext>
            </a:extLst>
          </p:cNvPr>
          <p:cNvPicPr>
            <a:picLocks noChangeAspect="1"/>
          </p:cNvPicPr>
          <p:nvPr/>
        </p:nvPicPr>
        <p:blipFill rotWithShape="1">
          <a:blip r:embed="rId3"/>
          <a:srcRect l="12942" t="5653" r="9393" b="10328"/>
          <a:stretch/>
        </p:blipFill>
        <p:spPr>
          <a:xfrm>
            <a:off x="36576" y="640080"/>
            <a:ext cx="6036416" cy="5211393"/>
          </a:xfrm>
          <a:prstGeom prst="rect">
            <a:avLst/>
          </a:prstGeom>
        </p:spPr>
      </p:pic>
      <p:cxnSp>
        <p:nvCxnSpPr>
          <p:cNvPr id="11" name="Straight Arrow Connector 10">
            <a:extLst>
              <a:ext uri="{FF2B5EF4-FFF2-40B4-BE49-F238E27FC236}">
                <a16:creationId xmlns:a16="http://schemas.microsoft.com/office/drawing/2014/main" id="{E0125198-C35C-D22A-83D3-79F4E892208D}"/>
              </a:ext>
            </a:extLst>
          </p:cNvPr>
          <p:cNvCxnSpPr>
            <a:cxnSpLocks/>
          </p:cNvCxnSpPr>
          <p:nvPr/>
        </p:nvCxnSpPr>
        <p:spPr>
          <a:xfrm flipV="1">
            <a:off x="1650045" y="2360141"/>
            <a:ext cx="5442733" cy="1087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854645-80AD-4176-0AA1-B1558460E7B9}"/>
              </a:ext>
            </a:extLst>
          </p:cNvPr>
          <p:cNvCxnSpPr>
            <a:cxnSpLocks/>
          </p:cNvCxnSpPr>
          <p:nvPr/>
        </p:nvCxnSpPr>
        <p:spPr>
          <a:xfrm>
            <a:off x="1650045" y="2468880"/>
            <a:ext cx="4709224" cy="21240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37942E-05D9-86BA-D4E9-2F45F9A250D7}"/>
              </a:ext>
            </a:extLst>
          </p:cNvPr>
          <p:cNvSpPr txBox="1"/>
          <p:nvPr/>
        </p:nvSpPr>
        <p:spPr>
          <a:xfrm>
            <a:off x="322053" y="72975"/>
            <a:ext cx="597952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Wyoming Temperature inversion seen by GXS</a:t>
            </a:r>
          </a:p>
        </p:txBody>
      </p:sp>
      <p:pic>
        <p:nvPicPr>
          <p:cNvPr id="4" name="Picture 3" descr="A graph with red lines&#10;&#10;Description automatically generated">
            <a:extLst>
              <a:ext uri="{FF2B5EF4-FFF2-40B4-BE49-F238E27FC236}">
                <a16:creationId xmlns:a16="http://schemas.microsoft.com/office/drawing/2014/main" id="{12B9CEF3-02D3-4DA3-CD38-B66F8C217D04}"/>
              </a:ext>
            </a:extLst>
          </p:cNvPr>
          <p:cNvPicPr>
            <a:picLocks/>
          </p:cNvPicPr>
          <p:nvPr/>
        </p:nvPicPr>
        <p:blipFill>
          <a:blip r:embed="rId4"/>
          <a:stretch>
            <a:fillRect/>
          </a:stretch>
        </p:blipFill>
        <p:spPr>
          <a:xfrm>
            <a:off x="6126480" y="4572000"/>
            <a:ext cx="5996432" cy="2277491"/>
          </a:xfrm>
          <a:prstGeom prst="rect">
            <a:avLst/>
          </a:prstGeom>
        </p:spPr>
      </p:pic>
      <p:cxnSp>
        <p:nvCxnSpPr>
          <p:cNvPr id="5" name="Straight Arrow Connector 4">
            <a:extLst>
              <a:ext uri="{FF2B5EF4-FFF2-40B4-BE49-F238E27FC236}">
                <a16:creationId xmlns:a16="http://schemas.microsoft.com/office/drawing/2014/main" id="{5F0789ED-4252-CE40-6411-189EC491CF98}"/>
              </a:ext>
            </a:extLst>
          </p:cNvPr>
          <p:cNvCxnSpPr>
            <a:cxnSpLocks/>
          </p:cNvCxnSpPr>
          <p:nvPr/>
        </p:nvCxnSpPr>
        <p:spPr>
          <a:xfrm flipH="1" flipV="1">
            <a:off x="8105503" y="5283926"/>
            <a:ext cx="174495" cy="31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3F1AAAE-2358-0A9F-BC3C-276680F3A5F9}"/>
              </a:ext>
            </a:extLst>
          </p:cNvPr>
          <p:cNvCxnSpPr>
            <a:cxnSpLocks/>
          </p:cNvCxnSpPr>
          <p:nvPr/>
        </p:nvCxnSpPr>
        <p:spPr>
          <a:xfrm flipH="1" flipV="1">
            <a:off x="8352521" y="5283926"/>
            <a:ext cx="174495" cy="31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9897805-9616-3145-CFBB-F9C58A25218D}"/>
              </a:ext>
            </a:extLst>
          </p:cNvPr>
          <p:cNvCxnSpPr>
            <a:cxnSpLocks/>
          </p:cNvCxnSpPr>
          <p:nvPr/>
        </p:nvCxnSpPr>
        <p:spPr>
          <a:xfrm flipH="1" flipV="1">
            <a:off x="8576368" y="5285338"/>
            <a:ext cx="174495" cy="31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FA8685-BE77-94F5-8506-0A16E0EDABFB}"/>
              </a:ext>
            </a:extLst>
          </p:cNvPr>
          <p:cNvCxnSpPr>
            <a:cxnSpLocks/>
          </p:cNvCxnSpPr>
          <p:nvPr/>
        </p:nvCxnSpPr>
        <p:spPr>
          <a:xfrm flipH="1" flipV="1">
            <a:off x="8816016" y="5395249"/>
            <a:ext cx="174495" cy="31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25626A0-E4A3-5FCF-FD22-ADBF2C2470E7}"/>
              </a:ext>
            </a:extLst>
          </p:cNvPr>
          <p:cNvCxnSpPr>
            <a:cxnSpLocks/>
          </p:cNvCxnSpPr>
          <p:nvPr/>
        </p:nvCxnSpPr>
        <p:spPr>
          <a:xfrm flipH="1" flipV="1">
            <a:off x="7905648" y="5395249"/>
            <a:ext cx="174495" cy="3154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0659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lwspectrum">
            <a:hlinkClick r:id="" action="ppaction://media"/>
            <a:extLst>
              <a:ext uri="{FF2B5EF4-FFF2-40B4-BE49-F238E27FC236}">
                <a16:creationId xmlns:a16="http://schemas.microsoft.com/office/drawing/2014/main" id="{97D5C0ED-9C3A-7BEF-4A6E-B8A09984A380}"/>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6000" y="4406353"/>
            <a:ext cx="6096000" cy="2474175"/>
          </a:xfrm>
          <a:prstGeom prst="rect">
            <a:avLst/>
          </a:prstGeom>
        </p:spPr>
      </p:pic>
      <p:pic>
        <p:nvPicPr>
          <p:cNvPr id="4" name="wvimage">
            <a:hlinkClick r:id="" action="ppaction://media"/>
            <a:extLst>
              <a:ext uri="{FF2B5EF4-FFF2-40B4-BE49-F238E27FC236}">
                <a16:creationId xmlns:a16="http://schemas.microsoft.com/office/drawing/2014/main" id="{7D8E7A43-7D8F-48C4-916A-C2144219FE59}"/>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12267" t="6058" r="8814" b="10160"/>
          <a:stretch/>
        </p:blipFill>
        <p:spPr>
          <a:xfrm>
            <a:off x="37067" y="743943"/>
            <a:ext cx="5955957" cy="5050052"/>
          </a:xfrm>
          <a:prstGeom prst="rect">
            <a:avLst/>
          </a:prstGeom>
        </p:spPr>
      </p:pic>
      <p:cxnSp>
        <p:nvCxnSpPr>
          <p:cNvPr id="11" name="Straight Arrow Connector 10">
            <a:extLst>
              <a:ext uri="{FF2B5EF4-FFF2-40B4-BE49-F238E27FC236}">
                <a16:creationId xmlns:a16="http://schemas.microsoft.com/office/drawing/2014/main" id="{E0125198-C35C-D22A-83D3-79F4E892208D}"/>
              </a:ext>
            </a:extLst>
          </p:cNvPr>
          <p:cNvCxnSpPr>
            <a:cxnSpLocks/>
          </p:cNvCxnSpPr>
          <p:nvPr/>
        </p:nvCxnSpPr>
        <p:spPr>
          <a:xfrm flipV="1">
            <a:off x="1650045" y="2360141"/>
            <a:ext cx="5442733" cy="1087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B854645-80AD-4176-0AA1-B1558460E7B9}"/>
              </a:ext>
            </a:extLst>
          </p:cNvPr>
          <p:cNvCxnSpPr>
            <a:cxnSpLocks/>
          </p:cNvCxnSpPr>
          <p:nvPr/>
        </p:nvCxnSpPr>
        <p:spPr>
          <a:xfrm>
            <a:off x="1650045" y="2468880"/>
            <a:ext cx="4709224" cy="21240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F37942E-05D9-86BA-D4E9-2F45F9A250D7}"/>
              </a:ext>
            </a:extLst>
          </p:cNvPr>
          <p:cNvSpPr txBox="1"/>
          <p:nvPr/>
        </p:nvSpPr>
        <p:spPr>
          <a:xfrm>
            <a:off x="322053" y="72975"/>
            <a:ext cx="7335085" cy="461665"/>
          </a:xfrm>
          <a:prstGeom prst="rect">
            <a:avLst/>
          </a:prstGeom>
          <a:noFill/>
        </p:spPr>
        <p:txBody>
          <a:bodyPr wrap="none" rtlCol="0">
            <a:spAutoFit/>
          </a:bodyPr>
          <a:lstStyle/>
          <a:p>
            <a:r>
              <a:rPr lang="en-US" sz="2400" b="1" dirty="0"/>
              <a:t>Wyoming Temperature inversion seen by GXS (24 hours)</a:t>
            </a:r>
          </a:p>
        </p:txBody>
      </p:sp>
      <p:pic>
        <p:nvPicPr>
          <p:cNvPr id="7" name="skewt">
            <a:hlinkClick r:id="" action="ppaction://media"/>
            <a:extLst>
              <a:ext uri="{FF2B5EF4-FFF2-40B4-BE49-F238E27FC236}">
                <a16:creationId xmlns:a16="http://schemas.microsoft.com/office/drawing/2014/main" id="{15A7C4E6-1DB2-1042-E31D-2D8A88367D6D}"/>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703908" y="-69018"/>
            <a:ext cx="3338917" cy="4475371"/>
          </a:xfrm>
          <a:prstGeom prst="rect">
            <a:avLst/>
          </a:prstGeom>
        </p:spPr>
      </p:pic>
      <p:sp>
        <p:nvSpPr>
          <p:cNvPr id="8" name="TextBox 7">
            <a:extLst>
              <a:ext uri="{FF2B5EF4-FFF2-40B4-BE49-F238E27FC236}">
                <a16:creationId xmlns:a16="http://schemas.microsoft.com/office/drawing/2014/main" id="{F75E09A4-9E7C-D99D-58C5-F31508662D29}"/>
              </a:ext>
            </a:extLst>
          </p:cNvPr>
          <p:cNvSpPr txBox="1"/>
          <p:nvPr/>
        </p:nvSpPr>
        <p:spPr>
          <a:xfrm>
            <a:off x="491438" y="5965326"/>
            <a:ext cx="3965766" cy="646331"/>
          </a:xfrm>
          <a:prstGeom prst="rect">
            <a:avLst/>
          </a:prstGeom>
          <a:noFill/>
        </p:spPr>
        <p:txBody>
          <a:bodyPr wrap="none" rtlCol="0">
            <a:spAutoFit/>
          </a:bodyPr>
          <a:lstStyle/>
          <a:p>
            <a:r>
              <a:rPr lang="en-US" dirty="0" smtClean="0"/>
              <a:t>Fingers </a:t>
            </a:r>
            <a:r>
              <a:rPr lang="en-US" dirty="0"/>
              <a:t>up: Temperature inversion</a:t>
            </a:r>
          </a:p>
          <a:p>
            <a:r>
              <a:rPr lang="en-US" dirty="0" smtClean="0"/>
              <a:t>Fingers </a:t>
            </a:r>
            <a:r>
              <a:rPr lang="en-US" dirty="0"/>
              <a:t>down: No temperature inversion</a:t>
            </a:r>
          </a:p>
        </p:txBody>
      </p:sp>
      <p:sp>
        <p:nvSpPr>
          <p:cNvPr id="3" name="TextBox 2"/>
          <p:cNvSpPr txBox="1"/>
          <p:nvPr/>
        </p:nvSpPr>
        <p:spPr>
          <a:xfrm>
            <a:off x="4855464" y="6486693"/>
            <a:ext cx="2116453" cy="369332"/>
          </a:xfrm>
          <a:prstGeom prst="rect">
            <a:avLst/>
          </a:prstGeom>
          <a:noFill/>
        </p:spPr>
        <p:txBody>
          <a:bodyPr wrap="square" rtlCol="0">
            <a:spAutoFit/>
          </a:bodyPr>
          <a:lstStyle/>
          <a:p>
            <a:r>
              <a:rPr lang="en-US" i="1" dirty="0" smtClean="0"/>
              <a:t>animation</a:t>
            </a:r>
            <a:endParaRPr lang="en-US" i="1" dirty="0"/>
          </a:p>
        </p:txBody>
      </p:sp>
    </p:spTree>
    <p:extLst>
      <p:ext uri="{BB962C8B-B14F-4D97-AF65-F5344CB8AC3E}">
        <p14:creationId xmlns:p14="http://schemas.microsoft.com/office/powerpoint/2010/main" val="16706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4" fill="hold"/>
                                        <p:tgtEl>
                                          <p:spTgt spid="4"/>
                                        </p:tgtEl>
                                      </p:cBhvr>
                                    </p:cmd>
                                  </p:childTnLst>
                                </p:cTn>
                              </p:par>
                              <p:par>
                                <p:cTn id="7" presetID="1" presetClass="mediacall" presetSubtype="0" fill="hold" nodeType="withEffect">
                                  <p:stCondLst>
                                    <p:cond delay="0"/>
                                  </p:stCondLst>
                                  <p:childTnLst>
                                    <p:cmd type="call" cmd="playFrom(0.0)">
                                      <p:cBhvr>
                                        <p:cTn id="8" dur="6334" fill="hold"/>
                                        <p:tgtEl>
                                          <p:spTgt spid="6"/>
                                        </p:tgtEl>
                                      </p:cBhvr>
                                    </p:cmd>
                                  </p:childTnLst>
                                </p:cTn>
                              </p:par>
                              <p:par>
                                <p:cTn id="9" presetID="1" presetClass="mediacall" presetSubtype="0" fill="hold" nodeType="withEffect">
                                  <p:stCondLst>
                                    <p:cond delay="0"/>
                                  </p:stCondLst>
                                  <p:childTnLst>
                                    <p:cmd type="call" cmd="playFrom(0.0)">
                                      <p:cBhvr>
                                        <p:cTn id="10" dur="6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indefinite"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seq concurrent="1" nextAc="seek">
              <p:cTn id="23" restart="whenNotActive" fill="hold" evtFilter="cancelBubble" nodeType="interactiveSeq">
                <p:stCondLst>
                  <p:cond evt="onClick" delay="0">
                    <p:tgtEl>
                      <p:spTgt spid="7"/>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7"/>
                                        </p:tgtEl>
                                      </p:cBhvr>
                                    </p:cmd>
                                  </p:childTnLst>
                                </p:cTn>
                              </p:par>
                            </p:childTnLst>
                          </p:cTn>
                        </p:par>
                      </p:childTnLst>
                    </p:cTn>
                  </p:par>
                </p:childTnLst>
              </p:cTn>
              <p:nextCondLst>
                <p:cond evt="onClick" delay="0">
                  <p:tgtEl>
                    <p:spTgt spid="7"/>
                  </p:tgtEl>
                </p:cond>
              </p:nextCondLst>
            </p:seq>
            <p:video>
              <p:cMediaNode vol="80000">
                <p:cTn id="28" repeatCount="indefinite"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20663"/>
            <a:ext cx="10515600" cy="1325563"/>
          </a:xfrm>
        </p:spPr>
        <p:txBody>
          <a:bodyPr/>
          <a:lstStyle/>
          <a:p>
            <a:r>
              <a:rPr lang="en-US" dirty="0" smtClean="0"/>
              <a:t>Improved track and intensity </a:t>
            </a:r>
            <a:r>
              <a:rPr lang="en-US" dirty="0"/>
              <a:t>f</a:t>
            </a:r>
            <a:r>
              <a:rPr lang="en-US" dirty="0" smtClean="0"/>
              <a:t>orecasts</a:t>
            </a:r>
            <a:endParaRPr lang="en-US" dirty="0"/>
          </a:p>
        </p:txBody>
      </p:sp>
      <p:sp>
        <p:nvSpPr>
          <p:cNvPr id="3" name="TextBox 2"/>
          <p:cNvSpPr txBox="1"/>
          <p:nvPr/>
        </p:nvSpPr>
        <p:spPr>
          <a:xfrm>
            <a:off x="576400" y="5361397"/>
            <a:ext cx="72440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Improved Typhoon Maria </a:t>
            </a:r>
            <a:r>
              <a:rPr lang="en-US" dirty="0" smtClean="0">
                <a:solidFill>
                  <a:srgbClr val="000000"/>
                </a:solidFill>
                <a:latin typeface="Arial"/>
              </a:rPr>
              <a:t>track forecasts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2018), based on observed geostationary high-spectral</a:t>
            </a:r>
            <a:r>
              <a:rPr kumimoji="0" lang="en-US" sz="1800" b="0" i="0" u="none" strike="noStrike" kern="1200" cap="none" spc="0" normalizeH="0" noProof="0" dirty="0" smtClean="0">
                <a:ln>
                  <a:noFill/>
                </a:ln>
                <a:solidFill>
                  <a:srgbClr val="000000"/>
                </a:solidFill>
                <a:effectLst/>
                <a:uLnTx/>
                <a:uFillTx/>
                <a:latin typeface="Arial"/>
                <a:ea typeface="+mn-ea"/>
                <a:cs typeface="+mn-cs"/>
              </a:rPr>
              <a:t> resolution infrared data</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 The red line indicate</a:t>
            </a:r>
            <a:r>
              <a:rPr kumimoji="0" lang="en-US" sz="1800" b="0" i="0" u="none" strike="noStrike" kern="1200" cap="none" spc="0" normalizeH="0" noProof="0" dirty="0" smtClean="0">
                <a:ln>
                  <a:noFill/>
                </a:ln>
                <a:solidFill>
                  <a:srgbClr val="000000"/>
                </a:solidFill>
                <a:effectLst/>
                <a:uLnTx/>
                <a:uFillTx/>
                <a:latin typeface="Arial"/>
                <a:ea typeface="+mn-ea"/>
                <a:cs typeface="+mn-cs"/>
              </a:rPr>
              <a:t> with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15 min data. </a:t>
            </a:r>
            <a:r>
              <a:rPr kumimoji="0" lang="en-US" sz="1800" b="0" i="0" u="sng" strike="noStrike" kern="1200" cap="none" spc="0" normalizeH="0" baseline="0" noProof="0" dirty="0" smtClean="0">
                <a:ln>
                  <a:noFill/>
                </a:ln>
                <a:solidFill>
                  <a:srgbClr val="000000"/>
                </a:solidFill>
                <a:effectLst/>
                <a:uLnTx/>
                <a:uFillTx/>
                <a:latin typeface="Arial"/>
                <a:ea typeface="+mn-ea"/>
                <a:cs typeface="+mn-cs"/>
              </a:rPr>
              <a:t>https://</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agupubs.onlinelibrary.wiley.com/doi/10.1029/2021GL093672</a:t>
            </a:r>
          </a:p>
        </p:txBody>
      </p:sp>
      <p:sp>
        <p:nvSpPr>
          <p:cNvPr id="5" name="TextBox 4"/>
          <p:cNvSpPr txBox="1"/>
          <p:nvPr/>
        </p:nvSpPr>
        <p:spPr>
          <a:xfrm>
            <a:off x="7934960" y="944880"/>
            <a:ext cx="40335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Improving tropical cyclone forecasts with high temporal/spectral IR observations.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Track &amp; intensity forecasts for Typhoon Maria are most improved with 15 min data, the track (&gt; 40%) and the intensity (18%).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0000"/>
                </a:solidFill>
                <a:effectLst/>
                <a:uLnTx/>
                <a:uFillTx/>
                <a:latin typeface="Arial"/>
                <a:ea typeface="+mn-ea"/>
                <a:cs typeface="+mn-cs"/>
              </a:rPr>
              <a:t>Precipitation forecasts also improved.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0388"/>
          <a:stretch/>
        </p:blipFill>
        <p:spPr>
          <a:xfrm>
            <a:off x="1360714" y="890427"/>
            <a:ext cx="5675453" cy="447097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66C89-C104-463E-A194-2E43AD076CAD}" type="slidenum">
              <a:rPr kumimoji="0" lang="en-US" altLang="en-US" sz="1200" b="0" i="0" u="none" strike="noStrike" kern="1200" cap="none" spc="0" normalizeH="0" baseline="0" noProof="0" smtClean="0">
                <a:ln>
                  <a:noFill/>
                </a:ln>
                <a:solidFill>
                  <a:srgbClr val="00000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tint val="75000"/>
                </a:srgbClr>
              </a:solidFill>
              <a:effectLst/>
              <a:uLnTx/>
              <a:uFillTx/>
              <a:latin typeface="Arial"/>
              <a:ea typeface="+mn-ea"/>
              <a:cs typeface="+mn-cs"/>
            </a:endParaRPr>
          </a:p>
        </p:txBody>
      </p:sp>
    </p:spTree>
    <p:extLst>
      <p:ext uri="{BB962C8B-B14F-4D97-AF65-F5344CB8AC3E}">
        <p14:creationId xmlns:p14="http://schemas.microsoft.com/office/powerpoint/2010/main" val="321432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0467" y="-39029"/>
            <a:ext cx="7179527" cy="1325563"/>
          </a:xfrm>
        </p:spPr>
        <p:txBody>
          <a:bodyPr>
            <a:normAutofit/>
          </a:bodyPr>
          <a:lstStyle/>
          <a:p>
            <a:r>
              <a:rPr lang="en-US" dirty="0"/>
              <a:t>Need for high spectral </a:t>
            </a:r>
            <a:r>
              <a:rPr lang="en-US" dirty="0" smtClean="0"/>
              <a:t>&amp; </a:t>
            </a:r>
            <a:r>
              <a:rPr lang="en-US" dirty="0"/>
              <a:t>temporal observations</a:t>
            </a:r>
          </a:p>
        </p:txBody>
      </p:sp>
      <p:sp>
        <p:nvSpPr>
          <p:cNvPr id="6" name="Slide Number Placeholder 5"/>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Calibri"/>
                <a:sym typeface="Calibri"/>
              </a:rPr>
              <a:t>2.1-</a:t>
            </a:r>
            <a:fld id="{14035BBC-6D4D-4499-ABE4-AFD1D306B38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Calibri"/>
              <a:sym typeface="Calibri"/>
            </a:endParaRPr>
          </a:p>
        </p:txBody>
      </p:sp>
      <p:sp>
        <p:nvSpPr>
          <p:cNvPr id="5" name="Text Placeholder 2">
            <a:extLst>
              <a:ext uri="{FF2B5EF4-FFF2-40B4-BE49-F238E27FC236}">
                <a16:creationId xmlns:a16="http://schemas.microsoft.com/office/drawing/2014/main" id="{CCD34A2F-9B7E-6A47-9F84-1629794F6B9E}"/>
              </a:ext>
            </a:extLst>
          </p:cNvPr>
          <p:cNvSpPr txBox="1">
            <a:spLocks/>
          </p:cNvSpPr>
          <p:nvPr/>
        </p:nvSpPr>
        <p:spPr>
          <a:xfrm>
            <a:off x="612568" y="1154786"/>
            <a:ext cx="11693235" cy="5246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High-spectral-resolution observations provide much more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Imagers average out important vertical information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LEO has shown the many benefits, especially on the global scale, lacks time resolution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Forecasting Applications – fill in critical gaps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wrt</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vertical moisture, wind and temperature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smtClean="0">
                <a:ln>
                  <a:noFill/>
                </a:ln>
                <a:solidFill>
                  <a:prstClr val="black"/>
                </a:solidFill>
                <a:effectLst/>
                <a:uLnTx/>
                <a:uFillTx/>
                <a:latin typeface="Calibri" panose="020F0502020204030204"/>
                <a:ea typeface="+mn-ea"/>
                <a:cs typeface="+mn-cs"/>
              </a:rPr>
              <a:t>Nowcasting</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and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Numerical weather prediction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especially on the regional/mesoscales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Additional applications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improve derived products with only advanced imager data</a:t>
            </a:r>
            <a:endPar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cloud-top properties, atmospheric motion vectors, dust detection, land and sea surface temperatures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New areas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Moisture flux, capping inversion, surface emissivity, trace gases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(Ozone and Carbon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Monoxide, etc.)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climate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Economic impacts </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(“billions”…) More with the benefits of 4dvar analysis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Critical Component of the </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Global Constellation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429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91"/>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45" y="2823939"/>
            <a:ext cx="4670979" cy="3577771"/>
          </a:xfrm>
          <a:prstGeom prst="rect">
            <a:avLst/>
          </a:prstGeom>
        </p:spPr>
      </p:pic>
      <p:sp>
        <p:nvSpPr>
          <p:cNvPr id="92" name="Google Shape;92;p2"/>
          <p:cNvSpPr txBox="1">
            <a:spLocks noGrp="1"/>
          </p:cNvSpPr>
          <p:nvPr>
            <p:ph type="title"/>
          </p:nvPr>
        </p:nvSpPr>
        <p:spPr>
          <a:xfrm>
            <a:off x="752513" y="51614"/>
            <a:ext cx="11086613" cy="1325563"/>
          </a:xfrm>
          <a:prstGeom prst="rect">
            <a:avLst/>
          </a:prstGeom>
          <a:noFill/>
          <a:ln>
            <a:noFill/>
          </a:ln>
        </p:spPr>
        <p:txBody>
          <a:bodyPr spcFirstLastPara="1" wrap="square" lIns="91425" tIns="45700" rIns="91425" bIns="45700" anchor="ctr" anchorCtr="0">
            <a:noAutofit/>
          </a:bodyPr>
          <a:lstStyle/>
          <a:p>
            <a:pPr lvl="0"/>
            <a:r>
              <a:rPr lang="en-US" dirty="0" smtClean="0"/>
              <a:t>GXS/Legacy GOES Sounder &gt; ABI/Legacy Imager</a:t>
            </a:r>
            <a:endParaRPr b="1" dirty="0"/>
          </a:p>
        </p:txBody>
      </p:sp>
      <p:sp>
        <p:nvSpPr>
          <p:cNvPr id="93" name="Google Shape;93;p2"/>
          <p:cNvSpPr txBox="1">
            <a:spLocks noGrp="1"/>
          </p:cNvSpPr>
          <p:nvPr>
            <p:ph type="body" idx="1"/>
          </p:nvPr>
        </p:nvSpPr>
        <p:spPr>
          <a:xfrm>
            <a:off x="105276" y="563356"/>
            <a:ext cx="6371724" cy="5352556"/>
          </a:xfrm>
          <a:prstGeom prst="rect">
            <a:avLst/>
          </a:prstGeom>
          <a:noFill/>
          <a:ln>
            <a:noFill/>
          </a:ln>
        </p:spPr>
        <p:txBody>
          <a:bodyPr spcFirstLastPara="1" wrap="square" lIns="91425" tIns="45700" rIns="91425" bIns="45700" anchor="t" anchorCtr="0">
            <a:normAutofit/>
          </a:bodyPr>
          <a:lstStyle/>
          <a:p>
            <a:pPr marL="114300" indent="0">
              <a:buNone/>
            </a:pPr>
            <a:endParaRPr lang="en-US" dirty="0"/>
          </a:p>
          <a:p>
            <a:r>
              <a:rPr lang="en-US" sz="2400" dirty="0" err="1" smtClean="0"/>
              <a:t>GeoXO</a:t>
            </a:r>
            <a:r>
              <a:rPr lang="en-US" sz="2400" dirty="0" smtClean="0"/>
              <a:t> Sounder could be something like 3, 5 and 10 times improved (vertical, spatial and temporal) over the legacy geo sounder! (</a:t>
            </a:r>
            <a:r>
              <a:rPr lang="en-US" sz="2400" dirty="0"/>
              <a:t>T</a:t>
            </a:r>
            <a:r>
              <a:rPr lang="en-US" sz="2400" dirty="0" smtClean="0"/>
              <a:t>he legacy sounder had many operational uses.)</a:t>
            </a:r>
          </a:p>
        </p:txBody>
      </p:sp>
      <p:sp>
        <p:nvSpPr>
          <p:cNvPr id="7" name="Google Shape;93;p2"/>
          <p:cNvSpPr txBox="1">
            <a:spLocks/>
          </p:cNvSpPr>
          <p:nvPr/>
        </p:nvSpPr>
        <p:spPr>
          <a:xfrm>
            <a:off x="6991350" y="580125"/>
            <a:ext cx="5210175" cy="535255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500"/>
              </a:spcBef>
              <a:spcAft>
                <a:spcPts val="0"/>
              </a:spcAft>
              <a:buClr>
                <a:schemeClr val="dk1"/>
              </a:buClr>
              <a:buSzPts val="1800"/>
              <a:buFont typeface="NTR"/>
              <a:buChar char="–"/>
              <a:defRPr sz="24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dk1"/>
              </a:buClr>
              <a:buSzPts val="1800"/>
              <a:buFont typeface="Courier New"/>
              <a:buChar char="o"/>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marR="0" lvl="0" indent="0" algn="l" defTabSz="914400" rtl="0" eaLnBrk="1" fontAlgn="auto" latinLnBrk="0" hangingPunct="1">
              <a:lnSpc>
                <a:spcPct val="90000"/>
              </a:lnSpc>
              <a:spcBef>
                <a:spcPts val="1000"/>
              </a:spcBef>
              <a:spcAft>
                <a:spcPts val="0"/>
              </a:spcAft>
              <a:buClr>
                <a:prstClr val="black"/>
              </a:buClr>
              <a:buSzPts val="1800"/>
              <a:buFont typeface="Arial"/>
              <a:buNone/>
              <a:tabLst/>
              <a:defRPr/>
            </a:pPr>
            <a:endParaRPr kumimoji="0" lang="en-US" sz="2800" b="0" i="0" u="none" strike="noStrike" kern="1200" cap="none" spc="0" normalizeH="0" baseline="0" noProof="0" dirty="0" smtClean="0">
              <a:ln>
                <a:noFill/>
              </a:ln>
              <a:solidFill>
                <a:prstClr val="black"/>
              </a:solidFill>
              <a:effectLst/>
              <a:uLnTx/>
              <a:uFillTx/>
              <a:latin typeface="Calibri"/>
              <a:cs typeface="Calibri"/>
              <a:sym typeface="Calibri"/>
            </a:endParaRPr>
          </a:p>
          <a:p>
            <a:pPr marL="457200" marR="0" lvl="0" indent="-342900" algn="l" defTabSz="914400" rtl="0" eaLnBrk="1" fontAlgn="auto" latinLnBrk="0" hangingPunct="1">
              <a:lnSpc>
                <a:spcPct val="90000"/>
              </a:lnSpc>
              <a:spcBef>
                <a:spcPts val="1000"/>
              </a:spcBef>
              <a:spcAft>
                <a:spcPts val="0"/>
              </a:spcAft>
              <a:buClr>
                <a:prstClr val="black"/>
              </a:buClr>
              <a:buSzPts val="1800"/>
              <a:buFont typeface="Arial"/>
              <a:buChar char="•"/>
              <a:tabLst/>
              <a:defRPr/>
            </a:pPr>
            <a:r>
              <a:rPr kumimoji="0" lang="en-US" sz="2400" b="0" i="0" u="none" strike="noStrike" kern="1200" cap="none" spc="0" normalizeH="0" baseline="0" noProof="0" dirty="0" smtClean="0">
                <a:ln>
                  <a:noFill/>
                </a:ln>
                <a:solidFill>
                  <a:prstClr val="black"/>
                </a:solidFill>
                <a:effectLst/>
                <a:uLnTx/>
                <a:uFillTx/>
                <a:latin typeface="Calibri"/>
                <a:cs typeface="Calibri"/>
                <a:sym typeface="Calibri"/>
              </a:rPr>
              <a:t>“Everyone” knows about the ABI being 3, 4 and 5 times (spectral, spatial and temporal) improved over the legacy geo imager.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4057" y="3239634"/>
            <a:ext cx="3505200" cy="2628900"/>
          </a:xfrm>
          <a:prstGeom prst="rect">
            <a:avLst/>
          </a:prstGeom>
        </p:spPr>
      </p:pic>
      <p:sp>
        <p:nvSpPr>
          <p:cNvPr id="3" name="TextBox 2"/>
          <p:cNvSpPr txBox="1"/>
          <p:nvPr/>
        </p:nvSpPr>
        <p:spPr>
          <a:xfrm>
            <a:off x="6628900" y="3054968"/>
            <a:ext cx="54583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Improvement Factors: ABI and Legacy geo Imagers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8"/>
          <p:cNvSpPr txBox="1"/>
          <p:nvPr/>
        </p:nvSpPr>
        <p:spPr>
          <a:xfrm>
            <a:off x="257175" y="2685636"/>
            <a:ext cx="72390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Improvement Factors: </a:t>
            </a:r>
            <a:r>
              <a:rPr kumimoji="0" lang="en-US" sz="1800" b="0" i="0" u="none" strike="noStrike" kern="1200" cap="none" spc="0" normalizeH="0" baseline="0" noProof="0" dirty="0" err="1" smtClean="0">
                <a:ln>
                  <a:noFill/>
                </a:ln>
                <a:solidFill>
                  <a:prstClr val="black"/>
                </a:solidFill>
                <a:effectLst/>
                <a:uLnTx/>
                <a:uFillTx/>
                <a:latin typeface="Arial"/>
                <a:ea typeface="+mn-ea"/>
                <a:cs typeface="+mn-cs"/>
              </a:rPr>
              <a:t>GeoXO</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 Sounder and Legacy geo Sounders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0900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 y="4274941"/>
            <a:ext cx="2628323" cy="2628323"/>
          </a:xfrm>
          <a:prstGeom prst="rect">
            <a:avLst/>
          </a:prstGeom>
        </p:spPr>
      </p:pic>
      <p:sp>
        <p:nvSpPr>
          <p:cNvPr id="2" name="Title 1">
            <a:extLst>
              <a:ext uri="{FF2B5EF4-FFF2-40B4-BE49-F238E27FC236}">
                <a16:creationId xmlns:a16="http://schemas.microsoft.com/office/drawing/2014/main" id="{984D007B-AEBD-B347-BCC9-B3D11967FC16}"/>
              </a:ext>
            </a:extLst>
          </p:cNvPr>
          <p:cNvSpPr>
            <a:spLocks noGrp="1"/>
          </p:cNvSpPr>
          <p:nvPr>
            <p:ph type="title"/>
          </p:nvPr>
        </p:nvSpPr>
        <p:spPr>
          <a:xfrm>
            <a:off x="-2132587" y="0"/>
            <a:ext cx="12257887" cy="1325563"/>
          </a:xfrm>
        </p:spPr>
        <p:txBody>
          <a:bodyPr/>
          <a:lstStyle/>
          <a:p>
            <a:r>
              <a:rPr lang="en-US" dirty="0" smtClean="0"/>
              <a:t>More Information</a:t>
            </a:r>
            <a:endParaRPr lang="en-US" dirty="0"/>
          </a:p>
        </p:txBody>
      </p:sp>
      <p:sp>
        <p:nvSpPr>
          <p:cNvPr id="11" name="TextBox 10"/>
          <p:cNvSpPr txBox="1"/>
          <p:nvPr/>
        </p:nvSpPr>
        <p:spPr>
          <a:xfrm>
            <a:off x="265294" y="882031"/>
            <a:ext cx="5092513" cy="35086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1200" cap="none" spc="0" normalizeH="0" baseline="0" noProof="0" dirty="0" smtClean="0">
                <a:ln>
                  <a:noFill/>
                </a:ln>
                <a:solidFill>
                  <a:prstClr val="black"/>
                </a:solidFill>
                <a:effectLst/>
                <a:uLnTx/>
                <a:uFillTx/>
                <a:latin typeface="Arial"/>
                <a:ea typeface="+mn-ea"/>
                <a:cs typeface="+mn-cs"/>
                <a:hlinkClick r:id="rId4"/>
              </a:rPr>
              <a:t>https://www.ssec.wisc.edu/geo-ir-sounder/</a:t>
            </a:r>
            <a:endParaRPr kumimoji="0" lang="en-US" sz="32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Home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OSSE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Proxy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Other Benefits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History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n-ea"/>
                <a:cs typeface="Arial"/>
                <a:sym typeface="Arial"/>
              </a:rPr>
              <a:t>On-orbit examples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kern="0" dirty="0" smtClean="0">
                <a:solidFill>
                  <a:srgbClr val="000000"/>
                </a:solidFill>
                <a:latin typeface="Arial"/>
                <a:cs typeface="Arial"/>
                <a:sym typeface="Arial"/>
              </a:rPr>
              <a:t>In-development</a:t>
            </a:r>
            <a:endParaRPr kumimoji="0" lang="en-US"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TextBox 4"/>
          <p:cNvSpPr txBox="1"/>
          <p:nvPr/>
        </p:nvSpPr>
        <p:spPr>
          <a:xfrm>
            <a:off x="3417128" y="3947151"/>
            <a:ext cx="8202496"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ea typeface="+mn-ea"/>
                <a:cs typeface="+mn-cs"/>
                <a:hlinkClick r:id="rId5"/>
              </a:rPr>
              <a:t>https://</a:t>
            </a:r>
            <a:r>
              <a:rPr kumimoji="0" lang="en-US" sz="3200" b="0" i="0" u="none" strike="noStrike" kern="1200" cap="none" spc="0" normalizeH="0" baseline="0" noProof="0" dirty="0" smtClean="0">
                <a:ln>
                  <a:noFill/>
                </a:ln>
                <a:solidFill>
                  <a:prstClr val="black"/>
                </a:solidFill>
                <a:effectLst/>
                <a:uLnTx/>
                <a:uFillTx/>
                <a:latin typeface="Arial"/>
                <a:ea typeface="+mn-ea"/>
                <a:cs typeface="+mn-cs"/>
                <a:hlinkClick r:id="rId5"/>
              </a:rPr>
              <a:t>www.nesdis.noaa.gov/next-generation-satellites/geostationary-extended-observations-geoxo</a:t>
            </a:r>
            <a:endParaRPr kumimoji="0" lang="en-US" sz="32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Box 6"/>
          <p:cNvSpPr txBox="1"/>
          <p:nvPr/>
        </p:nvSpPr>
        <p:spPr>
          <a:xfrm>
            <a:off x="3328772" y="5615029"/>
            <a:ext cx="8657491" cy="1292662"/>
          </a:xfrm>
          <a:prstGeom prst="rect">
            <a:avLst/>
          </a:prstGeom>
          <a:noFill/>
        </p:spPr>
        <p:txBody>
          <a:bodyPr wrap="square" rtlCol="0">
            <a:spAutoFit/>
          </a:bodyPr>
          <a:lstStyle/>
          <a:p>
            <a:pPr marL="285750" lvl="0" indent="-285750">
              <a:buFont typeface="Arial" panose="020B0604020202020204" pitchFamily="34" charset="0"/>
              <a:buChar char="•"/>
              <a:defRPr/>
            </a:pPr>
            <a:r>
              <a:rPr lang="en-US" sz="2000" dirty="0" smtClean="0">
                <a:solidFill>
                  <a:prstClr val="black"/>
                </a:solidFill>
              </a:rPr>
              <a:t>PORD</a:t>
            </a:r>
            <a:r>
              <a:rPr lang="en-US" sz="2000" dirty="0">
                <a:solidFill>
                  <a:prstClr val="black"/>
                </a:solidFill>
              </a:rPr>
              <a:t>: </a:t>
            </a:r>
            <a:r>
              <a:rPr lang="en-US" sz="2000" dirty="0" smtClean="0">
                <a:solidFill>
                  <a:prstClr val="black"/>
                </a:solidFill>
              </a:rPr>
              <a:t/>
            </a:r>
            <a:br>
              <a:rPr lang="en-US" sz="2000" dirty="0" smtClean="0">
                <a:solidFill>
                  <a:prstClr val="black"/>
                </a:solidFill>
              </a:rPr>
            </a:br>
            <a:r>
              <a:rPr lang="en-US" sz="2000" dirty="0" smtClean="0">
                <a:solidFill>
                  <a:prstClr val="black"/>
                </a:solidFill>
                <a:hlinkClick r:id="rId6"/>
              </a:rPr>
              <a:t>https</a:t>
            </a:r>
            <a:r>
              <a:rPr lang="en-US" sz="2000" dirty="0">
                <a:solidFill>
                  <a:prstClr val="black"/>
                </a:solidFill>
                <a:hlinkClick r:id="rId6"/>
              </a:rPr>
              <a:t>://</a:t>
            </a:r>
            <a:r>
              <a:rPr lang="en-US" sz="2000" dirty="0" smtClean="0">
                <a:solidFill>
                  <a:prstClr val="black"/>
                </a:solidFill>
                <a:hlinkClick r:id="rId6"/>
              </a:rPr>
              <a:t>www.nesdis.noaa.gov/next-generation/geoxo/geoxo-sounder-gxs</a:t>
            </a:r>
            <a:endParaRPr lang="en-US" sz="2000" dirty="0" smtClean="0">
              <a:solidFill>
                <a:prstClr val="black"/>
              </a:solidFill>
            </a:endParaRPr>
          </a:p>
          <a:p>
            <a:pPr marL="285750" lvl="0" indent="-285750">
              <a:buFont typeface="Arial" panose="020B0604020202020204" pitchFamily="34" charset="0"/>
              <a:buChar char="•"/>
              <a:defRPr/>
            </a:pPr>
            <a:endParaRPr kumimoji="0" lang="en-US" sz="20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51694" y="36975"/>
            <a:ext cx="3952726" cy="2501726"/>
          </a:xfrm>
          <a:prstGeom prst="rect">
            <a:avLst/>
          </a:prstGeom>
        </p:spPr>
      </p:pic>
      <p:sp>
        <p:nvSpPr>
          <p:cNvPr id="3" name="Rectangle 2"/>
          <p:cNvSpPr/>
          <p:nvPr/>
        </p:nvSpPr>
        <p:spPr>
          <a:xfrm>
            <a:off x="3996356" y="2331266"/>
            <a:ext cx="753491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NOAA NESDIS Tech Report: Geostationary Extended Observations (</a:t>
            </a:r>
            <a:r>
              <a:rPr kumimoji="0" lang="en-US" sz="2400" b="0" i="0" u="none" strike="noStrike" kern="1200" cap="none" spc="0" normalizeH="0" baseline="0" noProof="0" dirty="0" err="1">
                <a:ln>
                  <a:noFill/>
                </a:ln>
                <a:solidFill>
                  <a:prstClr val="black"/>
                </a:solidFill>
                <a:effectLst/>
                <a:uLnTx/>
                <a:uFillTx/>
                <a:latin typeface="Arial"/>
                <a:ea typeface="+mn-ea"/>
                <a:cs typeface="+mn-cs"/>
              </a:rPr>
              <a:t>GeoXO</a:t>
            </a:r>
            <a:r>
              <a:rPr kumimoji="0" lang="en-US" sz="2400" b="0" i="0" u="none" strike="noStrike" kern="1200" cap="none" spc="0" normalizeH="0" baseline="0" noProof="0" dirty="0">
                <a:ln>
                  <a:noFill/>
                </a:ln>
                <a:solidFill>
                  <a:prstClr val="black"/>
                </a:solidFill>
                <a:effectLst/>
                <a:uLnTx/>
                <a:uFillTx/>
                <a:latin typeface="Arial"/>
                <a:ea typeface="+mn-ea"/>
                <a:cs typeface="+mn-cs"/>
              </a:rPr>
              <a:t>) Hyperspectral </a:t>
            </a:r>
            <a:r>
              <a:rPr kumimoji="0" lang="en-US" sz="2400" b="0" i="0" u="none" strike="noStrike" kern="1200" cap="none" spc="0" normalizeH="0" baseline="0" noProof="0" dirty="0" err="1">
                <a:ln>
                  <a:noFill/>
                </a:ln>
                <a:solidFill>
                  <a:prstClr val="black"/>
                </a:solidFill>
                <a:effectLst/>
                <a:uLnTx/>
                <a:uFillTx/>
                <a:latin typeface="Arial"/>
                <a:ea typeface="+mn-ea"/>
                <a:cs typeface="+mn-cs"/>
              </a:rPr>
              <a:t>InfraRed</a:t>
            </a:r>
            <a:r>
              <a:rPr kumimoji="0" lang="en-US" sz="2400" b="0" i="0" u="none" strike="noStrike" kern="1200" cap="none" spc="0" normalizeH="0" baseline="0" noProof="0" dirty="0">
                <a:ln>
                  <a:noFill/>
                </a:ln>
                <a:solidFill>
                  <a:prstClr val="black"/>
                </a:solidFill>
                <a:effectLst/>
                <a:uLnTx/>
                <a:uFillTx/>
                <a:latin typeface="Arial"/>
                <a:ea typeface="+mn-ea"/>
                <a:cs typeface="+mn-cs"/>
              </a:rPr>
              <a:t> Sounder Value Assessment Report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hlinkClick r:id="rId8"/>
              </a:rPr>
              <a:t>https://repository.library.noaa.gov/view/noaa/32921</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65281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6324" y="330818"/>
            <a:ext cx="10972800" cy="1143000"/>
          </a:xfrm>
        </p:spPr>
        <p:txBody>
          <a:bodyPr/>
          <a:lstStyle/>
          <a:p>
            <a:r>
              <a:rPr lang="en-US" dirty="0" smtClean="0">
                <a:solidFill>
                  <a:schemeClr val="tx1"/>
                </a:solidFill>
              </a:rPr>
              <a:t>U.S. </a:t>
            </a:r>
            <a:r>
              <a:rPr lang="en-US" u="sng" dirty="0" smtClean="0">
                <a:solidFill>
                  <a:schemeClr val="tx1"/>
                </a:solidFill>
              </a:rPr>
              <a:t>Geostationary</a:t>
            </a:r>
            <a:r>
              <a:rPr lang="en-US" dirty="0" smtClean="0">
                <a:solidFill>
                  <a:schemeClr val="tx1"/>
                </a:solidFill>
              </a:rPr>
              <a:t> Sounders</a:t>
            </a:r>
            <a:endParaRPr lang="en-US" dirty="0">
              <a:solidFill>
                <a:schemeClr val="tx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07307118"/>
              </p:ext>
            </p:extLst>
          </p:nvPr>
        </p:nvGraphicFramePr>
        <p:xfrm>
          <a:off x="139215" y="1348914"/>
          <a:ext cx="9042044" cy="3571240"/>
        </p:xfrm>
        <a:graphic>
          <a:graphicData uri="http://schemas.openxmlformats.org/drawingml/2006/table">
            <a:tbl>
              <a:tblPr firstRow="1" bandRow="1">
                <a:tableStyleId>{5C22544A-7EE6-4342-B048-85BDC9FD1C3A}</a:tableStyleId>
              </a:tblPr>
              <a:tblGrid>
                <a:gridCol w="2957767">
                  <a:extLst>
                    <a:ext uri="{9D8B030D-6E8A-4147-A177-3AD203B41FA5}">
                      <a16:colId xmlns:a16="http://schemas.microsoft.com/office/drawing/2014/main" val="1598401252"/>
                    </a:ext>
                  </a:extLst>
                </a:gridCol>
                <a:gridCol w="2063261">
                  <a:extLst>
                    <a:ext uri="{9D8B030D-6E8A-4147-A177-3AD203B41FA5}">
                      <a16:colId xmlns:a16="http://schemas.microsoft.com/office/drawing/2014/main" val="2262702384"/>
                    </a:ext>
                  </a:extLst>
                </a:gridCol>
                <a:gridCol w="4021016">
                  <a:extLst>
                    <a:ext uri="{9D8B030D-6E8A-4147-A177-3AD203B41FA5}">
                      <a16:colId xmlns:a16="http://schemas.microsoft.com/office/drawing/2014/main" val="1198767088"/>
                    </a:ext>
                  </a:extLst>
                </a:gridCol>
              </a:tblGrid>
              <a:tr h="400580">
                <a:tc>
                  <a:txBody>
                    <a:bodyPr/>
                    <a:lstStyle/>
                    <a:p>
                      <a:r>
                        <a:rPr lang="en-US" sz="2400" dirty="0" smtClean="0">
                          <a:solidFill>
                            <a:srgbClr val="FFFF00"/>
                          </a:solidFill>
                        </a:rPr>
                        <a:t>Item</a:t>
                      </a:r>
                      <a:endParaRPr lang="en-US" sz="2400" dirty="0">
                        <a:solidFill>
                          <a:srgbClr val="FFFF00"/>
                        </a:solidFill>
                      </a:endParaRPr>
                    </a:p>
                  </a:txBody>
                  <a:tcPr/>
                </a:tc>
                <a:tc>
                  <a:txBody>
                    <a:bodyPr/>
                    <a:lstStyle/>
                    <a:p>
                      <a:r>
                        <a:rPr lang="en-US" sz="2400" dirty="0" smtClean="0">
                          <a:solidFill>
                            <a:srgbClr val="FFFF00"/>
                          </a:solidFill>
                        </a:rPr>
                        <a:t># IR bands</a:t>
                      </a:r>
                      <a:endParaRPr lang="en-US" sz="2400" dirty="0">
                        <a:solidFill>
                          <a:srgbClr val="FFFF00"/>
                        </a:solidFill>
                      </a:endParaRPr>
                    </a:p>
                  </a:txBody>
                  <a:tcPr/>
                </a:tc>
                <a:tc>
                  <a:txBody>
                    <a:bodyPr/>
                    <a:lstStyle/>
                    <a:p>
                      <a:r>
                        <a:rPr lang="en-US" sz="2400" dirty="0" smtClean="0">
                          <a:solidFill>
                            <a:srgbClr val="FFFF00"/>
                          </a:solidFill>
                        </a:rPr>
                        <a:t>Sounding</a:t>
                      </a:r>
                      <a:endParaRPr lang="en-US" sz="2400" dirty="0">
                        <a:solidFill>
                          <a:srgbClr val="FFFF00"/>
                        </a:solidFill>
                      </a:endParaRPr>
                    </a:p>
                  </a:txBody>
                  <a:tcPr/>
                </a:tc>
                <a:extLst>
                  <a:ext uri="{0D108BD9-81ED-4DB2-BD59-A6C34878D82A}">
                    <a16:rowId xmlns:a16="http://schemas.microsoft.com/office/drawing/2014/main" val="3756316810"/>
                  </a:ext>
                </a:extLst>
              </a:tr>
              <a:tr h="370840">
                <a:tc>
                  <a:txBody>
                    <a:bodyPr/>
                    <a:lstStyle/>
                    <a:p>
                      <a:endParaRPr lang="en-US" sz="8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416837652"/>
                  </a:ext>
                </a:extLst>
              </a:tr>
              <a:tr h="370840">
                <a:tc>
                  <a:txBody>
                    <a:bodyPr/>
                    <a:lstStyle/>
                    <a:p>
                      <a:r>
                        <a:rPr lang="en-US" sz="2400" dirty="0" smtClean="0"/>
                        <a:t>First</a:t>
                      </a:r>
                      <a:r>
                        <a:rPr lang="en-US" sz="2400" baseline="0" dirty="0" smtClean="0"/>
                        <a:t> E</a:t>
                      </a:r>
                      <a:r>
                        <a:rPr lang="en-US" sz="2400" dirty="0" smtClean="0"/>
                        <a:t>xperimental</a:t>
                      </a:r>
                      <a:endParaRPr lang="en-US" sz="2400" dirty="0"/>
                    </a:p>
                  </a:txBody>
                  <a:tcPr/>
                </a:tc>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2400" dirty="0" smtClean="0"/>
                        <a:t>12</a:t>
                      </a:r>
                    </a:p>
                  </a:txBody>
                  <a:tcPr/>
                </a:tc>
                <a:tc>
                  <a:txBody>
                    <a:bodyPr/>
                    <a:lstStyle/>
                    <a:p>
                      <a:r>
                        <a:rPr lang="en-US" sz="2400" dirty="0" smtClean="0"/>
                        <a:t>GOES-4 VAS (1980)</a:t>
                      </a:r>
                      <a:endParaRPr lang="en-US" sz="2400" dirty="0"/>
                    </a:p>
                  </a:txBody>
                  <a:tcPr/>
                </a:tc>
                <a:extLst>
                  <a:ext uri="{0D108BD9-81ED-4DB2-BD59-A6C34878D82A}">
                    <a16:rowId xmlns:a16="http://schemas.microsoft.com/office/drawing/2014/main" val="75450763"/>
                  </a:ext>
                </a:extLst>
              </a:tr>
              <a:tr h="370840">
                <a:tc>
                  <a:txBody>
                    <a:bodyPr/>
                    <a:lstStyle/>
                    <a:p>
                      <a:endParaRPr lang="en-US" sz="800" dirty="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2847034826"/>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dirty="0" smtClean="0"/>
                        <a:t>First</a:t>
                      </a:r>
                      <a:r>
                        <a:rPr lang="en-US" sz="2400" baseline="0" dirty="0" smtClean="0"/>
                        <a:t> Operational</a:t>
                      </a:r>
                      <a:endParaRPr lang="en-US" sz="2400" dirty="0" smtClean="0"/>
                    </a:p>
                  </a:txBody>
                  <a:tcPr/>
                </a:tc>
                <a:tc>
                  <a:txBody>
                    <a:bodyPr/>
                    <a:lstStyle/>
                    <a:p>
                      <a:r>
                        <a:rPr lang="en-US" sz="2400" dirty="0" smtClean="0"/>
                        <a:t>18</a:t>
                      </a:r>
                      <a:endParaRPr lang="en-US" sz="2400" dirty="0"/>
                    </a:p>
                  </a:txBody>
                  <a:tcPr/>
                </a:tc>
                <a:tc>
                  <a:txBody>
                    <a:bodyPr/>
                    <a:lstStyle/>
                    <a:p>
                      <a:r>
                        <a:rPr lang="en-US" sz="2400" dirty="0" smtClean="0"/>
                        <a:t>GOES-8 (1994)</a:t>
                      </a:r>
                      <a:endParaRPr lang="en-US" sz="2400" dirty="0"/>
                    </a:p>
                  </a:txBody>
                  <a:tcPr/>
                </a:tc>
                <a:extLst>
                  <a:ext uri="{0D108BD9-81ED-4DB2-BD59-A6C34878D82A}">
                    <a16:rowId xmlns:a16="http://schemas.microsoft.com/office/drawing/2014/main" val="1556156351"/>
                  </a:ext>
                </a:extLst>
              </a:tr>
              <a:tr h="16172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sz="800" dirty="0" smtClean="0"/>
                    </a:p>
                  </a:txBody>
                  <a:tcPr/>
                </a:tc>
                <a:tc>
                  <a:txBody>
                    <a:bodyPr/>
                    <a:lstStyle/>
                    <a:p>
                      <a:endParaRPr lang="en-US" sz="2400" dirty="0"/>
                    </a:p>
                  </a:txBody>
                  <a:tcPr/>
                </a:tc>
                <a:tc>
                  <a:txBody>
                    <a:bodyPr/>
                    <a:lstStyle/>
                    <a:p>
                      <a:endParaRPr lang="en-US" sz="2400" dirty="0"/>
                    </a:p>
                  </a:txBody>
                  <a:tcPr/>
                </a:tc>
                <a:extLst>
                  <a:ext uri="{0D108BD9-81ED-4DB2-BD59-A6C34878D82A}">
                    <a16:rowId xmlns:a16="http://schemas.microsoft.com/office/drawing/2014/main" val="1999094437"/>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2400" dirty="0" smtClean="0"/>
                        <a:t>100x improved</a:t>
                      </a:r>
                    </a:p>
                  </a:txBody>
                  <a:tcPr/>
                </a:tc>
                <a:tc>
                  <a:txBody>
                    <a:bodyPr/>
                    <a:lstStyle/>
                    <a:p>
                      <a:r>
                        <a:rPr lang="en-US" sz="2400" dirty="0" smtClean="0"/>
                        <a:t>~1500</a:t>
                      </a:r>
                      <a:endParaRPr lang="en-US" sz="2400" dirty="0"/>
                    </a:p>
                  </a:txBody>
                  <a:tcPr/>
                </a:tc>
                <a:tc>
                  <a:txBody>
                    <a:bodyPr/>
                    <a:lstStyle/>
                    <a:p>
                      <a:r>
                        <a:rPr lang="en-US" sz="2400" dirty="0" smtClean="0"/>
                        <a:t>High-spectral IR (</a:t>
                      </a:r>
                      <a:r>
                        <a:rPr lang="en-US" sz="2400" i="1" dirty="0" smtClean="0"/>
                        <a:t>2036</a:t>
                      </a:r>
                      <a:r>
                        <a:rPr lang="en-US" sz="2400" dirty="0" smtClean="0"/>
                        <a:t>)</a:t>
                      </a:r>
                      <a:endParaRPr lang="en-US" sz="2400" dirty="0"/>
                    </a:p>
                  </a:txBody>
                  <a:tcPr/>
                </a:tc>
                <a:extLst>
                  <a:ext uri="{0D108BD9-81ED-4DB2-BD59-A6C34878D82A}">
                    <a16:rowId xmlns:a16="http://schemas.microsoft.com/office/drawing/2014/main" val="1423727798"/>
                  </a:ext>
                </a:extLst>
              </a:tr>
              <a:tr h="370840">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83156"/>
                  </a:ext>
                </a:extLst>
              </a:tr>
            </a:tbl>
          </a:graphicData>
        </a:graphic>
      </p:graphicFrame>
      <p:sp>
        <p:nvSpPr>
          <p:cNvPr id="3" name="Slide Number Placeholder 2"/>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8D052-E5CD-4231-BC46-14DF1F404254}" type="slidenum">
              <a:rPr kumimoji="0" lang="en-US" sz="1867"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67"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extBox 1"/>
          <p:cNvSpPr txBox="1"/>
          <p:nvPr/>
        </p:nvSpPr>
        <p:spPr>
          <a:xfrm>
            <a:off x="974324" y="4941181"/>
            <a:ext cx="753150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NASA’s GIFTS (2000)</a:t>
            </a:r>
            <a:r>
              <a:rPr kumimoji="0" lang="en-US" sz="1800" b="0" i="0" u="none" strike="noStrike" kern="1200" cap="none" spc="0" normalizeH="0" noProof="0" dirty="0" smtClean="0">
                <a:ln>
                  <a:noFill/>
                </a:ln>
                <a:solidFill>
                  <a:prstClr val="black"/>
                </a:solidFill>
                <a:effectLst/>
                <a:uLnTx/>
                <a:uFillTx/>
                <a:latin typeface="Arial"/>
                <a:ea typeface="+mn-ea"/>
                <a:cs typeface="+mn-cs"/>
              </a:rPr>
              <a:t> was built and ground-tested and shown to provide high quality high resolution spectra, but was not able to get space borne.</a:t>
            </a:r>
            <a:endParaRPr kumimoji="0" lang="en-US" sz="1800" b="0" i="0" u="none" strike="noStrike" kern="1200" cap="none" spc="0" normalizeH="0" baseline="0" noProof="0" dirty="0" smtClean="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GOES-R series included advanced</a:t>
            </a:r>
            <a:r>
              <a:rPr kumimoji="0" lang="en-US" sz="1800" b="0" i="0" u="none" strike="noStrike" kern="1200" cap="none" spc="0" normalizeH="0" noProof="0" dirty="0" smtClean="0">
                <a:ln>
                  <a:noFill/>
                </a:ln>
                <a:solidFill>
                  <a:prstClr val="black"/>
                </a:solidFill>
                <a:effectLst/>
                <a:uLnTx/>
                <a:uFillTx/>
                <a:latin typeface="Arial"/>
                <a:ea typeface="+mn-ea"/>
                <a:cs typeface="+mn-cs"/>
              </a:rPr>
              <a:t> imagers, </a:t>
            </a:r>
            <a:r>
              <a:rPr kumimoji="0" lang="en-US" sz="1800" b="0" i="0" u="none" strike="noStrike" kern="1200" cap="none" spc="0" normalizeH="0" baseline="0" noProof="0" dirty="0" smtClean="0">
                <a:ln>
                  <a:noFill/>
                </a:ln>
                <a:solidFill>
                  <a:prstClr val="black"/>
                </a:solidFill>
                <a:effectLst/>
                <a:uLnTx/>
                <a:uFillTx/>
                <a:latin typeface="Arial"/>
                <a:ea typeface="+mn-ea"/>
                <a:cs typeface="+mn-cs"/>
              </a:rPr>
              <a:t>the first geostationary lightning mapper and space weather instruments.</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7257" y="436326"/>
            <a:ext cx="1986783" cy="23847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7416"/>
          <a:stretch/>
        </p:blipFill>
        <p:spPr>
          <a:xfrm>
            <a:off x="8865146" y="4360758"/>
            <a:ext cx="2722659" cy="2520747"/>
          </a:xfrm>
          <a:prstGeom prst="rect">
            <a:avLst/>
          </a:prstGeom>
        </p:spPr>
      </p:pic>
      <p:pic>
        <p:nvPicPr>
          <p:cNvPr id="7" name="gsall_02042.avi">
            <a:hlinkClick r:id="" action="ppaction://media"/>
          </p:cNvPr>
          <p:cNvPicPr>
            <a:picLocks noRot="1" noChangeAspect="1" noChangeArrowheads="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8922657" y="2821059"/>
            <a:ext cx="2472363" cy="173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2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p:cTn id="12"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EDF08D-5D74-7F87-CBC6-FAD47E886A99}"/>
              </a:ext>
            </a:extLst>
          </p:cNvPr>
          <p:cNvSpPr txBox="1"/>
          <p:nvPr/>
        </p:nvSpPr>
        <p:spPr>
          <a:xfrm>
            <a:off x="6090138" y="294469"/>
            <a:ext cx="5065541" cy="707886"/>
          </a:xfrm>
          <a:prstGeom prst="rect">
            <a:avLst/>
          </a:prstGeom>
          <a:noFill/>
        </p:spPr>
        <p:txBody>
          <a:bodyPr wrap="square" rtlCol="0">
            <a:spAutoFit/>
          </a:bodyPr>
          <a:lstStyle/>
          <a:p>
            <a:r>
              <a:rPr lang="en-US" sz="4000" dirty="0" smtClean="0"/>
              <a:t>OSSE FSOI</a:t>
            </a:r>
            <a:r>
              <a:rPr lang="en-US" sz="4000" dirty="0"/>
              <a:t> </a:t>
            </a:r>
            <a:r>
              <a:rPr lang="en-US" sz="4000" dirty="0" smtClean="0"/>
              <a:t>(24-hr)</a:t>
            </a:r>
            <a:endParaRPr lang="en-US" sz="4000" dirty="0"/>
          </a:p>
        </p:txBody>
      </p:sp>
      <p:sp>
        <p:nvSpPr>
          <p:cNvPr id="7" name="Rectangle 6"/>
          <p:cNvSpPr/>
          <p:nvPr/>
        </p:nvSpPr>
        <p:spPr>
          <a:xfrm>
            <a:off x="5985980" y="1361234"/>
            <a:ext cx="5424142" cy="1754326"/>
          </a:xfrm>
          <a:prstGeom prst="rect">
            <a:avLst/>
          </a:prstGeom>
          <a:solidFill>
            <a:srgbClr val="FFFF00"/>
          </a:solidFill>
        </p:spPr>
        <p:txBody>
          <a:bodyPr wrap="square">
            <a:spAutoFit/>
          </a:bodyPr>
          <a:lstStyle/>
          <a:p>
            <a:r>
              <a:rPr lang="en-US" dirty="0" smtClean="0">
                <a:ea typeface="Times New Roman" panose="02020603050405020304" pitchFamily="18" charset="0"/>
              </a:rPr>
              <a:t>Preliminary NASA’s GMAO OSSE: GXS will be a key contributor over the contiguous US region (included the 4 analysis times), even with all the other observations. These scores are for 24-hr forecasts. Credit: </a:t>
            </a:r>
            <a:r>
              <a:rPr lang="en-US" dirty="0">
                <a:ea typeface="Times New Roman" panose="02020603050405020304" pitchFamily="18" charset="0"/>
              </a:rPr>
              <a:t>Erica </a:t>
            </a:r>
            <a:r>
              <a:rPr lang="en-US" dirty="0" smtClean="0">
                <a:ea typeface="Times New Roman" panose="02020603050405020304" pitchFamily="18" charset="0"/>
              </a:rPr>
              <a:t>McGrath-Spangler</a:t>
            </a:r>
            <a:r>
              <a:rPr lang="en-US" dirty="0">
                <a:ea typeface="Times New Roman" panose="02020603050405020304" pitchFamily="18" charset="0"/>
              </a:rPr>
              <a:t>, Morgan State </a:t>
            </a:r>
            <a:r>
              <a:rPr lang="en-US" dirty="0" smtClean="0">
                <a:ea typeface="Times New Roman" panose="02020603050405020304" pitchFamily="18" charset="0"/>
              </a:rPr>
              <a:t>University and the whole </a:t>
            </a:r>
            <a:r>
              <a:rPr lang="en-US" dirty="0">
                <a:ea typeface="Times New Roman" panose="02020603050405020304" pitchFamily="18" charset="0"/>
              </a:rPr>
              <a:t>GMAO </a:t>
            </a:r>
            <a:r>
              <a:rPr lang="en-US" dirty="0" smtClean="0">
                <a:ea typeface="Times New Roman" panose="02020603050405020304" pitchFamily="18" charset="0"/>
              </a:rPr>
              <a:t>team.</a:t>
            </a:r>
            <a:endParaRPr lang="en-US" dirty="0"/>
          </a:p>
        </p:txBody>
      </p:sp>
      <p:sp>
        <p:nvSpPr>
          <p:cNvPr id="2" name="TextBox 1"/>
          <p:cNvSpPr txBox="1"/>
          <p:nvPr/>
        </p:nvSpPr>
        <p:spPr>
          <a:xfrm>
            <a:off x="205153" y="6055921"/>
            <a:ext cx="5263662" cy="369332"/>
          </a:xfrm>
          <a:prstGeom prst="rect">
            <a:avLst/>
          </a:prstGeom>
          <a:noFill/>
        </p:spPr>
        <p:txBody>
          <a:bodyPr wrap="square" rtlCol="0">
            <a:spAutoFit/>
          </a:bodyPr>
          <a:lstStyle/>
          <a:p>
            <a:r>
              <a:rPr lang="en-US" dirty="0" smtClean="0"/>
              <a:t>More negative values mean more positive impacts</a:t>
            </a:r>
            <a:endParaRPr lang="en-US" dirty="0"/>
          </a:p>
        </p:txBody>
      </p:sp>
      <p:sp>
        <p:nvSpPr>
          <p:cNvPr id="3" name="TextBox 2"/>
          <p:cNvSpPr txBox="1"/>
          <p:nvPr/>
        </p:nvSpPr>
        <p:spPr>
          <a:xfrm>
            <a:off x="6090138" y="5614067"/>
            <a:ext cx="5931877" cy="923330"/>
          </a:xfrm>
          <a:prstGeom prst="rect">
            <a:avLst/>
          </a:prstGeom>
          <a:noFill/>
        </p:spPr>
        <p:txBody>
          <a:bodyPr wrap="square" rtlCol="0">
            <a:spAutoFit/>
          </a:bodyPr>
          <a:lstStyle/>
          <a:p>
            <a:r>
              <a:rPr lang="en-US" dirty="0"/>
              <a:t>S</a:t>
            </a:r>
            <a:r>
              <a:rPr lang="en-US" dirty="0" smtClean="0"/>
              <a:t>ee later talk, </a:t>
            </a:r>
            <a:r>
              <a:rPr lang="en-US" dirty="0"/>
              <a:t>this session: </a:t>
            </a:r>
            <a:endParaRPr lang="en-US" dirty="0" smtClean="0"/>
          </a:p>
          <a:p>
            <a:r>
              <a:rPr lang="en-US" b="1" dirty="0" smtClean="0"/>
              <a:t>Evaluating </a:t>
            </a:r>
            <a:r>
              <a:rPr lang="en-US" b="1" dirty="0"/>
              <a:t>GXS Impact in the Context of International Coordination</a:t>
            </a:r>
          </a:p>
        </p:txBody>
      </p:sp>
      <p:pic>
        <p:nvPicPr>
          <p:cNvPr id="8" name="Content Placeholder 4" descr="A graph of a number of numbers&#10;&#10;Description automatically generated">
            <a:extLst>
              <a:ext uri="{FF2B5EF4-FFF2-40B4-BE49-F238E27FC236}">
                <a16:creationId xmlns:a16="http://schemas.microsoft.com/office/drawing/2014/main" id="{8A755F98-3C1E-AD90-8D36-DCEDA1306993}"/>
              </a:ext>
            </a:extLst>
          </p:cNvPr>
          <p:cNvPicPr>
            <a:picLocks noChangeAspect="1"/>
          </p:cNvPicPr>
          <p:nvPr/>
        </p:nvPicPr>
        <p:blipFill>
          <a:blip r:embed="rId2"/>
          <a:stretch>
            <a:fillRect/>
          </a:stretch>
        </p:blipFill>
        <p:spPr>
          <a:xfrm>
            <a:off x="205153" y="443614"/>
            <a:ext cx="4894385" cy="5604862"/>
          </a:xfrm>
          <a:prstGeom prst="rect">
            <a:avLst/>
          </a:prstGeom>
        </p:spPr>
      </p:pic>
      <p:sp>
        <p:nvSpPr>
          <p:cNvPr id="4" name="TextBox 3"/>
          <p:cNvSpPr txBox="1"/>
          <p:nvPr/>
        </p:nvSpPr>
        <p:spPr>
          <a:xfrm>
            <a:off x="5985980" y="3474439"/>
            <a:ext cx="5273856" cy="1569660"/>
          </a:xfrm>
          <a:prstGeom prst="rect">
            <a:avLst/>
          </a:prstGeom>
          <a:noFill/>
        </p:spPr>
        <p:txBody>
          <a:bodyPr wrap="square" rtlCol="0">
            <a:spAutoFit/>
          </a:bodyPr>
          <a:lstStyle/>
          <a:p>
            <a:r>
              <a:rPr lang="en-US" sz="1600" dirty="0" smtClean="0"/>
              <a:t>This OSSE </a:t>
            </a:r>
            <a:r>
              <a:rPr lang="en-US" sz="1600" dirty="0"/>
              <a:t>shows impact for </a:t>
            </a:r>
            <a:r>
              <a:rPr lang="en-US" sz="1600" dirty="0" err="1"/>
              <a:t>CrIS</a:t>
            </a:r>
            <a:r>
              <a:rPr lang="en-US" sz="1600" dirty="0"/>
              <a:t> which is 2 times lower than AIRS and 2 to 3 times lower than IASI, this is not due to limitations of the </a:t>
            </a:r>
            <a:r>
              <a:rPr lang="en-US" sz="1600" dirty="0" err="1" smtClean="0"/>
              <a:t>CrIS</a:t>
            </a:r>
            <a:r>
              <a:rPr lang="en-US" sz="1600" dirty="0" smtClean="0"/>
              <a:t>, </a:t>
            </a:r>
            <a:r>
              <a:rPr lang="en-US" sz="1600" dirty="0"/>
              <a:t>but with issues of how GMAO uses the data.  </a:t>
            </a:r>
            <a:endParaRPr lang="en-US" sz="1600" dirty="0" smtClean="0"/>
          </a:p>
          <a:p>
            <a:r>
              <a:rPr lang="en-US" sz="1600" dirty="0"/>
              <a:t>O</a:t>
            </a:r>
            <a:r>
              <a:rPr lang="en-US" sz="1600" dirty="0" smtClean="0"/>
              <a:t>ther </a:t>
            </a:r>
            <a:r>
              <a:rPr lang="en-US" sz="1600" dirty="0"/>
              <a:t>forecast systems, such as ECMWF, </a:t>
            </a:r>
            <a:r>
              <a:rPr lang="en-US" sz="1600" dirty="0" err="1"/>
              <a:t>CrIS</a:t>
            </a:r>
            <a:r>
              <a:rPr lang="en-US" sz="1600" dirty="0"/>
              <a:t> data has large </a:t>
            </a:r>
            <a:r>
              <a:rPr lang="en-US" sz="1600" dirty="0" smtClean="0"/>
              <a:t>impacts, as expected.</a:t>
            </a:r>
            <a:endParaRPr lang="en-US" sz="1600" dirty="0"/>
          </a:p>
        </p:txBody>
      </p:sp>
    </p:spTree>
    <p:extLst>
      <p:ext uri="{BB962C8B-B14F-4D97-AF65-F5344CB8AC3E}">
        <p14:creationId xmlns:p14="http://schemas.microsoft.com/office/powerpoint/2010/main" val="2626946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03" y="1313275"/>
            <a:ext cx="4168972" cy="1594040"/>
          </a:xfrm>
        </p:spPr>
        <p:txBody>
          <a:bodyPr>
            <a:noAutofit/>
          </a:bodyPr>
          <a:lstStyle/>
          <a:p>
            <a:r>
              <a:rPr lang="en-US" sz="2800" b="1" dirty="0" smtClean="0"/>
              <a:t>Radiosondes</a:t>
            </a:r>
            <a:r>
              <a:rPr lang="en-US" sz="2800" dirty="0" smtClean="0"/>
              <a:t> </a:t>
            </a:r>
            <a:br>
              <a:rPr lang="en-US" sz="2800" dirty="0" smtClean="0"/>
            </a:br>
            <a:r>
              <a:rPr lang="en-US" sz="2800" b="0" dirty="0" smtClean="0"/>
              <a:t>(2x/day), </a:t>
            </a:r>
            <a:br>
              <a:rPr lang="en-US" sz="2800" b="0" dirty="0" smtClean="0"/>
            </a:br>
            <a:r>
              <a:rPr lang="en-US" sz="2800" b="0" dirty="0" smtClean="0"/>
              <a:t>scattered (mostly) land locations - </a:t>
            </a:r>
            <a:r>
              <a:rPr lang="en-US" sz="2800" dirty="0"/>
              <a:t>u</a:t>
            </a:r>
            <a:r>
              <a:rPr lang="en-US" sz="2800" dirty="0" smtClean="0"/>
              <a:t>sed for validations and NWP</a:t>
            </a:r>
            <a:endParaRPr lang="en-US" sz="2800" b="0" dirty="0"/>
          </a:p>
        </p:txBody>
      </p:sp>
      <p:sp>
        <p:nvSpPr>
          <p:cNvPr id="4" name="Slide Number Placeholder 3"/>
          <p:cNvSpPr>
            <a:spLocks noGrp="1"/>
          </p:cNvSpPr>
          <p:nvPr>
            <p:ph type="sldNum" idx="4294967295"/>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5" name="Title 1"/>
          <p:cNvSpPr txBox="1">
            <a:spLocks/>
          </p:cNvSpPr>
          <p:nvPr/>
        </p:nvSpPr>
        <p:spPr>
          <a:xfrm>
            <a:off x="2203142" y="-4009"/>
            <a:ext cx="9246994" cy="964697"/>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800" kern="0" dirty="0" smtClean="0"/>
              <a:t>Vertical Moisture Information</a:t>
            </a:r>
            <a:endParaRPr lang="en-US" sz="4800" kern="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3458" y="948744"/>
            <a:ext cx="2917706" cy="184109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39191" b="11850"/>
          <a:stretch/>
        </p:blipFill>
        <p:spPr>
          <a:xfrm>
            <a:off x="624161" y="4586147"/>
            <a:ext cx="3891614" cy="1952765"/>
          </a:xfrm>
          <a:prstGeom prst="rect">
            <a:avLst/>
          </a:prstGeom>
        </p:spPr>
      </p:pic>
      <p:sp>
        <p:nvSpPr>
          <p:cNvPr id="26" name="Title 1"/>
          <p:cNvSpPr txBox="1">
            <a:spLocks/>
          </p:cNvSpPr>
          <p:nvPr/>
        </p:nvSpPr>
        <p:spPr>
          <a:xfrm>
            <a:off x="8464062" y="2829077"/>
            <a:ext cx="3727938" cy="82513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kern="0" dirty="0" smtClean="0"/>
              <a:t/>
            </a:r>
            <a:br>
              <a:rPr lang="en-US" sz="2800" kern="0" dirty="0" smtClean="0"/>
            </a:br>
            <a:r>
              <a:rPr lang="en-US" sz="2800" kern="0" dirty="0" smtClean="0"/>
              <a:t/>
            </a:r>
            <a:br>
              <a:rPr lang="en-US" sz="2800" kern="0" dirty="0" smtClean="0"/>
            </a:br>
            <a:r>
              <a:rPr lang="en-US" sz="2800" kern="0" dirty="0" smtClean="0"/>
              <a:t>GeoXO Sounder </a:t>
            </a:r>
          </a:p>
          <a:p>
            <a:r>
              <a:rPr lang="en-US" sz="2800" b="0" kern="0" dirty="0" smtClean="0"/>
              <a:t>(at least hourly), land and ocean, ~4km, hemispheric coverage</a:t>
            </a:r>
          </a:p>
          <a:p>
            <a:r>
              <a:rPr lang="en-US" sz="2800" b="0" kern="0" dirty="0" smtClean="0"/>
              <a:t>Regional/</a:t>
            </a:r>
            <a:r>
              <a:rPr lang="en-US" sz="2800" b="0" kern="0" dirty="0" err="1" smtClean="0"/>
              <a:t>meso</a:t>
            </a:r>
            <a:r>
              <a:rPr lang="en-US" sz="2800" b="0" kern="0" dirty="0" smtClean="0"/>
              <a:t> weather</a:t>
            </a:r>
            <a:endParaRPr lang="en-US" sz="2800" b="0" kern="0" dirty="0"/>
          </a:p>
        </p:txBody>
      </p:sp>
      <p:sp>
        <p:nvSpPr>
          <p:cNvPr id="27" name="Title 1"/>
          <p:cNvSpPr txBox="1">
            <a:spLocks/>
          </p:cNvSpPr>
          <p:nvPr/>
        </p:nvSpPr>
        <p:spPr>
          <a:xfrm>
            <a:off x="240463" y="3259903"/>
            <a:ext cx="5405333" cy="285273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kern="0" dirty="0" smtClean="0"/>
              <a:t/>
            </a:r>
            <a:br>
              <a:rPr lang="en-US" sz="2800" kern="0" dirty="0" smtClean="0"/>
            </a:br>
            <a:r>
              <a:rPr lang="en-US" sz="2800" kern="0" dirty="0" smtClean="0"/>
              <a:t>LEO passes </a:t>
            </a:r>
            <a:br>
              <a:rPr lang="en-US" sz="2800" kern="0" dirty="0" smtClean="0"/>
            </a:br>
            <a:r>
              <a:rPr lang="en-US" sz="2800" b="0" kern="0" dirty="0" smtClean="0"/>
              <a:t>(several/day over CONUS), land and ocean, ~14-40km, global NWP</a:t>
            </a:r>
            <a:r>
              <a:rPr lang="en-US" sz="2800" kern="0" dirty="0" smtClean="0"/>
              <a:t/>
            </a:r>
            <a:br>
              <a:rPr lang="en-US" sz="2800" kern="0" dirty="0" smtClean="0"/>
            </a:br>
            <a:r>
              <a:rPr lang="en-US" sz="2800" kern="0" dirty="0" smtClean="0"/>
              <a:t/>
            </a:r>
            <a:br>
              <a:rPr lang="en-US" sz="2800" kern="0" dirty="0" smtClean="0"/>
            </a:br>
            <a:r>
              <a:rPr lang="en-US" sz="2800" kern="0" dirty="0" smtClean="0"/>
              <a:t/>
            </a:r>
            <a:br>
              <a:rPr lang="en-US" sz="2800" kern="0" dirty="0" smtClean="0"/>
            </a:br>
            <a:r>
              <a:rPr lang="en-US" sz="2800" kern="0" dirty="0" smtClean="0"/>
              <a:t/>
            </a:r>
            <a:br>
              <a:rPr lang="en-US" sz="2800" kern="0" dirty="0" smtClean="0"/>
            </a:br>
            <a:endParaRPr lang="en-US" sz="2800" b="0" kern="0" dirty="0"/>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12402"/>
          <a:stretch/>
        </p:blipFill>
        <p:spPr>
          <a:xfrm>
            <a:off x="5672450" y="3103427"/>
            <a:ext cx="2638021" cy="1732641"/>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b="11737"/>
          <a:stretch/>
        </p:blipFill>
        <p:spPr>
          <a:xfrm>
            <a:off x="6555501" y="3640328"/>
            <a:ext cx="2638021" cy="1745801"/>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b="11974"/>
          <a:stretch/>
        </p:blipFill>
        <p:spPr>
          <a:xfrm>
            <a:off x="7578505" y="4147979"/>
            <a:ext cx="2638022" cy="1741113"/>
          </a:xfrm>
          <a:prstGeom prst="rect">
            <a:avLst/>
          </a:prstGeom>
        </p:spPr>
      </p:pic>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b="11986"/>
          <a:stretch/>
        </p:blipFill>
        <p:spPr>
          <a:xfrm>
            <a:off x="8610600" y="4537156"/>
            <a:ext cx="2638021" cy="174088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47111" y="4878353"/>
            <a:ext cx="2638021" cy="1977950"/>
          </a:xfrm>
          <a:prstGeom prst="rect">
            <a:avLst/>
          </a:prstGeom>
        </p:spPr>
      </p:pic>
    </p:spTree>
    <p:extLst>
      <p:ext uri="{BB962C8B-B14F-4D97-AF65-F5344CB8AC3E}">
        <p14:creationId xmlns:p14="http://schemas.microsoft.com/office/powerpoint/2010/main" val="6721472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Component of the Advanced Geo Sounder Ring</a:t>
            </a:r>
            <a:endParaRPr lang="en-US" dirty="0"/>
          </a:p>
        </p:txBody>
      </p:sp>
      <p:sp>
        <p:nvSpPr>
          <p:cNvPr id="3" name="Text Placeholder 2"/>
          <p:cNvSpPr>
            <a:spLocks noGrp="1"/>
          </p:cNvSpPr>
          <p:nvPr>
            <p:ph type="body" idx="1"/>
          </p:nvPr>
        </p:nvSpPr>
        <p:spPr>
          <a:xfrm>
            <a:off x="247994" y="1592861"/>
            <a:ext cx="5181600" cy="4351338"/>
          </a:xfrm>
        </p:spPr>
        <p:txBody>
          <a:bodyPr/>
          <a:lstStyle/>
          <a:p>
            <a:r>
              <a:rPr lang="en-US" dirty="0" smtClean="0"/>
              <a:t>Consistent with WMO Vision</a:t>
            </a:r>
            <a:br>
              <a:rPr lang="en-US" dirty="0" smtClean="0"/>
            </a:br>
            <a:r>
              <a:rPr lang="en-US" dirty="0"/>
              <a:t>	</a:t>
            </a:r>
            <a:r>
              <a:rPr lang="en-US" dirty="0" smtClean="0"/>
              <a:t>China (GIIRS)</a:t>
            </a:r>
          </a:p>
          <a:p>
            <a:pPr marL="114300" indent="0">
              <a:buNone/>
            </a:pPr>
            <a:r>
              <a:rPr lang="en-US" dirty="0" smtClean="0"/>
              <a:t>	EUMETSAT (IRS)</a:t>
            </a:r>
          </a:p>
          <a:p>
            <a:pPr marL="114300" indent="0">
              <a:buNone/>
            </a:pPr>
            <a:r>
              <a:rPr lang="en-US" dirty="0" smtClean="0"/>
              <a:t>	JMA (GHMS)</a:t>
            </a:r>
          </a:p>
          <a:p>
            <a:pPr marL="114300" indent="0">
              <a:buNone/>
            </a:pPr>
            <a:r>
              <a:rPr lang="en-US" dirty="0" smtClean="0"/>
              <a:t>	NOAA (GXS)</a:t>
            </a:r>
          </a:p>
          <a:p>
            <a:pPr marL="114300" indent="0">
              <a:buNone/>
            </a:pPr>
            <a:r>
              <a:rPr lang="en-US" i="1" dirty="0" smtClean="0"/>
              <a:t>	KMA</a:t>
            </a:r>
          </a:p>
          <a:p>
            <a:r>
              <a:rPr lang="en-US" dirty="0"/>
              <a:t>Both </a:t>
            </a:r>
            <a:r>
              <a:rPr lang="en-US" dirty="0" err="1"/>
              <a:t>nowcasting</a:t>
            </a:r>
            <a:r>
              <a:rPr lang="en-US" dirty="0"/>
              <a:t> and NWP applications</a:t>
            </a:r>
          </a:p>
          <a:p>
            <a:endParaRPr lang="en-US" i="1" dirty="0"/>
          </a:p>
        </p:txBody>
      </p:sp>
      <p:sp>
        <p:nvSpPr>
          <p:cNvPr id="4" name="Text Placeholder 3"/>
          <p:cNvSpPr>
            <a:spLocks noGrp="1"/>
          </p:cNvSpPr>
          <p:nvPr>
            <p:ph type="body" idx="2"/>
          </p:nvPr>
        </p:nvSpPr>
        <p:spPr>
          <a:xfrm>
            <a:off x="5581994" y="1592861"/>
            <a:ext cx="6610006" cy="4351338"/>
          </a:xfrm>
        </p:spPr>
        <p:txBody>
          <a:bodyPr/>
          <a:lstStyle/>
          <a:p>
            <a:r>
              <a:rPr lang="en-US" dirty="0" smtClean="0"/>
              <a:t>Needed to better fulfill NWS requirements (especially for vertical moisture, winds and temperature) on the regional and </a:t>
            </a:r>
            <a:r>
              <a:rPr lang="en-US" dirty="0" err="1" smtClean="0"/>
              <a:t>meso</a:t>
            </a:r>
            <a:r>
              <a:rPr lang="en-US" dirty="0" smtClean="0"/>
              <a:t>-scales</a:t>
            </a:r>
          </a:p>
        </p:txBody>
      </p:sp>
      <p:pic>
        <p:nvPicPr>
          <p:cNvPr id="5" name="Picture 4" descr="WORLD_GEO_LZA60_62_62_80_4_FY2G_HIM09_G-Central_MSG"/>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752452" y="3441468"/>
            <a:ext cx="6301003" cy="3420427"/>
          </a:xfrm>
          <a:prstGeom prst="rect">
            <a:avLst/>
          </a:prstGeom>
        </p:spPr>
      </p:pic>
    </p:spTree>
    <p:extLst>
      <p:ext uri="{BB962C8B-B14F-4D97-AF65-F5344CB8AC3E}">
        <p14:creationId xmlns:p14="http://schemas.microsoft.com/office/powerpoint/2010/main" val="3980308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95" y="95302"/>
            <a:ext cx="10515600" cy="1325563"/>
          </a:xfrm>
        </p:spPr>
        <p:txBody>
          <a:bodyPr/>
          <a:lstStyle/>
          <a:p>
            <a:r>
              <a:rPr lang="en-US" dirty="0" smtClean="0"/>
              <a:t>Geo Advanced Sounder-Ring: Spectral</a:t>
            </a:r>
            <a:endParaRPr lang="en-US" dirty="0"/>
          </a:p>
        </p:txBody>
      </p:sp>
      <p:sp>
        <p:nvSpPr>
          <p:cNvPr id="6" name="TextBox 5"/>
          <p:cNvSpPr txBox="1"/>
          <p:nvPr/>
        </p:nvSpPr>
        <p:spPr>
          <a:xfrm>
            <a:off x="3596959" y="6013325"/>
            <a:ext cx="55451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a:ea typeface="+mn-ea"/>
                <a:cs typeface="+mn-cs"/>
              </a:rPr>
              <a:t>Line-by-Line with various gases completely removed</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142999"/>
            <a:ext cx="11664223" cy="4665689"/>
          </a:xfrm>
          <a:prstGeom prst="rect">
            <a:avLst/>
          </a:prstGeom>
        </p:spPr>
      </p:pic>
    </p:spTree>
    <p:extLst>
      <p:ext uri="{BB962C8B-B14F-4D97-AF65-F5344CB8AC3E}">
        <p14:creationId xmlns:p14="http://schemas.microsoft.com/office/powerpoint/2010/main" val="3636724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26477" y="0"/>
            <a:ext cx="10515600" cy="1325563"/>
          </a:xfrm>
        </p:spPr>
        <p:txBody>
          <a:bodyPr/>
          <a:lstStyle/>
          <a:p>
            <a:r>
              <a:rPr lang="en-US" dirty="0" smtClean="0"/>
              <a:t>Geo Advanced Sounder-Ring: Coverage</a:t>
            </a:r>
            <a:endParaRPr lang="en-US" dirty="0"/>
          </a:p>
        </p:txBody>
      </p:sp>
      <p:sp>
        <p:nvSpPr>
          <p:cNvPr id="4" name="TextBox 3"/>
          <p:cNvSpPr txBox="1"/>
          <p:nvPr/>
        </p:nvSpPr>
        <p:spPr>
          <a:xfrm>
            <a:off x="3563709" y="6030564"/>
            <a:ext cx="4784387" cy="369332"/>
          </a:xfrm>
          <a:prstGeom prst="rect">
            <a:avLst/>
          </a:prstGeom>
          <a:noFill/>
        </p:spPr>
        <p:txBody>
          <a:bodyPr wrap="none" rtlCol="0">
            <a:spAutoFit/>
          </a:bodyPr>
          <a:lstStyle/>
          <a:p>
            <a:r>
              <a:rPr lang="en-US" dirty="0" smtClean="0"/>
              <a:t>Assuming various Local Zenith Angle cut-offs</a:t>
            </a:r>
            <a:endParaRPr lang="en-US" dirty="0"/>
          </a:p>
        </p:txBody>
      </p:sp>
      <p:pic>
        <p:nvPicPr>
          <p:cNvPr id="5" name="Picture 4" descr="WORLD_GEO_LZA60_62_62_80_4_FY2G_HIM09_G-Central_MSG"/>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85069" y="922509"/>
            <a:ext cx="9409898" cy="5108055"/>
          </a:xfrm>
          <a:prstGeom prst="rect">
            <a:avLst/>
          </a:prstGeom>
        </p:spPr>
      </p:pic>
    </p:spTree>
    <p:extLst>
      <p:ext uri="{BB962C8B-B14F-4D97-AF65-F5344CB8AC3E}">
        <p14:creationId xmlns:p14="http://schemas.microsoft.com/office/powerpoint/2010/main" val="1810885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199" y="680811"/>
            <a:ext cx="10515600" cy="1325563"/>
          </a:xfrm>
        </p:spPr>
        <p:txBody>
          <a:bodyPr/>
          <a:lstStyle/>
          <a:p>
            <a:r>
              <a:rPr lang="en-US" dirty="0"/>
              <a:t>Spatial Resolutions: Ground Sample Distance and Angle</a:t>
            </a:r>
            <a:br>
              <a:rPr lang="en-US" dirty="0"/>
            </a:br>
            <a:endParaRPr lang="en-US" dirty="0"/>
          </a:p>
        </p:txBody>
      </p:sp>
      <p:sp>
        <p:nvSpPr>
          <p:cNvPr id="5" name="Text Placeholder 4"/>
          <p:cNvSpPr>
            <a:spLocks noGrp="1"/>
          </p:cNvSpPr>
          <p:nvPr>
            <p:ph type="body" idx="1"/>
          </p:nvPr>
        </p:nvSpPr>
        <p:spPr>
          <a:xfrm>
            <a:off x="838199" y="1705881"/>
            <a:ext cx="11084860" cy="4351338"/>
          </a:xfrm>
        </p:spPr>
        <p:txBody>
          <a:bodyPr/>
          <a:lstStyle/>
          <a:p>
            <a:r>
              <a:rPr lang="en-US" dirty="0" smtClean="0"/>
              <a:t>The </a:t>
            </a:r>
            <a:r>
              <a:rPr lang="en-US" dirty="0"/>
              <a:t>centroid-to-centroid distance between adjacent spatial samples on the </a:t>
            </a:r>
            <a:r>
              <a:rPr lang="en-US" dirty="0" smtClean="0"/>
              <a:t>Earth’s surface</a:t>
            </a:r>
            <a:r>
              <a:rPr lang="en-US" dirty="0"/>
              <a:t>, as measured at the Sub-Satellite Point, defines the ground sample </a:t>
            </a:r>
            <a:r>
              <a:rPr lang="en-US" dirty="0" smtClean="0"/>
              <a:t>distance (GSD</a:t>
            </a:r>
            <a:r>
              <a:rPr lang="en-US" dirty="0"/>
              <a:t>). The ground sample angle (GSA) is the associated angle. A </a:t>
            </a:r>
            <a:r>
              <a:rPr lang="en-US" dirty="0" smtClean="0"/>
              <a:t>two-dimensional pixel </a:t>
            </a:r>
            <a:r>
              <a:rPr lang="en-US" dirty="0"/>
              <a:t>is defined by the GSD in the East/West and North/South </a:t>
            </a:r>
            <a:r>
              <a:rPr lang="en-US" dirty="0" smtClean="0"/>
              <a:t>dimensions. The </a:t>
            </a:r>
            <a:r>
              <a:rPr lang="en-US" dirty="0"/>
              <a:t>GXS shall</a:t>
            </a:r>
            <a:r>
              <a:rPr lang="en-US" b="1" dirty="0"/>
              <a:t> </a:t>
            </a:r>
            <a:r>
              <a:rPr lang="en-US" dirty="0"/>
              <a:t>have a GSA no larger than 112 </a:t>
            </a:r>
            <a:r>
              <a:rPr lang="en-US" dirty="0" err="1"/>
              <a:t>microradians</a:t>
            </a:r>
            <a:r>
              <a:rPr lang="en-US" dirty="0"/>
              <a:t> (</a:t>
            </a:r>
            <a:r>
              <a:rPr lang="en-US" b="1" dirty="0"/>
              <a:t>4 km at nadir</a:t>
            </a:r>
            <a:r>
              <a:rPr lang="en-US" dirty="0"/>
              <a:t>) </a:t>
            </a:r>
            <a:r>
              <a:rPr lang="en-US" dirty="0" smtClean="0"/>
              <a:t>for emissive </a:t>
            </a:r>
            <a:r>
              <a:rPr lang="en-US" dirty="0"/>
              <a:t>channels</a:t>
            </a:r>
            <a:r>
              <a:rPr lang="en-US" dirty="0" smtClean="0"/>
              <a:t>.</a:t>
            </a:r>
          </a:p>
          <a:p>
            <a:endParaRPr lang="en-US" sz="1000" dirty="0"/>
          </a:p>
          <a:p>
            <a:r>
              <a:rPr lang="en-US" dirty="0" smtClean="0"/>
              <a:t>This is much improved over the legacy GOES Sounders and the current polar hyperspectral IR sounders. </a:t>
            </a:r>
          </a:p>
          <a:p>
            <a:pPr lvl="1"/>
            <a:r>
              <a:rPr lang="en-US" dirty="0"/>
              <a:t>~</a:t>
            </a:r>
            <a:r>
              <a:rPr lang="en-US" dirty="0" smtClean="0"/>
              <a:t>10 km </a:t>
            </a:r>
            <a:r>
              <a:rPr lang="en-US" dirty="0"/>
              <a:t>for </a:t>
            </a:r>
            <a:r>
              <a:rPr lang="en-US" dirty="0" smtClean="0"/>
              <a:t>legacy GOES </a:t>
            </a:r>
            <a:r>
              <a:rPr lang="en-US" dirty="0"/>
              <a:t>Sounder </a:t>
            </a:r>
          </a:p>
          <a:p>
            <a:pPr lvl="1"/>
            <a:r>
              <a:rPr lang="en-US" dirty="0" smtClean="0"/>
              <a:t>~13 - 15 km </a:t>
            </a:r>
            <a:r>
              <a:rPr lang="en-US" dirty="0"/>
              <a:t>for polar hyperspectral IR sounders.</a:t>
            </a:r>
          </a:p>
        </p:txBody>
      </p:sp>
    </p:spTree>
    <p:extLst>
      <p:ext uri="{BB962C8B-B14F-4D97-AF65-F5344CB8AC3E}">
        <p14:creationId xmlns:p14="http://schemas.microsoft.com/office/powerpoint/2010/main" val="2569092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2976"/>
            <a:ext cx="10515600" cy="1325563"/>
          </a:xfrm>
        </p:spPr>
        <p:txBody>
          <a:bodyPr/>
          <a:lstStyle/>
          <a:p>
            <a:r>
              <a:rPr lang="en-US" dirty="0" smtClean="0"/>
              <a:t>Temporal Coverage</a:t>
            </a:r>
            <a:endParaRPr lang="en-US" dirty="0"/>
          </a:p>
        </p:txBody>
      </p:sp>
      <p:sp>
        <p:nvSpPr>
          <p:cNvPr id="5" name="Text Placeholder 4"/>
          <p:cNvSpPr>
            <a:spLocks noGrp="1"/>
          </p:cNvSpPr>
          <p:nvPr>
            <p:ph type="body" idx="1"/>
          </p:nvPr>
        </p:nvSpPr>
        <p:spPr>
          <a:xfrm>
            <a:off x="163287" y="572999"/>
            <a:ext cx="6178899" cy="2615746"/>
          </a:xfrm>
        </p:spPr>
        <p:txBody>
          <a:bodyPr/>
          <a:lstStyle/>
          <a:p>
            <a:pPr marL="114300" indent="0">
              <a:buNone/>
            </a:pPr>
            <a:endParaRPr lang="en-US" dirty="0" smtClean="0"/>
          </a:p>
          <a:p>
            <a:r>
              <a:rPr lang="en-US" dirty="0" smtClean="0"/>
              <a:t>In </a:t>
            </a:r>
            <a:r>
              <a:rPr lang="en-US" b="1" dirty="0" smtClean="0"/>
              <a:t>Sounding Disk </a:t>
            </a:r>
            <a:r>
              <a:rPr lang="en-US" dirty="0" smtClean="0"/>
              <a:t>mode, </a:t>
            </a:r>
            <a:r>
              <a:rPr lang="en-US" dirty="0"/>
              <a:t>the GXS shall</a:t>
            </a:r>
            <a:r>
              <a:rPr lang="en-US" b="1" dirty="0"/>
              <a:t> </a:t>
            </a:r>
            <a:r>
              <a:rPr lang="en-US" dirty="0"/>
              <a:t>acquire each SD and perform all </a:t>
            </a:r>
            <a:r>
              <a:rPr lang="en-US" dirty="0" smtClean="0"/>
              <a:t>necessary housekeeping </a:t>
            </a:r>
            <a:r>
              <a:rPr lang="en-US" dirty="0"/>
              <a:t>and calibration functions in </a:t>
            </a:r>
            <a:r>
              <a:rPr lang="en-US" b="1" dirty="0"/>
              <a:t>less than </a:t>
            </a:r>
            <a:r>
              <a:rPr lang="en-US" b="1" dirty="0" smtClean="0"/>
              <a:t>60 minutes</a:t>
            </a:r>
            <a:r>
              <a:rPr lang="en-US" dirty="0" smtClean="0"/>
              <a:t>.</a:t>
            </a:r>
          </a:p>
          <a:p>
            <a:endParaRPr lang="en-US" sz="1000" dirty="0"/>
          </a:p>
          <a:p>
            <a:r>
              <a:rPr lang="en-US" dirty="0" smtClean="0"/>
              <a:t>Scan modes of operations still being defined, in an interleaving mode, finer time resolution of the Super-regional (3000 km x 5000 km) and/or Mesoscale (1000 km x 1000 km) maybe possible </a:t>
            </a:r>
            <a:r>
              <a:rPr lang="en-US" b="1" dirty="0"/>
              <a:t>to </a:t>
            </a:r>
            <a:r>
              <a:rPr lang="en-US" b="1" dirty="0" smtClean="0"/>
              <a:t>better meet the needs </a:t>
            </a:r>
            <a:r>
              <a:rPr lang="en-US" b="1" dirty="0"/>
              <a:t>of forecasting mission</a:t>
            </a:r>
            <a:endParaRPr lang="en-US" dirty="0"/>
          </a:p>
        </p:txBody>
      </p:sp>
      <p:sp>
        <p:nvSpPr>
          <p:cNvPr id="6" name="Text Placeholder 5"/>
          <p:cNvSpPr>
            <a:spLocks noGrp="1"/>
          </p:cNvSpPr>
          <p:nvPr>
            <p:ph type="body" idx="2"/>
          </p:nvPr>
        </p:nvSpPr>
        <p:spPr>
          <a:xfrm>
            <a:off x="6662123" y="2142162"/>
            <a:ext cx="5223467" cy="4351338"/>
          </a:xfrm>
        </p:spPr>
        <p:txBody>
          <a:bodyPr/>
          <a:lstStyle/>
          <a:p>
            <a:r>
              <a:rPr lang="en-US" dirty="0"/>
              <a:t>Sounding Disk (</a:t>
            </a:r>
            <a:r>
              <a:rPr lang="en-US" dirty="0" smtClean="0"/>
              <a:t>SD) is </a:t>
            </a:r>
            <a:r>
              <a:rPr lang="en-US" dirty="0"/>
              <a:t>a collection of spatial resolution elements </a:t>
            </a:r>
            <a:r>
              <a:rPr lang="en-US" dirty="0" smtClean="0"/>
              <a:t>viewing the </a:t>
            </a:r>
            <a:r>
              <a:rPr lang="en-US" dirty="0"/>
              <a:t>earth where the local zenith angle (LZA) to a </a:t>
            </a:r>
            <a:r>
              <a:rPr lang="en-US" dirty="0" smtClean="0"/>
              <a:t>GOES </a:t>
            </a:r>
            <a:r>
              <a:rPr lang="en-US" dirty="0"/>
              <a:t>is less than </a:t>
            </a:r>
            <a:r>
              <a:rPr lang="en-US" dirty="0" smtClean="0"/>
              <a:t>62 degrees.</a:t>
            </a:r>
            <a:endParaRPr lang="en-US" dirty="0"/>
          </a:p>
        </p:txBody>
      </p:sp>
    </p:spTree>
    <p:extLst>
      <p:ext uri="{BB962C8B-B14F-4D97-AF65-F5344CB8AC3E}">
        <p14:creationId xmlns:p14="http://schemas.microsoft.com/office/powerpoint/2010/main" val="307399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669;p73"/>
          <p:cNvPicPr preferRelativeResize="0"/>
          <p:nvPr/>
        </p:nvPicPr>
        <p:blipFill>
          <a:blip r:embed="rId2">
            <a:alphaModFix/>
          </a:blip>
          <a:stretch>
            <a:fillRect/>
          </a:stretch>
        </p:blipFill>
        <p:spPr>
          <a:xfrm>
            <a:off x="1813250" y="186614"/>
            <a:ext cx="8635480" cy="6554755"/>
          </a:xfrm>
          <a:prstGeom prst="rect">
            <a:avLst/>
          </a:prstGeom>
          <a:noFill/>
          <a:ln>
            <a:noFill/>
          </a:ln>
        </p:spPr>
      </p:pic>
    </p:spTree>
    <p:extLst>
      <p:ext uri="{BB962C8B-B14F-4D97-AF65-F5344CB8AC3E}">
        <p14:creationId xmlns:p14="http://schemas.microsoft.com/office/powerpoint/2010/main" val="2826919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 and Dark Designs">
  <a:themeElements>
    <a:clrScheme name="Cadmus Brand New">
      <a:dk1>
        <a:srgbClr val="000000"/>
      </a:dk1>
      <a:lt1>
        <a:sysClr val="window" lastClr="FFFFFF"/>
      </a:lt1>
      <a:dk2>
        <a:srgbClr val="5F636A"/>
      </a:dk2>
      <a:lt2>
        <a:srgbClr val="FFFFFF"/>
      </a:lt2>
      <a:accent1>
        <a:srgbClr val="0054A5"/>
      </a:accent1>
      <a:accent2>
        <a:srgbClr val="679A41"/>
      </a:accent2>
      <a:accent3>
        <a:srgbClr val="FFF35F"/>
      </a:accent3>
      <a:accent4>
        <a:srgbClr val="797E82"/>
      </a:accent4>
      <a:accent5>
        <a:srgbClr val="00B4EF"/>
      </a:accent5>
      <a:accent6>
        <a:srgbClr val="29285E"/>
      </a:accent6>
      <a:hlink>
        <a:srgbClr val="508FCC"/>
      </a:hlink>
      <a:folHlink>
        <a:srgbClr val="B2B4B5"/>
      </a:folHlink>
    </a:clrScheme>
    <a:fontScheme name="Custom 23">
      <a:majorFont>
        <a:latin typeface="Roboto Light"/>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48235FCE-30C7-C042-9039-0E5A0E5B0EC1}" vid="{3DA3757A-C816-8647-9DEE-D63D3D320346}"/>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39436</TotalTime>
  <Words>2534</Words>
  <Application>Microsoft Office PowerPoint</Application>
  <PresentationFormat>Widescreen</PresentationFormat>
  <Paragraphs>281</Paragraphs>
  <Slides>27</Slides>
  <Notes>9</Notes>
  <HiddenSlides>5</HiddenSlides>
  <MMClips>5</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27</vt:i4>
      </vt:variant>
    </vt:vector>
  </HeadingPairs>
  <TitlesOfParts>
    <vt:vector size="43" baseType="lpstr">
      <vt:lpstr>Arial</vt:lpstr>
      <vt:lpstr>Arial Black</vt:lpstr>
      <vt:lpstr>Calibri</vt:lpstr>
      <vt:lpstr>Calibri Light</vt:lpstr>
      <vt:lpstr>Cambria Math</vt:lpstr>
      <vt:lpstr>Courier New</vt:lpstr>
      <vt:lpstr>System Font Regular</vt:lpstr>
      <vt:lpstr>Times New Roman</vt:lpstr>
      <vt:lpstr>Wingdings</vt:lpstr>
      <vt:lpstr>1_Office Theme</vt:lpstr>
      <vt:lpstr>2_Office Theme</vt:lpstr>
      <vt:lpstr>Light and Dark Designs</vt:lpstr>
      <vt:lpstr>3_Office Theme</vt:lpstr>
      <vt:lpstr>4_Office Theme</vt:lpstr>
      <vt:lpstr>5_Office Theme</vt:lpstr>
      <vt:lpstr>Office Theme</vt:lpstr>
      <vt:lpstr>PowerPoint Presentation</vt:lpstr>
      <vt:lpstr>PowerPoint Presentation</vt:lpstr>
      <vt:lpstr>Radiosondes  (2x/day),  scattered (mostly) land locations - used for validations and NWP</vt:lpstr>
      <vt:lpstr>Critical Component of the Advanced Geo Sounder Ring</vt:lpstr>
      <vt:lpstr>Geo Advanced Sounder-Ring: Spectral</vt:lpstr>
      <vt:lpstr>Geo Advanced Sounder-Ring: Coverage</vt:lpstr>
      <vt:lpstr>Spatial Resolutions: Ground Sample Distance and Angle </vt:lpstr>
      <vt:lpstr>Temporal Coverage</vt:lpstr>
      <vt:lpstr>PowerPoint Presentation</vt:lpstr>
      <vt:lpstr>Spectral</vt:lpstr>
      <vt:lpstr>GeoXO GXS Moisture Weighting Functions</vt:lpstr>
      <vt:lpstr>More spectral bands means more vertical information for temperature and moisture</vt:lpstr>
      <vt:lpstr>PowerPoint Presentation</vt:lpstr>
      <vt:lpstr>PowerPoint Presentation</vt:lpstr>
      <vt:lpstr>Where does GXS fit in to the local WX Forecast?</vt:lpstr>
      <vt:lpstr>PowerPoint Presentation</vt:lpstr>
      <vt:lpstr>PowerPoint Presentation</vt:lpstr>
      <vt:lpstr>PowerPoint Presentation</vt:lpstr>
      <vt:lpstr>PowerPoint Presentation</vt:lpstr>
      <vt:lpstr>PowerPoint Presentation</vt:lpstr>
      <vt:lpstr>PowerPoint Presentation</vt:lpstr>
      <vt:lpstr>Improved track and intensity forecasts</vt:lpstr>
      <vt:lpstr>Need for high spectral &amp; temporal observations</vt:lpstr>
      <vt:lpstr>GXS/Legacy GOES Sounder &gt; ABI/Legacy Imager</vt:lpstr>
      <vt:lpstr>More Information</vt:lpstr>
      <vt:lpstr>U.S. Geostationary Sounders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47</cp:revision>
  <dcterms:created xsi:type="dcterms:W3CDTF">2022-10-20T20:29:48Z</dcterms:created>
  <dcterms:modified xsi:type="dcterms:W3CDTF">2024-01-16T16:36:51Z</dcterms:modified>
</cp:coreProperties>
</file>