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video/unknown"/>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6.GIF" ContentType="image/gif"/>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9"/>
  </p:notesMasterIdLst>
  <p:sldIdLst>
    <p:sldId id="257" r:id="rId3"/>
    <p:sldId id="259" r:id="rId4"/>
    <p:sldId id="258" r:id="rId5"/>
    <p:sldId id="260" r:id="rId6"/>
    <p:sldId id="261" r:id="rId7"/>
    <p:sldId id="262" r:id="rId8"/>
    <p:sldId id="269" r:id="rId9"/>
    <p:sldId id="270" r:id="rId10"/>
    <p:sldId id="267" r:id="rId11"/>
    <p:sldId id="268" r:id="rId12"/>
    <p:sldId id="264" r:id="rId13"/>
    <p:sldId id="265" r:id="rId14"/>
    <p:sldId id="273" r:id="rId15"/>
    <p:sldId id="271" r:id="rId16"/>
    <p:sldId id="272"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9013" autoAdjust="0"/>
  </p:normalViewPr>
  <p:slideViewPr>
    <p:cSldViewPr snapToGrid="0">
      <p:cViewPr varScale="1">
        <p:scale>
          <a:sx n="77" d="100"/>
          <a:sy n="77" d="100"/>
        </p:scale>
        <p:origin x="941" y="6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977AE-5B63-4D90-B164-8011686D999A}" type="datetimeFigureOut">
              <a:rPr lang="en-US" smtClean="0"/>
              <a:t>11/30/2021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60721-9FDB-4088-A245-618890078E1B}" type="slidenum">
              <a:rPr lang="en-US" smtClean="0"/>
              <a:t>‹#›</a:t>
            </a:fld>
            <a:endParaRPr lang="en-US"/>
          </a:p>
        </p:txBody>
      </p:sp>
    </p:spTree>
    <p:extLst>
      <p:ext uri="{BB962C8B-B14F-4D97-AF65-F5344CB8AC3E}">
        <p14:creationId xmlns:p14="http://schemas.microsoft.com/office/powerpoint/2010/main" val="582330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journals.ametsoc.org/view/journals/bams/99/3/bams-d-16-0293.1.xml" TargetMode="External"/><Relationship Id="rId3" Type="http://schemas.openxmlformats.org/officeDocument/2006/relationships/hyperlink" Target="https://journals.ametsoc.org/view/journals/apme/43/8/1520-0450_2004_043_1083_asccum_2.0.co_2.xml" TargetMode="External"/><Relationship Id="rId7" Type="http://schemas.openxmlformats.org/officeDocument/2006/relationships/hyperlink" Target="https://journals.ametsoc.org/view/journals/apme/50/3/2010jamc2441.1.xm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journals.ametsoc.org/view/journals/atot/26/11/2009jtecha1248_1.xml" TargetMode="External"/><Relationship Id="rId11" Type="http://schemas.openxmlformats.org/officeDocument/2006/relationships/hyperlink" Target="https://doi.org/10.1002/qj.3746" TargetMode="External"/><Relationship Id="rId5" Type="http://schemas.openxmlformats.org/officeDocument/2006/relationships/hyperlink" Target="https://journals.ametsoc.org/view/journals/atot/26/8/2009jtecha1210_1.xml" TargetMode="External"/><Relationship Id="rId10" Type="http://schemas.openxmlformats.org/officeDocument/2006/relationships/hyperlink" Target="https://doi.org/10.1029/2021GL093794" TargetMode="External"/><Relationship Id="rId4" Type="http://schemas.openxmlformats.org/officeDocument/2006/relationships/hyperlink" Target="https://journals.ametsoc.org/view/journals/apme/47/10/2008jamc1858.1.xml" TargetMode="External"/><Relationship Id="rId9" Type="http://schemas.openxmlformats.org/officeDocument/2006/relationships/hyperlink" Target="https://doi.org/10.1029/2021GL093672"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journals.ametsoc.org/view/journals/atot/26/8/2009jtecha1210_1.x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Credit:</a:t>
            </a:r>
            <a:r>
              <a:rPr lang="en-US" baseline="0" dirty="0" smtClean="0"/>
              <a:t> Jun LI, CIMSS.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24E9D-92EC-4A69-964F-C343CB2287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603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https://www.ssec.wisc.edu/geo-ir-sounder/need/</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05477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 Schmit AMS presentation in Boston.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66EFD-AC83-4A3E-B3D6-6F2D6A2F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807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https://journals.ametsoc.org/view/journals/atot/26/11/2009jtecha1248_1.xml</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7076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sz="1200" dirty="0" smtClean="0"/>
              <a:t>Li, J., </a:t>
            </a:r>
            <a:r>
              <a:rPr lang="en-US" sz="1200" dirty="0" err="1" smtClean="0"/>
              <a:t>Menzel</a:t>
            </a:r>
            <a:r>
              <a:rPr lang="en-US" sz="1200" dirty="0" smtClean="0"/>
              <a:t>, W. P., Sun, F., Schmit, T. J., &amp; </a:t>
            </a:r>
            <a:r>
              <a:rPr lang="en-US" sz="1200" dirty="0" err="1" smtClean="0"/>
              <a:t>Gurka</a:t>
            </a:r>
            <a:r>
              <a:rPr lang="en-US" sz="1200" dirty="0" smtClean="0"/>
              <a:t>, J. (2004). AIRS Subpixel Cloud Characterization Using MODIS Cloud Products, </a:t>
            </a:r>
            <a:r>
              <a:rPr lang="en-US" sz="1200" i="1" dirty="0" smtClean="0"/>
              <a:t>Journal of Applied Meteorology</a:t>
            </a:r>
            <a:r>
              <a:rPr lang="en-US" sz="1200" dirty="0" smtClean="0"/>
              <a:t>, </a:t>
            </a:r>
            <a:r>
              <a:rPr lang="en-US" sz="1200" i="1" dirty="0" smtClean="0"/>
              <a:t>43</a:t>
            </a:r>
            <a:r>
              <a:rPr lang="en-US" sz="1200" dirty="0" smtClean="0"/>
              <a:t>(8), 1083-1094. Retrieved Oct 21, 2021, from </a:t>
            </a:r>
            <a:r>
              <a:rPr lang="en-US" sz="1200" dirty="0" smtClean="0">
                <a:hlinkClick r:id="rId3"/>
              </a:rPr>
              <a:t>https://journals.ametsoc.org/view/journals/apme/43/8/1520-0450_2004_043_1083_asccum_2.0.co_2.xml</a:t>
            </a:r>
            <a:endParaRPr lang="en-US" sz="1200" dirty="0" smtClean="0"/>
          </a:p>
          <a:p>
            <a:r>
              <a:rPr lang="en-US" sz="1200" dirty="0" smtClean="0"/>
              <a:t>Schmit, T. J., Li, J., Li, J., </a:t>
            </a:r>
            <a:r>
              <a:rPr lang="en-US" sz="1200" dirty="0" err="1" smtClean="0"/>
              <a:t>Feltz</a:t>
            </a:r>
            <a:r>
              <a:rPr lang="en-US" sz="1200" dirty="0" smtClean="0"/>
              <a:t>, W. F., </a:t>
            </a:r>
            <a:r>
              <a:rPr lang="en-US" sz="1200" dirty="0" err="1" smtClean="0"/>
              <a:t>Gurka</a:t>
            </a:r>
            <a:r>
              <a:rPr lang="en-US" sz="1200" dirty="0" smtClean="0"/>
              <a:t>, J. J., Goldberg, M. D., &amp; </a:t>
            </a:r>
            <a:r>
              <a:rPr lang="en-US" sz="1200" dirty="0" err="1" smtClean="0"/>
              <a:t>Schrab</a:t>
            </a:r>
            <a:r>
              <a:rPr lang="en-US" sz="1200" dirty="0" smtClean="0"/>
              <a:t>, K. J. (2008). The GOES-R Advanced Baseline Imager and the Continuation of Current Sounder Products, </a:t>
            </a:r>
            <a:r>
              <a:rPr lang="en-US" sz="1200" i="1" dirty="0" smtClean="0"/>
              <a:t>Journal of Applied Meteorology and Climatology</a:t>
            </a:r>
            <a:r>
              <a:rPr lang="en-US" sz="1200" dirty="0" smtClean="0"/>
              <a:t>, </a:t>
            </a:r>
            <a:r>
              <a:rPr lang="en-US" sz="1200" i="1" dirty="0" smtClean="0"/>
              <a:t>47</a:t>
            </a:r>
            <a:r>
              <a:rPr lang="en-US" sz="1200" dirty="0" smtClean="0"/>
              <a:t>(10), 2696-2711. </a:t>
            </a:r>
          </a:p>
          <a:p>
            <a:r>
              <a:rPr lang="en-US" sz="1200" dirty="0" smtClean="0">
                <a:hlinkClick r:id="rId4"/>
              </a:rPr>
              <a:t>https://journals.ametsoc.org/view/journals/apme/47/10/2008jamc1858.1.xml</a:t>
            </a:r>
            <a:endParaRPr lang="en-US" sz="1200" dirty="0" smtClean="0"/>
          </a:p>
          <a:p>
            <a:endParaRPr lang="en-US" sz="1200" dirty="0" smtClean="0"/>
          </a:p>
          <a:p>
            <a:r>
              <a:rPr lang="en-US" sz="1200" dirty="0" err="1" smtClean="0"/>
              <a:t>Sieglaff</a:t>
            </a:r>
            <a:r>
              <a:rPr lang="en-US" sz="1200" dirty="0" smtClean="0"/>
              <a:t>, J. M., Schmit, T. J., </a:t>
            </a:r>
            <a:r>
              <a:rPr lang="en-US" sz="1200" dirty="0" err="1" smtClean="0"/>
              <a:t>Menzel</a:t>
            </a:r>
            <a:r>
              <a:rPr lang="en-US" sz="1200" dirty="0" smtClean="0"/>
              <a:t>, W. P., &amp; Ackerman, S. A. (2009). Inferring Convective Weather Characteristics with Geostationary High Spectral Resolution IR Window Measurements: A Look into the Future, </a:t>
            </a:r>
            <a:r>
              <a:rPr lang="en-US" sz="1200" i="1" dirty="0" smtClean="0"/>
              <a:t>Journal of Atmospheric and Oceanic Technology</a:t>
            </a:r>
            <a:r>
              <a:rPr lang="en-US" sz="1200" dirty="0" smtClean="0"/>
              <a:t>, </a:t>
            </a:r>
            <a:r>
              <a:rPr lang="en-US" sz="1200" i="1" dirty="0" smtClean="0"/>
              <a:t>26</a:t>
            </a:r>
            <a:r>
              <a:rPr lang="en-US" sz="1200" dirty="0" smtClean="0"/>
              <a:t>(8), 1527-1541. </a:t>
            </a:r>
            <a:r>
              <a:rPr lang="en-US" sz="1200" dirty="0" smtClean="0">
                <a:hlinkClick r:id="rId5"/>
              </a:rPr>
              <a:t>https://journals.ametsoc.org/view/journals/atot/26/8/2009jtecha1210_1.xml</a:t>
            </a:r>
            <a:endParaRPr lang="en-US" sz="1200" dirty="0" smtClean="0"/>
          </a:p>
          <a:p>
            <a:endParaRPr lang="en-US" sz="1200" dirty="0" smtClean="0"/>
          </a:p>
          <a:p>
            <a:r>
              <a:rPr lang="en-US" sz="1200" dirty="0" smtClean="0"/>
              <a:t>Schmit, T. J., Li, J., Ackerman, S. A., &amp; </a:t>
            </a:r>
            <a:r>
              <a:rPr lang="en-US" sz="1200" dirty="0" err="1" smtClean="0"/>
              <a:t>Gurka</a:t>
            </a:r>
            <a:r>
              <a:rPr lang="en-US" sz="1200" dirty="0" smtClean="0"/>
              <a:t>, J. J. (2009). High-Spectral- and High-Temporal-Resolution Infrared Measurements from Geostationary Orbit, </a:t>
            </a:r>
            <a:r>
              <a:rPr lang="en-US" sz="1200" i="1" dirty="0" smtClean="0"/>
              <a:t>Journal of Atmospheric and Oceanic Technology</a:t>
            </a:r>
            <a:r>
              <a:rPr lang="en-US" sz="1200" dirty="0" smtClean="0"/>
              <a:t>, </a:t>
            </a:r>
            <a:r>
              <a:rPr lang="en-US" sz="1200" i="1" dirty="0" smtClean="0"/>
              <a:t>26</a:t>
            </a:r>
            <a:r>
              <a:rPr lang="en-US" sz="1200" dirty="0" smtClean="0"/>
              <a:t>(11), 2273-2292. </a:t>
            </a:r>
            <a:r>
              <a:rPr lang="en-US" sz="1200" dirty="0" smtClean="0">
                <a:hlinkClick r:id="rId6"/>
              </a:rPr>
              <a:t>https://journals.ametsoc.org/view/journals/atot/26/11/2009jtecha1248_1.xml</a:t>
            </a:r>
            <a:endParaRPr lang="en-US" sz="1200" dirty="0" smtClean="0"/>
          </a:p>
          <a:p>
            <a:endParaRPr lang="en-US" sz="1200" i="1" dirty="0" smtClean="0"/>
          </a:p>
          <a:p>
            <a:r>
              <a:rPr lang="en-US" sz="1200" i="1" dirty="0" smtClean="0"/>
              <a:t>Smith Sr., W. L., </a:t>
            </a:r>
            <a:r>
              <a:rPr lang="en-US" sz="1200" i="1" dirty="0" err="1" smtClean="0"/>
              <a:t>Revercomb</a:t>
            </a:r>
            <a:r>
              <a:rPr lang="en-US" sz="1200" i="1" dirty="0" smtClean="0"/>
              <a:t>, H., Bingham, G., </a:t>
            </a:r>
            <a:r>
              <a:rPr lang="en-US" sz="1200" i="1" dirty="0" err="1" smtClean="0"/>
              <a:t>Larar</a:t>
            </a:r>
            <a:r>
              <a:rPr lang="en-US" sz="1200" i="1" dirty="0" smtClean="0"/>
              <a:t>, A., Huang, H., Zhou, D., Li, J., Liu, X., and </a:t>
            </a:r>
            <a:r>
              <a:rPr lang="en-US" sz="1200" i="1" dirty="0" err="1" smtClean="0"/>
              <a:t>Kireev</a:t>
            </a:r>
            <a:r>
              <a:rPr lang="en-US" sz="1200" i="1" dirty="0" smtClean="0"/>
              <a:t>, S.: Technical Note: Evolution, current capabilities, and future advance in satellite nadir viewing ultra-spectral IR sounding of the lower atmosphere, Atmos. Chem. Phys., 9, 5563-5574, https://doi.org/10.5194/acp-9-5563-2009, 2009. </a:t>
            </a:r>
          </a:p>
          <a:p>
            <a:endParaRPr lang="en-US" sz="1200" i="1" dirty="0" smtClean="0"/>
          </a:p>
          <a:p>
            <a:r>
              <a:rPr lang="en-US" sz="1200" dirty="0" smtClean="0"/>
              <a:t>Li, J., Li, J., </a:t>
            </a:r>
            <a:r>
              <a:rPr lang="en-US" sz="1200" dirty="0" err="1" smtClean="0"/>
              <a:t>Otkin</a:t>
            </a:r>
            <a:r>
              <a:rPr lang="en-US" sz="1200" dirty="0" smtClean="0"/>
              <a:t>, J., Schmit, T. J., &amp; Liu, C. (2011). Warning Information in a </a:t>
            </a:r>
            <a:r>
              <a:rPr lang="en-US" sz="1200" dirty="0" err="1" smtClean="0"/>
              <a:t>Preconvection</a:t>
            </a:r>
            <a:r>
              <a:rPr lang="en-US" sz="1200" dirty="0" smtClean="0"/>
              <a:t> Environment from the Geostationary Advanced Infrared Sounding System—A Simulation Study Using the IHOP Case, </a:t>
            </a:r>
            <a:r>
              <a:rPr lang="en-US" sz="1200" i="1" dirty="0" smtClean="0"/>
              <a:t>Journal of Applied Meteorology and Climatology</a:t>
            </a:r>
            <a:r>
              <a:rPr lang="en-US" sz="1200" dirty="0" smtClean="0"/>
              <a:t>, </a:t>
            </a:r>
            <a:r>
              <a:rPr lang="en-US" sz="1200" i="1" dirty="0" smtClean="0"/>
              <a:t>50</a:t>
            </a:r>
            <a:r>
              <a:rPr lang="en-US" sz="1200" dirty="0" smtClean="0"/>
              <a:t>(3), 776-783. </a:t>
            </a:r>
            <a:r>
              <a:rPr lang="en-US" sz="1200" dirty="0" smtClean="0">
                <a:hlinkClick r:id="rId7"/>
              </a:rPr>
              <a:t>https://journals.ametsoc.org/view/journals/apme/50/3/2010jamc2441.1.xml</a:t>
            </a:r>
            <a:endParaRPr lang="en-US" sz="1200" i="1" dirty="0" smtClean="0"/>
          </a:p>
          <a:p>
            <a:endParaRPr lang="en-US" sz="1200" dirty="0" smtClean="0"/>
          </a:p>
          <a:p>
            <a:r>
              <a:rPr lang="en-US" sz="1200" dirty="0" err="1" smtClean="0"/>
              <a:t>Menzel</a:t>
            </a:r>
            <a:r>
              <a:rPr lang="en-US" sz="1200" dirty="0" smtClean="0"/>
              <a:t>, W. P., Schmit, T. J., Zhang, P., &amp; Li, J. (2018). Satellite-Based Atmospheric Infrared Sounder Development and Applications, Bulletin of the American Meteorological Society, 99(3), 583-603. Retrieved Oct 21, 2021, from </a:t>
            </a:r>
            <a:r>
              <a:rPr lang="en-US" sz="1200" dirty="0" smtClean="0">
                <a:hlinkClick r:id="rId8"/>
              </a:rPr>
              <a:t>https://journals.ametsoc.org/view/journals/bams/99/3/bams-d-16-0293.1.xml</a:t>
            </a:r>
            <a:endParaRPr lang="en-US" sz="1200" dirty="0" smtClean="0"/>
          </a:p>
          <a:p>
            <a:endParaRPr lang="en-US" sz="1200" dirty="0" smtClean="0"/>
          </a:p>
          <a:p>
            <a:r>
              <a:rPr lang="en-US" sz="1200" i="1" dirty="0" smtClean="0"/>
              <a:t>Yin, R., Han, W., Gao, Z., &amp; Li, J. (2021). Impact of high temporal resolution FY-4A Geostationary Interferometric Infrared Sounder (GIIRS) radiance measurements on Typhoon forecasts: Maria (2018) case with GRAPES global 4D-Var assimilation system. Geophysical Research Letters, 48, e2021GL093672. </a:t>
            </a:r>
            <a:r>
              <a:rPr lang="en-US" sz="1200" i="1" dirty="0" smtClean="0">
                <a:hlinkClick r:id="rId9"/>
              </a:rPr>
              <a:t>https://doi.org/10.1029/2021GL093672</a:t>
            </a:r>
            <a:endParaRPr lang="en-US" sz="1200" i="1" dirty="0" smtClean="0"/>
          </a:p>
          <a:p>
            <a:endParaRPr lang="en-US" sz="1200" dirty="0" smtClean="0"/>
          </a:p>
          <a:p>
            <a:r>
              <a:rPr lang="en-US" sz="1200" i="1" dirty="0" smtClean="0"/>
              <a:t>Ma, Z., Li, J., Han, W., Li, Z., Zeng, Q., </a:t>
            </a:r>
            <a:r>
              <a:rPr lang="en-US" sz="1200" i="1" dirty="0" err="1" smtClean="0"/>
              <a:t>Menzel</a:t>
            </a:r>
            <a:r>
              <a:rPr lang="en-US" sz="1200" i="1" dirty="0" smtClean="0"/>
              <a:t>, W. P., et al. (2021). Four-dimensional wind fields from geostationary hyperspectral infrared sounder radiance measurements with high temporal resolution. Geophysical Research Letters, 48, e2021GL093794. </a:t>
            </a:r>
            <a:r>
              <a:rPr lang="en-US" sz="1200" i="1" dirty="0" smtClean="0">
                <a:hlinkClick r:id="rId10"/>
              </a:rPr>
              <a:t>https://doi.org/10.1029/2021GL093794</a:t>
            </a:r>
            <a:endParaRPr lang="en-US" sz="1200" i="1" dirty="0" smtClean="0"/>
          </a:p>
          <a:p>
            <a:endParaRPr lang="en-US" sz="1200" dirty="0" smtClean="0"/>
          </a:p>
          <a:p>
            <a:r>
              <a:rPr lang="en-US" sz="1200" i="1" dirty="0" smtClean="0"/>
              <a:t>Yin, </a:t>
            </a:r>
            <a:r>
              <a:rPr lang="en-US" sz="1200" i="1" dirty="0" err="1" smtClean="0"/>
              <a:t>Ruoying</a:t>
            </a:r>
            <a:r>
              <a:rPr lang="en-US" sz="1200" i="1" dirty="0" smtClean="0"/>
              <a:t>, Wei Han, </a:t>
            </a:r>
            <a:r>
              <a:rPr lang="en-US" sz="1200" i="1" dirty="0" err="1" smtClean="0"/>
              <a:t>Zhiqiu</a:t>
            </a:r>
            <a:r>
              <a:rPr lang="en-US" sz="1200" i="1" dirty="0" smtClean="0"/>
              <a:t> Gao, and Di </a:t>
            </a:r>
            <a:r>
              <a:rPr lang="en-US" sz="1200" i="1" dirty="0" err="1" smtClean="0"/>
              <a:t>Di</a:t>
            </a:r>
            <a:r>
              <a:rPr lang="en-US" sz="1200" i="1" dirty="0" smtClean="0"/>
              <a:t>. “The evaluation of FY4A’s Geostationary Interferometric Infrared Sounder (GIIRS) long‐wave temperature sounding channels using the GRAPES global 4D‐Var.” Quarterly Journal of the Royal Meteorological Society 146, no. 728 (2020): 1459-1476. </a:t>
            </a:r>
            <a:r>
              <a:rPr lang="en-US" sz="1200" i="1" dirty="0" smtClean="0">
                <a:hlinkClick r:id="rId11"/>
              </a:rPr>
              <a:t>https://doi.org/10.1002/qj.3746</a:t>
            </a:r>
            <a:endParaRPr lang="en-US" sz="1200" i="1" dirty="0" smtClean="0"/>
          </a:p>
          <a:p>
            <a:endParaRPr lang="en-US" sz="1200" i="1" dirty="0" smtClean="0"/>
          </a:p>
          <a:p>
            <a:r>
              <a:rPr lang="en-US" sz="1200" i="1" dirty="0" err="1" smtClean="0"/>
              <a:t>Holmlund</a:t>
            </a:r>
            <a:r>
              <a:rPr lang="en-US" sz="1200" i="1" dirty="0" smtClean="0"/>
              <a:t>, et al., P. (2021). </a:t>
            </a:r>
            <a:r>
              <a:rPr lang="en-US" sz="1200" i="1" dirty="0" err="1" smtClean="0"/>
              <a:t>Meteosat</a:t>
            </a:r>
            <a:r>
              <a:rPr lang="en-US" sz="1200" i="1" dirty="0" smtClean="0"/>
              <a:t> Third Generation (MTG): Continuation and Innovation of Observations from Geostationary Orbit, Bulletin of the American Meteorological Society, 102(5), E990-E1015. https://journals.ametsoc.org/view/journals/bams/102/5/BAMS-D-19-0304.1.xml</a:t>
            </a:r>
          </a:p>
          <a:p>
            <a:endParaRPr lang="en-US" sz="1200" i="1" dirty="0" smtClean="0"/>
          </a:p>
          <a:p>
            <a:r>
              <a:rPr lang="en-US" sz="1200" i="1" dirty="0" smtClean="0"/>
              <a:t>W. L. Smith et al., "Hyperspectral Satellite Radiance Atmospheric Profile Information Content and Its Dependence on Spectrometer Technology," in IEEE Journal of Selected Topics in Applied Earth Observations and Remote Sensing, vol. 14, pp. 4720-4736, 2021, </a:t>
            </a:r>
            <a:r>
              <a:rPr lang="en-US" sz="1200" i="1" dirty="0" err="1" smtClean="0"/>
              <a:t>doi</a:t>
            </a:r>
            <a:r>
              <a:rPr lang="en-US" sz="1200" i="1" dirty="0" smtClean="0"/>
              <a:t>: 10.1109/JSTARS.2021.3073482. https://ieeexplore.ieee.org/abstract/document/9406029</a:t>
            </a:r>
          </a:p>
          <a:p>
            <a:endParaRPr lang="en-US" sz="1200" i="1" dirty="0" smtClean="0"/>
          </a:p>
          <a:p>
            <a:r>
              <a:rPr lang="en-US" sz="1200" i="1" dirty="0" smtClean="0"/>
              <a:t>More:</a:t>
            </a:r>
            <a:r>
              <a:rPr lang="en-US" sz="1200" i="1" baseline="0" dirty="0" smtClean="0"/>
              <a:t> https://www.ssec.wisc.edu/geo-ir-sounder/</a:t>
            </a:r>
            <a:r>
              <a:rPr lang="en-US" sz="1200" i="1" dirty="0" smtClean="0"/>
              <a:t/>
            </a:r>
            <a:br>
              <a:rPr lang="en-US" sz="1200" i="1" dirty="0" smtClean="0"/>
            </a:br>
            <a:endParaRPr lang="en-US" sz="1200" i="1" dirty="0" smtClean="0"/>
          </a:p>
          <a:p>
            <a:endParaRPr lang="en-US" sz="1200" i="1" dirty="0" smtClean="0"/>
          </a:p>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0435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60721-9FDB-4088-A245-618890078E1B}" type="slidenum">
              <a:rPr lang="en-US" smtClean="0"/>
              <a:t>10</a:t>
            </a:fld>
            <a:endParaRPr lang="en-US"/>
          </a:p>
        </p:txBody>
      </p:sp>
    </p:spTree>
    <p:extLst>
      <p:ext uri="{BB962C8B-B14F-4D97-AF65-F5344CB8AC3E}">
        <p14:creationId xmlns:p14="http://schemas.microsoft.com/office/powerpoint/2010/main" val="1977146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https://www.ssec.wisc.edu/geo-ir-sounder/wp-content/uploads/sites/36/2021/05/1999_NWS_ORD_combined1.pdf</a:t>
            </a:r>
          </a:p>
          <a:p>
            <a:pPr marL="0" lvl="0" indent="0" algn="l" rtl="0">
              <a:spcBef>
                <a:spcPts val="0"/>
              </a:spcBef>
              <a:spcAft>
                <a:spcPts val="0"/>
              </a:spcAft>
              <a:buNone/>
            </a:pPr>
            <a:r>
              <a:rPr lang="en-US" dirty="0" smtClean="0"/>
              <a:t>https://www.ssec.wisc.edu/geo-ir-sounder/wp-content/uploads/sites/36/2021/05/NWS_Sounder_Memo_-_Signed-Sep_2010_saved2.pdf</a:t>
            </a:r>
          </a:p>
          <a:p>
            <a:pPr marL="0" lvl="0" indent="0" algn="l" rtl="0">
              <a:spcBef>
                <a:spcPts val="0"/>
              </a:spcBef>
              <a:spcAft>
                <a:spcPts val="0"/>
              </a:spcAft>
              <a:buNone/>
            </a:pPr>
            <a:r>
              <a:rPr lang="en-US" dirty="0" smtClean="0"/>
              <a:t>AMS </a:t>
            </a:r>
            <a:r>
              <a:rPr lang="en-US" dirty="0" err="1" smtClean="0"/>
              <a:t>mtg</a:t>
            </a:r>
            <a:r>
              <a:rPr lang="en-US" dirty="0" smtClean="0"/>
              <a:t> in Boston</a:t>
            </a:r>
            <a:r>
              <a:rPr lang="en-US" baseline="0" dirty="0" smtClean="0"/>
              <a:t> and other statements: https://ams.confex.com/ams/JOINTSATMET/meetingapp.cgi/Paper/360858</a:t>
            </a:r>
          </a:p>
          <a:p>
            <a:pPr marL="0" lvl="0" indent="0" algn="l" rtl="0">
              <a:spcBef>
                <a:spcPts val="0"/>
              </a:spcBef>
              <a:spcAft>
                <a:spcPts val="0"/>
              </a:spcAft>
              <a:buNone/>
            </a:pPr>
            <a:r>
              <a:rPr lang="en-US" dirty="0" err="1" smtClean="0"/>
              <a:t>Sieglaff</a:t>
            </a:r>
            <a:r>
              <a:rPr lang="en-US" dirty="0" smtClean="0"/>
              <a:t>, J. M., Schmit, T. J., </a:t>
            </a:r>
            <a:r>
              <a:rPr lang="en-US" dirty="0" err="1" smtClean="0"/>
              <a:t>Menzel</a:t>
            </a:r>
            <a:r>
              <a:rPr lang="en-US" dirty="0" smtClean="0"/>
              <a:t>, W. P., &amp; Ackerman, S. A. (2009). Inferring Convective Weather Characteristics with Geostationary High Spectral Resolution IR Window Measurements: A Look into the Future, </a:t>
            </a:r>
            <a:r>
              <a:rPr lang="en-US" i="1" dirty="0" smtClean="0"/>
              <a:t>Journal of Atmospheric and Oceanic Technology</a:t>
            </a:r>
            <a:r>
              <a:rPr lang="en-US" dirty="0" smtClean="0"/>
              <a:t>, </a:t>
            </a:r>
            <a:r>
              <a:rPr lang="en-US" i="1" dirty="0" smtClean="0"/>
              <a:t>26</a:t>
            </a:r>
            <a:r>
              <a:rPr lang="en-US" dirty="0" smtClean="0"/>
              <a:t>(8), 1527-1541. </a:t>
            </a:r>
            <a:r>
              <a:rPr lang="en-US" dirty="0" smtClean="0">
                <a:hlinkClick r:id="rId3"/>
              </a:rPr>
              <a:t>https://journals.ametsoc.org/view/journals/atot/26/8/2009jtecha1210_1.xml</a:t>
            </a:r>
            <a:endParaRPr dirty="0"/>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759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Tree>
    <p:extLst>
      <p:ext uri="{BB962C8B-B14F-4D97-AF65-F5344CB8AC3E}">
        <p14:creationId xmlns:p14="http://schemas.microsoft.com/office/powerpoint/2010/main" val="423008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baseline="0">
                <a:solidFill>
                  <a:schemeClr val="accent6">
                    <a:lumMod val="50000"/>
                  </a:schemeClr>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7" name="Google Shape;27;p4"/>
          <p:cNvSpPr txBox="1">
            <a:spLocks noGrp="1"/>
          </p:cNvSpPr>
          <p:nvPr>
            <p:ph type="body" idx="1" hasCustomPrompt="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Font typeface="System Font Regular"/>
              <a:buChar char="–"/>
              <a:defRPr/>
            </a:lvl2pPr>
            <a:lvl3pPr marL="1371600" lvl="2" indent="-342900" algn="l">
              <a:lnSpc>
                <a:spcPct val="100000"/>
              </a:lnSpc>
              <a:spcBef>
                <a:spcPts val="500"/>
              </a:spcBef>
              <a:spcAft>
                <a:spcPts val="0"/>
              </a:spcAft>
              <a:buClr>
                <a:schemeClr val="dk1"/>
              </a:buClr>
              <a:buSzPts val="1800"/>
              <a:buFont typeface="Courier New" panose="02070309020205020404" pitchFamily="49" charset="0"/>
              <a:buChar char="o"/>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Level one</a:t>
            </a:r>
          </a:p>
          <a:p>
            <a:pPr lvl="1"/>
            <a:r>
              <a:rPr lang="en-US" dirty="0"/>
              <a:t>Level two</a:t>
            </a:r>
          </a:p>
          <a:p>
            <a:pPr lvl="2"/>
            <a:r>
              <a:rPr lang="en-US" dirty="0"/>
              <a:t>Level three</a:t>
            </a:r>
            <a:endParaRPr dirty="0"/>
          </a:p>
        </p:txBody>
      </p:sp>
    </p:spTree>
    <p:extLst>
      <p:ext uri="{BB962C8B-B14F-4D97-AF65-F5344CB8AC3E}">
        <p14:creationId xmlns:p14="http://schemas.microsoft.com/office/powerpoint/2010/main" val="4282626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solidFill>
                  <a:schemeClr val="accent6">
                    <a:lumMod val="50000"/>
                  </a:schemeClr>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410540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solidFill>
                  <a:schemeClr val="accent6">
                    <a:lumMod val="50000"/>
                  </a:schemeClr>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6755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solidFill>
                  <a:schemeClr val="accent6">
                    <a:lumMod val="50000"/>
                  </a:schemeClr>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65087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solidFill>
                  <a:schemeClr val="accent6">
                    <a:lumMod val="50000"/>
                  </a:schemeClr>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extLst>
      <p:ext uri="{BB962C8B-B14F-4D97-AF65-F5344CB8AC3E}">
        <p14:creationId xmlns:p14="http://schemas.microsoft.com/office/powerpoint/2010/main" val="12695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solidFill>
                  <a:schemeClr val="accent6">
                    <a:lumMod val="50000"/>
                  </a:schemeClr>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789704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solidFill>
                  <a:schemeClr val="accent6">
                    <a:lumMod val="50000"/>
                  </a:schemeClr>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1711355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D6366C89-C104-463E-A194-2E43AD076CAD}" type="slidenum">
              <a:rPr lang="en-US" altLang="en-US"/>
              <a:pPr>
                <a:defRPr/>
              </a:pPr>
              <a:t>‹#›</a:t>
            </a:fld>
            <a:endParaRPr lang="en-US" altLang="en-US"/>
          </a:p>
        </p:txBody>
      </p:sp>
    </p:spTree>
    <p:extLst>
      <p:ext uri="{BB962C8B-B14F-4D97-AF65-F5344CB8AC3E}">
        <p14:creationId xmlns:p14="http://schemas.microsoft.com/office/powerpoint/2010/main" val="19488098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5.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image" Target="../media/image4.emf"/><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85544" y="-35858"/>
            <a:ext cx="6858000" cy="6858000"/>
          </a:xfrm>
          <a:prstGeom prst="rect">
            <a:avLst/>
          </a:prstGeom>
        </p:spPr>
      </p:pic>
      <p:sp>
        <p:nvSpPr>
          <p:cNvPr id="14" name="Google Shape;1065;p63">
            <a:extLst>
              <a:ext uri="{FF2B5EF4-FFF2-40B4-BE49-F238E27FC236}">
                <a16:creationId xmlns:a16="http://schemas.microsoft.com/office/drawing/2014/main" id="{DDA331F4-107C-C341-935F-B726C4C5C4D3}"/>
              </a:ext>
            </a:extLst>
          </p:cNvPr>
          <p:cNvSpPr/>
          <p:nvPr userDrawn="1"/>
        </p:nvSpPr>
        <p:spPr>
          <a:xfrm>
            <a:off x="3077428" y="1652985"/>
            <a:ext cx="9114600" cy="3578100"/>
          </a:xfrm>
          <a:prstGeom prst="rect">
            <a:avLst/>
          </a:prstGeom>
          <a:solidFill>
            <a:srgbClr val="1CA8BB">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 name="Google Shape;696;p53">
            <a:extLst>
              <a:ext uri="{FF2B5EF4-FFF2-40B4-BE49-F238E27FC236}">
                <a16:creationId xmlns:a16="http://schemas.microsoft.com/office/drawing/2014/main" id="{EBB395FA-1E5F-B14D-9D95-B739E542B2A5}"/>
              </a:ext>
            </a:extLst>
          </p:cNvPr>
          <p:cNvPicPr preferRelativeResize="0"/>
          <p:nvPr userDrawn="1"/>
        </p:nvPicPr>
        <p:blipFill rotWithShape="1">
          <a:blip r:embed="rId4">
            <a:alphaModFix/>
          </a:blip>
          <a:srcRect/>
          <a:stretch/>
        </p:blipFill>
        <p:spPr>
          <a:xfrm>
            <a:off x="2694571" y="2949241"/>
            <a:ext cx="2064886" cy="2064886"/>
          </a:xfrm>
          <a:prstGeom prst="rect">
            <a:avLst/>
          </a:prstGeom>
          <a:noFill/>
          <a:ln>
            <a:noFill/>
          </a:ln>
        </p:spPr>
      </p:pic>
      <p:sp>
        <p:nvSpPr>
          <p:cNvPr id="10" name="Google Shape;701;p53">
            <a:extLst>
              <a:ext uri="{FF2B5EF4-FFF2-40B4-BE49-F238E27FC236}">
                <a16:creationId xmlns:a16="http://schemas.microsoft.com/office/drawing/2014/main" id="{1D03E609-44EC-BC47-A4B7-05ADA0D3891B}"/>
              </a:ext>
            </a:extLst>
          </p:cNvPr>
          <p:cNvSpPr txBox="1"/>
          <p:nvPr userDrawn="1"/>
        </p:nvSpPr>
        <p:spPr>
          <a:xfrm>
            <a:off x="126989" y="4815671"/>
            <a:ext cx="2759058" cy="1039693"/>
          </a:xfrm>
          <a:prstGeom prst="rect">
            <a:avLst/>
          </a:prstGeom>
          <a:solidFill>
            <a:schemeClr val="bg1">
              <a:alpha val="37000"/>
            </a:schemeClr>
          </a:solidFill>
          <a:ln>
            <a:noFill/>
          </a:ln>
        </p:spPr>
        <p:txBody>
          <a:bodyPr spcFirstLastPara="1" wrap="square" lIns="0" tIns="0" rIns="0" bIns="0" anchor="t" anchorCtr="0">
            <a:noAutofit/>
          </a:bodyPr>
          <a:lstStyle/>
          <a:p>
            <a:r>
              <a:rPr lang="en-US" sz="2400" dirty="0">
                <a:solidFill>
                  <a:schemeClr val="tx1"/>
                </a:solidFill>
                <a:latin typeface="Calibri" panose="020F0502020204030204" pitchFamily="34" charset="0"/>
                <a:cs typeface="Calibri" panose="020F0502020204030204" pitchFamily="34" charset="0"/>
              </a:rPr>
              <a:t>NOAA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National Satellite, and Information Service</a:t>
            </a:r>
          </a:p>
        </p:txBody>
      </p:sp>
      <p:pic>
        <p:nvPicPr>
          <p:cNvPr id="15" name="Google Shape;1074;p63">
            <a:extLst>
              <a:ext uri="{FF2B5EF4-FFF2-40B4-BE49-F238E27FC236}">
                <a16:creationId xmlns:a16="http://schemas.microsoft.com/office/drawing/2014/main" id="{8B230C2C-D173-0A40-802A-EDACB2BEA9E2}"/>
              </a:ext>
            </a:extLst>
          </p:cNvPr>
          <p:cNvPicPr preferRelativeResize="0"/>
          <p:nvPr userDrawn="1"/>
        </p:nvPicPr>
        <p:blipFill rotWithShape="1">
          <a:blip r:embed="rId5">
            <a:alphaModFix/>
          </a:blip>
          <a:srcRect/>
          <a:stretch/>
        </p:blipFill>
        <p:spPr>
          <a:xfrm>
            <a:off x="1856153" y="6888"/>
            <a:ext cx="2496250" cy="2306180"/>
          </a:xfrm>
          <a:prstGeom prst="rect">
            <a:avLst/>
          </a:prstGeom>
          <a:noFill/>
          <a:ln>
            <a:noFill/>
          </a:ln>
        </p:spPr>
      </p:pic>
    </p:spTree>
    <p:extLst>
      <p:ext uri="{BB962C8B-B14F-4D97-AF65-F5344CB8AC3E}">
        <p14:creationId xmlns:p14="http://schemas.microsoft.com/office/powerpoint/2010/main" val="2971642349"/>
      </p:ext>
    </p:extLst>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1" name="Picture 20">
            <a:extLst>
              <a:ext uri="{FF2B5EF4-FFF2-40B4-BE49-F238E27FC236}">
                <a16:creationId xmlns:a16="http://schemas.microsoft.com/office/drawing/2014/main" id="{8ED5E318-1000-9C4F-9FB9-FABA42757DB1}"/>
              </a:ext>
            </a:extLst>
          </p:cNvPr>
          <p:cNvPicPr>
            <a:picLocks noChangeAspect="1"/>
          </p:cNvPicPr>
          <p:nvPr userDrawn="1"/>
        </p:nvPicPr>
        <p:blipFill>
          <a:blip r:embed="rId10"/>
          <a:stretch>
            <a:fillRect/>
          </a:stretch>
        </p:blipFill>
        <p:spPr>
          <a:xfrm>
            <a:off x="0" y="6420051"/>
            <a:ext cx="11652691" cy="447573"/>
          </a:xfrm>
          <a:prstGeom prst="rect">
            <a:avLst/>
          </a:prstGeom>
        </p:spPr>
      </p:pic>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9" name="Google Shape;711;p54">
            <a:extLst>
              <a:ext uri="{FF2B5EF4-FFF2-40B4-BE49-F238E27FC236}">
                <a16:creationId xmlns:a16="http://schemas.microsoft.com/office/drawing/2014/main" id="{439837A8-AFB5-B64F-AD20-B9509625DCF6}"/>
              </a:ext>
            </a:extLst>
          </p:cNvPr>
          <p:cNvSpPr txBox="1">
            <a:spLocks/>
          </p:cNvSpPr>
          <p:nvPr userDrawn="1"/>
        </p:nvSpPr>
        <p:spPr>
          <a:xfrm>
            <a:off x="11361819" y="6443000"/>
            <a:ext cx="830181"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b="0" i="0" smtClean="0">
                <a:solidFill>
                  <a:srgbClr val="CCCCCC"/>
                </a:solidFill>
                <a:latin typeface="Calibri" panose="020F0502020204030204" pitchFamily="34" charset="0"/>
                <a:cs typeface="Calibri" panose="020F0502020204030204" pitchFamily="34" charset="0"/>
              </a:rPr>
              <a:pPr algn="r"/>
              <a:t>‹#›</a:t>
            </a:fld>
            <a:endParaRPr lang="en-US" b="0" i="0" dirty="0">
              <a:solidFill>
                <a:srgbClr val="CCCCCC"/>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1345F0FB-2B0B-0946-A4A8-51F7611BA1D3}"/>
              </a:ext>
            </a:extLst>
          </p:cNvPr>
          <p:cNvGrpSpPr/>
          <p:nvPr userDrawn="1"/>
        </p:nvGrpSpPr>
        <p:grpSpPr>
          <a:xfrm>
            <a:off x="108830" y="6112041"/>
            <a:ext cx="667507" cy="667507"/>
            <a:chOff x="310960" y="5520595"/>
            <a:chExt cx="1239704" cy="1239704"/>
          </a:xfrm>
        </p:grpSpPr>
        <p:sp>
          <p:nvSpPr>
            <p:cNvPr id="3" name="Oval 2">
              <a:extLst>
                <a:ext uri="{FF2B5EF4-FFF2-40B4-BE49-F238E27FC236}">
                  <a16:creationId xmlns:a16="http://schemas.microsoft.com/office/drawing/2014/main" id="{87B9017E-5988-5844-9F5B-C9FF9C98F722}"/>
                </a:ext>
              </a:extLst>
            </p:cNvPr>
            <p:cNvSpPr/>
            <p:nvPr userDrawn="1"/>
          </p:nvSpPr>
          <p:spPr>
            <a:xfrm>
              <a:off x="310960" y="5520595"/>
              <a:ext cx="1239704" cy="1239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pic>
          <p:nvPicPr>
            <p:cNvPr id="17" name="Google Shape;713;p54">
              <a:extLst>
                <a:ext uri="{FF2B5EF4-FFF2-40B4-BE49-F238E27FC236}">
                  <a16:creationId xmlns:a16="http://schemas.microsoft.com/office/drawing/2014/main" id="{970ACC8B-EF90-3C4B-8960-764C4981D66B}"/>
                </a:ext>
              </a:extLst>
            </p:cNvPr>
            <p:cNvPicPr preferRelativeResize="0"/>
            <p:nvPr userDrawn="1"/>
          </p:nvPicPr>
          <p:blipFill rotWithShape="1">
            <a:blip r:embed="rId11">
              <a:alphaModFix/>
            </a:blip>
            <a:srcRect/>
            <a:stretch/>
          </p:blipFill>
          <p:spPr>
            <a:xfrm>
              <a:off x="352776" y="5562411"/>
              <a:ext cx="1156072" cy="1156072"/>
            </a:xfrm>
            <a:prstGeom prst="rect">
              <a:avLst/>
            </a:prstGeom>
            <a:noFill/>
            <a:ln>
              <a:noFill/>
            </a:ln>
          </p:spPr>
        </p:pic>
      </p:grpSp>
      <p:sp>
        <p:nvSpPr>
          <p:cNvPr id="26" name="TextBox 25">
            <a:extLst>
              <a:ext uri="{FF2B5EF4-FFF2-40B4-BE49-F238E27FC236}">
                <a16:creationId xmlns:a16="http://schemas.microsoft.com/office/drawing/2014/main" id="{29F288B5-7356-664A-815E-6BBD5EEBBEF7}"/>
              </a:ext>
            </a:extLst>
          </p:cNvPr>
          <p:cNvSpPr txBox="1"/>
          <p:nvPr userDrawn="1"/>
        </p:nvSpPr>
        <p:spPr>
          <a:xfrm>
            <a:off x="923667" y="6485276"/>
            <a:ext cx="7663063" cy="307777"/>
          </a:xfrm>
          <a:prstGeom prst="rect">
            <a:avLst/>
          </a:prstGeom>
          <a:noFill/>
        </p:spPr>
        <p:txBody>
          <a:bodyPr wrap="square" rtlCol="0">
            <a:spAutoFit/>
          </a:bodyPr>
          <a:lstStyle/>
          <a:p>
            <a:r>
              <a:rPr lang="en-US" sz="1400" b="0" i="0" dirty="0">
                <a:solidFill>
                  <a:schemeClr val="bg1"/>
                </a:solidFill>
                <a:latin typeface="Calibri" panose="020F0502020204030204" pitchFamily="34" charset="0"/>
                <a:cs typeface="Calibri" panose="020F0502020204030204" pitchFamily="34" charset="0"/>
              </a:rPr>
              <a:t>NOAA National Environmental Satellite, Data, and Information Service</a:t>
            </a:r>
          </a:p>
        </p:txBody>
      </p:sp>
      <p:pic>
        <p:nvPicPr>
          <p:cNvPr id="20" name="Picture 1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90500" y="-4662"/>
            <a:ext cx="12382500" cy="333375"/>
          </a:xfrm>
          <a:prstGeom prst="rect">
            <a:avLst/>
          </a:prstGeom>
        </p:spPr>
      </p:pic>
    </p:spTree>
    <p:extLst>
      <p:ext uri="{BB962C8B-B14F-4D97-AF65-F5344CB8AC3E}">
        <p14:creationId xmlns:p14="http://schemas.microsoft.com/office/powerpoint/2010/main" val="3781808947"/>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hf sldNum="0" hdr="0" ftr="0" dt="0"/>
  <p:txStyles>
    <p:title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400" b="0" i="0" u="none" strike="noStrike" cap="none" baseline="0">
          <a:solidFill>
            <a:schemeClr val="accent5">
              <a:lumMod val="50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gif"/><Relationship Id="rId1" Type="http://schemas.microsoft.com/office/2007/relationships/media" Target="../media/media1.gif"/><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sec.wisc.edu/geo-ir-sounder" TargetMode="External"/><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hyperlink" Target="https://www.nesdis.noaa.gov/next-generation-satellites/geostationary-extended-observations-geoxo" TargetMode="External"/><Relationship Id="rId4" Type="http://schemas.openxmlformats.org/officeDocument/2006/relationships/hyperlink" Target="https://repository.library.noaa.gov/view/noaa/3292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file:///C:\JLI\ABS\GUC-III\gsall_02042.avi"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97;p53">
            <a:extLst>
              <a:ext uri="{FF2B5EF4-FFF2-40B4-BE49-F238E27FC236}">
                <a16:creationId xmlns:a16="http://schemas.microsoft.com/office/drawing/2014/main" id="{5CE4EDA1-1988-994A-9536-69AFC572FC3E}"/>
              </a:ext>
            </a:extLst>
          </p:cNvPr>
          <p:cNvSpPr txBox="1"/>
          <p:nvPr/>
        </p:nvSpPr>
        <p:spPr>
          <a:xfrm>
            <a:off x="5124816" y="1853035"/>
            <a:ext cx="7067184" cy="2462111"/>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90000"/>
              </a:lnSpc>
              <a:spcBef>
                <a:spcPts val="0"/>
              </a:spcBef>
              <a:spcAft>
                <a:spcPts val="0"/>
              </a:spcAft>
              <a:buClr>
                <a:srgbClr val="2F5496"/>
              </a:buClr>
              <a:buSzPts val="5000"/>
              <a:buFont typeface="Arial Narrow"/>
              <a:buNone/>
              <a:tabLst/>
              <a:defRPr/>
            </a:pPr>
            <a:r>
              <a:rPr kumimoji="0" lang="en-US" sz="5000" b="0" i="0" u="none" strike="noStrike" kern="0" cap="none" spc="0" normalizeH="0" baseline="0" noProof="0" dirty="0" smtClean="0">
                <a:ln>
                  <a:noFill/>
                </a:ln>
                <a:solidFill>
                  <a:srgbClr val="FFFFFF"/>
                </a:solidFill>
                <a:effectLst/>
                <a:uLnTx/>
                <a:uFillTx/>
                <a:latin typeface="Calibri" panose="020F0502020204030204" pitchFamily="34" charset="0"/>
                <a:ea typeface="+mn-ea"/>
                <a:cs typeface="Calibri" panose="020F0502020204030204" pitchFamily="34" charset="0"/>
                <a:sym typeface="Arial Narrow"/>
              </a:rPr>
              <a:t>US Plans for Geostationary Hyper-spectral Infrared Sounders</a:t>
            </a:r>
            <a:endParaRPr kumimoji="0"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3" name="Google Shape;698;p53">
            <a:extLst>
              <a:ext uri="{FF2B5EF4-FFF2-40B4-BE49-F238E27FC236}">
                <a16:creationId xmlns:a16="http://schemas.microsoft.com/office/drawing/2014/main" id="{B370124D-FF32-A74D-B08D-F6B14D15D281}"/>
              </a:ext>
            </a:extLst>
          </p:cNvPr>
          <p:cNvSpPr txBox="1"/>
          <p:nvPr/>
        </p:nvSpPr>
        <p:spPr>
          <a:xfrm>
            <a:off x="5124817" y="4416431"/>
            <a:ext cx="7055133" cy="58477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rgbClr val="FFFFFF"/>
                </a:solidFill>
                <a:effectLst/>
                <a:uLnTx/>
                <a:uFillTx/>
                <a:latin typeface="Calibri"/>
                <a:ea typeface="Calibri"/>
                <a:cs typeface="Calibri"/>
                <a:sym typeface="Calibri"/>
              </a:rPr>
              <a:t>GXS 101</a:t>
            </a:r>
            <a:endParaRPr kumimoji="0"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4" name="Google Shape;700;p53">
            <a:extLst>
              <a:ext uri="{FF2B5EF4-FFF2-40B4-BE49-F238E27FC236}">
                <a16:creationId xmlns:a16="http://schemas.microsoft.com/office/drawing/2014/main" id="{F067ED91-F1E3-C645-BD05-7328841A24D5}"/>
              </a:ext>
            </a:extLst>
          </p:cNvPr>
          <p:cNvSpPr txBox="1"/>
          <p:nvPr/>
        </p:nvSpPr>
        <p:spPr>
          <a:xfrm>
            <a:off x="0" y="6117201"/>
            <a:ext cx="1491175" cy="573721"/>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400"/>
              <a:buFont typeface="Arial"/>
              <a:buNone/>
              <a:tabLst/>
              <a:defRPr/>
            </a:pPr>
            <a:r>
              <a:rPr lang="en-US" sz="2000" kern="0" dirty="0">
                <a:solidFill>
                  <a:srgbClr val="000000"/>
                </a:solidFill>
                <a:latin typeface="Calibri"/>
                <a:ea typeface="Calibri"/>
                <a:cs typeface="Calibri"/>
                <a:sym typeface="Calibri"/>
              </a:rPr>
              <a:t> </a:t>
            </a:r>
            <a:r>
              <a:rPr lang="en-US" sz="2000" kern="0" dirty="0" smtClean="0">
                <a:solidFill>
                  <a:srgbClr val="000000"/>
                </a:solidFill>
                <a:latin typeface="Calibri"/>
                <a:ea typeface="Calibri"/>
                <a:cs typeface="Calibri"/>
                <a:sym typeface="Calibri"/>
              </a:rPr>
              <a:t>  Dec</a:t>
            </a:r>
            <a:r>
              <a:rPr kumimoji="0" lang="en-US" sz="2000" b="0" i="0" u="none" strike="noStrike" kern="0" cap="none" spc="0" normalizeH="0" baseline="0" noProof="0" dirty="0" smtClean="0">
                <a:ln>
                  <a:noFill/>
                </a:ln>
                <a:solidFill>
                  <a:srgbClr val="000000"/>
                </a:solidFill>
                <a:effectLst/>
                <a:uLnTx/>
                <a:uFillTx/>
                <a:latin typeface="Calibri"/>
                <a:ea typeface="Calibri"/>
                <a:cs typeface="Calibri"/>
                <a:sym typeface="Calibri"/>
              </a:rPr>
              <a:t>, 2022</a:t>
            </a:r>
            <a:endParaRPr kumimoji="0"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5" name="Google Shape;702;p53">
            <a:extLst>
              <a:ext uri="{FF2B5EF4-FFF2-40B4-BE49-F238E27FC236}">
                <a16:creationId xmlns:a16="http://schemas.microsoft.com/office/drawing/2014/main" id="{CA8B16E1-4B13-4F4B-9151-E12185097568}"/>
              </a:ext>
            </a:extLst>
          </p:cNvPr>
          <p:cNvSpPr txBox="1"/>
          <p:nvPr/>
        </p:nvSpPr>
        <p:spPr>
          <a:xfrm>
            <a:off x="5124816" y="5315399"/>
            <a:ext cx="6481512" cy="83099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smtClean="0">
                <a:ln>
                  <a:noFill/>
                </a:ln>
                <a:solidFill>
                  <a:srgbClr val="2F5496"/>
                </a:solidFill>
                <a:effectLst/>
                <a:uLnTx/>
                <a:uFillTx/>
                <a:latin typeface="Calibri"/>
                <a:ea typeface="Calibri"/>
                <a:cs typeface="Calibri"/>
                <a:sym typeface="Calibri"/>
              </a:rPr>
              <a:t>Tim Schmit, NOAA NESDIS STAR </a:t>
            </a:r>
            <a:r>
              <a:rPr kumimoji="0" lang="en-US" sz="2400" b="0" i="0" u="none" strike="noStrike" kern="0" cap="none" spc="0" normalizeH="0" baseline="0" noProof="0" dirty="0" err="1" smtClean="0">
                <a:ln>
                  <a:noFill/>
                </a:ln>
                <a:solidFill>
                  <a:srgbClr val="2F5496"/>
                </a:solidFill>
                <a:effectLst/>
                <a:uLnTx/>
                <a:uFillTx/>
                <a:latin typeface="Calibri"/>
                <a:ea typeface="Calibri"/>
                <a:cs typeface="Calibri"/>
                <a:sym typeface="Calibri"/>
              </a:rPr>
              <a:t>CoRP</a:t>
            </a:r>
            <a:r>
              <a:rPr kumimoji="0" lang="en-US" sz="2400" b="0" i="0" u="none" strike="noStrike" kern="0" cap="none" spc="0" normalizeH="0" baseline="0" noProof="0" dirty="0" smtClean="0">
                <a:ln>
                  <a:noFill/>
                </a:ln>
                <a:solidFill>
                  <a:srgbClr val="2F5496"/>
                </a:solidFill>
                <a:effectLst/>
                <a:uLnTx/>
                <a:uFillTx/>
                <a:latin typeface="Calibri"/>
                <a:ea typeface="Calibri"/>
                <a:cs typeface="Calibri"/>
                <a:sym typeface="Calibri"/>
              </a:rPr>
              <a:t> ASPB</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smtClean="0">
                <a:ln>
                  <a:noFill/>
                </a:ln>
                <a:solidFill>
                  <a:srgbClr val="2F5496"/>
                </a:solidFill>
                <a:effectLst/>
                <a:uLnTx/>
                <a:uFillTx/>
                <a:latin typeface="Calibri"/>
                <a:ea typeface="Calibri"/>
                <a:cs typeface="Calibri"/>
                <a:sym typeface="Calibri"/>
              </a:rPr>
              <a:t>And many, many others ……</a:t>
            </a:r>
            <a:endParaRPr kumimoji="0" sz="3600" b="1" i="0" u="none" strike="noStrike" kern="0" cap="none" spc="0" normalizeH="0" baseline="0" noProof="0" dirty="0">
              <a:ln>
                <a:noFill/>
              </a:ln>
              <a:solidFill>
                <a:srgbClr val="2F5496"/>
              </a:solidFill>
              <a:effectLst/>
              <a:uLnTx/>
              <a:uFillTx/>
              <a:latin typeface="Calibri"/>
              <a:ea typeface="Calibri"/>
              <a:cs typeface="Calibri"/>
              <a:sym typeface="Calibri"/>
            </a:endParaRPr>
          </a:p>
        </p:txBody>
      </p:sp>
      <p:pic>
        <p:nvPicPr>
          <p:cNvPr id="6" name="legacy_advanced_sounder_cube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582711" y="0"/>
            <a:ext cx="3666344" cy="2808263"/>
          </a:xfrm>
          <a:prstGeom prst="rect">
            <a:avLst/>
          </a:prstGeom>
        </p:spPr>
      </p:pic>
    </p:spTree>
    <p:extLst>
      <p:ext uri="{BB962C8B-B14F-4D97-AF65-F5344CB8AC3E}">
        <p14:creationId xmlns:p14="http://schemas.microsoft.com/office/powerpoint/2010/main" val="111636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repeatCount="indefinite" fill="hold" display="0">
                  <p:stCondLst>
                    <p:cond delay="indefinite"/>
                  </p:stCondLst>
                </p:cTn>
                <p:tgtEl>
                  <p:spTgt spid="6"/>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1"/>
            <a:ext cx="12192000" cy="6773332"/>
          </a:xfrm>
          <a:prstGeom prst="rect">
            <a:avLst/>
          </a:prstGeom>
        </p:spPr>
      </p:pic>
      <p:sp>
        <p:nvSpPr>
          <p:cNvPr id="3" name="TextBox 2"/>
          <p:cNvSpPr txBox="1"/>
          <p:nvPr/>
        </p:nvSpPr>
        <p:spPr>
          <a:xfrm>
            <a:off x="5911516" y="1010652"/>
            <a:ext cx="12939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Arial"/>
                <a:ea typeface="+mn-ea"/>
                <a:cs typeface="+mn-cs"/>
              </a:rPr>
              <a:t>“clippers”</a:t>
            </a:r>
          </a:p>
        </p:txBody>
      </p:sp>
      <p:sp>
        <p:nvSpPr>
          <p:cNvPr id="4" name="TextBox 3"/>
          <p:cNvSpPr txBox="1"/>
          <p:nvPr/>
        </p:nvSpPr>
        <p:spPr>
          <a:xfrm>
            <a:off x="4586240" y="1716922"/>
            <a:ext cx="493875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00"/>
                </a:solidFill>
                <a:effectLst/>
                <a:uLnTx/>
                <a:uFillTx/>
                <a:latin typeface="Arial"/>
                <a:ea typeface="+mn-ea"/>
                <a:cs typeface="+mn-cs"/>
              </a:rPr>
              <a:t>Most everywhere: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00"/>
                </a:solidFill>
                <a:effectLst/>
                <a:uLnTx/>
                <a:uFillTx/>
                <a:latin typeface="Arial"/>
                <a:ea typeface="+mn-ea"/>
                <a:cs typeface="+mn-cs"/>
              </a:rPr>
              <a:t>Pre-convection, stability, winds, high clouds, radiances for NWP,</a:t>
            </a:r>
            <a:r>
              <a:rPr kumimoji="0" lang="en-US" sz="2400" b="1" i="0" u="none" strike="noStrike" kern="1200" cap="none" spc="0" normalizeH="0" noProof="0" dirty="0" smtClean="0">
                <a:ln>
                  <a:noFill/>
                </a:ln>
                <a:solidFill>
                  <a:srgbClr val="FFFF00"/>
                </a:solidFill>
                <a:effectLst/>
                <a:uLnTx/>
                <a:uFillTx/>
                <a:latin typeface="Arial"/>
                <a:ea typeface="+mn-ea"/>
                <a:cs typeface="+mn-cs"/>
              </a:rPr>
              <a:t> </a:t>
            </a:r>
            <a:r>
              <a:rPr kumimoji="0" lang="en-US" sz="2400" b="1" i="0" u="none" strike="noStrike" kern="1200" cap="none" spc="0" normalizeH="0" baseline="0" noProof="0" dirty="0" smtClean="0">
                <a:ln>
                  <a:noFill/>
                </a:ln>
                <a:solidFill>
                  <a:srgbClr val="FFFF00"/>
                </a:solidFill>
                <a:effectLst/>
                <a:uLnTx/>
                <a:uFillTx/>
                <a:latin typeface="Arial"/>
                <a:ea typeface="+mn-ea"/>
                <a:cs typeface="+mn-cs"/>
              </a:rPr>
              <a:t>help</a:t>
            </a:r>
            <a:r>
              <a:rPr kumimoji="0" lang="en-US" sz="2400" b="1" i="0" u="none" strike="noStrike" kern="1200" cap="none" spc="0" normalizeH="0" noProof="0" dirty="0" smtClean="0">
                <a:ln>
                  <a:noFill/>
                </a:ln>
                <a:solidFill>
                  <a:srgbClr val="FFFF00"/>
                </a:solidFill>
                <a:effectLst/>
                <a:uLnTx/>
                <a:uFillTx/>
                <a:latin typeface="Arial"/>
                <a:ea typeface="+mn-ea"/>
                <a:cs typeface="+mn-cs"/>
              </a:rPr>
              <a:t> GXI, ACX, </a:t>
            </a:r>
            <a:r>
              <a:rPr kumimoji="0" lang="en-US" sz="2400" b="1" i="0" u="none" strike="noStrike" kern="1200" cap="none" spc="0" normalizeH="0" baseline="0" noProof="0" dirty="0" smtClean="0">
                <a:ln>
                  <a:noFill/>
                </a:ln>
                <a:solidFill>
                  <a:srgbClr val="FFFF00"/>
                </a:solidFill>
                <a:effectLst/>
                <a:uLnTx/>
                <a:uFillTx/>
                <a:latin typeface="Arial"/>
                <a:ea typeface="+mn-ea"/>
                <a:cs typeface="+mn-cs"/>
              </a:rPr>
              <a:t>etc.</a:t>
            </a:r>
          </a:p>
        </p:txBody>
      </p:sp>
      <p:sp>
        <p:nvSpPr>
          <p:cNvPr id="5" name="TextBox 4"/>
          <p:cNvSpPr txBox="1"/>
          <p:nvPr/>
        </p:nvSpPr>
        <p:spPr>
          <a:xfrm>
            <a:off x="7283771" y="4708356"/>
            <a:ext cx="16081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Arial"/>
                <a:ea typeface="+mn-ea"/>
                <a:cs typeface="+mn-cs"/>
              </a:rPr>
              <a:t>“return flow”</a:t>
            </a:r>
          </a:p>
        </p:txBody>
      </p:sp>
      <p:sp>
        <p:nvSpPr>
          <p:cNvPr id="6" name="TextBox 5"/>
          <p:cNvSpPr txBox="1"/>
          <p:nvPr/>
        </p:nvSpPr>
        <p:spPr>
          <a:xfrm>
            <a:off x="2294677" y="2094063"/>
            <a:ext cx="19163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Arial"/>
                <a:ea typeface="+mn-ea"/>
                <a:cs typeface="+mn-cs"/>
              </a:rPr>
              <a:t>“atmospheric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Arial"/>
                <a:ea typeface="+mn-ea"/>
                <a:cs typeface="+mn-cs"/>
              </a:rPr>
              <a:t>rivers”</a:t>
            </a:r>
          </a:p>
        </p:txBody>
      </p:sp>
      <p:sp>
        <p:nvSpPr>
          <p:cNvPr id="7" name="TextBox 6"/>
          <p:cNvSpPr txBox="1"/>
          <p:nvPr/>
        </p:nvSpPr>
        <p:spPr>
          <a:xfrm>
            <a:off x="9416717" y="3355653"/>
            <a:ext cx="169790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Arial"/>
                <a:ea typeface="+mn-ea"/>
                <a:cs typeface="+mn-cs"/>
              </a:rPr>
              <a:t>“Nor-</a:t>
            </a:r>
            <a:r>
              <a:rPr kumimoji="0" lang="en-US" sz="1800" b="1" i="0" u="none" strike="noStrike" kern="1200" cap="none" spc="0" normalizeH="0" baseline="0" noProof="0" dirty="0" err="1" smtClean="0">
                <a:ln>
                  <a:noFill/>
                </a:ln>
                <a:solidFill>
                  <a:srgbClr val="FFFF00"/>
                </a:solidFill>
                <a:effectLst/>
                <a:uLnTx/>
                <a:uFillTx/>
                <a:latin typeface="Arial"/>
                <a:ea typeface="+mn-ea"/>
                <a:cs typeface="+mn-cs"/>
              </a:rPr>
              <a:t>easters</a:t>
            </a:r>
            <a:r>
              <a:rPr kumimoji="0" lang="en-US" sz="1800" b="1" i="0" u="none" strike="noStrike" kern="1200" cap="none" spc="0" normalizeH="0" baseline="0" noProof="0" dirty="0" smtClean="0">
                <a:ln>
                  <a:noFill/>
                </a:ln>
                <a:solidFill>
                  <a:srgbClr val="FFFF00"/>
                </a:solidFill>
                <a:effectLst/>
                <a:uLnTx/>
                <a:uFillTx/>
                <a:latin typeface="Arial"/>
                <a:ea typeface="+mn-ea"/>
                <a:cs typeface="+mn-cs"/>
              </a:rPr>
              <a:t>”</a:t>
            </a:r>
          </a:p>
        </p:txBody>
      </p:sp>
      <p:sp>
        <p:nvSpPr>
          <p:cNvPr id="8" name="TextBox 7"/>
          <p:cNvSpPr txBox="1"/>
          <p:nvPr/>
        </p:nvSpPr>
        <p:spPr>
          <a:xfrm>
            <a:off x="1519727" y="4473779"/>
            <a:ext cx="33522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Arial"/>
                <a:ea typeface="+mn-ea"/>
                <a:cs typeface="+mn-cs"/>
              </a:rPr>
              <a:t>“</a:t>
            </a:r>
            <a:r>
              <a:rPr kumimoji="0" lang="en-US" sz="1800" b="1" i="0" u="none" strike="noStrike" kern="1200" cap="none" spc="0" normalizeH="0" baseline="0" noProof="0" dirty="0" err="1" smtClean="0">
                <a:ln>
                  <a:noFill/>
                </a:ln>
                <a:solidFill>
                  <a:srgbClr val="FFFF00"/>
                </a:solidFill>
                <a:effectLst/>
                <a:uLnTx/>
                <a:uFillTx/>
                <a:latin typeface="Arial"/>
                <a:ea typeface="+mn-ea"/>
                <a:cs typeface="+mn-cs"/>
              </a:rPr>
              <a:t>EastPac</a:t>
            </a:r>
            <a:r>
              <a:rPr kumimoji="0" lang="en-US" sz="1800" b="1" i="0" u="none" strike="noStrike" kern="1200" cap="none" spc="0" normalizeH="0" baseline="0" noProof="0" dirty="0" smtClean="0">
                <a:ln>
                  <a:noFill/>
                </a:ln>
                <a:solidFill>
                  <a:srgbClr val="FFFF00"/>
                </a:solidFill>
                <a:effectLst/>
                <a:uLnTx/>
                <a:uFillTx/>
                <a:latin typeface="Arial"/>
                <a:ea typeface="+mn-ea"/>
                <a:cs typeface="+mn-cs"/>
              </a:rPr>
              <a:t> Tropical Cyclones”</a:t>
            </a:r>
          </a:p>
        </p:txBody>
      </p:sp>
      <p:sp>
        <p:nvSpPr>
          <p:cNvPr id="9" name="TextBox 8"/>
          <p:cNvSpPr txBox="1"/>
          <p:nvPr/>
        </p:nvSpPr>
        <p:spPr>
          <a:xfrm>
            <a:off x="10265667" y="4246691"/>
            <a:ext cx="1319592"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Arial"/>
                <a:ea typeface="+mn-ea"/>
                <a:cs typeface="+mn-cs"/>
              </a:rPr>
              <a:t>“Atlantic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Arial"/>
                <a:ea typeface="+mn-ea"/>
                <a:cs typeface="+mn-cs"/>
              </a:rPr>
              <a:t>Tropical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Arial"/>
                <a:ea typeface="+mn-ea"/>
                <a:cs typeface="+mn-cs"/>
              </a:rPr>
              <a:t>Cyclones”</a:t>
            </a:r>
          </a:p>
        </p:txBody>
      </p:sp>
      <p:sp>
        <p:nvSpPr>
          <p:cNvPr id="11" name="TextBox 10"/>
          <p:cNvSpPr txBox="1"/>
          <p:nvPr/>
        </p:nvSpPr>
        <p:spPr>
          <a:xfrm>
            <a:off x="2000991" y="3355653"/>
            <a:ext cx="199285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Arial"/>
                <a:ea typeface="+mn-ea"/>
                <a:cs typeface="+mn-cs"/>
              </a:rPr>
              <a:t>Sub-tropical jets</a:t>
            </a:r>
          </a:p>
        </p:txBody>
      </p:sp>
      <p:sp>
        <p:nvSpPr>
          <p:cNvPr id="12" name="TextBox 11"/>
          <p:cNvSpPr txBox="1"/>
          <p:nvPr/>
        </p:nvSpPr>
        <p:spPr>
          <a:xfrm>
            <a:off x="5422682" y="3946356"/>
            <a:ext cx="13644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Arial"/>
                <a:ea typeface="+mn-ea"/>
                <a:cs typeface="+mn-cs"/>
              </a:rPr>
              <a:t>“dry lines”</a:t>
            </a:r>
          </a:p>
        </p:txBody>
      </p:sp>
      <p:sp>
        <p:nvSpPr>
          <p:cNvPr id="14" name="TextBox 13"/>
          <p:cNvSpPr txBox="1"/>
          <p:nvPr/>
        </p:nvSpPr>
        <p:spPr>
          <a:xfrm>
            <a:off x="2571751" y="172021"/>
            <a:ext cx="7693916" cy="707886"/>
          </a:xfrm>
          <a:prstGeom prst="rect">
            <a:avLst/>
          </a:prstGeom>
          <a:solidFill>
            <a:schemeClr val="bg1"/>
          </a:solidFill>
        </p:spPr>
        <p:txBody>
          <a:bodyPr wrap="square" rtlCol="0">
            <a:spAutoFit/>
          </a:bodyPr>
          <a:lstStyle/>
          <a:p>
            <a:pPr algn="ctr"/>
            <a:r>
              <a:rPr lang="en-US" sz="4000" kern="0" dirty="0" smtClean="0"/>
              <a:t>Sample </a:t>
            </a:r>
            <a:r>
              <a:rPr lang="en-US" sz="4000" kern="0" dirty="0" err="1" smtClean="0"/>
              <a:t>GeoXO</a:t>
            </a:r>
            <a:r>
              <a:rPr lang="en-US" sz="4000" kern="0" dirty="0" smtClean="0"/>
              <a:t> Sounder Uses</a:t>
            </a:r>
            <a:endParaRPr lang="en-US" sz="4000" b="1" kern="0" dirty="0" smtClean="0"/>
          </a:p>
        </p:txBody>
      </p:sp>
    </p:spTree>
    <p:extLst>
      <p:ext uri="{BB962C8B-B14F-4D97-AF65-F5344CB8AC3E}">
        <p14:creationId xmlns:p14="http://schemas.microsoft.com/office/powerpoint/2010/main" val="2156934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420600" cy="1325563"/>
          </a:xfrm>
        </p:spPr>
        <p:txBody>
          <a:bodyPr>
            <a:normAutofit/>
          </a:bodyPr>
          <a:lstStyle/>
          <a:p>
            <a:r>
              <a:rPr lang="en-US" dirty="0"/>
              <a:t>Need for high spectral and temporal observations</a:t>
            </a:r>
          </a:p>
        </p:txBody>
      </p:sp>
      <p:sp>
        <p:nvSpPr>
          <p:cNvPr id="6" name="Slide Number Placeholder 5"/>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2.1-</a:t>
            </a:r>
            <a:fld id="{14035BBC-6D4D-4499-ABE4-AFD1D306B38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CCD34A2F-9B7E-6A47-9F84-1629794F6B9E}"/>
              </a:ext>
            </a:extLst>
          </p:cNvPr>
          <p:cNvSpPr txBox="1">
            <a:spLocks/>
          </p:cNvSpPr>
          <p:nvPr/>
        </p:nvSpPr>
        <p:spPr>
          <a:xfrm>
            <a:off x="612568" y="870426"/>
            <a:ext cx="11693235" cy="5246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High-spectral-resolution observations provide much more information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Imagers average out important vertical information.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LEO has shown the many benefits, especially on the global scale, lacks time resolution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Forecasting Applications – fill in critical gaps </a:t>
            </a:r>
            <a:r>
              <a:rPr kumimoji="0" lang="en-US"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wrt</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vertical moisture, wind and temperature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Nowcasting</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and </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Numerical weather prediction</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especially on the regional/mesoscales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Additional applications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High-spectral-resolution sounder observations would also </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improve derived products with only advanced imager data</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(and or with polar-orbiter and other data)</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volcanic ash, cloud detection, cloud-top properties, atmospheric motion vectors, dust detection, land and sea surface temperatures.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New areas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Moisture flux, capping inversion, surface emissivity, trace gases and climate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Economic impacts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(“billions and billions”…) More with the benefits of 4dvar analysis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Critical Component of the </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Global Constellation</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299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541" y="5896"/>
            <a:ext cx="9207794" cy="1017361"/>
          </a:xfrm>
        </p:spPr>
        <p:txBody>
          <a:bodyPr>
            <a:normAutofit fontScale="90000"/>
          </a:bodyPr>
          <a:lstStyle/>
          <a:p>
            <a:r>
              <a:rPr lang="en-US" dirty="0" smtClean="0"/>
              <a:t>GeoXO : GXS Summary (What and Why)</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492068365"/>
              </p:ext>
            </p:extLst>
          </p:nvPr>
        </p:nvGraphicFramePr>
        <p:xfrm>
          <a:off x="233737" y="690321"/>
          <a:ext cx="11693238" cy="5673029"/>
        </p:xfrm>
        <a:graphic>
          <a:graphicData uri="http://schemas.openxmlformats.org/drawingml/2006/table">
            <a:tbl>
              <a:tblPr firstRow="1" bandRow="1">
                <a:tableStyleId>{5C22544A-7EE6-4342-B048-85BDC9FD1C3A}</a:tableStyleId>
              </a:tblPr>
              <a:tblGrid>
                <a:gridCol w="1769234">
                  <a:extLst>
                    <a:ext uri="{9D8B030D-6E8A-4147-A177-3AD203B41FA5}">
                      <a16:colId xmlns:a16="http://schemas.microsoft.com/office/drawing/2014/main" val="813379268"/>
                    </a:ext>
                  </a:extLst>
                </a:gridCol>
                <a:gridCol w="293915">
                  <a:extLst>
                    <a:ext uri="{9D8B030D-6E8A-4147-A177-3AD203B41FA5}">
                      <a16:colId xmlns:a16="http://schemas.microsoft.com/office/drawing/2014/main" val="2393258465"/>
                    </a:ext>
                  </a:extLst>
                </a:gridCol>
                <a:gridCol w="3186272">
                  <a:extLst>
                    <a:ext uri="{9D8B030D-6E8A-4147-A177-3AD203B41FA5}">
                      <a16:colId xmlns:a16="http://schemas.microsoft.com/office/drawing/2014/main" val="1701808154"/>
                    </a:ext>
                  </a:extLst>
                </a:gridCol>
                <a:gridCol w="247890">
                  <a:extLst>
                    <a:ext uri="{9D8B030D-6E8A-4147-A177-3AD203B41FA5}">
                      <a16:colId xmlns:a16="http://schemas.microsoft.com/office/drawing/2014/main" val="1974961898"/>
                    </a:ext>
                  </a:extLst>
                </a:gridCol>
                <a:gridCol w="6195927">
                  <a:extLst>
                    <a:ext uri="{9D8B030D-6E8A-4147-A177-3AD203B41FA5}">
                      <a16:colId xmlns:a16="http://schemas.microsoft.com/office/drawing/2014/main" val="1068456288"/>
                    </a:ext>
                  </a:extLst>
                </a:gridCol>
              </a:tblGrid>
              <a:tr h="469702">
                <a:tc>
                  <a:txBody>
                    <a:bodyPr/>
                    <a:lstStyle/>
                    <a:p>
                      <a:r>
                        <a:rPr lang="en-US" sz="2800" dirty="0" smtClean="0"/>
                        <a:t>Attribute</a:t>
                      </a:r>
                      <a:endParaRPr lang="en-US" sz="2800" dirty="0"/>
                    </a:p>
                  </a:txBody>
                  <a:tcPr/>
                </a:tc>
                <a:tc>
                  <a:txBody>
                    <a:bodyPr/>
                    <a:lstStyle/>
                    <a:p>
                      <a:endParaRPr lang="en-US" dirty="0"/>
                    </a:p>
                  </a:txBody>
                  <a:tcPr/>
                </a:tc>
                <a:tc>
                  <a:txBody>
                    <a:bodyPr/>
                    <a:lstStyle/>
                    <a:p>
                      <a:r>
                        <a:rPr lang="en-US" sz="2800" dirty="0" smtClean="0"/>
                        <a:t>What</a:t>
                      </a:r>
                      <a:endParaRPr lang="en-US" sz="2800" dirty="0"/>
                    </a:p>
                  </a:txBody>
                  <a:tcPr/>
                </a:tc>
                <a:tc>
                  <a:txBody>
                    <a:bodyPr/>
                    <a:lstStyle/>
                    <a:p>
                      <a:endParaRPr lang="en-US" dirty="0"/>
                    </a:p>
                  </a:txBody>
                  <a:tcPr/>
                </a:tc>
                <a:tc>
                  <a:txBody>
                    <a:bodyPr/>
                    <a:lstStyle/>
                    <a:p>
                      <a:r>
                        <a:rPr lang="en-US" sz="2800" dirty="0" smtClean="0"/>
                        <a:t>Why</a:t>
                      </a:r>
                      <a:endParaRPr lang="en-US" sz="2800" dirty="0"/>
                    </a:p>
                  </a:txBody>
                  <a:tcPr/>
                </a:tc>
                <a:extLst>
                  <a:ext uri="{0D108BD9-81ED-4DB2-BD59-A6C34878D82A}">
                    <a16:rowId xmlns:a16="http://schemas.microsoft.com/office/drawing/2014/main" val="2967013283"/>
                  </a:ext>
                </a:extLst>
              </a:tr>
              <a:tr h="1151426">
                <a:tc>
                  <a:txBody>
                    <a:bodyPr/>
                    <a:lstStyle/>
                    <a:p>
                      <a:r>
                        <a:rPr lang="en-US" dirty="0" smtClean="0"/>
                        <a:t>Coverage</a:t>
                      </a:r>
                      <a:endParaRPr lang="en-US" dirty="0"/>
                    </a:p>
                  </a:txBody>
                  <a:tcPr/>
                </a:tc>
                <a:tc>
                  <a:txBody>
                    <a:bodyPr/>
                    <a:lstStyle/>
                    <a:p>
                      <a:endParaRPr lang="en-US" dirty="0"/>
                    </a:p>
                  </a:txBody>
                  <a:tcPr/>
                </a:tc>
                <a:tc>
                  <a:txBody>
                    <a:bodyPr/>
                    <a:lstStyle/>
                    <a:p>
                      <a:r>
                        <a:rPr lang="en-US" dirty="0" smtClean="0"/>
                        <a:t>Sounding</a:t>
                      </a:r>
                      <a:r>
                        <a:rPr lang="en-US" baseline="0" dirty="0" smtClean="0"/>
                        <a:t> Disk as seen from both GOES-East and –West positions</a:t>
                      </a:r>
                      <a:endParaRPr lang="en-US" dirty="0"/>
                    </a:p>
                  </a:txBody>
                  <a:tcPr/>
                </a:tc>
                <a:tc>
                  <a:txBody>
                    <a:bodyPr/>
                    <a:lstStyle/>
                    <a:p>
                      <a:endParaRPr lang="en-US"/>
                    </a:p>
                  </a:txBody>
                  <a:tcPr/>
                </a:tc>
                <a:tc>
                  <a:txBody>
                    <a:bodyPr/>
                    <a:lstStyle/>
                    <a:p>
                      <a:r>
                        <a:rPr lang="en-US" dirty="0" smtClean="0"/>
                        <a:t>The Atlantic </a:t>
                      </a:r>
                      <a:r>
                        <a:rPr lang="en-US" baseline="0" dirty="0" smtClean="0"/>
                        <a:t>for hurricane development and model initializations, CONUS for the pre-convective environment monitoring and the Pacific for both upstream weather and monitoring moisture (and winds) over the huge area with little conventional data. </a:t>
                      </a:r>
                      <a:endParaRPr lang="en-US" dirty="0"/>
                    </a:p>
                  </a:txBody>
                  <a:tcPr/>
                </a:tc>
                <a:extLst>
                  <a:ext uri="{0D108BD9-81ED-4DB2-BD59-A6C34878D82A}">
                    <a16:rowId xmlns:a16="http://schemas.microsoft.com/office/drawing/2014/main" val="1427225902"/>
                  </a:ext>
                </a:extLst>
              </a:tr>
              <a:tr h="715089">
                <a:tc>
                  <a:txBody>
                    <a:bodyPr/>
                    <a:lstStyle/>
                    <a:p>
                      <a:r>
                        <a:rPr lang="en-US" dirty="0" smtClean="0"/>
                        <a:t>Spatial Resolution</a:t>
                      </a:r>
                      <a:endParaRPr lang="en-US" dirty="0"/>
                    </a:p>
                  </a:txBody>
                  <a:tcPr/>
                </a:tc>
                <a:tc>
                  <a:txBody>
                    <a:bodyPr/>
                    <a:lstStyle/>
                    <a:p>
                      <a:endParaRPr lang="en-US"/>
                    </a:p>
                  </a:txBody>
                  <a:tcPr/>
                </a:tc>
                <a:tc>
                  <a:txBody>
                    <a:bodyPr/>
                    <a:lstStyle/>
                    <a:p>
                      <a:r>
                        <a:rPr lang="en-US" dirty="0" smtClean="0"/>
                        <a:t>4</a:t>
                      </a:r>
                      <a:r>
                        <a:rPr lang="en-US" baseline="0" dirty="0" smtClean="0"/>
                        <a:t> km (at the satellite </a:t>
                      </a:r>
                      <a:r>
                        <a:rPr lang="en-US" baseline="0" dirty="0" err="1" smtClean="0"/>
                        <a:t>subpoint</a:t>
                      </a:r>
                      <a:r>
                        <a:rPr lang="en-US" baseline="0" dirty="0" smtClean="0"/>
                        <a:t>)</a:t>
                      </a:r>
                      <a:endParaRPr lang="en-US" dirty="0"/>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Doubling the clear-sky yields, comparted to LEO, for a given time. Also</a:t>
                      </a:r>
                      <a:r>
                        <a:rPr lang="en-US" sz="1400" baseline="0" dirty="0" smtClean="0"/>
                        <a:t> for finer moisture gradients to be monitored.</a:t>
                      </a:r>
                      <a:endParaRPr lang="en-US" sz="1400" dirty="0" smtClean="0"/>
                    </a:p>
                  </a:txBody>
                  <a:tcPr/>
                </a:tc>
                <a:extLst>
                  <a:ext uri="{0D108BD9-81ED-4DB2-BD59-A6C34878D82A}">
                    <a16:rowId xmlns:a16="http://schemas.microsoft.com/office/drawing/2014/main" val="3181638083"/>
                  </a:ext>
                </a:extLst>
              </a:tr>
              <a:tr h="1417139">
                <a:tc>
                  <a:txBody>
                    <a:bodyPr/>
                    <a:lstStyle/>
                    <a:p>
                      <a:r>
                        <a:rPr lang="en-US" dirty="0" smtClean="0"/>
                        <a:t>Temporal Resolution</a:t>
                      </a:r>
                      <a:endParaRPr lang="en-US" dirty="0"/>
                    </a:p>
                  </a:txBody>
                  <a:tcPr/>
                </a:tc>
                <a:tc>
                  <a:txBody>
                    <a:bodyPr/>
                    <a:lstStyle/>
                    <a:p>
                      <a:endParaRPr lang="en-US"/>
                    </a:p>
                  </a:txBody>
                  <a:tcPr/>
                </a:tc>
                <a:tc>
                  <a:txBody>
                    <a:bodyPr/>
                    <a:lstStyle/>
                    <a:p>
                      <a:r>
                        <a:rPr lang="en-US" dirty="0" smtClean="0"/>
                        <a:t>Sounding Disks (60 min), CONUS (~30 </a:t>
                      </a:r>
                      <a:r>
                        <a:rPr lang="en-US" dirty="0" smtClean="0"/>
                        <a:t>min) and </a:t>
                      </a:r>
                      <a:r>
                        <a:rPr lang="en-US" dirty="0" smtClean="0"/>
                        <a:t>mesoscale</a:t>
                      </a:r>
                      <a:r>
                        <a:rPr lang="en-US" baseline="0" dirty="0" smtClean="0"/>
                        <a:t> (5 min)</a:t>
                      </a:r>
                      <a:endParaRPr lang="en-US" dirty="0"/>
                    </a:p>
                  </a:txBody>
                  <a:tcPr/>
                </a:tc>
                <a:tc>
                  <a:txBody>
                    <a:bodyPr/>
                    <a:lstStyle/>
                    <a:p>
                      <a:endParaRPr lang="en-US"/>
                    </a:p>
                  </a:txBody>
                  <a:tcPr/>
                </a:tc>
                <a:tc>
                  <a:txBody>
                    <a:bodyPr/>
                    <a:lstStyle/>
                    <a:p>
                      <a:r>
                        <a:rPr lang="en-US" dirty="0" smtClean="0"/>
                        <a:t>Sounding Disk upstream</a:t>
                      </a:r>
                      <a:r>
                        <a:rPr lang="en-US" baseline="0" dirty="0" smtClean="0"/>
                        <a:t> information and hurricane monitoring, CONUS for pre-convective monitoring and the targeted (or mesoscale) for regions of extremely active weather. Also, also for clouds to move out and less get more clear sky information.</a:t>
                      </a:r>
                      <a:endParaRPr lang="en-US" dirty="0"/>
                    </a:p>
                  </a:txBody>
                  <a:tcPr/>
                </a:tc>
                <a:extLst>
                  <a:ext uri="{0D108BD9-81ED-4DB2-BD59-A6C34878D82A}">
                    <a16:rowId xmlns:a16="http://schemas.microsoft.com/office/drawing/2014/main" val="2943394088"/>
                  </a:ext>
                </a:extLst>
              </a:tr>
              <a:tr h="1245457">
                <a:tc>
                  <a:txBody>
                    <a:bodyPr/>
                    <a:lstStyle/>
                    <a:p>
                      <a:r>
                        <a:rPr lang="en-US" dirty="0" smtClean="0"/>
                        <a:t>Spectra</a:t>
                      </a:r>
                      <a:r>
                        <a:rPr lang="en-US" baseline="0" dirty="0" smtClean="0"/>
                        <a:t>l Coverage / Resolution</a:t>
                      </a:r>
                      <a:endParaRPr lang="en-US" dirty="0"/>
                    </a:p>
                  </a:txBody>
                  <a:tcPr/>
                </a:tc>
                <a:tc>
                  <a:txBody>
                    <a:bodyPr/>
                    <a:lstStyle/>
                    <a:p>
                      <a:endParaRPr lang="en-US"/>
                    </a:p>
                  </a:txBody>
                  <a:tcPr/>
                </a:tc>
                <a:tc>
                  <a:txBody>
                    <a:bodyPr/>
                    <a:lstStyle/>
                    <a:p>
                      <a:r>
                        <a:rPr lang="el-GR" dirty="0" smtClean="0"/>
                        <a:t>680‐ 1095 </a:t>
                      </a:r>
                      <a:r>
                        <a:rPr lang="el-GR" dirty="0" smtClean="0"/>
                        <a:t>cm‐1 </a:t>
                      </a:r>
                      <a:endParaRPr lang="en-US" dirty="0" smtClean="0"/>
                    </a:p>
                    <a:p>
                      <a:r>
                        <a:rPr lang="el-GR" dirty="0" smtClean="0"/>
                        <a:t>14.7 – 9.13 </a:t>
                      </a:r>
                      <a:r>
                        <a:rPr lang="el-GR" dirty="0" smtClean="0"/>
                        <a:t>μm </a:t>
                      </a:r>
                      <a:endParaRPr lang="en-US" dirty="0" smtClean="0"/>
                    </a:p>
                    <a:p>
                      <a:r>
                        <a:rPr lang="el-GR" dirty="0" smtClean="0"/>
                        <a:t>1689 – 2250 </a:t>
                      </a:r>
                      <a:r>
                        <a:rPr lang="el-GR" dirty="0" smtClean="0"/>
                        <a:t>cm‐1 </a:t>
                      </a:r>
                      <a:endParaRPr lang="en-US" dirty="0" smtClean="0"/>
                    </a:p>
                    <a:p>
                      <a:r>
                        <a:rPr lang="el-GR" dirty="0" smtClean="0"/>
                        <a:t>5.92 – 4.44 </a:t>
                      </a:r>
                      <a:r>
                        <a:rPr lang="el-GR" dirty="0" smtClean="0"/>
                        <a:t>μm </a:t>
                      </a:r>
                      <a:r>
                        <a:rPr lang="el-GR" dirty="0" smtClean="0"/>
                        <a:t>)</a:t>
                      </a:r>
                      <a:r>
                        <a:rPr lang="en-US" baseline="0" dirty="0" smtClean="0"/>
                        <a:t>    </a:t>
                      </a:r>
                      <a:r>
                        <a:rPr lang="en-US" dirty="0" smtClean="0"/>
                        <a:t>@ </a:t>
                      </a:r>
                      <a:r>
                        <a:rPr lang="en-US" dirty="0" smtClean="0"/>
                        <a:t>~0.6</a:t>
                      </a:r>
                      <a:r>
                        <a:rPr lang="en-US" baseline="0" dirty="0" smtClean="0"/>
                        <a:t> </a:t>
                      </a:r>
                      <a:r>
                        <a:rPr lang="en-US" baseline="0" dirty="0" smtClean="0"/>
                        <a:t>cm-1</a:t>
                      </a:r>
                      <a:endParaRPr lang="en-US" dirty="0"/>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Spectral</a:t>
                      </a:r>
                      <a:r>
                        <a:rPr lang="en-US" baseline="0" dirty="0" smtClean="0"/>
                        <a:t> with information related to temperature, moisture and support select atmospheric compositions (</a:t>
                      </a:r>
                      <a:r>
                        <a:rPr lang="en-US" dirty="0" smtClean="0"/>
                        <a:t>ozone, NH3, isoprene, HNO3, N20 and CO</a:t>
                      </a:r>
                      <a:r>
                        <a:rPr lang="en-US" baseline="0" dirty="0" smtClean="0"/>
                        <a:t>). Need to resolve, not </a:t>
                      </a:r>
                      <a:r>
                        <a:rPr lang="en-US" baseline="0" smtClean="0"/>
                        <a:t>average out, </a:t>
                      </a:r>
                      <a:r>
                        <a:rPr lang="en-US" baseline="0" dirty="0" smtClean="0"/>
                        <a:t>the critical on/off spectral lines. </a:t>
                      </a:r>
                      <a:endParaRPr lang="en-US" dirty="0" smtClean="0"/>
                    </a:p>
                  </a:txBody>
                  <a:tcPr/>
                </a:tc>
                <a:extLst>
                  <a:ext uri="{0D108BD9-81ED-4DB2-BD59-A6C34878D82A}">
                    <a16:rowId xmlns:a16="http://schemas.microsoft.com/office/drawing/2014/main" val="384058782"/>
                  </a:ext>
                </a:extLst>
              </a:tr>
              <a:tr h="625758">
                <a:tc>
                  <a:txBody>
                    <a:bodyPr/>
                    <a:lstStyle/>
                    <a:p>
                      <a:r>
                        <a:rPr lang="en-US" dirty="0" smtClean="0"/>
                        <a:t>Other</a:t>
                      </a:r>
                      <a:endParaRPr lang="en-US" dirty="0"/>
                    </a:p>
                  </a:txBody>
                  <a:tcPr/>
                </a:tc>
                <a:tc>
                  <a:txBody>
                    <a:bodyPr/>
                    <a:lstStyle/>
                    <a:p>
                      <a:endParaRPr lang="en-US"/>
                    </a:p>
                  </a:txBody>
                  <a:tcPr/>
                </a:tc>
                <a:tc>
                  <a:txBody>
                    <a:bodyPr/>
                    <a:lstStyle/>
                    <a:p>
                      <a:r>
                        <a:rPr lang="en-US" dirty="0" smtClean="0"/>
                        <a:t>Evolution</a:t>
                      </a:r>
                      <a:r>
                        <a:rPr lang="en-US" baseline="0" dirty="0" smtClean="0"/>
                        <a:t> of the radiances</a:t>
                      </a:r>
                      <a:endParaRPr lang="en-US" dirty="0"/>
                    </a:p>
                  </a:txBody>
                  <a:tcPr/>
                </a:tc>
                <a:tc>
                  <a:txBody>
                    <a:bodyPr/>
                    <a:lstStyle/>
                    <a:p>
                      <a:endParaRPr lang="en-US"/>
                    </a:p>
                  </a:txBody>
                  <a:tcPr/>
                </a:tc>
                <a:tc>
                  <a:txBody>
                    <a:bodyPr/>
                    <a:lstStyle/>
                    <a:p>
                      <a:r>
                        <a:rPr lang="en-US" dirty="0" smtClean="0"/>
                        <a:t>Provides critical vertical information on atmospheric winds for both </a:t>
                      </a:r>
                      <a:r>
                        <a:rPr lang="en-US" dirty="0" err="1" smtClean="0"/>
                        <a:t>nowcasting</a:t>
                      </a:r>
                      <a:r>
                        <a:rPr lang="en-US" dirty="0" smtClean="0"/>
                        <a:t> and NWP applications.</a:t>
                      </a:r>
                      <a:endParaRPr lang="en-US" dirty="0"/>
                    </a:p>
                  </a:txBody>
                  <a:tcPr/>
                </a:tc>
                <a:extLst>
                  <a:ext uri="{0D108BD9-81ED-4DB2-BD59-A6C34878D82A}">
                    <a16:rowId xmlns:a16="http://schemas.microsoft.com/office/drawing/2014/main" val="4174229382"/>
                  </a:ext>
                </a:extLst>
              </a:tr>
            </a:tbl>
          </a:graphicData>
        </a:graphic>
      </p:graphicFrame>
      <p:sp>
        <p:nvSpPr>
          <p:cNvPr id="5" name="Slide Number Placeholder 4"/>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2.1-</a:t>
            </a:r>
            <a:fld id="{14035BBC-6D4D-4499-ABE4-AFD1D306B38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9701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0" y="548005"/>
            <a:ext cx="12192000" cy="1325563"/>
          </a:xfrm>
          <a:prstGeom prst="rect">
            <a:avLst/>
          </a:prstGeom>
          <a:noFill/>
          <a:ln>
            <a:noFill/>
          </a:ln>
        </p:spPr>
        <p:txBody>
          <a:bodyPr spcFirstLastPara="1" wrap="square" lIns="91425" tIns="45700" rIns="91425" bIns="45700" anchor="ctr" anchorCtr="0">
            <a:noAutofit/>
          </a:bodyPr>
          <a:lstStyle/>
          <a:p>
            <a:r>
              <a:rPr lang="en-US" dirty="0" smtClean="0"/>
              <a:t>More</a:t>
            </a:r>
            <a:r>
              <a:rPr lang="en-US" dirty="0"/>
              <a:t> vertical moisture and motion information; </a:t>
            </a:r>
            <a:r>
              <a:rPr lang="en-US" dirty="0" smtClean="0"/>
              <a:t>NWS </a:t>
            </a:r>
            <a:r>
              <a:rPr lang="en-US" dirty="0"/>
              <a:t>support for high spectral IR </a:t>
            </a:r>
            <a:r>
              <a:rPr lang="en-US" dirty="0" smtClean="0"/>
              <a:t>observations</a:t>
            </a:r>
            <a:endParaRPr lang="en-US" dirty="0"/>
          </a:p>
        </p:txBody>
      </p:sp>
      <p:sp>
        <p:nvSpPr>
          <p:cNvPr id="93" name="Google Shape;93;p2"/>
          <p:cNvSpPr txBox="1">
            <a:spLocks noGrp="1"/>
          </p:cNvSpPr>
          <p:nvPr>
            <p:ph type="body" idx="1"/>
          </p:nvPr>
        </p:nvSpPr>
        <p:spPr>
          <a:xfrm>
            <a:off x="-188682" y="2959487"/>
            <a:ext cx="6966857" cy="5352556"/>
          </a:xfrm>
          <a:prstGeom prst="rect">
            <a:avLst/>
          </a:prstGeom>
          <a:noFill/>
          <a:ln>
            <a:noFill/>
          </a:ln>
        </p:spPr>
        <p:txBody>
          <a:bodyPr spcFirstLastPara="1" wrap="square" lIns="91425" tIns="45700" rIns="91425" bIns="45700" anchor="t" anchorCtr="0">
            <a:normAutofit/>
          </a:bodyPr>
          <a:lstStyle/>
          <a:p>
            <a:pPr marL="114300" indent="0">
              <a:buNone/>
            </a:pPr>
            <a:endParaRPr lang="en-US" sz="1000" b="1" dirty="0"/>
          </a:p>
          <a:p>
            <a:r>
              <a:rPr lang="en-US" dirty="0" smtClean="0"/>
              <a:t>The Assessment of Alternatives concluded that there were not other sensors that could fill the void of the HES with respect to vertical moisture. </a:t>
            </a:r>
          </a:p>
          <a:p>
            <a:pPr lvl="1"/>
            <a:r>
              <a:rPr lang="en-US" sz="2000" dirty="0" smtClean="0"/>
              <a:t>1999: NWS ORD “Goal of 2km for sounder spatial res”</a:t>
            </a:r>
          </a:p>
          <a:p>
            <a:pPr lvl="1"/>
            <a:r>
              <a:rPr lang="en-US" sz="2000" dirty="0" smtClean="0"/>
              <a:t>2010: NWS memo “Sounder on GOES-U” top geo item</a:t>
            </a:r>
            <a:endParaRPr lang="en-US" sz="2000" dirty="0"/>
          </a:p>
          <a:p>
            <a:pPr lvl="1"/>
            <a:r>
              <a:rPr lang="en-US" sz="2000" dirty="0" smtClean="0"/>
              <a:t>2019: NWS Director “Geo Sounder the next big thing”</a:t>
            </a:r>
            <a:r>
              <a:rPr lang="en-US" dirty="0" smtClean="0"/>
              <a:t/>
            </a:r>
            <a:br>
              <a:rPr lang="en-US" dirty="0" smtClean="0"/>
            </a:br>
            <a:endParaRPr lang="en-US" dirty="0" smtClean="0"/>
          </a:p>
        </p:txBody>
      </p:sp>
      <p:sp>
        <p:nvSpPr>
          <p:cNvPr id="5" name="Google Shape;93;p2"/>
          <p:cNvSpPr txBox="1">
            <a:spLocks/>
          </p:cNvSpPr>
          <p:nvPr/>
        </p:nvSpPr>
        <p:spPr>
          <a:xfrm>
            <a:off x="81063" y="1907201"/>
            <a:ext cx="11797646" cy="156171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500"/>
              </a:spcBef>
              <a:spcAft>
                <a:spcPts val="0"/>
              </a:spcAft>
              <a:buClr>
                <a:schemeClr val="dk1"/>
              </a:buClr>
              <a:buSzPts val="1800"/>
              <a:buFont typeface="NTR"/>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500"/>
              </a:spcBef>
              <a:spcAft>
                <a:spcPts val="0"/>
              </a:spcAft>
              <a:buClr>
                <a:schemeClr val="dk1"/>
              </a:buClr>
              <a:buSzPts val="1800"/>
              <a:buFont typeface="Courier New"/>
              <a:buChar char="o"/>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smtClean="0"/>
              <a:t>Geo hyperspectral IR sounder is the only way to measure boundary layers moisture changes on spatial and temporal resolution needed for the weather ready </a:t>
            </a:r>
            <a:r>
              <a:rPr lang="en-US" dirty="0" smtClean="0"/>
              <a:t>nation </a:t>
            </a:r>
            <a:r>
              <a:rPr lang="en-US" dirty="0" smtClean="0"/>
              <a:t>(</a:t>
            </a:r>
            <a:r>
              <a:rPr lang="en-US" i="1" dirty="0" err="1" smtClean="0"/>
              <a:t>Sieglaff</a:t>
            </a:r>
            <a:r>
              <a:rPr lang="en-US" i="1" dirty="0" smtClean="0"/>
              <a:t> et al 2009 and others</a:t>
            </a:r>
            <a:r>
              <a:rPr lang="en-US" dirty="0" smtClean="0"/>
              <a:t>)</a:t>
            </a:r>
          </a:p>
          <a:p>
            <a:endParaRPr lang="en-US" sz="1000" b="1" dirty="0" smtClean="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9945"/>
          <a:stretch/>
        </p:blipFill>
        <p:spPr>
          <a:xfrm>
            <a:off x="6434823" y="3643086"/>
            <a:ext cx="5757177" cy="2331973"/>
          </a:xfrm>
          <a:prstGeom prst="rect">
            <a:avLst/>
          </a:prstGeom>
        </p:spPr>
      </p:pic>
    </p:spTree>
    <p:extLst>
      <p:ext uri="{BB962C8B-B14F-4D97-AF65-F5344CB8AC3E}">
        <p14:creationId xmlns:p14="http://schemas.microsoft.com/office/powerpoint/2010/main" val="24449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2664" y="2398295"/>
            <a:ext cx="4693386" cy="4245588"/>
          </a:xfrm>
          <a:prstGeom prst="rect">
            <a:avLst/>
          </a:prstGeom>
        </p:spPr>
      </p:pic>
      <p:sp>
        <p:nvSpPr>
          <p:cNvPr id="3" name="Title 2"/>
          <p:cNvSpPr>
            <a:spLocks noGrp="1"/>
          </p:cNvSpPr>
          <p:nvPr>
            <p:ph type="title"/>
          </p:nvPr>
        </p:nvSpPr>
        <p:spPr>
          <a:xfrm>
            <a:off x="839788" y="20222"/>
            <a:ext cx="10515600" cy="1325563"/>
          </a:xfrm>
        </p:spPr>
        <p:txBody>
          <a:bodyPr/>
          <a:lstStyle/>
          <a:p>
            <a:r>
              <a:rPr lang="en-US" dirty="0" smtClean="0"/>
              <a:t>More info</a:t>
            </a:r>
            <a:endParaRPr lang="en-US" dirty="0"/>
          </a:p>
        </p:txBody>
      </p:sp>
      <p:sp>
        <p:nvSpPr>
          <p:cNvPr id="5" name="Text Placeholder 4"/>
          <p:cNvSpPr>
            <a:spLocks noGrp="1"/>
          </p:cNvSpPr>
          <p:nvPr>
            <p:ph type="body" idx="2"/>
          </p:nvPr>
        </p:nvSpPr>
        <p:spPr>
          <a:xfrm>
            <a:off x="0" y="989101"/>
            <a:ext cx="6160168" cy="3684588"/>
          </a:xfrm>
        </p:spPr>
        <p:txBody>
          <a:bodyPr/>
          <a:lstStyle/>
          <a:p>
            <a:r>
              <a:rPr lang="en-US" dirty="0" smtClean="0"/>
              <a:t>Hyperspectral </a:t>
            </a:r>
            <a:r>
              <a:rPr lang="en-US" dirty="0"/>
              <a:t>infrared (IR) </a:t>
            </a:r>
            <a:r>
              <a:rPr lang="en-US" dirty="0" smtClean="0"/>
              <a:t>sounders</a:t>
            </a:r>
          </a:p>
          <a:p>
            <a:pPr lvl="1"/>
            <a:r>
              <a:rPr lang="en-US" dirty="0">
                <a:hlinkClick r:id="rId3"/>
              </a:rPr>
              <a:t>https://www.ssec.wisc.edu/geo-ir-sounder</a:t>
            </a:r>
            <a:endParaRPr lang="en-US" dirty="0"/>
          </a:p>
          <a:p>
            <a:r>
              <a:rPr lang="en-US" dirty="0"/>
              <a:t>NOAA NESDIS Tech Report: Geostationary Extended Observations (</a:t>
            </a:r>
            <a:r>
              <a:rPr lang="en-US" dirty="0" err="1"/>
              <a:t>GeoXO</a:t>
            </a:r>
            <a:r>
              <a:rPr lang="en-US" dirty="0"/>
              <a:t>) Hyperspectral </a:t>
            </a:r>
            <a:r>
              <a:rPr lang="en-US" dirty="0" err="1"/>
              <a:t>InfraRed</a:t>
            </a:r>
            <a:r>
              <a:rPr lang="en-US" dirty="0"/>
              <a:t> Sounder Value Assessment </a:t>
            </a:r>
            <a:r>
              <a:rPr lang="en-US" dirty="0" smtClean="0"/>
              <a:t>Report</a:t>
            </a:r>
          </a:p>
          <a:p>
            <a:pPr lvl="1"/>
            <a:r>
              <a:rPr lang="en-US" dirty="0">
                <a:hlinkClick r:id="rId4"/>
              </a:rPr>
              <a:t>https://</a:t>
            </a:r>
            <a:r>
              <a:rPr lang="en-US" dirty="0" smtClean="0">
                <a:hlinkClick r:id="rId4"/>
              </a:rPr>
              <a:t>repository.library.noaa.gov/view/noaa/32921</a:t>
            </a:r>
            <a:endParaRPr lang="en-US" dirty="0" smtClean="0"/>
          </a:p>
          <a:p>
            <a:r>
              <a:rPr lang="en-US" dirty="0" err="1" smtClean="0"/>
              <a:t>GeoXO</a:t>
            </a:r>
            <a:endParaRPr lang="en-US" dirty="0" smtClean="0"/>
          </a:p>
          <a:p>
            <a:pPr lvl="1"/>
            <a:r>
              <a:rPr lang="en-US" dirty="0">
                <a:hlinkClick r:id="rId5"/>
              </a:rPr>
              <a:t>https://</a:t>
            </a:r>
            <a:r>
              <a:rPr lang="en-US" dirty="0" smtClean="0">
                <a:hlinkClick r:id="rId5"/>
              </a:rPr>
              <a:t>www.nesdis.noaa.gov/next-generation-satellites/geostationary-extended-observations-geoxo</a:t>
            </a:r>
            <a:endParaRPr lang="en-US" dirty="0" smtClean="0"/>
          </a:p>
          <a:p>
            <a:pPr lvl="1"/>
            <a:endParaRPr lang="en-US" dirty="0"/>
          </a:p>
          <a:p>
            <a:pPr lvl="1"/>
            <a:endParaRPr lang="en-US" dirty="0"/>
          </a:p>
          <a:p>
            <a:endParaRPr lang="en-US" dirty="0"/>
          </a:p>
        </p:txBody>
      </p:sp>
      <p:sp>
        <p:nvSpPr>
          <p:cNvPr id="7" name="Text Placeholder 6"/>
          <p:cNvSpPr>
            <a:spLocks noGrp="1"/>
          </p:cNvSpPr>
          <p:nvPr>
            <p:ph type="body" idx="4"/>
          </p:nvPr>
        </p:nvSpPr>
        <p:spPr>
          <a:xfrm>
            <a:off x="6067924" y="932954"/>
            <a:ext cx="5955633" cy="3684588"/>
          </a:xfrm>
        </p:spPr>
        <p:txBody>
          <a:bodyPr/>
          <a:lstStyle/>
          <a:p>
            <a:r>
              <a:rPr lang="en-US" dirty="0" smtClean="0"/>
              <a:t>Computer simulation of 24-hr </a:t>
            </a:r>
            <a:r>
              <a:rPr lang="en-US" dirty="0"/>
              <a:t>Forecast Sensitivity Observation Impact ... for CONUS, for the four </a:t>
            </a:r>
            <a:r>
              <a:rPr lang="en-US" dirty="0" smtClean="0"/>
              <a:t>cycles:</a:t>
            </a:r>
            <a:endParaRPr lang="en-US" dirty="0"/>
          </a:p>
        </p:txBody>
      </p:sp>
    </p:spTree>
    <p:extLst>
      <p:ext uri="{BB962C8B-B14F-4D97-AF65-F5344CB8AC3E}">
        <p14:creationId xmlns:p14="http://schemas.microsoft.com/office/powerpoint/2010/main" val="3003625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147" y="-3841"/>
            <a:ext cx="12256169" cy="1325563"/>
          </a:xfrm>
        </p:spPr>
        <p:txBody>
          <a:bodyPr>
            <a:normAutofit/>
          </a:bodyPr>
          <a:lstStyle/>
          <a:p>
            <a:r>
              <a:rPr lang="en-US" dirty="0"/>
              <a:t>Need for high spectral and temporal observations</a:t>
            </a:r>
          </a:p>
        </p:txBody>
      </p:sp>
      <p:sp>
        <p:nvSpPr>
          <p:cNvPr id="6" name="Slide Number Placeholder 5"/>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2.1-</a:t>
            </a:r>
            <a:fld id="{14035BBC-6D4D-4499-ABE4-AFD1D306B38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CCD34A2F-9B7E-6A47-9F84-1629794F6B9E}"/>
              </a:ext>
            </a:extLst>
          </p:cNvPr>
          <p:cNvSpPr txBox="1">
            <a:spLocks/>
          </p:cNvSpPr>
          <p:nvPr/>
        </p:nvSpPr>
        <p:spPr>
          <a:xfrm>
            <a:off x="479075" y="877309"/>
            <a:ext cx="11693235" cy="5246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High-spectral-resolution observations provide much more information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Imagers average out important vertical information.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LEO has shown the many benefits, especially on the global scale, lacks time resolution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Forecasting Applications – fill in critical gaps </a:t>
            </a:r>
            <a:r>
              <a:rPr kumimoji="0" lang="en-US"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wrt</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vertical moisture, wind and temperature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Nowcasting</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and </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Numerical weather prediction</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especially on the regional/mesoscales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Additional applications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High-spectral-resolution sounder observations would also </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improve derived products with only advanced imager data</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(and or with polar-orbiter and other data)</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volcanic ash, cloud detection, cloud-top properties, atmospheric motion vectors, dust detection, land and sea surface temperatures.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New areas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Moisture flux, capping inversion, surface emissivity, trace gases and climate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Economic impacts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(“billions and billions”…) More with the benefits of 4dvar analysis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Critical Component of the Global Constellation</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144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4285"/>
            <a:ext cx="10515600" cy="1325563"/>
          </a:xfrm>
        </p:spPr>
        <p:txBody>
          <a:bodyPr>
            <a:normAutofit/>
          </a:bodyPr>
          <a:lstStyle/>
          <a:p>
            <a:r>
              <a:rPr lang="en-US" dirty="0" smtClean="0"/>
              <a:t>Questions ?</a:t>
            </a:r>
            <a:endParaRPr lang="en-US" dirty="0"/>
          </a:p>
        </p:txBody>
      </p:sp>
      <p:sp>
        <p:nvSpPr>
          <p:cNvPr id="6" name="Slide Number Placeholder 5"/>
          <p:cNvSpPr>
            <a:spLocks noGrp="1"/>
          </p:cNvSpPr>
          <p:nvPr>
            <p:ph type="sldNum" sz="quarter" idx="4294967295"/>
          </p:nvPr>
        </p:nvSpPr>
        <p:spPr>
          <a:xfrm>
            <a:off x="0" y="-320840"/>
            <a:ext cx="0" cy="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2.1-</a:t>
            </a:r>
            <a:fld id="{14035BBC-6D4D-4499-ABE4-AFD1D306B38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Rectangle 1"/>
          <p:cNvSpPr/>
          <p:nvPr/>
        </p:nvSpPr>
        <p:spPr>
          <a:xfrm>
            <a:off x="1105060" y="5754085"/>
            <a:ext cx="91948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dirty="0">
                <a:ln>
                  <a:noFill/>
                </a:ln>
                <a:solidFill>
                  <a:srgbClr val="2F5496"/>
                </a:solidFill>
                <a:effectLst/>
                <a:uLnTx/>
                <a:uFillTx/>
                <a:latin typeface="Calibri" panose="020F0502020204030204"/>
                <a:ea typeface="Calibri"/>
                <a:cs typeface="Calibri"/>
                <a:sym typeface="Calibri"/>
              </a:rPr>
              <a:t>Thanks to many who have contributed, especially Ed Grigsby and the </a:t>
            </a:r>
            <a:r>
              <a:rPr kumimoji="0" lang="en-US" sz="1800" b="0" i="0" u="none" strike="noStrike" kern="0" cap="none" spc="0" normalizeH="0" baseline="0" noProof="0" dirty="0" err="1">
                <a:ln>
                  <a:noFill/>
                </a:ln>
                <a:solidFill>
                  <a:srgbClr val="2F5496"/>
                </a:solidFill>
                <a:effectLst/>
                <a:uLnTx/>
                <a:uFillTx/>
                <a:latin typeface="Calibri" panose="020F0502020204030204"/>
                <a:ea typeface="Calibri"/>
                <a:cs typeface="Calibri"/>
                <a:sym typeface="Calibri"/>
              </a:rPr>
              <a:t>geoXO</a:t>
            </a:r>
            <a:r>
              <a:rPr kumimoji="0" lang="en-US" sz="1800" b="0" i="0" u="none" strike="noStrike" kern="0" cap="none" spc="0" normalizeH="0" baseline="0" noProof="0" dirty="0">
                <a:ln>
                  <a:noFill/>
                </a:ln>
                <a:solidFill>
                  <a:srgbClr val="2F5496"/>
                </a:solidFill>
                <a:effectLst/>
                <a:uLnTx/>
                <a:uFillTx/>
                <a:latin typeface="Calibri" panose="020F0502020204030204"/>
                <a:ea typeface="Calibri"/>
                <a:cs typeface="Calibri"/>
                <a:sym typeface="Calibri"/>
              </a:rPr>
              <a:t> Hyperspectral </a:t>
            </a:r>
            <a:r>
              <a:rPr kumimoji="0" lang="en-US" sz="1800" b="0" i="0" u="none" strike="noStrike" kern="0" cap="none" spc="0" normalizeH="0" baseline="0" noProof="0" dirty="0" err="1">
                <a:ln>
                  <a:noFill/>
                </a:ln>
                <a:solidFill>
                  <a:srgbClr val="2F5496"/>
                </a:solidFill>
                <a:effectLst/>
                <a:uLnTx/>
                <a:uFillTx/>
                <a:latin typeface="Calibri" panose="020F0502020204030204"/>
                <a:ea typeface="Calibri"/>
                <a:cs typeface="Calibri"/>
                <a:sym typeface="Calibri"/>
              </a:rPr>
              <a:t>InfraRed</a:t>
            </a:r>
            <a:r>
              <a:rPr kumimoji="0" lang="en-US" sz="1800" b="0" i="0" u="none" strike="noStrike" kern="0" cap="none" spc="0" normalizeH="0" baseline="0" noProof="0" dirty="0">
                <a:ln>
                  <a:noFill/>
                </a:ln>
                <a:solidFill>
                  <a:srgbClr val="2F5496"/>
                </a:solidFill>
                <a:effectLst/>
                <a:uLnTx/>
                <a:uFillTx/>
                <a:latin typeface="Calibri" panose="020F0502020204030204"/>
                <a:ea typeface="Calibri"/>
                <a:cs typeface="Calibri"/>
                <a:sym typeface="Calibri"/>
              </a:rPr>
              <a:t> Sounder value assessment </a:t>
            </a:r>
            <a:r>
              <a:rPr kumimoji="0" lang="en-US" sz="1800" b="0" i="0" u="none" strike="noStrike" kern="0" cap="none" spc="0" normalizeH="0" baseline="0" noProof="0" dirty="0" smtClean="0">
                <a:ln>
                  <a:noFill/>
                </a:ln>
                <a:solidFill>
                  <a:srgbClr val="2F5496"/>
                </a:solidFill>
                <a:effectLst/>
                <a:uLnTx/>
                <a:uFillTx/>
                <a:latin typeface="Calibri" panose="020F0502020204030204"/>
                <a:ea typeface="Calibri"/>
                <a:cs typeface="Calibri"/>
                <a:sym typeface="Calibri"/>
              </a:rPr>
              <a:t>team and </a:t>
            </a:r>
            <a:r>
              <a:rPr kumimoji="0" lang="en-US" sz="1800" b="0" i="0" u="none" strike="noStrike" kern="0" cap="none" spc="0" normalizeH="0" baseline="0" noProof="0" dirty="0">
                <a:ln>
                  <a:noFill/>
                </a:ln>
                <a:solidFill>
                  <a:srgbClr val="2F5496"/>
                </a:solidFill>
                <a:effectLst/>
                <a:uLnTx/>
                <a:uFillTx/>
                <a:latin typeface="Calibri" panose="020F0502020204030204"/>
                <a:ea typeface="Calibri"/>
                <a:cs typeface="Calibri"/>
                <a:sym typeface="Calibri"/>
              </a:rPr>
              <a:t>the </a:t>
            </a:r>
            <a:r>
              <a:rPr kumimoji="0" lang="en-US" sz="1800" b="0" i="0" u="none" strike="noStrike" kern="0" cap="none" spc="0" normalizeH="0" baseline="0" noProof="0" dirty="0" err="1">
                <a:ln>
                  <a:noFill/>
                </a:ln>
                <a:solidFill>
                  <a:srgbClr val="2F5496"/>
                </a:solidFill>
                <a:effectLst/>
                <a:uLnTx/>
                <a:uFillTx/>
                <a:latin typeface="Calibri" panose="020F0502020204030204"/>
                <a:ea typeface="Calibri"/>
                <a:cs typeface="Calibri"/>
                <a:sym typeface="Calibri"/>
              </a:rPr>
              <a:t>geoXO</a:t>
            </a:r>
            <a:r>
              <a:rPr kumimoji="0" lang="en-US" sz="1800" b="0" i="0" u="none" strike="noStrike" kern="0" cap="none" spc="0" normalizeH="0" baseline="0" noProof="0" dirty="0">
                <a:ln>
                  <a:noFill/>
                </a:ln>
                <a:solidFill>
                  <a:srgbClr val="2F5496"/>
                </a:solidFill>
                <a:effectLst/>
                <a:uLnTx/>
                <a:uFillTx/>
                <a:latin typeface="Calibri" panose="020F0502020204030204"/>
                <a:ea typeface="Calibri"/>
                <a:cs typeface="Calibri"/>
                <a:sym typeface="Calibri"/>
              </a:rPr>
              <a:t> sounder working group</a:t>
            </a:r>
            <a:endParaRPr kumimoji="0" lang="en-US" sz="2800" b="0" i="0" u="none" strike="noStrike" kern="0" cap="none" spc="0" normalizeH="0" baseline="0" noProof="0" dirty="0">
              <a:ln>
                <a:noFill/>
              </a:ln>
              <a:solidFill>
                <a:srgbClr val="2F5496"/>
              </a:solidFill>
              <a:effectLst/>
              <a:uLnTx/>
              <a:uFillTx/>
              <a:latin typeface="Calibri" panose="020F0502020204030204"/>
              <a:ea typeface="Calibri"/>
              <a:cs typeface="Calibri"/>
              <a:sym typeface="Calibri"/>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32" y="1123457"/>
            <a:ext cx="5621867" cy="4216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8832" y="1123457"/>
            <a:ext cx="5621867" cy="4216400"/>
          </a:xfrm>
          <a:prstGeom prst="rect">
            <a:avLst/>
          </a:prstGeom>
        </p:spPr>
      </p:pic>
      <p:sp>
        <p:nvSpPr>
          <p:cNvPr id="7" name="TextBox 6"/>
          <p:cNvSpPr txBox="1"/>
          <p:nvPr/>
        </p:nvSpPr>
        <p:spPr>
          <a:xfrm>
            <a:off x="708416" y="5268794"/>
            <a:ext cx="109790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Advanced sounders have much more temperature and moisture vertical information (Images: Mat Gunshor, CIMSS)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6426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组合 46"/>
          <p:cNvGrpSpPr>
            <a:grpSpLocks/>
          </p:cNvGrpSpPr>
          <p:nvPr/>
        </p:nvGrpSpPr>
        <p:grpSpPr bwMode="auto">
          <a:xfrm>
            <a:off x="1196788" y="790438"/>
            <a:ext cx="9429786" cy="5932736"/>
            <a:chOff x="-43671" y="799852"/>
            <a:chExt cx="9428364" cy="5932736"/>
          </a:xfrm>
        </p:grpSpPr>
        <p:pic>
          <p:nvPicPr>
            <p:cNvPr id="104" name="图片 3"/>
            <p:cNvPicPr>
              <a:picLocks noChangeAspect="1"/>
            </p:cNvPicPr>
            <p:nvPr/>
          </p:nvPicPr>
          <p:blipFill>
            <a:blip r:embed="rId3">
              <a:extLst>
                <a:ext uri="{28A0092B-C50C-407E-A947-70E740481C1C}">
                  <a14:useLocalDpi xmlns:a14="http://schemas.microsoft.com/office/drawing/2010/main" val="0"/>
                </a:ext>
              </a:extLst>
            </a:blip>
            <a:srcRect l="22221" t="21376" b="27196"/>
            <a:stretch>
              <a:fillRect/>
            </a:stretch>
          </p:blipFill>
          <p:spPr bwMode="auto">
            <a:xfrm>
              <a:off x="1517837" y="1707477"/>
              <a:ext cx="7866856" cy="332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椭圆 5"/>
            <p:cNvSpPr>
              <a:spLocks noChangeAspect="1"/>
            </p:cNvSpPr>
            <p:nvPr/>
          </p:nvSpPr>
          <p:spPr bwMode="auto">
            <a:xfrm>
              <a:off x="4345140" y="1624013"/>
              <a:ext cx="487289" cy="460375"/>
            </a:xfrm>
            <a:prstGeom prst="ellipse">
              <a:avLst/>
            </a:prstGeom>
            <a:solidFill>
              <a:srgbClr val="FFFFFF"/>
            </a:solidFill>
            <a:ln w="28575" cap="flat" cmpd="sng" algn="ctr">
              <a:solidFill>
                <a:srgbClr val="3399FF"/>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黑体"/>
                <a:cs typeface="+mn-cs"/>
              </a:endParaRPr>
            </a:p>
          </p:txBody>
        </p:sp>
        <p:sp>
          <p:nvSpPr>
            <p:cNvPr id="106" name="椭圆 6"/>
            <p:cNvSpPr>
              <a:spLocks noChangeAspect="1"/>
            </p:cNvSpPr>
            <p:nvPr/>
          </p:nvSpPr>
          <p:spPr bwMode="auto">
            <a:xfrm>
              <a:off x="3337230" y="1830388"/>
              <a:ext cx="538081" cy="508000"/>
            </a:xfrm>
            <a:prstGeom prst="ellipse">
              <a:avLst/>
            </a:prstGeom>
            <a:solidFill>
              <a:srgbClr val="FFFFFF"/>
            </a:solidFill>
            <a:ln w="28575" cap="flat" cmpd="sng" algn="ctr">
              <a:solidFill>
                <a:srgbClr val="3399FF"/>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黑体"/>
                <a:cs typeface="+mn-cs"/>
              </a:endParaRPr>
            </a:p>
          </p:txBody>
        </p:sp>
        <p:sp>
          <p:nvSpPr>
            <p:cNvPr id="107" name="椭圆 7"/>
            <p:cNvSpPr>
              <a:spLocks noChangeAspect="1"/>
            </p:cNvSpPr>
            <p:nvPr/>
          </p:nvSpPr>
          <p:spPr bwMode="auto">
            <a:xfrm>
              <a:off x="2257893" y="2068513"/>
              <a:ext cx="644428" cy="608012"/>
            </a:xfrm>
            <a:prstGeom prst="ellipse">
              <a:avLst/>
            </a:prstGeom>
            <a:solidFill>
              <a:srgbClr val="FFFFFF"/>
            </a:solidFill>
            <a:ln w="28575" cap="flat" cmpd="sng" algn="ctr">
              <a:solidFill>
                <a:srgbClr val="3399FF"/>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黑体"/>
                <a:cs typeface="+mn-cs"/>
              </a:endParaRPr>
            </a:p>
          </p:txBody>
        </p:sp>
        <p:sp>
          <p:nvSpPr>
            <p:cNvPr id="108" name="椭圆 8"/>
            <p:cNvSpPr>
              <a:spLocks noChangeAspect="1"/>
            </p:cNvSpPr>
            <p:nvPr/>
          </p:nvSpPr>
          <p:spPr bwMode="auto">
            <a:xfrm>
              <a:off x="1675368" y="2784475"/>
              <a:ext cx="725379" cy="684213"/>
            </a:xfrm>
            <a:prstGeom prst="ellipse">
              <a:avLst/>
            </a:prstGeom>
            <a:solidFill>
              <a:srgbClr val="FFFFFF"/>
            </a:solidFill>
            <a:ln w="28575" cap="flat" cmpd="sng" algn="ctr">
              <a:solidFill>
                <a:srgbClr val="3399FF"/>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黑体"/>
                <a:cs typeface="+mn-cs"/>
              </a:endParaRPr>
            </a:p>
          </p:txBody>
        </p:sp>
        <p:sp>
          <p:nvSpPr>
            <p:cNvPr id="109" name="椭圆 9"/>
            <p:cNvSpPr>
              <a:spLocks noChangeAspect="1"/>
            </p:cNvSpPr>
            <p:nvPr/>
          </p:nvSpPr>
          <p:spPr bwMode="auto">
            <a:xfrm>
              <a:off x="2341670" y="3276600"/>
              <a:ext cx="647602" cy="611187"/>
            </a:xfrm>
            <a:prstGeom prst="ellipse">
              <a:avLst/>
            </a:prstGeom>
            <a:solidFill>
              <a:srgbClr val="FFFFFF"/>
            </a:solidFill>
            <a:ln w="38100" cap="flat" cmpd="sng" algn="ctr">
              <a:solidFill>
                <a:srgbClr val="00AE00">
                  <a:lumMod val="75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黑体"/>
                <a:cs typeface="+mn-cs"/>
              </a:endParaRPr>
            </a:p>
          </p:txBody>
        </p:sp>
        <p:sp>
          <p:nvSpPr>
            <p:cNvPr id="110" name="椭圆 10"/>
            <p:cNvSpPr>
              <a:spLocks noChangeAspect="1"/>
            </p:cNvSpPr>
            <p:nvPr/>
          </p:nvSpPr>
          <p:spPr bwMode="auto">
            <a:xfrm>
              <a:off x="3341350" y="3657600"/>
              <a:ext cx="647602" cy="611187"/>
            </a:xfrm>
            <a:prstGeom prst="ellipse">
              <a:avLst/>
            </a:prstGeom>
            <a:solidFill>
              <a:srgbClr val="FFFFFF"/>
            </a:solidFill>
            <a:ln w="38100" cap="flat" cmpd="sng" algn="ctr">
              <a:solidFill>
                <a:srgbClr val="00AE00">
                  <a:lumMod val="75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黑体"/>
                <a:cs typeface="+mn-cs"/>
              </a:endParaRPr>
            </a:p>
          </p:txBody>
        </p:sp>
        <p:sp>
          <p:nvSpPr>
            <p:cNvPr id="111" name="椭圆 11"/>
            <p:cNvSpPr>
              <a:spLocks noChangeAspect="1"/>
            </p:cNvSpPr>
            <p:nvPr/>
          </p:nvSpPr>
          <p:spPr bwMode="auto">
            <a:xfrm>
              <a:off x="4240657" y="3886200"/>
              <a:ext cx="647602" cy="612775"/>
            </a:xfrm>
            <a:prstGeom prst="ellipse">
              <a:avLst/>
            </a:prstGeom>
            <a:solidFill>
              <a:srgbClr val="FFFFFF"/>
            </a:solidFill>
            <a:ln w="38100" cap="flat" cmpd="sng" algn="ctr">
              <a:solidFill>
                <a:srgbClr val="618FFD"/>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黑体"/>
                <a:cs typeface="+mn-cs"/>
              </a:endParaRPr>
            </a:p>
          </p:txBody>
        </p:sp>
        <p:sp>
          <p:nvSpPr>
            <p:cNvPr id="112" name="椭圆 12"/>
            <p:cNvSpPr>
              <a:spLocks noChangeAspect="1"/>
            </p:cNvSpPr>
            <p:nvPr/>
          </p:nvSpPr>
          <p:spPr bwMode="auto">
            <a:xfrm>
              <a:off x="5916528" y="4006850"/>
              <a:ext cx="701569" cy="633413"/>
            </a:xfrm>
            <a:prstGeom prst="ellipse">
              <a:avLst/>
            </a:prstGeom>
            <a:solidFill>
              <a:srgbClr val="FFFFFF"/>
            </a:solidFill>
            <a:ln w="38100" cap="flat" cmpd="sng" algn="ctr">
              <a:solidFill>
                <a:srgbClr val="618FFD"/>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黑体"/>
                <a:cs typeface="+mn-cs"/>
              </a:endParaRPr>
            </a:p>
          </p:txBody>
        </p:sp>
        <p:sp>
          <p:nvSpPr>
            <p:cNvPr id="113" name="TextBox 13"/>
            <p:cNvSpPr txBox="1">
              <a:spLocks noChangeArrowheads="1"/>
            </p:cNvSpPr>
            <p:nvPr/>
          </p:nvSpPr>
          <p:spPr bwMode="auto">
            <a:xfrm>
              <a:off x="4326731" y="1707477"/>
              <a:ext cx="1014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500"/>
                </a:lnSpc>
                <a:spcAft>
                  <a:spcPts val="1000"/>
                </a:spcAft>
                <a:buClr>
                  <a:schemeClr val="hlink"/>
                </a:buClr>
                <a:buSzPct val="100000"/>
                <a:buFont typeface="Wingdings" pitchFamily="2" charset="2"/>
                <a:buChar char="l"/>
                <a:defRPr sz="2200" b="1">
                  <a:solidFill>
                    <a:schemeClr val="tx1"/>
                  </a:solidFill>
                  <a:latin typeface="Arial" pitchFamily="34" charset="0"/>
                  <a:ea typeface="黑体" pitchFamily="49" charset="-122"/>
                </a:defRPr>
              </a:lvl1pPr>
              <a:lvl2pPr marL="742950" indent="-285750">
                <a:spcAft>
                  <a:spcPts val="1000"/>
                </a:spcAft>
                <a:buClr>
                  <a:schemeClr val="tx1"/>
                </a:buClr>
                <a:buSzPct val="100000"/>
                <a:buFont typeface="Arial" pitchFamily="34" charset="0"/>
                <a:buChar char="-"/>
                <a:defRPr sz="2800" b="1">
                  <a:solidFill>
                    <a:schemeClr val="tx1"/>
                  </a:solidFill>
                  <a:latin typeface="Arial" pitchFamily="34" charset="0"/>
                  <a:ea typeface="黑体" pitchFamily="49" charset="-122"/>
                </a:defRPr>
              </a:lvl2pPr>
              <a:lvl3pPr marL="1143000" indent="-228600">
                <a:lnSpc>
                  <a:spcPts val="2600"/>
                </a:lnSpc>
                <a:spcAft>
                  <a:spcPts val="800"/>
                </a:spcAft>
                <a:buClr>
                  <a:schemeClr val="bg2"/>
                </a:buClr>
                <a:buSzPct val="100000"/>
                <a:buFont typeface="Wingdings" pitchFamily="2" charset="2"/>
                <a:buChar char="§"/>
                <a:defRPr sz="2400" b="1">
                  <a:solidFill>
                    <a:schemeClr val="tx1"/>
                  </a:solidFill>
                  <a:latin typeface="Arial" pitchFamily="34" charset="0"/>
                  <a:ea typeface="黑体" pitchFamily="49" charset="-122"/>
                </a:defRPr>
              </a:lvl3pPr>
              <a:lvl4pPr marL="16002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4pPr>
              <a:lvl5pPr marL="20574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5pPr>
              <a:lvl6pPr marL="25146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6pPr>
              <a:lvl7pPr marL="29718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7pPr>
              <a:lvl8pPr marL="34290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8pPr>
              <a:lvl9pPr marL="38862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altLang="zh-CN" sz="1200" b="1" i="0" u="none" strike="noStrike" kern="0" cap="none" spc="0" normalizeH="0" baseline="0" noProof="0" dirty="0">
                  <a:ln>
                    <a:noFill/>
                  </a:ln>
                  <a:solidFill>
                    <a:srgbClr val="FF0000"/>
                  </a:solidFill>
                  <a:effectLst/>
                  <a:uLnTx/>
                  <a:uFillTx/>
                  <a:latin typeface="Arial" pitchFamily="34" charset="0"/>
                  <a:ea typeface="宋体" pitchFamily="2" charset="-122"/>
                  <a:cs typeface="+mn-cs"/>
                </a:rPr>
                <a:t>1956</a:t>
              </a:r>
              <a:endParaRPr kumimoji="0" lang="zh-CN" altLang="en-US" sz="1200" b="1" i="0" u="none" strike="noStrike" kern="0" cap="none" spc="0" normalizeH="0" baseline="0" noProof="0" dirty="0">
                <a:ln>
                  <a:noFill/>
                </a:ln>
                <a:solidFill>
                  <a:srgbClr val="FF0000"/>
                </a:solidFill>
                <a:effectLst/>
                <a:uLnTx/>
                <a:uFillTx/>
                <a:latin typeface="Arial" pitchFamily="34" charset="0"/>
                <a:ea typeface="宋体" pitchFamily="2" charset="-122"/>
                <a:cs typeface="+mn-cs"/>
              </a:endParaRPr>
            </a:p>
          </p:txBody>
        </p:sp>
        <p:sp>
          <p:nvSpPr>
            <p:cNvPr id="114" name="TextBox 14"/>
            <p:cNvSpPr txBox="1">
              <a:spLocks noChangeArrowheads="1"/>
            </p:cNvSpPr>
            <p:nvPr/>
          </p:nvSpPr>
          <p:spPr bwMode="auto">
            <a:xfrm>
              <a:off x="3274219" y="1893107"/>
              <a:ext cx="1014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500"/>
                </a:lnSpc>
                <a:spcAft>
                  <a:spcPts val="1000"/>
                </a:spcAft>
                <a:buClr>
                  <a:schemeClr val="hlink"/>
                </a:buClr>
                <a:buSzPct val="100000"/>
                <a:buFont typeface="Wingdings" pitchFamily="2" charset="2"/>
                <a:buChar char="l"/>
                <a:defRPr sz="2200" b="1">
                  <a:solidFill>
                    <a:schemeClr val="tx1"/>
                  </a:solidFill>
                  <a:latin typeface="Arial" pitchFamily="34" charset="0"/>
                  <a:ea typeface="黑体" pitchFamily="49" charset="-122"/>
                </a:defRPr>
              </a:lvl1pPr>
              <a:lvl2pPr marL="742950" indent="-285750">
                <a:spcAft>
                  <a:spcPts val="1000"/>
                </a:spcAft>
                <a:buClr>
                  <a:schemeClr val="tx1"/>
                </a:buClr>
                <a:buSzPct val="100000"/>
                <a:buFont typeface="Arial" pitchFamily="34" charset="0"/>
                <a:buChar char="-"/>
                <a:defRPr sz="2800" b="1">
                  <a:solidFill>
                    <a:schemeClr val="tx1"/>
                  </a:solidFill>
                  <a:latin typeface="Arial" pitchFamily="34" charset="0"/>
                  <a:ea typeface="黑体" pitchFamily="49" charset="-122"/>
                </a:defRPr>
              </a:lvl2pPr>
              <a:lvl3pPr marL="1143000" indent="-228600">
                <a:lnSpc>
                  <a:spcPts val="2600"/>
                </a:lnSpc>
                <a:spcAft>
                  <a:spcPts val="800"/>
                </a:spcAft>
                <a:buClr>
                  <a:schemeClr val="bg2"/>
                </a:buClr>
                <a:buSzPct val="100000"/>
                <a:buFont typeface="Wingdings" pitchFamily="2" charset="2"/>
                <a:buChar char="§"/>
                <a:defRPr sz="2400" b="1">
                  <a:solidFill>
                    <a:schemeClr val="tx1"/>
                  </a:solidFill>
                  <a:latin typeface="Arial" pitchFamily="34" charset="0"/>
                  <a:ea typeface="黑体" pitchFamily="49" charset="-122"/>
                </a:defRPr>
              </a:lvl3pPr>
              <a:lvl4pPr marL="16002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4pPr>
              <a:lvl5pPr marL="20574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5pPr>
              <a:lvl6pPr marL="25146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6pPr>
              <a:lvl7pPr marL="29718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7pPr>
              <a:lvl8pPr marL="34290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8pPr>
              <a:lvl9pPr marL="38862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altLang="zh-CN" sz="1800" b="1" i="0" u="none" strike="noStrike" kern="0" cap="none" spc="0" normalizeH="0" baseline="0" noProof="0" dirty="0">
                  <a:ln>
                    <a:noFill/>
                  </a:ln>
                  <a:solidFill>
                    <a:srgbClr val="FF0000"/>
                  </a:solidFill>
                  <a:effectLst/>
                  <a:uLnTx/>
                  <a:uFillTx/>
                  <a:latin typeface="Arial" pitchFamily="34" charset="0"/>
                  <a:ea typeface="宋体" pitchFamily="2" charset="-122"/>
                  <a:cs typeface="+mn-cs"/>
                </a:rPr>
                <a:t>1959</a:t>
              </a:r>
              <a:endParaRPr kumimoji="0" lang="zh-CN" altLang="en-US" sz="1800" b="1" i="0" u="none" strike="noStrike" kern="0" cap="none" spc="0" normalizeH="0" baseline="0" noProof="0" dirty="0">
                <a:ln>
                  <a:noFill/>
                </a:ln>
                <a:solidFill>
                  <a:srgbClr val="FF0000"/>
                </a:solidFill>
                <a:effectLst/>
                <a:uLnTx/>
                <a:uFillTx/>
                <a:latin typeface="Arial" pitchFamily="34" charset="0"/>
                <a:ea typeface="宋体" pitchFamily="2" charset="-122"/>
                <a:cs typeface="+mn-cs"/>
              </a:endParaRPr>
            </a:p>
          </p:txBody>
        </p:sp>
        <p:sp>
          <p:nvSpPr>
            <p:cNvPr id="115" name="TextBox 15"/>
            <p:cNvSpPr txBox="1">
              <a:spLocks noChangeArrowheads="1"/>
            </p:cNvSpPr>
            <p:nvPr/>
          </p:nvSpPr>
          <p:spPr bwMode="auto">
            <a:xfrm>
              <a:off x="2250281" y="2162571"/>
              <a:ext cx="101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500"/>
                </a:lnSpc>
                <a:spcAft>
                  <a:spcPts val="1000"/>
                </a:spcAft>
                <a:buClr>
                  <a:schemeClr val="hlink"/>
                </a:buClr>
                <a:buSzPct val="100000"/>
                <a:buFont typeface="Wingdings" pitchFamily="2" charset="2"/>
                <a:buChar char="l"/>
                <a:defRPr sz="2200" b="1">
                  <a:solidFill>
                    <a:schemeClr val="tx1"/>
                  </a:solidFill>
                  <a:latin typeface="Arial" pitchFamily="34" charset="0"/>
                  <a:ea typeface="黑体" pitchFamily="49" charset="-122"/>
                </a:defRPr>
              </a:lvl1pPr>
              <a:lvl2pPr marL="742950" indent="-285750">
                <a:spcAft>
                  <a:spcPts val="1000"/>
                </a:spcAft>
                <a:buClr>
                  <a:schemeClr val="tx1"/>
                </a:buClr>
                <a:buSzPct val="100000"/>
                <a:buFont typeface="Arial" pitchFamily="34" charset="0"/>
                <a:buChar char="-"/>
                <a:defRPr sz="2800" b="1">
                  <a:solidFill>
                    <a:schemeClr val="tx1"/>
                  </a:solidFill>
                  <a:latin typeface="Arial" pitchFamily="34" charset="0"/>
                  <a:ea typeface="黑体" pitchFamily="49" charset="-122"/>
                </a:defRPr>
              </a:lvl2pPr>
              <a:lvl3pPr marL="1143000" indent="-228600">
                <a:lnSpc>
                  <a:spcPts val="2600"/>
                </a:lnSpc>
                <a:spcAft>
                  <a:spcPts val="800"/>
                </a:spcAft>
                <a:buClr>
                  <a:schemeClr val="bg2"/>
                </a:buClr>
                <a:buSzPct val="100000"/>
                <a:buFont typeface="Wingdings" pitchFamily="2" charset="2"/>
                <a:buChar char="§"/>
                <a:defRPr sz="2400" b="1">
                  <a:solidFill>
                    <a:schemeClr val="tx1"/>
                  </a:solidFill>
                  <a:latin typeface="Arial" pitchFamily="34" charset="0"/>
                  <a:ea typeface="黑体" pitchFamily="49" charset="-122"/>
                </a:defRPr>
              </a:lvl3pPr>
              <a:lvl4pPr marL="16002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4pPr>
              <a:lvl5pPr marL="20574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5pPr>
              <a:lvl6pPr marL="25146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6pPr>
              <a:lvl7pPr marL="29718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7pPr>
              <a:lvl8pPr marL="34290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8pPr>
              <a:lvl9pPr marL="38862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altLang="zh-CN" sz="1800" b="1" i="0" u="none" strike="noStrike" kern="0" cap="none" spc="0" normalizeH="0" baseline="0" noProof="0" dirty="0">
                  <a:ln>
                    <a:noFill/>
                  </a:ln>
                  <a:solidFill>
                    <a:srgbClr val="FF0000"/>
                  </a:solidFill>
                  <a:effectLst/>
                  <a:uLnTx/>
                  <a:uFillTx/>
                  <a:latin typeface="Arial" pitchFamily="34" charset="0"/>
                  <a:ea typeface="宋体" pitchFamily="2" charset="-122"/>
                  <a:cs typeface="+mn-cs"/>
                </a:rPr>
                <a:t>1969</a:t>
              </a:r>
              <a:endParaRPr kumimoji="0" lang="zh-CN" altLang="en-US" sz="1800" b="1" i="0" u="none" strike="noStrike" kern="0" cap="none" spc="0" normalizeH="0" baseline="0" noProof="0" dirty="0">
                <a:ln>
                  <a:noFill/>
                </a:ln>
                <a:solidFill>
                  <a:srgbClr val="FF0000"/>
                </a:solidFill>
                <a:effectLst/>
                <a:uLnTx/>
                <a:uFillTx/>
                <a:latin typeface="Arial" pitchFamily="34" charset="0"/>
                <a:ea typeface="宋体" pitchFamily="2" charset="-122"/>
                <a:cs typeface="+mn-cs"/>
              </a:endParaRPr>
            </a:p>
          </p:txBody>
        </p:sp>
        <p:sp>
          <p:nvSpPr>
            <p:cNvPr id="116" name="TextBox 16"/>
            <p:cNvSpPr txBox="1">
              <a:spLocks noChangeArrowheads="1"/>
            </p:cNvSpPr>
            <p:nvPr/>
          </p:nvSpPr>
          <p:spPr bwMode="auto">
            <a:xfrm>
              <a:off x="1675606" y="2978447"/>
              <a:ext cx="1014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500"/>
                </a:lnSpc>
                <a:spcAft>
                  <a:spcPts val="1000"/>
                </a:spcAft>
                <a:buClr>
                  <a:schemeClr val="hlink"/>
                </a:buClr>
                <a:buSzPct val="100000"/>
                <a:buFont typeface="Wingdings" pitchFamily="2" charset="2"/>
                <a:buChar char="l"/>
                <a:defRPr sz="2200" b="1">
                  <a:solidFill>
                    <a:schemeClr val="tx1"/>
                  </a:solidFill>
                  <a:latin typeface="Arial" pitchFamily="34" charset="0"/>
                  <a:ea typeface="黑体" pitchFamily="49" charset="-122"/>
                </a:defRPr>
              </a:lvl1pPr>
              <a:lvl2pPr marL="742950" indent="-285750">
                <a:spcAft>
                  <a:spcPts val="1000"/>
                </a:spcAft>
                <a:buClr>
                  <a:schemeClr val="tx1"/>
                </a:buClr>
                <a:buSzPct val="100000"/>
                <a:buFont typeface="Arial" pitchFamily="34" charset="0"/>
                <a:buChar char="-"/>
                <a:defRPr sz="2800" b="1">
                  <a:solidFill>
                    <a:schemeClr val="tx1"/>
                  </a:solidFill>
                  <a:latin typeface="Arial" pitchFamily="34" charset="0"/>
                  <a:ea typeface="黑体" pitchFamily="49" charset="-122"/>
                </a:defRPr>
              </a:lvl2pPr>
              <a:lvl3pPr marL="1143000" indent="-228600">
                <a:lnSpc>
                  <a:spcPts val="2600"/>
                </a:lnSpc>
                <a:spcAft>
                  <a:spcPts val="800"/>
                </a:spcAft>
                <a:buClr>
                  <a:schemeClr val="bg2"/>
                </a:buClr>
                <a:buSzPct val="100000"/>
                <a:buFont typeface="Wingdings" pitchFamily="2" charset="2"/>
                <a:buChar char="§"/>
                <a:defRPr sz="2400" b="1">
                  <a:solidFill>
                    <a:schemeClr val="tx1"/>
                  </a:solidFill>
                  <a:latin typeface="Arial" pitchFamily="34" charset="0"/>
                  <a:ea typeface="黑体" pitchFamily="49" charset="-122"/>
                </a:defRPr>
              </a:lvl3pPr>
              <a:lvl4pPr marL="16002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4pPr>
              <a:lvl5pPr marL="20574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5pPr>
              <a:lvl6pPr marL="25146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6pPr>
              <a:lvl7pPr marL="29718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7pPr>
              <a:lvl8pPr marL="34290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8pPr>
              <a:lvl9pPr marL="38862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altLang="zh-CN" sz="1800" b="1" i="0" u="none" strike="noStrike" kern="0" cap="none" spc="0" normalizeH="0" baseline="0" noProof="0" dirty="0">
                  <a:ln>
                    <a:noFill/>
                  </a:ln>
                  <a:solidFill>
                    <a:srgbClr val="FF0000"/>
                  </a:solidFill>
                  <a:effectLst/>
                  <a:uLnTx/>
                  <a:uFillTx/>
                  <a:latin typeface="Arial" pitchFamily="34" charset="0"/>
                  <a:ea typeface="宋体" pitchFamily="2" charset="-122"/>
                  <a:cs typeface="+mn-cs"/>
                </a:rPr>
                <a:t>1978</a:t>
              </a:r>
              <a:endParaRPr kumimoji="0" lang="zh-CN" altLang="en-US" sz="1800" b="1" i="0" u="none" strike="noStrike" kern="0" cap="none" spc="0" normalizeH="0" baseline="0" noProof="0" dirty="0">
                <a:ln>
                  <a:noFill/>
                </a:ln>
                <a:solidFill>
                  <a:srgbClr val="FF0000"/>
                </a:solidFill>
                <a:effectLst/>
                <a:uLnTx/>
                <a:uFillTx/>
                <a:latin typeface="Arial" pitchFamily="34" charset="0"/>
                <a:ea typeface="宋体" pitchFamily="2" charset="-122"/>
                <a:cs typeface="+mn-cs"/>
              </a:endParaRPr>
            </a:p>
          </p:txBody>
        </p:sp>
        <p:sp>
          <p:nvSpPr>
            <p:cNvPr id="117" name="TextBox 17"/>
            <p:cNvSpPr txBox="1">
              <a:spLocks noChangeArrowheads="1"/>
            </p:cNvSpPr>
            <p:nvPr/>
          </p:nvSpPr>
          <p:spPr bwMode="auto">
            <a:xfrm>
              <a:off x="2335668" y="3382536"/>
              <a:ext cx="1014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500"/>
                </a:lnSpc>
                <a:spcAft>
                  <a:spcPts val="1000"/>
                </a:spcAft>
                <a:buClr>
                  <a:schemeClr val="hlink"/>
                </a:buClr>
                <a:buSzPct val="100000"/>
                <a:buFont typeface="Wingdings" pitchFamily="2" charset="2"/>
                <a:buChar char="l"/>
                <a:defRPr sz="2200" b="1">
                  <a:solidFill>
                    <a:schemeClr val="tx1"/>
                  </a:solidFill>
                  <a:latin typeface="Arial" pitchFamily="34" charset="0"/>
                  <a:ea typeface="黑体" pitchFamily="49" charset="-122"/>
                </a:defRPr>
              </a:lvl1pPr>
              <a:lvl2pPr marL="742950" indent="-285750">
                <a:spcAft>
                  <a:spcPts val="1000"/>
                </a:spcAft>
                <a:buClr>
                  <a:schemeClr val="tx1"/>
                </a:buClr>
                <a:buSzPct val="100000"/>
                <a:buFont typeface="Arial" pitchFamily="34" charset="0"/>
                <a:buChar char="-"/>
                <a:defRPr sz="2800" b="1">
                  <a:solidFill>
                    <a:schemeClr val="tx1"/>
                  </a:solidFill>
                  <a:latin typeface="Arial" pitchFamily="34" charset="0"/>
                  <a:ea typeface="黑体" pitchFamily="49" charset="-122"/>
                </a:defRPr>
              </a:lvl2pPr>
              <a:lvl3pPr marL="1143000" indent="-228600">
                <a:lnSpc>
                  <a:spcPts val="2600"/>
                </a:lnSpc>
                <a:spcAft>
                  <a:spcPts val="800"/>
                </a:spcAft>
                <a:buClr>
                  <a:schemeClr val="bg2"/>
                </a:buClr>
                <a:buSzPct val="100000"/>
                <a:buFont typeface="Wingdings" pitchFamily="2" charset="2"/>
                <a:buChar char="§"/>
                <a:defRPr sz="2400" b="1">
                  <a:solidFill>
                    <a:schemeClr val="tx1"/>
                  </a:solidFill>
                  <a:latin typeface="Arial" pitchFamily="34" charset="0"/>
                  <a:ea typeface="黑体" pitchFamily="49" charset="-122"/>
                </a:defRPr>
              </a:lvl3pPr>
              <a:lvl4pPr marL="16002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4pPr>
              <a:lvl5pPr marL="20574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5pPr>
              <a:lvl6pPr marL="25146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6pPr>
              <a:lvl7pPr marL="29718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7pPr>
              <a:lvl8pPr marL="34290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8pPr>
              <a:lvl9pPr marL="38862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altLang="zh-CN" sz="1800" b="1" i="0" u="none" strike="noStrike" kern="0" cap="none" spc="0" normalizeH="0" baseline="0" noProof="0" dirty="0">
                  <a:ln>
                    <a:noFill/>
                  </a:ln>
                  <a:solidFill>
                    <a:srgbClr val="FF0000"/>
                  </a:solidFill>
                  <a:effectLst/>
                  <a:uLnTx/>
                  <a:uFillTx/>
                  <a:latin typeface="Arial" pitchFamily="34" charset="0"/>
                  <a:ea typeface="宋体" pitchFamily="2" charset="-122"/>
                  <a:cs typeface="+mn-cs"/>
                </a:rPr>
                <a:t>1980</a:t>
              </a:r>
              <a:endParaRPr kumimoji="0" lang="zh-CN" altLang="en-US" sz="1800" b="1" i="0" u="none" strike="noStrike" kern="0" cap="none" spc="0" normalizeH="0" baseline="0" noProof="0" dirty="0">
                <a:ln>
                  <a:noFill/>
                </a:ln>
                <a:solidFill>
                  <a:srgbClr val="FF0000"/>
                </a:solidFill>
                <a:effectLst/>
                <a:uLnTx/>
                <a:uFillTx/>
                <a:latin typeface="Arial" pitchFamily="34" charset="0"/>
                <a:ea typeface="宋体" pitchFamily="2" charset="-122"/>
                <a:cs typeface="+mn-cs"/>
              </a:endParaRPr>
            </a:p>
          </p:txBody>
        </p:sp>
        <p:sp>
          <p:nvSpPr>
            <p:cNvPr id="118" name="TextBox 18"/>
            <p:cNvSpPr txBox="1">
              <a:spLocks noChangeArrowheads="1"/>
            </p:cNvSpPr>
            <p:nvPr/>
          </p:nvSpPr>
          <p:spPr bwMode="auto">
            <a:xfrm>
              <a:off x="3302158" y="3759638"/>
              <a:ext cx="1014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500"/>
                </a:lnSpc>
                <a:spcAft>
                  <a:spcPts val="1000"/>
                </a:spcAft>
                <a:buClr>
                  <a:schemeClr val="hlink"/>
                </a:buClr>
                <a:buSzPct val="100000"/>
                <a:buFont typeface="Wingdings" pitchFamily="2" charset="2"/>
                <a:buChar char="l"/>
                <a:defRPr sz="2200" b="1">
                  <a:solidFill>
                    <a:schemeClr val="tx1"/>
                  </a:solidFill>
                  <a:latin typeface="Arial" pitchFamily="34" charset="0"/>
                  <a:ea typeface="黑体" pitchFamily="49" charset="-122"/>
                </a:defRPr>
              </a:lvl1pPr>
              <a:lvl2pPr marL="742950" indent="-285750">
                <a:spcAft>
                  <a:spcPts val="1000"/>
                </a:spcAft>
                <a:buClr>
                  <a:schemeClr val="tx1"/>
                </a:buClr>
                <a:buSzPct val="100000"/>
                <a:buFont typeface="Arial" pitchFamily="34" charset="0"/>
                <a:buChar char="-"/>
                <a:defRPr sz="2800" b="1">
                  <a:solidFill>
                    <a:schemeClr val="tx1"/>
                  </a:solidFill>
                  <a:latin typeface="Arial" pitchFamily="34" charset="0"/>
                  <a:ea typeface="黑体" pitchFamily="49" charset="-122"/>
                </a:defRPr>
              </a:lvl2pPr>
              <a:lvl3pPr marL="1143000" indent="-228600">
                <a:lnSpc>
                  <a:spcPts val="2600"/>
                </a:lnSpc>
                <a:spcAft>
                  <a:spcPts val="800"/>
                </a:spcAft>
                <a:buClr>
                  <a:schemeClr val="bg2"/>
                </a:buClr>
                <a:buSzPct val="100000"/>
                <a:buFont typeface="Wingdings" pitchFamily="2" charset="2"/>
                <a:buChar char="§"/>
                <a:defRPr sz="2400" b="1">
                  <a:solidFill>
                    <a:schemeClr val="tx1"/>
                  </a:solidFill>
                  <a:latin typeface="Arial" pitchFamily="34" charset="0"/>
                  <a:ea typeface="黑体" pitchFamily="49" charset="-122"/>
                </a:defRPr>
              </a:lvl3pPr>
              <a:lvl4pPr marL="16002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4pPr>
              <a:lvl5pPr marL="20574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5pPr>
              <a:lvl6pPr marL="25146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6pPr>
              <a:lvl7pPr marL="29718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7pPr>
              <a:lvl8pPr marL="34290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8pPr>
              <a:lvl9pPr marL="38862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altLang="zh-CN" sz="1800" b="1" i="0" u="none" strike="noStrike" kern="0" cap="none" spc="0" normalizeH="0" baseline="0" noProof="0" dirty="0">
                  <a:ln>
                    <a:noFill/>
                  </a:ln>
                  <a:solidFill>
                    <a:srgbClr val="FF0000"/>
                  </a:solidFill>
                  <a:effectLst/>
                  <a:uLnTx/>
                  <a:uFillTx/>
                  <a:latin typeface="Arial" pitchFamily="34" charset="0"/>
                  <a:ea typeface="宋体" pitchFamily="2" charset="-122"/>
                  <a:cs typeface="+mn-cs"/>
                </a:rPr>
                <a:t>1994</a:t>
              </a:r>
              <a:endParaRPr kumimoji="0" lang="zh-CN" altLang="en-US" sz="1800" b="1" i="0" u="none" strike="noStrike" kern="0" cap="none" spc="0" normalizeH="0" baseline="0" noProof="0" dirty="0">
                <a:ln>
                  <a:noFill/>
                </a:ln>
                <a:solidFill>
                  <a:srgbClr val="FF0000"/>
                </a:solidFill>
                <a:effectLst/>
                <a:uLnTx/>
                <a:uFillTx/>
                <a:latin typeface="Arial" pitchFamily="34" charset="0"/>
                <a:ea typeface="宋体" pitchFamily="2" charset="-122"/>
                <a:cs typeface="+mn-cs"/>
              </a:endParaRPr>
            </a:p>
          </p:txBody>
        </p:sp>
        <p:sp>
          <p:nvSpPr>
            <p:cNvPr id="119" name="TextBox 19"/>
            <p:cNvSpPr txBox="1">
              <a:spLocks noChangeArrowheads="1"/>
            </p:cNvSpPr>
            <p:nvPr/>
          </p:nvSpPr>
          <p:spPr bwMode="auto">
            <a:xfrm>
              <a:off x="4240381" y="3962400"/>
              <a:ext cx="1014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500"/>
                </a:lnSpc>
                <a:spcAft>
                  <a:spcPts val="1000"/>
                </a:spcAft>
                <a:buClr>
                  <a:schemeClr val="hlink"/>
                </a:buClr>
                <a:buSzPct val="100000"/>
                <a:buFont typeface="Wingdings" pitchFamily="2" charset="2"/>
                <a:buChar char="l"/>
                <a:defRPr sz="2200" b="1">
                  <a:solidFill>
                    <a:schemeClr val="tx1"/>
                  </a:solidFill>
                  <a:latin typeface="Arial" pitchFamily="34" charset="0"/>
                  <a:ea typeface="黑体" pitchFamily="49" charset="-122"/>
                </a:defRPr>
              </a:lvl1pPr>
              <a:lvl2pPr marL="742950" indent="-285750">
                <a:spcAft>
                  <a:spcPts val="1000"/>
                </a:spcAft>
                <a:buClr>
                  <a:schemeClr val="tx1"/>
                </a:buClr>
                <a:buSzPct val="100000"/>
                <a:buFont typeface="Arial" pitchFamily="34" charset="0"/>
                <a:buChar char="-"/>
                <a:defRPr sz="2800" b="1">
                  <a:solidFill>
                    <a:schemeClr val="tx1"/>
                  </a:solidFill>
                  <a:latin typeface="Arial" pitchFamily="34" charset="0"/>
                  <a:ea typeface="黑体" pitchFamily="49" charset="-122"/>
                </a:defRPr>
              </a:lvl2pPr>
              <a:lvl3pPr marL="1143000" indent="-228600">
                <a:lnSpc>
                  <a:spcPts val="2600"/>
                </a:lnSpc>
                <a:spcAft>
                  <a:spcPts val="800"/>
                </a:spcAft>
                <a:buClr>
                  <a:schemeClr val="bg2"/>
                </a:buClr>
                <a:buSzPct val="100000"/>
                <a:buFont typeface="Wingdings" pitchFamily="2" charset="2"/>
                <a:buChar char="§"/>
                <a:defRPr sz="2400" b="1">
                  <a:solidFill>
                    <a:schemeClr val="tx1"/>
                  </a:solidFill>
                  <a:latin typeface="Arial" pitchFamily="34" charset="0"/>
                  <a:ea typeface="黑体" pitchFamily="49" charset="-122"/>
                </a:defRPr>
              </a:lvl3pPr>
              <a:lvl4pPr marL="16002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4pPr>
              <a:lvl5pPr marL="20574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5pPr>
              <a:lvl6pPr marL="25146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6pPr>
              <a:lvl7pPr marL="29718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7pPr>
              <a:lvl8pPr marL="34290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8pPr>
              <a:lvl9pPr marL="38862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altLang="zh-CN" sz="1800" b="1" i="0" u="none" strike="noStrike" kern="0" cap="none" spc="0" normalizeH="0" baseline="0" noProof="0" dirty="0">
                  <a:ln>
                    <a:noFill/>
                  </a:ln>
                  <a:solidFill>
                    <a:srgbClr val="FF0000"/>
                  </a:solidFill>
                  <a:effectLst/>
                  <a:uLnTx/>
                  <a:uFillTx/>
                  <a:latin typeface="Arial" pitchFamily="34" charset="0"/>
                  <a:ea typeface="宋体" pitchFamily="2" charset="-122"/>
                  <a:cs typeface="+mn-cs"/>
                </a:rPr>
                <a:t>1998</a:t>
              </a:r>
              <a:endParaRPr kumimoji="0" lang="zh-CN" altLang="en-US" sz="1800" b="1" i="0" u="none" strike="noStrike" kern="0" cap="none" spc="0" normalizeH="0" baseline="0" noProof="0" dirty="0">
                <a:ln>
                  <a:noFill/>
                </a:ln>
                <a:solidFill>
                  <a:srgbClr val="FF0000"/>
                </a:solidFill>
                <a:effectLst/>
                <a:uLnTx/>
                <a:uFillTx/>
                <a:latin typeface="Arial" pitchFamily="34" charset="0"/>
                <a:ea typeface="宋体" pitchFamily="2" charset="-122"/>
                <a:cs typeface="+mn-cs"/>
              </a:endParaRPr>
            </a:p>
          </p:txBody>
        </p:sp>
        <p:sp>
          <p:nvSpPr>
            <p:cNvPr id="120" name="椭圆 20"/>
            <p:cNvSpPr>
              <a:spLocks noChangeAspect="1"/>
            </p:cNvSpPr>
            <p:nvPr/>
          </p:nvSpPr>
          <p:spPr bwMode="auto">
            <a:xfrm>
              <a:off x="5155298" y="3962400"/>
              <a:ext cx="647602" cy="611188"/>
            </a:xfrm>
            <a:prstGeom prst="ellipse">
              <a:avLst/>
            </a:prstGeom>
            <a:solidFill>
              <a:srgbClr val="FFFFFF"/>
            </a:solidFill>
            <a:ln w="38100" cap="flat" cmpd="sng" algn="ctr">
              <a:solidFill>
                <a:srgbClr val="618FFD"/>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黑体"/>
                <a:cs typeface="+mn-cs"/>
              </a:endParaRPr>
            </a:p>
          </p:txBody>
        </p:sp>
        <p:sp>
          <p:nvSpPr>
            <p:cNvPr id="121" name="TextBox 21"/>
            <p:cNvSpPr txBox="1">
              <a:spLocks noChangeArrowheads="1"/>
            </p:cNvSpPr>
            <p:nvPr/>
          </p:nvSpPr>
          <p:spPr bwMode="auto">
            <a:xfrm>
              <a:off x="5154643" y="4038600"/>
              <a:ext cx="1014413" cy="36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500"/>
                </a:lnSpc>
                <a:spcAft>
                  <a:spcPts val="1000"/>
                </a:spcAft>
                <a:buClr>
                  <a:schemeClr val="hlink"/>
                </a:buClr>
                <a:buSzPct val="100000"/>
                <a:buFont typeface="Wingdings" pitchFamily="2" charset="2"/>
                <a:buChar char="l"/>
                <a:defRPr sz="2200" b="1">
                  <a:solidFill>
                    <a:schemeClr val="tx1"/>
                  </a:solidFill>
                  <a:latin typeface="Arial" pitchFamily="34" charset="0"/>
                  <a:ea typeface="黑体" pitchFamily="49" charset="-122"/>
                </a:defRPr>
              </a:lvl1pPr>
              <a:lvl2pPr marL="742950" indent="-285750">
                <a:spcAft>
                  <a:spcPts val="1000"/>
                </a:spcAft>
                <a:buClr>
                  <a:schemeClr val="tx1"/>
                </a:buClr>
                <a:buSzPct val="100000"/>
                <a:buFont typeface="Arial" pitchFamily="34" charset="0"/>
                <a:buChar char="-"/>
                <a:defRPr sz="2800" b="1">
                  <a:solidFill>
                    <a:schemeClr val="tx1"/>
                  </a:solidFill>
                  <a:latin typeface="Arial" pitchFamily="34" charset="0"/>
                  <a:ea typeface="黑体" pitchFamily="49" charset="-122"/>
                </a:defRPr>
              </a:lvl2pPr>
              <a:lvl3pPr marL="1143000" indent="-228600">
                <a:lnSpc>
                  <a:spcPts val="2600"/>
                </a:lnSpc>
                <a:spcAft>
                  <a:spcPts val="800"/>
                </a:spcAft>
                <a:buClr>
                  <a:schemeClr val="bg2"/>
                </a:buClr>
                <a:buSzPct val="100000"/>
                <a:buFont typeface="Wingdings" pitchFamily="2" charset="2"/>
                <a:buChar char="§"/>
                <a:defRPr sz="2400" b="1">
                  <a:solidFill>
                    <a:schemeClr val="tx1"/>
                  </a:solidFill>
                  <a:latin typeface="Arial" pitchFamily="34" charset="0"/>
                  <a:ea typeface="黑体" pitchFamily="49" charset="-122"/>
                </a:defRPr>
              </a:lvl3pPr>
              <a:lvl4pPr marL="16002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4pPr>
              <a:lvl5pPr marL="20574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5pPr>
              <a:lvl6pPr marL="25146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6pPr>
              <a:lvl7pPr marL="29718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7pPr>
              <a:lvl8pPr marL="34290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8pPr>
              <a:lvl9pPr marL="38862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altLang="zh-CN" sz="1800" b="1" i="0" u="none" strike="noStrike" kern="0" cap="none" spc="0" normalizeH="0" baseline="0" noProof="0" dirty="0" smtClean="0">
                  <a:ln>
                    <a:noFill/>
                  </a:ln>
                  <a:solidFill>
                    <a:srgbClr val="FF0000"/>
                  </a:solidFill>
                  <a:effectLst/>
                  <a:uLnTx/>
                  <a:uFillTx/>
                  <a:latin typeface="Arial" pitchFamily="34" charset="0"/>
                  <a:ea typeface="宋体" pitchFamily="2" charset="-122"/>
                  <a:cs typeface="+mn-cs"/>
                </a:rPr>
                <a:t>2002</a:t>
              </a:r>
              <a:endParaRPr kumimoji="0" lang="zh-CN" altLang="en-US" sz="1800" b="1" i="0" u="none" strike="noStrike" kern="0" cap="none" spc="0" normalizeH="0" baseline="0" noProof="0" dirty="0">
                <a:ln>
                  <a:noFill/>
                </a:ln>
                <a:solidFill>
                  <a:srgbClr val="FF0000"/>
                </a:solidFill>
                <a:effectLst/>
                <a:uLnTx/>
                <a:uFillTx/>
                <a:latin typeface="Arial" pitchFamily="34" charset="0"/>
                <a:ea typeface="宋体" pitchFamily="2" charset="-122"/>
                <a:cs typeface="+mn-cs"/>
              </a:endParaRPr>
            </a:p>
          </p:txBody>
        </p:sp>
        <p:sp>
          <p:nvSpPr>
            <p:cNvPr id="122" name="TextBox 22"/>
            <p:cNvSpPr txBox="1">
              <a:spLocks noChangeArrowheads="1"/>
            </p:cNvSpPr>
            <p:nvPr/>
          </p:nvSpPr>
          <p:spPr bwMode="auto">
            <a:xfrm>
              <a:off x="5959232" y="4107813"/>
              <a:ext cx="7985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500"/>
                </a:lnSpc>
                <a:spcAft>
                  <a:spcPts val="1000"/>
                </a:spcAft>
                <a:buClr>
                  <a:schemeClr val="hlink"/>
                </a:buClr>
                <a:buSzPct val="100000"/>
                <a:buFont typeface="Wingdings" pitchFamily="2" charset="2"/>
                <a:buChar char="l"/>
                <a:defRPr sz="2200" b="1">
                  <a:solidFill>
                    <a:schemeClr val="tx1"/>
                  </a:solidFill>
                  <a:latin typeface="Arial" pitchFamily="34" charset="0"/>
                  <a:ea typeface="黑体" pitchFamily="49" charset="-122"/>
                </a:defRPr>
              </a:lvl1pPr>
              <a:lvl2pPr marL="742950" indent="-285750">
                <a:spcAft>
                  <a:spcPts val="1000"/>
                </a:spcAft>
                <a:buClr>
                  <a:schemeClr val="tx1"/>
                </a:buClr>
                <a:buSzPct val="100000"/>
                <a:buFont typeface="Arial" pitchFamily="34" charset="0"/>
                <a:buChar char="-"/>
                <a:defRPr sz="2800" b="1">
                  <a:solidFill>
                    <a:schemeClr val="tx1"/>
                  </a:solidFill>
                  <a:latin typeface="Arial" pitchFamily="34" charset="0"/>
                  <a:ea typeface="黑体" pitchFamily="49" charset="-122"/>
                </a:defRPr>
              </a:lvl2pPr>
              <a:lvl3pPr marL="1143000" indent="-228600">
                <a:lnSpc>
                  <a:spcPts val="2600"/>
                </a:lnSpc>
                <a:spcAft>
                  <a:spcPts val="800"/>
                </a:spcAft>
                <a:buClr>
                  <a:schemeClr val="bg2"/>
                </a:buClr>
                <a:buSzPct val="100000"/>
                <a:buFont typeface="Wingdings" pitchFamily="2" charset="2"/>
                <a:buChar char="§"/>
                <a:defRPr sz="2400" b="1">
                  <a:solidFill>
                    <a:schemeClr val="tx1"/>
                  </a:solidFill>
                  <a:latin typeface="Arial" pitchFamily="34" charset="0"/>
                  <a:ea typeface="黑体" pitchFamily="49" charset="-122"/>
                </a:defRPr>
              </a:lvl3pPr>
              <a:lvl4pPr marL="16002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4pPr>
              <a:lvl5pPr marL="20574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5pPr>
              <a:lvl6pPr marL="25146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6pPr>
              <a:lvl7pPr marL="29718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7pPr>
              <a:lvl8pPr marL="34290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8pPr>
              <a:lvl9pPr marL="38862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altLang="zh-CN" sz="1800" b="1" i="0" u="none" strike="noStrike" kern="0" cap="none" spc="0" normalizeH="0" baseline="0" noProof="0" dirty="0">
                  <a:ln>
                    <a:noFill/>
                  </a:ln>
                  <a:solidFill>
                    <a:srgbClr val="FF0000"/>
                  </a:solidFill>
                  <a:effectLst/>
                  <a:uLnTx/>
                  <a:uFillTx/>
                  <a:latin typeface="Arial" pitchFamily="34" charset="0"/>
                  <a:ea typeface="宋体" pitchFamily="2" charset="-122"/>
                  <a:cs typeface="+mn-cs"/>
                </a:rPr>
                <a:t>2002</a:t>
              </a:r>
              <a:endParaRPr kumimoji="0" lang="zh-CN" altLang="en-US" sz="1800" b="1" i="0" u="none" strike="noStrike" kern="0" cap="none" spc="0" normalizeH="0" baseline="0" noProof="0" dirty="0">
                <a:ln>
                  <a:noFill/>
                </a:ln>
                <a:solidFill>
                  <a:srgbClr val="FF0000"/>
                </a:solidFill>
                <a:effectLst/>
                <a:uLnTx/>
                <a:uFillTx/>
                <a:latin typeface="Arial" pitchFamily="34" charset="0"/>
                <a:ea typeface="宋体" pitchFamily="2" charset="-122"/>
                <a:cs typeface="+mn-cs"/>
              </a:endParaRPr>
            </a:p>
          </p:txBody>
        </p:sp>
        <p:sp>
          <p:nvSpPr>
            <p:cNvPr id="123" name="矩形 24"/>
            <p:cNvSpPr/>
            <p:nvPr/>
          </p:nvSpPr>
          <p:spPr bwMode="auto">
            <a:xfrm>
              <a:off x="5072537" y="943989"/>
              <a:ext cx="1788843" cy="633412"/>
            </a:xfrm>
            <a:prstGeom prst="rect">
              <a:avLst/>
            </a:prstGeom>
            <a:solidFill>
              <a:srgbClr val="FFFFFF"/>
            </a:solidFill>
            <a:ln w="25400" cap="flat" cmpd="sng" algn="ctr">
              <a:solidFill>
                <a:srgbClr val="000000"/>
              </a:solidFill>
              <a:prstDash val="solid"/>
            </a:ln>
            <a:effec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1" i="0" u="none" strike="noStrike" kern="0" cap="none" spc="0" normalizeH="0" baseline="0" noProof="0" dirty="0">
                  <a:ln>
                    <a:noFill/>
                  </a:ln>
                  <a:solidFill>
                    <a:srgbClr val="000000"/>
                  </a:solidFill>
                  <a:effectLst/>
                  <a:uLnTx/>
                  <a:uFillTx/>
                  <a:latin typeface="Arial" pitchFamily="34" charset="0"/>
                  <a:ea typeface="宋体" pitchFamily="2" charset="-122"/>
                  <a:cs typeface="+mn-cs"/>
                </a:rPr>
                <a:t>King: concept</a:t>
              </a:r>
              <a:endParaRPr kumimoji="0" lang="zh-CN" altLang="en-US" sz="1500" b="1" i="0" u="none" strike="noStrike" kern="0" cap="none" spc="0" normalizeH="0" baseline="0" noProof="0" dirty="0">
                <a:ln>
                  <a:noFill/>
                </a:ln>
                <a:solidFill>
                  <a:srgbClr val="FFFFFF"/>
                </a:solidFill>
                <a:effectLst/>
                <a:uLnTx/>
                <a:uFillTx/>
                <a:latin typeface="Arial" pitchFamily="34" charset="0"/>
                <a:ea typeface="黑体" pitchFamily="49" charset="-122"/>
                <a:cs typeface="+mn-cs"/>
              </a:endParaRPr>
            </a:p>
          </p:txBody>
        </p:sp>
        <p:cxnSp>
          <p:nvCxnSpPr>
            <p:cNvPr id="124" name="直接箭头连接符 28"/>
            <p:cNvCxnSpPr>
              <a:stCxn id="123" idx="1"/>
              <a:endCxn id="105" idx="7"/>
            </p:cNvCxnSpPr>
            <p:nvPr/>
          </p:nvCxnSpPr>
          <p:spPr bwMode="auto">
            <a:xfrm flipH="1">
              <a:off x="4761067" y="1260695"/>
              <a:ext cx="311469" cy="430738"/>
            </a:xfrm>
            <a:prstGeom prst="straightConnector1">
              <a:avLst/>
            </a:prstGeom>
            <a:noFill/>
            <a:ln w="28575" cap="flat" cmpd="sng" algn="ctr">
              <a:solidFill>
                <a:srgbClr val="618FFD">
                  <a:shade val="95000"/>
                  <a:satMod val="105000"/>
                </a:srgbClr>
              </a:solidFill>
              <a:prstDash val="solid"/>
              <a:headEnd type="arrow" w="med" len="med"/>
              <a:tailEnd type="none" w="med" len="med"/>
            </a:ln>
            <a:effectLst/>
          </p:spPr>
        </p:cxnSp>
        <p:sp>
          <p:nvSpPr>
            <p:cNvPr id="125" name="矩形 29"/>
            <p:cNvSpPr/>
            <p:nvPr/>
          </p:nvSpPr>
          <p:spPr bwMode="auto">
            <a:xfrm>
              <a:off x="2690020" y="812266"/>
              <a:ext cx="1926145" cy="685800"/>
            </a:xfrm>
            <a:prstGeom prst="rect">
              <a:avLst/>
            </a:prstGeom>
            <a:solidFill>
              <a:srgbClr val="FFFFFF"/>
            </a:solidFill>
            <a:ln w="25400" cap="flat" cmpd="sng" algn="ctr">
              <a:solidFill>
                <a:srgbClr val="000000"/>
              </a:solidFill>
              <a:prstDash val="solid"/>
            </a:ln>
            <a:effec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1" i="0" u="none" strike="noStrike" kern="0" cap="none" spc="0" normalizeH="0" baseline="0" noProof="0" dirty="0">
                  <a:ln>
                    <a:noFill/>
                  </a:ln>
                  <a:solidFill>
                    <a:srgbClr val="000000"/>
                  </a:solidFill>
                  <a:effectLst/>
                  <a:uLnTx/>
                  <a:uFillTx/>
                  <a:latin typeface="Arial" pitchFamily="34" charset="0"/>
                  <a:ea typeface="宋体" pitchFamily="2" charset="-122"/>
                  <a:cs typeface="+mn-cs"/>
                  <a:sym typeface="Wingdings" pitchFamily="2" charset="2"/>
                </a:rPr>
                <a:t>Kaplan, sounding retrieval method</a:t>
              </a:r>
              <a:endParaRPr kumimoji="0" lang="zh-CN" altLang="en-US" sz="1500" b="1" i="0" u="none" strike="noStrike" kern="0" cap="none" spc="0" normalizeH="0" baseline="0" noProof="0" dirty="0">
                <a:ln>
                  <a:noFill/>
                </a:ln>
                <a:solidFill>
                  <a:srgbClr val="FFFFFF"/>
                </a:solidFill>
                <a:effectLst/>
                <a:uLnTx/>
                <a:uFillTx/>
                <a:latin typeface="Arial" pitchFamily="34" charset="0"/>
                <a:ea typeface="黑体" pitchFamily="49" charset="-122"/>
                <a:cs typeface="+mn-cs"/>
              </a:endParaRPr>
            </a:p>
          </p:txBody>
        </p:sp>
        <p:cxnSp>
          <p:nvCxnSpPr>
            <p:cNvPr id="126" name="直接箭头连接符 31"/>
            <p:cNvCxnSpPr>
              <a:stCxn id="125" idx="2"/>
              <a:endCxn id="106" idx="0"/>
            </p:cNvCxnSpPr>
            <p:nvPr/>
          </p:nvCxnSpPr>
          <p:spPr bwMode="auto">
            <a:xfrm flipH="1">
              <a:off x="3606271" y="1498066"/>
              <a:ext cx="46822" cy="332322"/>
            </a:xfrm>
            <a:prstGeom prst="straightConnector1">
              <a:avLst/>
            </a:prstGeom>
            <a:noFill/>
            <a:ln w="28575" cap="flat" cmpd="sng" algn="ctr">
              <a:solidFill>
                <a:srgbClr val="618FFD">
                  <a:shade val="95000"/>
                  <a:satMod val="105000"/>
                </a:srgbClr>
              </a:solidFill>
              <a:prstDash val="solid"/>
              <a:headEnd type="arrow" w="med" len="med"/>
              <a:tailEnd type="none" w="med" len="med"/>
            </a:ln>
            <a:effectLst/>
          </p:spPr>
        </p:cxnSp>
        <p:sp>
          <p:nvSpPr>
            <p:cNvPr id="127" name="矩形 33"/>
            <p:cNvSpPr/>
            <p:nvPr/>
          </p:nvSpPr>
          <p:spPr bwMode="auto">
            <a:xfrm>
              <a:off x="491195" y="799852"/>
              <a:ext cx="1949599" cy="1050342"/>
            </a:xfrm>
            <a:prstGeom prst="rect">
              <a:avLst/>
            </a:prstGeom>
            <a:solidFill>
              <a:srgbClr val="FFFFFF"/>
            </a:solidFill>
            <a:ln w="25400" cap="flat" cmpd="sng" algn="ctr">
              <a:solidFill>
                <a:srgbClr val="000000"/>
              </a:solidFill>
              <a:prstDash val="solid"/>
            </a:ln>
            <a:effec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pitchFamily="34" charset="0"/>
                  <a:ea typeface="宋体" pitchFamily="2" charset="-122"/>
                  <a:cs typeface="+mn-cs"/>
                </a:rPr>
                <a:t>Nimbus 3 carried </a:t>
              </a:r>
              <a:r>
                <a:rPr kumimoji="0" lang="en-US" altLang="zh-CN" sz="1500" b="1" i="0" u="none" strike="noStrike" kern="0" cap="none" spc="0" normalizeH="0" baseline="0" noProof="0" dirty="0">
                  <a:ln>
                    <a:noFill/>
                  </a:ln>
                  <a:solidFill>
                    <a:srgbClr val="000000"/>
                  </a:solidFill>
                  <a:effectLst/>
                  <a:uLnTx/>
                  <a:uFillTx/>
                  <a:latin typeface="Arial" pitchFamily="34" charset="0"/>
                  <a:ea typeface="宋体" pitchFamily="2" charset="-122"/>
                  <a:cs typeface="+mn-cs"/>
                  <a:sym typeface="Wingdings" pitchFamily="2" charset="2"/>
                </a:rPr>
                <a:t>IRIS and SIRS: first sounders in space</a:t>
              </a:r>
              <a:endParaRPr kumimoji="0" lang="zh-CN" altLang="en-US" sz="1500" b="1" i="0" u="none" strike="noStrike" kern="0" cap="none" spc="0" normalizeH="0" baseline="0" noProof="0" dirty="0">
                <a:ln>
                  <a:noFill/>
                </a:ln>
                <a:solidFill>
                  <a:srgbClr val="000000"/>
                </a:solidFill>
                <a:effectLst/>
                <a:uLnTx/>
                <a:uFillTx/>
                <a:latin typeface="Arial" pitchFamily="34" charset="0"/>
                <a:ea typeface="黑体" pitchFamily="49" charset="-122"/>
                <a:cs typeface="+mn-cs"/>
              </a:endParaRPr>
            </a:p>
          </p:txBody>
        </p:sp>
        <p:cxnSp>
          <p:nvCxnSpPr>
            <p:cNvPr id="128" name="直接箭头连接符 37"/>
            <p:cNvCxnSpPr>
              <a:stCxn id="107" idx="1"/>
              <a:endCxn id="127" idx="2"/>
            </p:cNvCxnSpPr>
            <p:nvPr/>
          </p:nvCxnSpPr>
          <p:spPr bwMode="auto">
            <a:xfrm flipH="1" flipV="1">
              <a:off x="1465995" y="1850194"/>
              <a:ext cx="886272" cy="307360"/>
            </a:xfrm>
            <a:prstGeom prst="straightConnector1">
              <a:avLst/>
            </a:prstGeom>
            <a:noFill/>
            <a:ln w="28575" cap="flat" cmpd="sng" algn="ctr">
              <a:solidFill>
                <a:srgbClr val="618FFD">
                  <a:shade val="95000"/>
                  <a:satMod val="105000"/>
                </a:srgbClr>
              </a:solidFill>
              <a:prstDash val="solid"/>
              <a:tailEnd type="arrow"/>
            </a:ln>
            <a:effectLst/>
          </p:spPr>
        </p:cxnSp>
        <p:sp>
          <p:nvSpPr>
            <p:cNvPr id="129" name="矩形 38"/>
            <p:cNvSpPr/>
            <p:nvPr/>
          </p:nvSpPr>
          <p:spPr bwMode="auto">
            <a:xfrm>
              <a:off x="364292" y="2133600"/>
              <a:ext cx="1153546" cy="1124247"/>
            </a:xfrm>
            <a:prstGeom prst="rect">
              <a:avLst/>
            </a:prstGeom>
            <a:solidFill>
              <a:srgbClr val="FFFFFF"/>
            </a:solidFill>
            <a:ln w="25400" cap="flat" cmpd="sng" algn="ctr">
              <a:solidFill>
                <a:srgbClr val="000000"/>
              </a:solidFill>
              <a:prstDash val="solid"/>
            </a:ln>
            <a:effec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1" i="0" u="none" strike="noStrike" kern="0" cap="none" spc="0" normalizeH="0" baseline="0" noProof="0" dirty="0">
                  <a:ln>
                    <a:noFill/>
                  </a:ln>
                  <a:solidFill>
                    <a:srgbClr val="000000"/>
                  </a:solidFill>
                  <a:effectLst/>
                  <a:uLnTx/>
                  <a:uFillTx/>
                  <a:latin typeface="Arial" pitchFamily="34" charset="0"/>
                  <a:ea typeface="宋体" pitchFamily="2" charset="-122"/>
                  <a:cs typeface="+mn-cs"/>
                  <a:sym typeface="Wingdings" pitchFamily="2" charset="2"/>
                </a:rPr>
                <a:t>TIROS-N series with TOVS sounding system</a:t>
              </a:r>
              <a:endParaRPr kumimoji="0" lang="zh-CN" altLang="en-US" sz="1500" b="1" i="0" u="none" strike="noStrike" kern="0" cap="none" spc="0" normalizeH="0" baseline="0" noProof="0" dirty="0">
                <a:ln>
                  <a:noFill/>
                </a:ln>
                <a:solidFill>
                  <a:srgbClr val="FFFFFF"/>
                </a:solidFill>
                <a:effectLst/>
                <a:uLnTx/>
                <a:uFillTx/>
                <a:latin typeface="Arial" pitchFamily="34" charset="0"/>
                <a:ea typeface="黑体" pitchFamily="49" charset="-122"/>
                <a:cs typeface="+mn-cs"/>
              </a:endParaRPr>
            </a:p>
          </p:txBody>
        </p:sp>
        <p:cxnSp>
          <p:nvCxnSpPr>
            <p:cNvPr id="130" name="直接箭头连接符 40"/>
            <p:cNvCxnSpPr>
              <a:stCxn id="108" idx="1"/>
              <a:endCxn id="129" idx="3"/>
            </p:cNvCxnSpPr>
            <p:nvPr/>
          </p:nvCxnSpPr>
          <p:spPr bwMode="auto">
            <a:xfrm flipH="1" flipV="1">
              <a:off x="1517838" y="2695724"/>
              <a:ext cx="263759" cy="188952"/>
            </a:xfrm>
            <a:prstGeom prst="straightConnector1">
              <a:avLst/>
            </a:prstGeom>
            <a:noFill/>
            <a:ln w="28575" cap="flat" cmpd="sng" algn="ctr">
              <a:solidFill>
                <a:srgbClr val="618FFD">
                  <a:shade val="95000"/>
                  <a:satMod val="105000"/>
                </a:srgbClr>
              </a:solidFill>
              <a:prstDash val="solid"/>
              <a:tailEnd type="arrow"/>
            </a:ln>
            <a:effectLst/>
          </p:spPr>
        </p:cxnSp>
        <p:sp>
          <p:nvSpPr>
            <p:cNvPr id="131" name="矩形 41"/>
            <p:cNvSpPr/>
            <p:nvPr/>
          </p:nvSpPr>
          <p:spPr bwMode="auto">
            <a:xfrm>
              <a:off x="-43671" y="3657600"/>
              <a:ext cx="2226483" cy="1178720"/>
            </a:xfrm>
            <a:prstGeom prst="rect">
              <a:avLst/>
            </a:prstGeom>
            <a:solidFill>
              <a:srgbClr val="00AE00"/>
            </a:solidFill>
            <a:ln w="25400" cap="flat" cmpd="sng" algn="ctr">
              <a:solidFill>
                <a:srgbClr val="FFFFFF"/>
              </a:solidFill>
              <a:prstDash val="solid"/>
            </a:ln>
            <a:effec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1" i="0" u="none" strike="noStrike" kern="0" cap="none" spc="0" normalizeH="0" baseline="0" noProof="0" dirty="0">
                  <a:ln>
                    <a:noFill/>
                  </a:ln>
                  <a:solidFill>
                    <a:srgbClr val="000000"/>
                  </a:solidFill>
                  <a:effectLst/>
                  <a:uLnTx/>
                  <a:uFillTx/>
                  <a:latin typeface="Arial" pitchFamily="34" charset="0"/>
                  <a:ea typeface="宋体" pitchFamily="2" charset="-122"/>
                  <a:cs typeface="+mn-cs"/>
                </a:rPr>
                <a:t>GOES-4 VAS: first (experimental) geostationary sounder </a:t>
              </a:r>
              <a:r>
                <a:rPr kumimoji="0" lang="en-US" altLang="zh-CN" sz="1500" b="1" i="0" u="none" strike="noStrike" kern="0" cap="none" spc="0" normalizeH="0" baseline="0" noProof="0" dirty="0" smtClean="0">
                  <a:ln>
                    <a:noFill/>
                  </a:ln>
                  <a:solidFill>
                    <a:srgbClr val="000000"/>
                  </a:solidFill>
                  <a:effectLst/>
                  <a:uLnTx/>
                  <a:uFillTx/>
                  <a:latin typeface="Arial" pitchFamily="34" charset="0"/>
                  <a:ea typeface="宋体" pitchFamily="2" charset="-122"/>
                  <a:cs typeface="+mn-cs"/>
                </a:rPr>
                <a:t>(low spectral resolutions</a:t>
              </a:r>
              <a:endParaRPr kumimoji="0" lang="zh-CN" altLang="en-US" sz="1500" b="1" i="0" u="none" strike="noStrike" kern="0" cap="none" spc="0" normalizeH="0" baseline="0" noProof="0" dirty="0">
                <a:ln>
                  <a:noFill/>
                </a:ln>
                <a:solidFill>
                  <a:srgbClr val="FFFFFF"/>
                </a:solidFill>
                <a:effectLst/>
                <a:uLnTx/>
                <a:uFillTx/>
                <a:latin typeface="Arial" pitchFamily="34" charset="0"/>
                <a:ea typeface="黑体" pitchFamily="49" charset="-122"/>
                <a:cs typeface="+mn-cs"/>
              </a:endParaRPr>
            </a:p>
          </p:txBody>
        </p:sp>
        <p:cxnSp>
          <p:nvCxnSpPr>
            <p:cNvPr id="132" name="直接箭头连接符 42"/>
            <p:cNvCxnSpPr>
              <a:stCxn id="109" idx="3"/>
              <a:endCxn id="131" idx="3"/>
            </p:cNvCxnSpPr>
            <p:nvPr/>
          </p:nvCxnSpPr>
          <p:spPr bwMode="auto">
            <a:xfrm flipH="1">
              <a:off x="2182812" y="3798281"/>
              <a:ext cx="253697" cy="551867"/>
            </a:xfrm>
            <a:prstGeom prst="straightConnector1">
              <a:avLst/>
            </a:prstGeom>
            <a:noFill/>
            <a:ln w="28575" cap="flat" cmpd="sng" algn="ctr">
              <a:solidFill>
                <a:srgbClr val="00AE00"/>
              </a:solidFill>
              <a:prstDash val="solid"/>
              <a:tailEnd type="arrow"/>
            </a:ln>
            <a:effectLst/>
          </p:spPr>
        </p:cxnSp>
        <p:sp>
          <p:nvSpPr>
            <p:cNvPr id="133" name="矩形 44"/>
            <p:cNvSpPr/>
            <p:nvPr/>
          </p:nvSpPr>
          <p:spPr bwMode="auto">
            <a:xfrm>
              <a:off x="-43671" y="5105400"/>
              <a:ext cx="1941255" cy="1152413"/>
            </a:xfrm>
            <a:prstGeom prst="rect">
              <a:avLst/>
            </a:prstGeom>
            <a:solidFill>
              <a:srgbClr val="00AE00"/>
            </a:solidFill>
            <a:ln w="25400" cap="flat" cmpd="sng" algn="ctr">
              <a:solidFill>
                <a:srgbClr val="FFFFFF"/>
              </a:solidFill>
              <a:prstDash val="solid"/>
            </a:ln>
            <a:effec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1" i="0" u="none" strike="noStrike" kern="0" cap="none" spc="0" normalizeH="0" baseline="0" noProof="0" dirty="0">
                  <a:ln>
                    <a:noFill/>
                  </a:ln>
                  <a:solidFill>
                    <a:srgbClr val="000000"/>
                  </a:solidFill>
                  <a:effectLst/>
                  <a:uLnTx/>
                  <a:uFillTx/>
                  <a:latin typeface="Arial" pitchFamily="34" charset="0"/>
                  <a:ea typeface="宋体" pitchFamily="2" charset="-122"/>
                  <a:cs typeface="+mn-cs"/>
                  <a:sym typeface="Wingdings" pitchFamily="2" charset="2"/>
                </a:rPr>
                <a:t>GOES Sounder: first operational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1" i="0" u="none" strike="noStrike" kern="0" cap="none" spc="0" normalizeH="0" baseline="0" noProof="0" dirty="0">
                  <a:ln>
                    <a:noFill/>
                  </a:ln>
                  <a:solidFill>
                    <a:srgbClr val="000000"/>
                  </a:solidFill>
                  <a:effectLst/>
                  <a:uLnTx/>
                  <a:uFillTx/>
                  <a:latin typeface="Arial" pitchFamily="34" charset="0"/>
                  <a:ea typeface="宋体" pitchFamily="2" charset="-122"/>
                  <a:cs typeface="+mn-cs"/>
                  <a:sym typeface="Wingdings" pitchFamily="2" charset="2"/>
                </a:rPr>
                <a:t>Geo </a:t>
              </a:r>
              <a:r>
                <a:rPr kumimoji="0" lang="en-US" altLang="zh-CN" sz="1500" b="1" i="0" u="none" strike="noStrike" kern="0" cap="none" spc="0" normalizeH="0" baseline="0" noProof="0" dirty="0" smtClean="0">
                  <a:ln>
                    <a:noFill/>
                  </a:ln>
                  <a:solidFill>
                    <a:srgbClr val="000000"/>
                  </a:solidFill>
                  <a:effectLst/>
                  <a:uLnTx/>
                  <a:uFillTx/>
                  <a:latin typeface="Arial" pitchFamily="34" charset="0"/>
                  <a:ea typeface="宋体" pitchFamily="2" charset="-122"/>
                  <a:cs typeface="+mn-cs"/>
                  <a:sym typeface="Wingdings" pitchFamily="2" charset="2"/>
                </a:rPr>
                <a:t>sounder (low spectral resolutions</a:t>
              </a:r>
              <a:endParaRPr kumimoji="0" lang="en-US" altLang="zh-CN" sz="1500" b="1" i="0" u="none" strike="noStrike" kern="0" cap="none" spc="0" normalizeH="0" baseline="0" noProof="0" dirty="0">
                <a:ln>
                  <a:noFill/>
                </a:ln>
                <a:solidFill>
                  <a:srgbClr val="000000"/>
                </a:solidFill>
                <a:effectLst/>
                <a:uLnTx/>
                <a:uFillTx/>
                <a:latin typeface="Arial" pitchFamily="34" charset="0"/>
                <a:ea typeface="宋体" pitchFamily="2" charset="-122"/>
                <a:cs typeface="+mn-cs"/>
                <a:sym typeface="Wingdings" pitchFamily="2" charset="2"/>
              </a:endParaRPr>
            </a:p>
          </p:txBody>
        </p:sp>
        <p:cxnSp>
          <p:nvCxnSpPr>
            <p:cNvPr id="134" name="直接箭头连接符 45"/>
            <p:cNvCxnSpPr/>
            <p:nvPr/>
          </p:nvCxnSpPr>
          <p:spPr bwMode="auto">
            <a:xfrm flipH="1">
              <a:off x="1897584" y="4143375"/>
              <a:ext cx="1511072" cy="1016000"/>
            </a:xfrm>
            <a:prstGeom prst="straightConnector1">
              <a:avLst/>
            </a:prstGeom>
            <a:noFill/>
            <a:ln w="28575" cap="flat" cmpd="sng" algn="ctr">
              <a:solidFill>
                <a:srgbClr val="00AE00"/>
              </a:solidFill>
              <a:prstDash val="solid"/>
              <a:tailEnd type="arrow"/>
            </a:ln>
            <a:effectLst/>
          </p:spPr>
        </p:cxnSp>
        <p:sp>
          <p:nvSpPr>
            <p:cNvPr id="135" name="矩形 48"/>
            <p:cNvSpPr/>
            <p:nvPr/>
          </p:nvSpPr>
          <p:spPr bwMode="auto">
            <a:xfrm>
              <a:off x="2141197" y="5116513"/>
              <a:ext cx="1526184" cy="1616075"/>
            </a:xfrm>
            <a:prstGeom prst="rect">
              <a:avLst/>
            </a:prstGeom>
            <a:solidFill>
              <a:srgbClr val="FFFFFF"/>
            </a:solidFill>
            <a:ln w="25400" cap="flat" cmpd="sng" algn="ctr">
              <a:solidFill>
                <a:srgbClr val="000000"/>
              </a:solidFill>
              <a:prstDash val="solid"/>
            </a:ln>
            <a:effec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1" i="0" u="none" strike="noStrike" kern="0" cap="none" spc="0" normalizeH="0" baseline="0" noProof="0" dirty="0" smtClean="0">
                  <a:ln>
                    <a:noFill/>
                  </a:ln>
                  <a:solidFill>
                    <a:srgbClr val="000000"/>
                  </a:solidFill>
                  <a:effectLst/>
                  <a:uLnTx/>
                  <a:uFillTx/>
                  <a:latin typeface="Arial" pitchFamily="34" charset="0"/>
                  <a:ea typeface="宋体" pitchFamily="2" charset="-122"/>
                  <a:cs typeface="+mn-cs"/>
                </a:rPr>
                <a:t>NOAA-K: </a:t>
              </a:r>
              <a:r>
                <a:rPr kumimoji="0" lang="en-US" altLang="zh-CN" sz="1500" b="1" i="0" u="none" strike="noStrike" kern="0" cap="none" spc="0" normalizeH="0" baseline="0" noProof="0" dirty="0">
                  <a:ln>
                    <a:noFill/>
                  </a:ln>
                  <a:solidFill>
                    <a:srgbClr val="000000"/>
                  </a:solidFill>
                  <a:effectLst/>
                  <a:uLnTx/>
                  <a:uFillTx/>
                  <a:latin typeface="Arial" pitchFamily="34" charset="0"/>
                  <a:ea typeface="宋体" pitchFamily="2" charset="-122"/>
                  <a:cs typeface="+mn-cs"/>
                </a:rPr>
                <a:t>Advanced TOVS (ATOVS), first advanced microwave sounder </a:t>
              </a:r>
              <a:endParaRPr kumimoji="0" lang="zh-CN" altLang="en-US" sz="1500" b="0" i="0" u="none" strike="noStrike" kern="0" cap="none" spc="0" normalizeH="0" baseline="0" noProof="0" dirty="0">
                <a:ln>
                  <a:noFill/>
                </a:ln>
                <a:solidFill>
                  <a:srgbClr val="FFFFFF"/>
                </a:solidFill>
                <a:effectLst/>
                <a:uLnTx/>
                <a:uFillTx/>
                <a:latin typeface="Arial" pitchFamily="34" charset="0"/>
                <a:ea typeface="黑体" pitchFamily="49" charset="-122"/>
                <a:cs typeface="+mn-cs"/>
              </a:endParaRPr>
            </a:p>
          </p:txBody>
        </p:sp>
        <p:cxnSp>
          <p:nvCxnSpPr>
            <p:cNvPr id="136" name="直接箭头连接符 49"/>
            <p:cNvCxnSpPr>
              <a:stCxn id="111" idx="3"/>
              <a:endCxn id="135" idx="0"/>
            </p:cNvCxnSpPr>
            <p:nvPr/>
          </p:nvCxnSpPr>
          <p:spPr bwMode="auto">
            <a:xfrm flipH="1">
              <a:off x="2904289" y="4409236"/>
              <a:ext cx="1431207" cy="707277"/>
            </a:xfrm>
            <a:prstGeom prst="straightConnector1">
              <a:avLst/>
            </a:prstGeom>
            <a:noFill/>
            <a:ln w="28575" cap="flat" cmpd="sng" algn="ctr">
              <a:solidFill>
                <a:srgbClr val="618FFD">
                  <a:shade val="95000"/>
                  <a:satMod val="105000"/>
                </a:srgbClr>
              </a:solidFill>
              <a:prstDash val="solid"/>
              <a:tailEnd type="arrow"/>
            </a:ln>
            <a:effectLst/>
          </p:spPr>
        </p:cxnSp>
        <p:sp>
          <p:nvSpPr>
            <p:cNvPr id="137" name="矩形 51"/>
            <p:cNvSpPr/>
            <p:nvPr/>
          </p:nvSpPr>
          <p:spPr bwMode="auto">
            <a:xfrm>
              <a:off x="3783250" y="5029199"/>
              <a:ext cx="1798214" cy="1633655"/>
            </a:xfrm>
            <a:prstGeom prst="rect">
              <a:avLst/>
            </a:prstGeom>
            <a:solidFill>
              <a:srgbClr val="FFFFFF"/>
            </a:solidFill>
            <a:ln w="25400" cap="flat" cmpd="sng" algn="ctr">
              <a:solidFill>
                <a:srgbClr val="000000">
                  <a:lumMod val="50000"/>
                  <a:lumOff val="50000"/>
                </a:srgbClr>
              </a:solidFill>
              <a:prstDash val="solid"/>
            </a:ln>
            <a:effec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1" i="0" u="none" strike="noStrike" kern="0" cap="none" spc="0" normalizeH="0" baseline="0" noProof="0" dirty="0">
                  <a:ln>
                    <a:noFill/>
                  </a:ln>
                  <a:solidFill>
                    <a:srgbClr val="000000"/>
                  </a:solidFill>
                  <a:effectLst/>
                  <a:uLnTx/>
                  <a:uFillTx/>
                  <a:latin typeface="Arial" pitchFamily="34" charset="0"/>
                  <a:ea typeface="宋体" pitchFamily="2" charset="-122"/>
                  <a:cs typeface="+mn-cs"/>
                </a:rPr>
                <a:t>Aqua AIRS: first hyperspectral IR sounder used by weather operations</a:t>
              </a:r>
              <a:endParaRPr kumimoji="0" lang="zh-CN" altLang="en-US" sz="1500" b="1" i="0" u="none" strike="noStrike" kern="0" cap="none" spc="0" normalizeH="0" baseline="0" noProof="0" dirty="0">
                <a:ln>
                  <a:noFill/>
                </a:ln>
                <a:solidFill>
                  <a:srgbClr val="FFFFFF"/>
                </a:solidFill>
                <a:effectLst/>
                <a:uLnTx/>
                <a:uFillTx/>
                <a:latin typeface="Arial" pitchFamily="34" charset="0"/>
                <a:ea typeface="黑体" pitchFamily="49" charset="-122"/>
                <a:cs typeface="+mn-cs"/>
              </a:endParaRPr>
            </a:p>
          </p:txBody>
        </p:sp>
        <p:cxnSp>
          <p:nvCxnSpPr>
            <p:cNvPr id="138" name="直接箭头连接符 52"/>
            <p:cNvCxnSpPr>
              <a:stCxn id="120" idx="3"/>
              <a:endCxn id="137" idx="0"/>
            </p:cNvCxnSpPr>
            <p:nvPr/>
          </p:nvCxnSpPr>
          <p:spPr bwMode="auto">
            <a:xfrm flipH="1">
              <a:off x="4682357" y="4484082"/>
              <a:ext cx="567779" cy="545117"/>
            </a:xfrm>
            <a:prstGeom prst="straightConnector1">
              <a:avLst/>
            </a:prstGeom>
            <a:noFill/>
            <a:ln w="28575" cap="flat" cmpd="sng" algn="ctr">
              <a:solidFill>
                <a:srgbClr val="618FFD">
                  <a:shade val="95000"/>
                  <a:satMod val="105000"/>
                </a:srgbClr>
              </a:solidFill>
              <a:prstDash val="solid"/>
              <a:tailEnd type="arrow"/>
            </a:ln>
            <a:effectLst/>
          </p:spPr>
        </p:cxnSp>
        <p:sp>
          <p:nvSpPr>
            <p:cNvPr id="139" name="矩形 55"/>
            <p:cNvSpPr/>
            <p:nvPr/>
          </p:nvSpPr>
          <p:spPr bwMode="auto">
            <a:xfrm>
              <a:off x="5687963" y="4953000"/>
              <a:ext cx="1610187" cy="1656464"/>
            </a:xfrm>
            <a:prstGeom prst="rect">
              <a:avLst/>
            </a:prstGeom>
            <a:solidFill>
              <a:srgbClr val="FFFFFF"/>
            </a:solidFill>
            <a:ln w="25400" cap="flat" cmpd="sng" algn="ctr">
              <a:solidFill>
                <a:srgbClr val="000000">
                  <a:lumMod val="75000"/>
                  <a:lumOff val="25000"/>
                </a:srgbClr>
              </a:solidFill>
              <a:prstDash val="solid"/>
            </a:ln>
            <a:effec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1" i="0" u="none" strike="noStrike" kern="0" cap="none" spc="0" normalizeH="0" baseline="0" noProof="0" dirty="0">
                  <a:ln>
                    <a:noFill/>
                  </a:ln>
                  <a:solidFill>
                    <a:srgbClr val="000000"/>
                  </a:solidFill>
                  <a:effectLst/>
                  <a:uLnTx/>
                  <a:uFillTx/>
                  <a:latin typeface="Arial" pitchFamily="34" charset="0"/>
                  <a:ea typeface="宋体" pitchFamily="2" charset="-122"/>
                  <a:cs typeface="+mn-cs"/>
                </a:rPr>
                <a:t>IASI: first operational hyperspectral IR sounder</a:t>
              </a:r>
              <a:endParaRPr kumimoji="0" lang="zh-CN" altLang="en-US" sz="1500" b="1" i="0" u="none" strike="noStrike" kern="0" cap="none" spc="0" normalizeH="0" baseline="0" noProof="0" dirty="0">
                <a:ln>
                  <a:noFill/>
                </a:ln>
                <a:solidFill>
                  <a:srgbClr val="FFFFFF"/>
                </a:solidFill>
                <a:effectLst/>
                <a:uLnTx/>
                <a:uFillTx/>
                <a:latin typeface="Arial" pitchFamily="34" charset="0"/>
                <a:ea typeface="黑体" pitchFamily="49" charset="-122"/>
                <a:cs typeface="+mn-cs"/>
              </a:endParaRPr>
            </a:p>
          </p:txBody>
        </p:sp>
        <p:cxnSp>
          <p:nvCxnSpPr>
            <p:cNvPr id="140" name="直接箭头连接符 56"/>
            <p:cNvCxnSpPr>
              <a:stCxn id="112" idx="4"/>
              <a:endCxn id="139" idx="0"/>
            </p:cNvCxnSpPr>
            <p:nvPr/>
          </p:nvCxnSpPr>
          <p:spPr bwMode="auto">
            <a:xfrm>
              <a:off x="6267313" y="4640263"/>
              <a:ext cx="225743" cy="312737"/>
            </a:xfrm>
            <a:prstGeom prst="straightConnector1">
              <a:avLst/>
            </a:prstGeom>
            <a:noFill/>
            <a:ln w="28575" cap="flat" cmpd="sng" algn="ctr">
              <a:solidFill>
                <a:srgbClr val="618FFD">
                  <a:shade val="95000"/>
                  <a:satMod val="105000"/>
                </a:srgbClr>
              </a:solidFill>
              <a:prstDash val="solid"/>
              <a:tailEnd type="arrow"/>
            </a:ln>
            <a:effectLst/>
          </p:spPr>
        </p:cxnSp>
      </p:grpSp>
      <p:sp>
        <p:nvSpPr>
          <p:cNvPr id="142" name="椭圆 58"/>
          <p:cNvSpPr>
            <a:spLocks noChangeAspect="1"/>
          </p:cNvSpPr>
          <p:nvPr/>
        </p:nvSpPr>
        <p:spPr bwMode="auto">
          <a:xfrm>
            <a:off x="9598027" y="2971800"/>
            <a:ext cx="822325" cy="635000"/>
          </a:xfrm>
          <a:prstGeom prst="ellipse">
            <a:avLst/>
          </a:prstGeom>
          <a:solidFill>
            <a:srgbClr val="FFFFFF"/>
          </a:solidFill>
          <a:ln w="38100" cap="flat" cmpd="sng" algn="ctr">
            <a:solidFill>
              <a:srgbClr val="00AE00"/>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黑体"/>
              <a:cs typeface="+mn-cs"/>
            </a:endParaRPr>
          </a:p>
        </p:txBody>
      </p:sp>
      <p:sp>
        <p:nvSpPr>
          <p:cNvPr id="143" name="TextBox 22"/>
          <p:cNvSpPr txBox="1">
            <a:spLocks noChangeArrowheads="1"/>
          </p:cNvSpPr>
          <p:nvPr/>
        </p:nvSpPr>
        <p:spPr bwMode="auto">
          <a:xfrm>
            <a:off x="9640888" y="3071420"/>
            <a:ext cx="7985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500"/>
              </a:lnSpc>
              <a:spcAft>
                <a:spcPts val="1000"/>
              </a:spcAft>
              <a:buClr>
                <a:schemeClr val="hlink"/>
              </a:buClr>
              <a:buSzPct val="100000"/>
              <a:buFont typeface="Wingdings" pitchFamily="2" charset="2"/>
              <a:buChar char="l"/>
              <a:defRPr sz="2200" b="1">
                <a:solidFill>
                  <a:schemeClr val="tx1"/>
                </a:solidFill>
                <a:latin typeface="Arial" pitchFamily="34" charset="0"/>
                <a:ea typeface="黑体" pitchFamily="49" charset="-122"/>
              </a:defRPr>
            </a:lvl1pPr>
            <a:lvl2pPr marL="742950" indent="-285750">
              <a:spcAft>
                <a:spcPts val="1000"/>
              </a:spcAft>
              <a:buClr>
                <a:schemeClr val="tx1"/>
              </a:buClr>
              <a:buSzPct val="100000"/>
              <a:buFont typeface="Arial" pitchFamily="34" charset="0"/>
              <a:buChar char="-"/>
              <a:defRPr sz="2800" b="1">
                <a:solidFill>
                  <a:schemeClr val="tx1"/>
                </a:solidFill>
                <a:latin typeface="Arial" pitchFamily="34" charset="0"/>
                <a:ea typeface="黑体" pitchFamily="49" charset="-122"/>
              </a:defRPr>
            </a:lvl2pPr>
            <a:lvl3pPr marL="1143000" indent="-228600">
              <a:lnSpc>
                <a:spcPts val="2600"/>
              </a:lnSpc>
              <a:spcAft>
                <a:spcPts val="800"/>
              </a:spcAft>
              <a:buClr>
                <a:schemeClr val="bg2"/>
              </a:buClr>
              <a:buSzPct val="100000"/>
              <a:buFont typeface="Wingdings" pitchFamily="2" charset="2"/>
              <a:buChar char="§"/>
              <a:defRPr sz="2400" b="1">
                <a:solidFill>
                  <a:schemeClr val="tx1"/>
                </a:solidFill>
                <a:latin typeface="Arial" pitchFamily="34" charset="0"/>
                <a:ea typeface="黑体" pitchFamily="49" charset="-122"/>
              </a:defRPr>
            </a:lvl3pPr>
            <a:lvl4pPr marL="16002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4pPr>
            <a:lvl5pPr marL="20574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5pPr>
            <a:lvl6pPr marL="25146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6pPr>
            <a:lvl7pPr marL="29718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7pPr>
            <a:lvl8pPr marL="34290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8pPr>
            <a:lvl9pPr marL="38862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altLang="zh-CN" sz="2000" b="1" i="0" u="none" strike="noStrike" kern="1200" cap="none" spc="0" normalizeH="0" baseline="0" noProof="0" dirty="0">
                <a:ln>
                  <a:noFill/>
                </a:ln>
                <a:solidFill>
                  <a:srgbClr val="FF0000"/>
                </a:solidFill>
                <a:effectLst/>
                <a:uLnTx/>
                <a:uFillTx/>
                <a:latin typeface="Arial" pitchFamily="34" charset="0"/>
                <a:ea typeface="宋体" pitchFamily="2" charset="-122"/>
                <a:cs typeface="+mn-cs"/>
              </a:rPr>
              <a:t>2016</a:t>
            </a:r>
            <a:endParaRPr kumimoji="0" lang="zh-CN" altLang="en-US" sz="2000" b="1" i="0" u="none" strike="noStrike" kern="1200" cap="none" spc="0" normalizeH="0" baseline="0" noProof="0" dirty="0">
              <a:ln>
                <a:noFill/>
              </a:ln>
              <a:solidFill>
                <a:srgbClr val="FF0000"/>
              </a:solidFill>
              <a:effectLst/>
              <a:uLnTx/>
              <a:uFillTx/>
              <a:latin typeface="Arial" pitchFamily="34" charset="0"/>
              <a:ea typeface="宋体" pitchFamily="2" charset="-122"/>
              <a:cs typeface="+mn-cs"/>
            </a:endParaRPr>
          </a:p>
        </p:txBody>
      </p:sp>
      <p:sp>
        <p:nvSpPr>
          <p:cNvPr id="144" name="矩形 59"/>
          <p:cNvSpPr/>
          <p:nvPr/>
        </p:nvSpPr>
        <p:spPr bwMode="auto">
          <a:xfrm>
            <a:off x="7620000" y="1752976"/>
            <a:ext cx="1990878" cy="1293676"/>
          </a:xfrm>
          <a:prstGeom prst="rect">
            <a:avLst/>
          </a:prstGeom>
          <a:solidFill>
            <a:srgbClr val="00AE0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1" i="0" u="none" strike="noStrike" kern="0" cap="none" spc="0" normalizeH="0" baseline="0" noProof="0" dirty="0">
                <a:ln>
                  <a:noFill/>
                </a:ln>
                <a:solidFill>
                  <a:srgbClr val="000000"/>
                </a:solidFill>
                <a:effectLst/>
                <a:uLnTx/>
                <a:uFillTx/>
                <a:latin typeface="Arial" pitchFamily="34" charset="0"/>
                <a:ea typeface="宋体" pitchFamily="2" charset="-122"/>
                <a:cs typeface="+mn-cs"/>
                <a:sym typeface="Wingdings" pitchFamily="2" charset="2"/>
              </a:rPr>
              <a:t>GIIRS onboard  </a:t>
            </a:r>
            <a:r>
              <a:rPr kumimoji="0" lang="en-US" altLang="zh-CN" sz="1500" b="1" i="0" u="none" strike="noStrike" kern="0" cap="none" spc="0" normalizeH="0" baseline="0" noProof="0" dirty="0" err="1">
                <a:ln>
                  <a:noFill/>
                </a:ln>
                <a:solidFill>
                  <a:srgbClr val="000000"/>
                </a:solidFill>
                <a:effectLst/>
                <a:uLnTx/>
                <a:uFillTx/>
                <a:latin typeface="Arial" pitchFamily="34" charset="0"/>
                <a:ea typeface="宋体" pitchFamily="2" charset="-122"/>
                <a:cs typeface="+mn-cs"/>
                <a:sym typeface="Wingdings" pitchFamily="2" charset="2"/>
              </a:rPr>
              <a:t>FengYun</a:t>
            </a:r>
            <a:r>
              <a:rPr kumimoji="0" lang="en-US" altLang="zh-CN" sz="1500" b="1" i="0" u="none" strike="noStrike" kern="0" cap="none" spc="0" normalizeH="0" baseline="0" noProof="0" dirty="0">
                <a:ln>
                  <a:noFill/>
                </a:ln>
                <a:solidFill>
                  <a:srgbClr val="000000"/>
                </a:solidFill>
                <a:effectLst/>
                <a:uLnTx/>
                <a:uFillTx/>
                <a:latin typeface="Arial" pitchFamily="34" charset="0"/>
                <a:ea typeface="宋体" pitchFamily="2" charset="-122"/>
                <a:cs typeface="+mn-cs"/>
                <a:sym typeface="Wingdings" pitchFamily="2" charset="2"/>
              </a:rPr>
              <a:t>-A: first hyperspectral IR sounding system from GEO orbit</a:t>
            </a:r>
            <a:endParaRPr kumimoji="0" lang="zh-CN" altLang="en-US" sz="1500" b="1" i="0" u="none" strike="noStrike" kern="0" cap="none" spc="0" normalizeH="0" baseline="0" noProof="0" dirty="0">
              <a:ln>
                <a:noFill/>
              </a:ln>
              <a:solidFill>
                <a:srgbClr val="FFFFFF"/>
              </a:solidFill>
              <a:effectLst/>
              <a:uLnTx/>
              <a:uFillTx/>
              <a:latin typeface="Arial" pitchFamily="34" charset="0"/>
              <a:ea typeface="黑体" pitchFamily="49" charset="-122"/>
              <a:cs typeface="+mn-cs"/>
            </a:endParaRPr>
          </a:p>
        </p:txBody>
      </p:sp>
      <p:cxnSp>
        <p:nvCxnSpPr>
          <p:cNvPr id="145" name="直接箭头连接符 27"/>
          <p:cNvCxnSpPr>
            <a:cxnSpLocks noChangeShapeType="1"/>
            <a:stCxn id="142" idx="2"/>
            <a:endCxn id="144" idx="2"/>
          </p:cNvCxnSpPr>
          <p:nvPr/>
        </p:nvCxnSpPr>
        <p:spPr bwMode="auto">
          <a:xfrm flipH="1" flipV="1">
            <a:off x="8615440" y="3046652"/>
            <a:ext cx="982587" cy="242648"/>
          </a:xfrm>
          <a:prstGeom prst="straightConnector1">
            <a:avLst/>
          </a:prstGeom>
          <a:noFill/>
          <a:ln w="28575" algn="ctr">
            <a:solidFill>
              <a:srgbClr val="00AE00"/>
            </a:solidFill>
            <a:round/>
            <a:headEnd/>
            <a:tailEnd type="arrow" w="med" len="med"/>
          </a:ln>
          <a:extLst>
            <a:ext uri="{909E8E84-426E-40DD-AFC4-6F175D3DCCD1}">
              <a14:hiddenFill xmlns:a14="http://schemas.microsoft.com/office/drawing/2010/main">
                <a:noFill/>
              </a14:hiddenFill>
            </a:ext>
          </a:extLst>
        </p:spPr>
      </p:cxnSp>
      <p:sp>
        <p:nvSpPr>
          <p:cNvPr id="146" name="椭圆 12"/>
          <p:cNvSpPr>
            <a:spLocks noChangeAspect="1"/>
          </p:cNvSpPr>
          <p:nvPr/>
        </p:nvSpPr>
        <p:spPr bwMode="auto">
          <a:xfrm>
            <a:off x="7921659" y="3962401"/>
            <a:ext cx="701675" cy="633413"/>
          </a:xfrm>
          <a:prstGeom prst="ellipse">
            <a:avLst/>
          </a:prstGeom>
          <a:solidFill>
            <a:srgbClr val="FFFFFF"/>
          </a:solidFill>
          <a:ln w="38100" cap="flat" cmpd="sng" algn="ctr">
            <a:solidFill>
              <a:srgbClr val="00B050"/>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黑体"/>
              <a:cs typeface="+mn-cs"/>
            </a:endParaRPr>
          </a:p>
        </p:txBody>
      </p:sp>
      <p:sp>
        <p:nvSpPr>
          <p:cNvPr id="147" name="TextBox 22"/>
          <p:cNvSpPr txBox="1">
            <a:spLocks noChangeArrowheads="1"/>
          </p:cNvSpPr>
          <p:nvPr/>
        </p:nvSpPr>
        <p:spPr bwMode="auto">
          <a:xfrm>
            <a:off x="7964368" y="4063363"/>
            <a:ext cx="7986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500"/>
              </a:lnSpc>
              <a:spcAft>
                <a:spcPts val="1000"/>
              </a:spcAft>
              <a:buClr>
                <a:schemeClr val="hlink"/>
              </a:buClr>
              <a:buSzPct val="100000"/>
              <a:buFont typeface="Wingdings" pitchFamily="2" charset="2"/>
              <a:buChar char="l"/>
              <a:defRPr sz="2200" b="1">
                <a:solidFill>
                  <a:schemeClr val="tx1"/>
                </a:solidFill>
                <a:latin typeface="Arial" pitchFamily="34" charset="0"/>
                <a:ea typeface="黑体" pitchFamily="49" charset="-122"/>
              </a:defRPr>
            </a:lvl1pPr>
            <a:lvl2pPr marL="742950" indent="-285750">
              <a:spcAft>
                <a:spcPts val="1000"/>
              </a:spcAft>
              <a:buClr>
                <a:schemeClr val="tx1"/>
              </a:buClr>
              <a:buSzPct val="100000"/>
              <a:buFont typeface="Arial" pitchFamily="34" charset="0"/>
              <a:buChar char="-"/>
              <a:defRPr sz="2800" b="1">
                <a:solidFill>
                  <a:schemeClr val="tx1"/>
                </a:solidFill>
                <a:latin typeface="Arial" pitchFamily="34" charset="0"/>
                <a:ea typeface="黑体" pitchFamily="49" charset="-122"/>
              </a:defRPr>
            </a:lvl2pPr>
            <a:lvl3pPr marL="1143000" indent="-228600">
              <a:lnSpc>
                <a:spcPts val="2600"/>
              </a:lnSpc>
              <a:spcAft>
                <a:spcPts val="800"/>
              </a:spcAft>
              <a:buClr>
                <a:schemeClr val="bg2"/>
              </a:buClr>
              <a:buSzPct val="100000"/>
              <a:buFont typeface="Wingdings" pitchFamily="2" charset="2"/>
              <a:buChar char="§"/>
              <a:defRPr sz="2400" b="1">
                <a:solidFill>
                  <a:schemeClr val="tx1"/>
                </a:solidFill>
                <a:latin typeface="Arial" pitchFamily="34" charset="0"/>
                <a:ea typeface="黑体" pitchFamily="49" charset="-122"/>
              </a:defRPr>
            </a:lvl3pPr>
            <a:lvl4pPr marL="16002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4pPr>
            <a:lvl5pPr marL="20574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5pPr>
            <a:lvl6pPr marL="25146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6pPr>
            <a:lvl7pPr marL="29718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7pPr>
            <a:lvl8pPr marL="34290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8pPr>
            <a:lvl9pPr marL="38862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altLang="zh-CN" sz="1800" b="1" i="0" u="none" strike="noStrike" kern="1200" cap="none" spc="0" normalizeH="0" baseline="0" noProof="0" dirty="0">
                <a:ln>
                  <a:noFill/>
                </a:ln>
                <a:solidFill>
                  <a:srgbClr val="FF0000"/>
                </a:solidFill>
                <a:effectLst/>
                <a:uLnTx/>
                <a:uFillTx/>
                <a:latin typeface="Arial" pitchFamily="34" charset="0"/>
                <a:ea typeface="宋体" pitchFamily="2" charset="-122"/>
                <a:cs typeface="+mn-cs"/>
              </a:rPr>
              <a:t>2006</a:t>
            </a:r>
            <a:endParaRPr kumimoji="0" lang="zh-CN" altLang="en-US" sz="1800" b="1" i="0" u="none" strike="noStrike" kern="1200" cap="none" spc="0" normalizeH="0" baseline="0" noProof="0" dirty="0">
              <a:ln>
                <a:noFill/>
              </a:ln>
              <a:solidFill>
                <a:srgbClr val="FF0000"/>
              </a:solidFill>
              <a:effectLst/>
              <a:uLnTx/>
              <a:uFillTx/>
              <a:latin typeface="Arial" pitchFamily="34" charset="0"/>
              <a:ea typeface="宋体" pitchFamily="2" charset="-122"/>
              <a:cs typeface="+mn-cs"/>
            </a:endParaRPr>
          </a:p>
        </p:txBody>
      </p:sp>
      <p:sp>
        <p:nvSpPr>
          <p:cNvPr id="148" name="矩形 55"/>
          <p:cNvSpPr/>
          <p:nvPr/>
        </p:nvSpPr>
        <p:spPr bwMode="auto">
          <a:xfrm>
            <a:off x="8686800" y="5449126"/>
            <a:ext cx="1683488" cy="1062628"/>
          </a:xfrm>
          <a:prstGeom prst="rect">
            <a:avLst/>
          </a:prstGeom>
          <a:solidFill>
            <a:srgbClr val="FFFFFF"/>
          </a:solidFill>
          <a:ln w="25400" cap="flat" cmpd="sng" algn="ctr">
            <a:solidFill>
              <a:srgbClr val="000000">
                <a:lumMod val="75000"/>
                <a:lumOff val="25000"/>
              </a:srgbClr>
            </a:solidFill>
            <a:prstDash val="solid"/>
          </a:ln>
          <a:effec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1" i="0" u="none" strike="noStrike" kern="0" cap="none" spc="0" normalizeH="0" baseline="0" noProof="0" dirty="0" smtClean="0">
                <a:ln>
                  <a:noFill/>
                </a:ln>
                <a:solidFill>
                  <a:srgbClr val="000000"/>
                </a:solidFill>
                <a:effectLst/>
                <a:uLnTx/>
                <a:uFillTx/>
                <a:latin typeface="Arial" pitchFamily="34" charset="0"/>
                <a:ea typeface="宋体" pitchFamily="2" charset="-122"/>
                <a:cs typeface="+mn-cs"/>
              </a:rPr>
              <a:t>GOES-R/U Series HES cancelled </a:t>
            </a:r>
            <a:endParaRPr kumimoji="0" lang="zh-CN" altLang="en-US" sz="1500" b="1" i="0" u="none" strike="noStrike" kern="0" cap="none" spc="0" normalizeH="0" baseline="0" noProof="0" dirty="0">
              <a:ln>
                <a:noFill/>
              </a:ln>
              <a:solidFill>
                <a:srgbClr val="FFFFFF"/>
              </a:solidFill>
              <a:effectLst/>
              <a:uLnTx/>
              <a:uFillTx/>
              <a:latin typeface="Arial" pitchFamily="34" charset="0"/>
              <a:ea typeface="黑体" pitchFamily="49" charset="-122"/>
              <a:cs typeface="+mn-cs"/>
            </a:endParaRPr>
          </a:p>
        </p:txBody>
      </p:sp>
      <p:cxnSp>
        <p:nvCxnSpPr>
          <p:cNvPr id="149" name="直接箭头连接符 56"/>
          <p:cNvCxnSpPr>
            <a:stCxn id="146" idx="4"/>
            <a:endCxn id="148" idx="0"/>
          </p:cNvCxnSpPr>
          <p:nvPr/>
        </p:nvCxnSpPr>
        <p:spPr bwMode="auto">
          <a:xfrm>
            <a:off x="8272496" y="4595814"/>
            <a:ext cx="1256048" cy="853313"/>
          </a:xfrm>
          <a:prstGeom prst="straightConnector1">
            <a:avLst/>
          </a:prstGeom>
          <a:noFill/>
          <a:ln w="28575" cap="flat" cmpd="sng" algn="ctr">
            <a:solidFill>
              <a:srgbClr val="00B050"/>
            </a:solidFill>
            <a:prstDash val="solid"/>
            <a:tailEnd type="arrow"/>
          </a:ln>
          <a:effectLst/>
        </p:spPr>
      </p:cxnSp>
      <p:sp>
        <p:nvSpPr>
          <p:cNvPr id="150" name="矩形 55"/>
          <p:cNvSpPr/>
          <p:nvPr/>
        </p:nvSpPr>
        <p:spPr bwMode="auto">
          <a:xfrm>
            <a:off x="9521046" y="4754170"/>
            <a:ext cx="723760" cy="440131"/>
          </a:xfrm>
          <a:prstGeom prst="rect">
            <a:avLst/>
          </a:prstGeom>
          <a:solidFill>
            <a:srgbClr val="FFFFFF"/>
          </a:solidFill>
          <a:ln w="25400" cap="flat" cmpd="sng" algn="ctr">
            <a:solidFill>
              <a:srgbClr val="000000">
                <a:lumMod val="75000"/>
                <a:lumOff val="25000"/>
              </a:srgbClr>
            </a:solidFill>
            <a:prstDash val="solid"/>
          </a:ln>
          <a:effec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1" i="0" u="none" strike="noStrike" kern="0" cap="none" spc="0" normalizeH="0" baseline="0" noProof="0" dirty="0" err="1">
                <a:ln>
                  <a:noFill/>
                </a:ln>
                <a:solidFill>
                  <a:srgbClr val="000000"/>
                </a:solidFill>
                <a:effectLst/>
                <a:uLnTx/>
                <a:uFillTx/>
                <a:latin typeface="Arial" pitchFamily="34" charset="0"/>
                <a:ea typeface="宋体" pitchFamily="2" charset="-122"/>
                <a:cs typeface="+mn-cs"/>
              </a:rPr>
              <a:t>CrIS</a:t>
            </a:r>
            <a:endParaRPr kumimoji="0" lang="zh-CN" altLang="en-US" sz="1500" b="1" i="0" u="none" strike="noStrike" kern="0" cap="none" spc="0" normalizeH="0" baseline="0" noProof="0" dirty="0">
              <a:ln>
                <a:noFill/>
              </a:ln>
              <a:solidFill>
                <a:srgbClr val="FFFFFF"/>
              </a:solidFill>
              <a:effectLst/>
              <a:uLnTx/>
              <a:uFillTx/>
              <a:latin typeface="Arial" pitchFamily="34" charset="0"/>
              <a:ea typeface="黑体" pitchFamily="49" charset="-122"/>
              <a:cs typeface="+mn-cs"/>
            </a:endParaRPr>
          </a:p>
        </p:txBody>
      </p:sp>
      <p:cxnSp>
        <p:nvCxnSpPr>
          <p:cNvPr id="151" name="直接箭头连接符 56"/>
          <p:cNvCxnSpPr>
            <a:stCxn id="155" idx="4"/>
            <a:endCxn id="150" idx="1"/>
          </p:cNvCxnSpPr>
          <p:nvPr/>
        </p:nvCxnSpPr>
        <p:spPr bwMode="auto">
          <a:xfrm>
            <a:off x="9037638" y="4572001"/>
            <a:ext cx="483408" cy="402235"/>
          </a:xfrm>
          <a:prstGeom prst="straightConnector1">
            <a:avLst/>
          </a:prstGeom>
          <a:noFill/>
          <a:ln w="28575" cap="flat" cmpd="sng" algn="ctr">
            <a:solidFill>
              <a:srgbClr val="618FFD">
                <a:shade val="95000"/>
                <a:satMod val="105000"/>
              </a:srgbClr>
            </a:solidFill>
            <a:prstDash val="solid"/>
            <a:tailEnd type="arrow"/>
          </a:ln>
          <a:effectLst/>
        </p:spPr>
      </p:cxnSp>
      <p:sp>
        <p:nvSpPr>
          <p:cNvPr id="152" name="椭圆 58"/>
          <p:cNvSpPr>
            <a:spLocks noChangeAspect="1"/>
          </p:cNvSpPr>
          <p:nvPr/>
        </p:nvSpPr>
        <p:spPr bwMode="auto">
          <a:xfrm>
            <a:off x="9180547" y="3505200"/>
            <a:ext cx="822325" cy="635000"/>
          </a:xfrm>
          <a:prstGeom prst="ellipse">
            <a:avLst/>
          </a:prstGeom>
          <a:solidFill>
            <a:srgbClr val="FFFFFF"/>
          </a:solidFill>
          <a:ln w="38100" cap="flat" cmpd="sng" algn="ctr">
            <a:solidFill>
              <a:srgbClr val="00AE00"/>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黑体"/>
              <a:cs typeface="+mn-cs"/>
            </a:endParaRPr>
          </a:p>
        </p:txBody>
      </p:sp>
      <p:cxnSp>
        <p:nvCxnSpPr>
          <p:cNvPr id="153" name="直接箭头连接符 27"/>
          <p:cNvCxnSpPr>
            <a:cxnSpLocks noChangeShapeType="1"/>
            <a:stCxn id="152" idx="1"/>
            <a:endCxn id="157" idx="3"/>
          </p:cNvCxnSpPr>
          <p:nvPr/>
        </p:nvCxnSpPr>
        <p:spPr bwMode="auto">
          <a:xfrm flipH="1" flipV="1">
            <a:off x="8804917" y="3509038"/>
            <a:ext cx="496056" cy="89157"/>
          </a:xfrm>
          <a:prstGeom prst="straightConnector1">
            <a:avLst/>
          </a:prstGeom>
          <a:noFill/>
          <a:ln w="28575" algn="ctr">
            <a:solidFill>
              <a:srgbClr val="00AE00"/>
            </a:solidFill>
            <a:round/>
            <a:headEnd/>
            <a:tailEnd type="arrow" w="med" len="med"/>
          </a:ln>
          <a:extLst>
            <a:ext uri="{909E8E84-426E-40DD-AFC4-6F175D3DCCD1}">
              <a14:hiddenFill xmlns:a14="http://schemas.microsoft.com/office/drawing/2010/main">
                <a:noFill/>
              </a14:hiddenFill>
            </a:ext>
          </a:extLst>
        </p:spPr>
      </p:cxnSp>
      <p:sp>
        <p:nvSpPr>
          <p:cNvPr id="154" name="TextBox 22"/>
          <p:cNvSpPr txBox="1">
            <a:spLocks noChangeArrowheads="1"/>
          </p:cNvSpPr>
          <p:nvPr/>
        </p:nvSpPr>
        <p:spPr bwMode="auto">
          <a:xfrm>
            <a:off x="9259888" y="3649031"/>
            <a:ext cx="7985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500"/>
              </a:lnSpc>
              <a:spcAft>
                <a:spcPts val="1000"/>
              </a:spcAft>
              <a:buClr>
                <a:schemeClr val="hlink"/>
              </a:buClr>
              <a:buSzPct val="100000"/>
              <a:buFont typeface="Wingdings" pitchFamily="2" charset="2"/>
              <a:buChar char="l"/>
              <a:defRPr sz="2200" b="1">
                <a:solidFill>
                  <a:schemeClr val="tx1"/>
                </a:solidFill>
                <a:latin typeface="Arial" pitchFamily="34" charset="0"/>
                <a:ea typeface="黑体" pitchFamily="49" charset="-122"/>
              </a:defRPr>
            </a:lvl1pPr>
            <a:lvl2pPr marL="742950" indent="-285750">
              <a:spcAft>
                <a:spcPts val="1000"/>
              </a:spcAft>
              <a:buClr>
                <a:schemeClr val="tx1"/>
              </a:buClr>
              <a:buSzPct val="100000"/>
              <a:buFont typeface="Arial" pitchFamily="34" charset="0"/>
              <a:buChar char="-"/>
              <a:defRPr sz="2800" b="1">
                <a:solidFill>
                  <a:schemeClr val="tx1"/>
                </a:solidFill>
                <a:latin typeface="Arial" pitchFamily="34" charset="0"/>
                <a:ea typeface="黑体" pitchFamily="49" charset="-122"/>
              </a:defRPr>
            </a:lvl2pPr>
            <a:lvl3pPr marL="1143000" indent="-228600">
              <a:lnSpc>
                <a:spcPts val="2600"/>
              </a:lnSpc>
              <a:spcAft>
                <a:spcPts val="800"/>
              </a:spcAft>
              <a:buClr>
                <a:schemeClr val="bg2"/>
              </a:buClr>
              <a:buSzPct val="100000"/>
              <a:buFont typeface="Wingdings" pitchFamily="2" charset="2"/>
              <a:buChar char="§"/>
              <a:defRPr sz="2400" b="1">
                <a:solidFill>
                  <a:schemeClr val="tx1"/>
                </a:solidFill>
                <a:latin typeface="Arial" pitchFamily="34" charset="0"/>
                <a:ea typeface="黑体" pitchFamily="49" charset="-122"/>
              </a:defRPr>
            </a:lvl3pPr>
            <a:lvl4pPr marL="16002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4pPr>
            <a:lvl5pPr marL="20574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5pPr>
            <a:lvl6pPr marL="25146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6pPr>
            <a:lvl7pPr marL="29718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7pPr>
            <a:lvl8pPr marL="34290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8pPr>
            <a:lvl9pPr marL="38862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altLang="zh-CN" sz="2000" b="1" i="0" u="none" strike="noStrike" kern="1200" cap="none" spc="0" normalizeH="0" baseline="0" noProof="0" dirty="0">
                <a:ln>
                  <a:noFill/>
                </a:ln>
                <a:solidFill>
                  <a:srgbClr val="FF0000"/>
                </a:solidFill>
                <a:effectLst/>
                <a:uLnTx/>
                <a:uFillTx/>
                <a:latin typeface="Arial" pitchFamily="34" charset="0"/>
                <a:ea typeface="宋体" pitchFamily="2" charset="-122"/>
                <a:cs typeface="+mn-cs"/>
              </a:rPr>
              <a:t>2013</a:t>
            </a:r>
            <a:endParaRPr kumimoji="0" lang="zh-CN" altLang="en-US" sz="2000" b="1" i="0" u="none" strike="noStrike" kern="1200" cap="none" spc="0" normalizeH="0" baseline="0" noProof="0" dirty="0">
              <a:ln>
                <a:noFill/>
              </a:ln>
              <a:solidFill>
                <a:srgbClr val="FF0000"/>
              </a:solidFill>
              <a:effectLst/>
              <a:uLnTx/>
              <a:uFillTx/>
              <a:latin typeface="Arial" pitchFamily="34" charset="0"/>
              <a:ea typeface="宋体" pitchFamily="2" charset="-122"/>
              <a:cs typeface="+mn-cs"/>
            </a:endParaRPr>
          </a:p>
        </p:txBody>
      </p:sp>
      <p:sp>
        <p:nvSpPr>
          <p:cNvPr id="155" name="椭圆 12"/>
          <p:cNvSpPr>
            <a:spLocks noChangeAspect="1"/>
          </p:cNvSpPr>
          <p:nvPr/>
        </p:nvSpPr>
        <p:spPr bwMode="auto">
          <a:xfrm>
            <a:off x="8686801" y="3938588"/>
            <a:ext cx="701675" cy="633413"/>
          </a:xfrm>
          <a:prstGeom prst="ellipse">
            <a:avLst/>
          </a:prstGeom>
          <a:solidFill>
            <a:srgbClr val="FFFFFF"/>
          </a:solidFill>
          <a:ln w="38100" cap="flat" cmpd="sng" algn="ctr">
            <a:solidFill>
              <a:srgbClr val="618FFD"/>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黑体"/>
              <a:cs typeface="+mn-cs"/>
            </a:endParaRPr>
          </a:p>
        </p:txBody>
      </p:sp>
      <p:sp>
        <p:nvSpPr>
          <p:cNvPr id="156" name="TextBox 22"/>
          <p:cNvSpPr txBox="1">
            <a:spLocks noChangeArrowheads="1"/>
          </p:cNvSpPr>
          <p:nvPr/>
        </p:nvSpPr>
        <p:spPr bwMode="auto">
          <a:xfrm>
            <a:off x="8702675" y="4039550"/>
            <a:ext cx="7986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500"/>
              </a:lnSpc>
              <a:spcAft>
                <a:spcPts val="1000"/>
              </a:spcAft>
              <a:buClr>
                <a:schemeClr val="hlink"/>
              </a:buClr>
              <a:buSzPct val="100000"/>
              <a:buFont typeface="Wingdings" pitchFamily="2" charset="2"/>
              <a:buChar char="l"/>
              <a:defRPr sz="2200" b="1">
                <a:solidFill>
                  <a:schemeClr val="tx1"/>
                </a:solidFill>
                <a:latin typeface="Arial" pitchFamily="34" charset="0"/>
                <a:ea typeface="黑体" pitchFamily="49" charset="-122"/>
              </a:defRPr>
            </a:lvl1pPr>
            <a:lvl2pPr marL="742950" indent="-285750">
              <a:spcAft>
                <a:spcPts val="1000"/>
              </a:spcAft>
              <a:buClr>
                <a:schemeClr val="tx1"/>
              </a:buClr>
              <a:buSzPct val="100000"/>
              <a:buFont typeface="Arial" pitchFamily="34" charset="0"/>
              <a:buChar char="-"/>
              <a:defRPr sz="2800" b="1">
                <a:solidFill>
                  <a:schemeClr val="tx1"/>
                </a:solidFill>
                <a:latin typeface="Arial" pitchFamily="34" charset="0"/>
                <a:ea typeface="黑体" pitchFamily="49" charset="-122"/>
              </a:defRPr>
            </a:lvl2pPr>
            <a:lvl3pPr marL="1143000" indent="-228600">
              <a:lnSpc>
                <a:spcPts val="2600"/>
              </a:lnSpc>
              <a:spcAft>
                <a:spcPts val="800"/>
              </a:spcAft>
              <a:buClr>
                <a:schemeClr val="bg2"/>
              </a:buClr>
              <a:buSzPct val="100000"/>
              <a:buFont typeface="Wingdings" pitchFamily="2" charset="2"/>
              <a:buChar char="§"/>
              <a:defRPr sz="2400" b="1">
                <a:solidFill>
                  <a:schemeClr val="tx1"/>
                </a:solidFill>
                <a:latin typeface="Arial" pitchFamily="34" charset="0"/>
                <a:ea typeface="黑体" pitchFamily="49" charset="-122"/>
              </a:defRPr>
            </a:lvl3pPr>
            <a:lvl4pPr marL="16002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4pPr>
            <a:lvl5pPr marL="20574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5pPr>
            <a:lvl6pPr marL="25146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6pPr>
            <a:lvl7pPr marL="29718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7pPr>
            <a:lvl8pPr marL="34290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8pPr>
            <a:lvl9pPr marL="38862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altLang="zh-CN" sz="1800" b="1" i="0" u="none" strike="noStrike" kern="1200" cap="none" spc="0" normalizeH="0" baseline="0" noProof="0" dirty="0">
                <a:ln>
                  <a:noFill/>
                </a:ln>
                <a:solidFill>
                  <a:srgbClr val="FF0000"/>
                </a:solidFill>
                <a:effectLst/>
                <a:uLnTx/>
                <a:uFillTx/>
                <a:latin typeface="Arial" pitchFamily="34" charset="0"/>
                <a:ea typeface="宋体" pitchFamily="2" charset="-122"/>
                <a:cs typeface="+mn-cs"/>
              </a:rPr>
              <a:t>2011</a:t>
            </a:r>
            <a:endParaRPr kumimoji="0" lang="zh-CN" altLang="en-US" sz="1800" b="1" i="0" u="none" strike="noStrike" kern="1200" cap="none" spc="0" normalizeH="0" baseline="0" noProof="0" dirty="0">
              <a:ln>
                <a:noFill/>
              </a:ln>
              <a:solidFill>
                <a:srgbClr val="FF0000"/>
              </a:solidFill>
              <a:effectLst/>
              <a:uLnTx/>
              <a:uFillTx/>
              <a:latin typeface="Arial" pitchFamily="34" charset="0"/>
              <a:ea typeface="宋体" pitchFamily="2" charset="-122"/>
              <a:cs typeface="+mn-cs"/>
            </a:endParaRPr>
          </a:p>
        </p:txBody>
      </p:sp>
      <p:sp>
        <p:nvSpPr>
          <p:cNvPr id="157" name="矩形 41"/>
          <p:cNvSpPr/>
          <p:nvPr/>
        </p:nvSpPr>
        <p:spPr bwMode="auto">
          <a:xfrm>
            <a:off x="7703153" y="3365987"/>
            <a:ext cx="1101764" cy="286101"/>
          </a:xfrm>
          <a:prstGeom prst="rect">
            <a:avLst/>
          </a:prstGeom>
          <a:solidFill>
            <a:srgbClr val="00AE00"/>
          </a:solidFill>
          <a:ln w="25400" cap="flat" cmpd="sng" algn="ctr">
            <a:solidFill>
              <a:srgbClr val="FFFFFF"/>
            </a:solidFill>
            <a:prstDash val="solid"/>
          </a:ln>
          <a:effec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1" i="0" u="none" strike="noStrike" kern="0" cap="none" spc="0" normalizeH="0" baseline="0" noProof="0" dirty="0">
                <a:ln>
                  <a:noFill/>
                </a:ln>
                <a:solidFill>
                  <a:srgbClr val="000000"/>
                </a:solidFill>
                <a:effectLst/>
                <a:uLnTx/>
                <a:uFillTx/>
                <a:latin typeface="Arial" pitchFamily="34" charset="0"/>
                <a:ea typeface="宋体" pitchFamily="2" charset="-122"/>
                <a:cs typeface="+mn-cs"/>
              </a:rPr>
              <a:t>INSAT-3D</a:t>
            </a:r>
            <a:endParaRPr kumimoji="0" lang="zh-CN" altLang="en-US" sz="1500" b="1" i="0" u="none" strike="noStrike" kern="0" cap="none" spc="0" normalizeH="0" baseline="0" noProof="0" dirty="0">
              <a:ln>
                <a:noFill/>
              </a:ln>
              <a:solidFill>
                <a:srgbClr val="FFFFFF"/>
              </a:solidFill>
              <a:effectLst/>
              <a:uLnTx/>
              <a:uFillTx/>
              <a:latin typeface="Arial" pitchFamily="34" charset="0"/>
              <a:ea typeface="黑体" pitchFamily="49" charset="-122"/>
              <a:cs typeface="+mn-cs"/>
            </a:endParaRPr>
          </a:p>
        </p:txBody>
      </p:sp>
      <p:sp>
        <p:nvSpPr>
          <p:cNvPr id="158" name="椭圆 58"/>
          <p:cNvSpPr>
            <a:spLocks noChangeAspect="1"/>
          </p:cNvSpPr>
          <p:nvPr/>
        </p:nvSpPr>
        <p:spPr bwMode="auto">
          <a:xfrm>
            <a:off x="9753601" y="2362200"/>
            <a:ext cx="822325" cy="635000"/>
          </a:xfrm>
          <a:prstGeom prst="ellipse">
            <a:avLst/>
          </a:prstGeom>
          <a:solidFill>
            <a:srgbClr val="FFFFFF"/>
          </a:solidFill>
          <a:ln w="38100" cap="flat" cmpd="sng" algn="ctr">
            <a:solidFill>
              <a:srgbClr val="00AE00"/>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黑体"/>
              <a:cs typeface="+mn-cs"/>
            </a:endParaRPr>
          </a:p>
        </p:txBody>
      </p:sp>
      <p:sp>
        <p:nvSpPr>
          <p:cNvPr id="159" name="TextBox 22"/>
          <p:cNvSpPr txBox="1">
            <a:spLocks noChangeArrowheads="1"/>
          </p:cNvSpPr>
          <p:nvPr/>
        </p:nvSpPr>
        <p:spPr bwMode="auto">
          <a:xfrm>
            <a:off x="9829800" y="2461820"/>
            <a:ext cx="7985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500"/>
              </a:lnSpc>
              <a:spcAft>
                <a:spcPts val="1000"/>
              </a:spcAft>
              <a:buClr>
                <a:schemeClr val="hlink"/>
              </a:buClr>
              <a:buSzPct val="100000"/>
              <a:buFont typeface="Wingdings" pitchFamily="2" charset="2"/>
              <a:buChar char="l"/>
              <a:defRPr sz="2200" b="1">
                <a:solidFill>
                  <a:schemeClr val="tx1"/>
                </a:solidFill>
                <a:latin typeface="Arial" pitchFamily="34" charset="0"/>
                <a:ea typeface="黑体" pitchFamily="49" charset="-122"/>
              </a:defRPr>
            </a:lvl1pPr>
            <a:lvl2pPr marL="742950" indent="-285750">
              <a:spcAft>
                <a:spcPts val="1000"/>
              </a:spcAft>
              <a:buClr>
                <a:schemeClr val="tx1"/>
              </a:buClr>
              <a:buSzPct val="100000"/>
              <a:buFont typeface="Arial" pitchFamily="34" charset="0"/>
              <a:buChar char="-"/>
              <a:defRPr sz="2800" b="1">
                <a:solidFill>
                  <a:schemeClr val="tx1"/>
                </a:solidFill>
                <a:latin typeface="Arial" pitchFamily="34" charset="0"/>
                <a:ea typeface="黑体" pitchFamily="49" charset="-122"/>
              </a:defRPr>
            </a:lvl2pPr>
            <a:lvl3pPr marL="1143000" indent="-228600">
              <a:lnSpc>
                <a:spcPts val="2600"/>
              </a:lnSpc>
              <a:spcAft>
                <a:spcPts val="800"/>
              </a:spcAft>
              <a:buClr>
                <a:schemeClr val="bg2"/>
              </a:buClr>
              <a:buSzPct val="100000"/>
              <a:buFont typeface="Wingdings" pitchFamily="2" charset="2"/>
              <a:buChar char="§"/>
              <a:defRPr sz="2400" b="1">
                <a:solidFill>
                  <a:schemeClr val="tx1"/>
                </a:solidFill>
                <a:latin typeface="Arial" pitchFamily="34" charset="0"/>
                <a:ea typeface="黑体" pitchFamily="49" charset="-122"/>
              </a:defRPr>
            </a:lvl3pPr>
            <a:lvl4pPr marL="16002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4pPr>
            <a:lvl5pPr marL="20574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5pPr>
            <a:lvl6pPr marL="25146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6pPr>
            <a:lvl7pPr marL="29718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7pPr>
            <a:lvl8pPr marL="34290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8pPr>
            <a:lvl9pPr marL="38862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altLang="zh-CN" sz="2000" b="1" i="0" u="none" strike="noStrike" kern="1200" cap="none" spc="0" normalizeH="0" baseline="0" noProof="0" dirty="0">
                <a:ln>
                  <a:noFill/>
                </a:ln>
                <a:solidFill>
                  <a:srgbClr val="FF0000"/>
                </a:solidFill>
                <a:effectLst/>
                <a:uLnTx/>
                <a:uFillTx/>
                <a:latin typeface="Arial" pitchFamily="34" charset="0"/>
                <a:ea typeface="宋体" pitchFamily="2" charset="-122"/>
                <a:cs typeface="+mn-cs"/>
              </a:rPr>
              <a:t>2023</a:t>
            </a:r>
            <a:endParaRPr kumimoji="0" lang="zh-CN" altLang="en-US" sz="2000" b="1" i="0" u="none" strike="noStrike" kern="1200" cap="none" spc="0" normalizeH="0" baseline="0" noProof="0" dirty="0">
              <a:ln>
                <a:noFill/>
              </a:ln>
              <a:solidFill>
                <a:srgbClr val="FF0000"/>
              </a:solidFill>
              <a:effectLst/>
              <a:uLnTx/>
              <a:uFillTx/>
              <a:latin typeface="Arial" pitchFamily="34" charset="0"/>
              <a:ea typeface="宋体" pitchFamily="2" charset="-122"/>
              <a:cs typeface="+mn-cs"/>
            </a:endParaRPr>
          </a:p>
        </p:txBody>
      </p:sp>
      <p:sp>
        <p:nvSpPr>
          <p:cNvPr id="160" name="矩形 59"/>
          <p:cNvSpPr/>
          <p:nvPr/>
        </p:nvSpPr>
        <p:spPr bwMode="auto">
          <a:xfrm>
            <a:off x="9697960" y="1534994"/>
            <a:ext cx="1170610" cy="423862"/>
          </a:xfrm>
          <a:prstGeom prst="rect">
            <a:avLst/>
          </a:prstGeom>
          <a:solidFill>
            <a:srgbClr val="00AE0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1" i="0" u="none" strike="noStrike" kern="0" cap="none" spc="0" normalizeH="0" baseline="0" noProof="0" dirty="0">
                <a:ln>
                  <a:noFill/>
                </a:ln>
                <a:solidFill>
                  <a:srgbClr val="000000"/>
                </a:solidFill>
                <a:effectLst/>
                <a:uLnTx/>
                <a:uFillTx/>
                <a:latin typeface="Arial" pitchFamily="34" charset="0"/>
                <a:ea typeface="宋体" pitchFamily="2" charset="-122"/>
                <a:cs typeface="+mn-cs"/>
                <a:sym typeface="Wingdings" pitchFamily="2" charset="2"/>
              </a:rPr>
              <a:t>MTG-IRS</a:t>
            </a:r>
            <a:endParaRPr kumimoji="0" lang="zh-CN" altLang="en-US" sz="1500" b="1" i="0" u="none" strike="noStrike" kern="0" cap="none" spc="0" normalizeH="0" baseline="0" noProof="0" dirty="0">
              <a:ln>
                <a:noFill/>
              </a:ln>
              <a:solidFill>
                <a:srgbClr val="FFFFFF"/>
              </a:solidFill>
              <a:effectLst/>
              <a:uLnTx/>
              <a:uFillTx/>
              <a:latin typeface="Arial" pitchFamily="34" charset="0"/>
              <a:ea typeface="黑体" pitchFamily="49" charset="-122"/>
              <a:cs typeface="+mn-cs"/>
            </a:endParaRPr>
          </a:p>
        </p:txBody>
      </p:sp>
      <p:cxnSp>
        <p:nvCxnSpPr>
          <p:cNvPr id="161" name="直接箭头连接符 27"/>
          <p:cNvCxnSpPr>
            <a:cxnSpLocks noChangeShapeType="1"/>
            <a:stCxn id="158" idx="0"/>
          </p:cNvCxnSpPr>
          <p:nvPr/>
        </p:nvCxnSpPr>
        <p:spPr bwMode="auto">
          <a:xfrm flipH="1" flipV="1">
            <a:off x="10127411" y="1975062"/>
            <a:ext cx="37353" cy="387138"/>
          </a:xfrm>
          <a:prstGeom prst="straightConnector1">
            <a:avLst/>
          </a:prstGeom>
          <a:noFill/>
          <a:ln w="28575" algn="ctr">
            <a:solidFill>
              <a:srgbClr val="00AE00"/>
            </a:solidFill>
            <a:round/>
            <a:headEnd/>
            <a:tailEnd type="arrow" w="med" len="med"/>
          </a:ln>
          <a:extLst>
            <a:ext uri="{909E8E84-426E-40DD-AFC4-6F175D3DCCD1}">
              <a14:hiddenFill xmlns:a14="http://schemas.microsoft.com/office/drawing/2010/main">
                <a:noFill/>
              </a14:hiddenFill>
            </a:ext>
          </a:extLst>
        </p:spPr>
      </p:cxnSp>
      <p:sp>
        <p:nvSpPr>
          <p:cNvPr id="162" name="Slide Number Placeholder 3"/>
          <p:cNvSpPr txBox="1">
            <a:spLocks/>
          </p:cNvSpPr>
          <p:nvPr/>
        </p:nvSpPr>
        <p:spPr>
          <a:xfrm>
            <a:off x="8458200" y="6553201"/>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EC5EE6-A835-D440-90D3-237BFFA6628E}" type="slidenum">
              <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163" name="矩形 18"/>
          <p:cNvSpPr>
            <a:spLocks noChangeArrowheads="1"/>
          </p:cNvSpPr>
          <p:nvPr/>
        </p:nvSpPr>
        <p:spPr bwMode="auto">
          <a:xfrm>
            <a:off x="1828801" y="277906"/>
            <a:ext cx="8689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2500"/>
              </a:lnSpc>
              <a:spcAft>
                <a:spcPts val="1000"/>
              </a:spcAft>
              <a:buClr>
                <a:schemeClr val="hlink"/>
              </a:buClr>
              <a:buSzPct val="100000"/>
              <a:buFont typeface="Wingdings" pitchFamily="2" charset="2"/>
              <a:buChar char="l"/>
              <a:defRPr sz="2200" b="1">
                <a:solidFill>
                  <a:schemeClr val="tx1"/>
                </a:solidFill>
                <a:latin typeface="Arial" pitchFamily="34" charset="0"/>
                <a:ea typeface="黑体" pitchFamily="49" charset="-122"/>
              </a:defRPr>
            </a:lvl1pPr>
            <a:lvl2pPr marL="742950" indent="-285750">
              <a:spcAft>
                <a:spcPts val="1000"/>
              </a:spcAft>
              <a:buClr>
                <a:schemeClr val="tx1"/>
              </a:buClr>
              <a:buSzPct val="100000"/>
              <a:buFont typeface="Arial" pitchFamily="34" charset="0"/>
              <a:buChar char="-"/>
              <a:defRPr sz="2800" b="1">
                <a:solidFill>
                  <a:schemeClr val="tx1"/>
                </a:solidFill>
                <a:latin typeface="Arial" pitchFamily="34" charset="0"/>
                <a:ea typeface="黑体" pitchFamily="49" charset="-122"/>
              </a:defRPr>
            </a:lvl2pPr>
            <a:lvl3pPr marL="1143000" indent="-228600">
              <a:lnSpc>
                <a:spcPts val="2600"/>
              </a:lnSpc>
              <a:spcAft>
                <a:spcPts val="800"/>
              </a:spcAft>
              <a:buClr>
                <a:schemeClr val="bg2"/>
              </a:buClr>
              <a:buSzPct val="100000"/>
              <a:buFont typeface="Wingdings" pitchFamily="2" charset="2"/>
              <a:buChar char="§"/>
              <a:defRPr sz="2400" b="1">
                <a:solidFill>
                  <a:schemeClr val="tx1"/>
                </a:solidFill>
                <a:latin typeface="Arial" pitchFamily="34" charset="0"/>
                <a:ea typeface="黑体" pitchFamily="49" charset="-122"/>
              </a:defRPr>
            </a:lvl3pPr>
            <a:lvl4pPr marL="16002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4pPr>
            <a:lvl5pPr marL="2057400" indent="-228600">
              <a:lnSpc>
                <a:spcPts val="2600"/>
              </a:lnSpc>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5pPr>
            <a:lvl6pPr marL="25146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6pPr>
            <a:lvl7pPr marL="29718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7pPr>
            <a:lvl8pPr marL="34290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8pPr>
            <a:lvl9pPr marL="3886200" indent="-22860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Arial" pitchFamily="34" charset="0"/>
                <a:ea typeface="黑体" pitchFamily="49" charset="-122"/>
              </a:defRPr>
            </a:lvl9p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r>
              <a:rPr kumimoji="1" lang="en-US" altLang="zh-CN" sz="2400" b="1" i="0" u="none" strike="noStrike" kern="1200" cap="none" spc="0" normalizeH="0" baseline="0" noProof="0" dirty="0">
                <a:ln>
                  <a:noFill/>
                </a:ln>
                <a:solidFill>
                  <a:srgbClr val="FF0000"/>
                </a:solidFill>
                <a:effectLst/>
                <a:uLnTx/>
                <a:uFillTx/>
                <a:latin typeface="Arial" pitchFamily="34" charset="0"/>
                <a:ea typeface="宋体" pitchFamily="2" charset="-122"/>
                <a:cs typeface="+mn-cs"/>
              </a:rPr>
              <a:t>A (short) history of atmospheric sounding from space</a:t>
            </a:r>
            <a:endParaRPr kumimoji="1" lang="en-US" altLang="zh-CN" sz="2400" b="1" i="0" u="none" strike="noStrike" kern="1200" cap="none" spc="0" normalizeH="0" baseline="0" noProof="0" dirty="0">
              <a:ln>
                <a:noFill/>
              </a:ln>
              <a:solidFill>
                <a:srgbClr val="002060"/>
              </a:solidFill>
              <a:effectLst/>
              <a:uLnTx/>
              <a:uFillTx/>
              <a:latin typeface="Arial" pitchFamily="34" charset="0"/>
              <a:ea typeface="宋体" pitchFamily="2" charset="-122"/>
              <a:cs typeface="+mn-cs"/>
            </a:endParaRPr>
          </a:p>
        </p:txBody>
      </p:sp>
      <p:sp>
        <p:nvSpPr>
          <p:cNvPr id="165" name="矩形 59"/>
          <p:cNvSpPr/>
          <p:nvPr/>
        </p:nvSpPr>
        <p:spPr bwMode="auto">
          <a:xfrm>
            <a:off x="8973358" y="869647"/>
            <a:ext cx="1024883" cy="520569"/>
          </a:xfrm>
          <a:prstGeom prst="rect">
            <a:avLst/>
          </a:prstGeom>
          <a:solidFill>
            <a:srgbClr val="00AE0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1" i="0" u="none" strike="noStrike" kern="0" cap="none" spc="0" normalizeH="0" baseline="0" noProof="0" dirty="0" err="1" smtClean="0">
                <a:ln>
                  <a:noFill/>
                </a:ln>
                <a:solidFill>
                  <a:srgbClr val="000000"/>
                </a:solidFill>
                <a:effectLst/>
                <a:uLnTx/>
                <a:uFillTx/>
                <a:latin typeface="Arial" pitchFamily="34" charset="0"/>
                <a:ea typeface="宋体" pitchFamily="2" charset="-122"/>
                <a:cs typeface="+mn-cs"/>
                <a:sym typeface="Wingdings" pitchFamily="2" charset="2"/>
              </a:rPr>
              <a:t>GeoXO</a:t>
            </a:r>
            <a:r>
              <a:rPr kumimoji="0" lang="en-US" altLang="zh-CN" sz="1500" b="1" i="0" u="none" strike="noStrike" kern="0" cap="none" spc="0" normalizeH="0" baseline="0" noProof="0" dirty="0" smtClean="0">
                <a:ln>
                  <a:noFill/>
                </a:ln>
                <a:solidFill>
                  <a:srgbClr val="000000"/>
                </a:solidFill>
                <a:effectLst/>
                <a:uLnTx/>
                <a:uFillTx/>
                <a:latin typeface="Arial" pitchFamily="34" charset="0"/>
                <a:ea typeface="宋体" pitchFamily="2" charset="-122"/>
                <a:cs typeface="+mn-cs"/>
                <a:sym typeface="Wingdings" pitchFamily="2" charset="2"/>
              </a:rPr>
              <a:t> Sounder</a:t>
            </a:r>
            <a:endParaRPr kumimoji="0" lang="zh-CN" altLang="en-US" sz="1500" b="1" i="0" u="none" strike="noStrike" kern="0" cap="none" spc="0" normalizeH="0" baseline="0" noProof="0" dirty="0">
              <a:ln>
                <a:noFill/>
              </a:ln>
              <a:solidFill>
                <a:srgbClr val="FFFFFF"/>
              </a:solidFill>
              <a:effectLst/>
              <a:uLnTx/>
              <a:uFillTx/>
              <a:latin typeface="Arial" pitchFamily="34" charset="0"/>
              <a:ea typeface="黑体" pitchFamily="49" charset="-122"/>
              <a:cs typeface="+mn-cs"/>
            </a:endParaRPr>
          </a:p>
        </p:txBody>
      </p:sp>
      <p:sp>
        <p:nvSpPr>
          <p:cNvPr id="63" name="矩形 59"/>
          <p:cNvSpPr/>
          <p:nvPr/>
        </p:nvSpPr>
        <p:spPr bwMode="auto">
          <a:xfrm>
            <a:off x="10229056" y="849441"/>
            <a:ext cx="1793055" cy="520473"/>
          </a:xfrm>
          <a:prstGeom prst="rect">
            <a:avLst/>
          </a:prstGeom>
          <a:solidFill>
            <a:schemeClr val="accent1"/>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1" i="0" u="none" strike="noStrike" kern="0" cap="none" spc="0" normalizeH="0" baseline="0" noProof="0" dirty="0" smtClean="0">
                <a:ln>
                  <a:noFill/>
                </a:ln>
                <a:solidFill>
                  <a:srgbClr val="000000"/>
                </a:solidFill>
                <a:effectLst/>
                <a:uLnTx/>
                <a:uFillTx/>
                <a:latin typeface="Arial" pitchFamily="34" charset="0"/>
                <a:ea typeface="宋体" pitchFamily="2" charset="-122"/>
                <a:cs typeface="+mn-cs"/>
                <a:sym typeface="Wingdings" pitchFamily="2" charset="2"/>
              </a:rPr>
              <a:t>Next Generation Polar</a:t>
            </a:r>
            <a:endParaRPr kumimoji="0" lang="zh-CN" altLang="en-US" sz="1500" b="1" i="0" u="none" strike="noStrike" kern="0" cap="none" spc="0" normalizeH="0" baseline="0" noProof="0" dirty="0">
              <a:ln>
                <a:noFill/>
              </a:ln>
              <a:solidFill>
                <a:srgbClr val="FFFFFF"/>
              </a:solidFill>
              <a:effectLst/>
              <a:uLnTx/>
              <a:uFillTx/>
              <a:latin typeface="Arial" pitchFamily="34" charset="0"/>
              <a:ea typeface="黑体" pitchFamily="49" charset="-122"/>
              <a:cs typeface="+mn-cs"/>
            </a:endParaRPr>
          </a:p>
        </p:txBody>
      </p:sp>
    </p:spTree>
    <p:extLst>
      <p:ext uri="{BB962C8B-B14F-4D97-AF65-F5344CB8AC3E}">
        <p14:creationId xmlns:p14="http://schemas.microsoft.com/office/powerpoint/2010/main" val="924734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D007B-AEBD-B347-BCC9-B3D11967FC16}"/>
              </a:ext>
            </a:extLst>
          </p:cNvPr>
          <p:cNvSpPr>
            <a:spLocks noGrp="1"/>
          </p:cNvSpPr>
          <p:nvPr>
            <p:ph type="title"/>
          </p:nvPr>
        </p:nvSpPr>
        <p:spPr>
          <a:xfrm>
            <a:off x="7265" y="48133"/>
            <a:ext cx="12257887" cy="1325563"/>
          </a:xfrm>
        </p:spPr>
        <p:txBody>
          <a:bodyPr/>
          <a:lstStyle/>
          <a:p>
            <a:r>
              <a:rPr lang="en-US" dirty="0" smtClean="0"/>
              <a:t>History</a:t>
            </a:r>
            <a:endParaRPr lang="en-US" dirty="0"/>
          </a:p>
        </p:txBody>
      </p:sp>
      <p:sp>
        <p:nvSpPr>
          <p:cNvPr id="11" name="TextBox 10"/>
          <p:cNvSpPr txBox="1"/>
          <p:nvPr/>
        </p:nvSpPr>
        <p:spPr>
          <a:xfrm>
            <a:off x="395417" y="883400"/>
            <a:ext cx="8098579" cy="51398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FOREWORD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1200" cap="none" spc="0" normalizeH="0" baseline="0" noProof="0" dirty="0" smtClean="0">
                <a:ln>
                  <a:noFill/>
                </a:ln>
                <a:solidFill>
                  <a:prstClr val="black"/>
                </a:solidFill>
                <a:effectLst/>
                <a:uLnTx/>
                <a:uFillTx/>
                <a:latin typeface="Arial"/>
                <a:ea typeface="+mn-ea"/>
                <a:cs typeface="+mn-cs"/>
              </a:rPr>
              <a:t/>
            </a:r>
            <a:br>
              <a:rPr kumimoji="0" lang="en-US" sz="1000" b="0" i="0" u="none" strike="noStrike" kern="1200" cap="none" spc="0" normalizeH="0" baseline="0" noProof="0" dirty="0" smtClean="0">
                <a:ln>
                  <a:noFill/>
                </a:ln>
                <a:solidFill>
                  <a:prstClr val="black"/>
                </a:solidFill>
                <a:effectLst/>
                <a:uLnTx/>
                <a:uFillTx/>
                <a:latin typeface="Arial"/>
                <a:ea typeface="+mn-ea"/>
                <a:cs typeface="+mn-cs"/>
              </a:rPr>
            </a:br>
            <a:r>
              <a:rPr kumimoji="0" lang="en-US" sz="1800" b="0" i="0" u="none" strike="noStrike" kern="1200" cap="none" spc="0" normalizeH="0" baseline="0" noProof="0" dirty="0" smtClean="0">
                <a:ln>
                  <a:noFill/>
                </a:ln>
                <a:solidFill>
                  <a:prstClr val="black"/>
                </a:solidFill>
                <a:effectLst/>
                <a:uLnTx/>
                <a:uFillTx/>
                <a:latin typeface="Arial"/>
                <a:ea typeface="+mn-ea"/>
                <a:cs typeface="+mn-cs"/>
              </a:rPr>
              <a:t>What </a:t>
            </a:r>
            <a:r>
              <a:rPr kumimoji="0" lang="en-US" sz="1800" b="0" i="0" u="none" strike="noStrike" kern="1200" cap="none" spc="0" normalizeH="0" baseline="0" noProof="0" dirty="0">
                <a:ln>
                  <a:noFill/>
                </a:ln>
                <a:solidFill>
                  <a:prstClr val="black"/>
                </a:solidFill>
                <a:effectLst/>
                <a:uLnTx/>
                <a:uFillTx/>
                <a:latin typeface="Arial"/>
                <a:ea typeface="+mn-ea"/>
                <a:cs typeface="+mn-cs"/>
              </a:rPr>
              <a:t>about the future?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These </a:t>
            </a:r>
            <a:r>
              <a:rPr kumimoji="0" lang="en-US" sz="1800" b="0" i="0" u="none" strike="noStrike" kern="1200" cap="none" spc="0" normalizeH="0" baseline="0" noProof="0" dirty="0">
                <a:ln>
                  <a:noFill/>
                </a:ln>
                <a:solidFill>
                  <a:prstClr val="black"/>
                </a:solidFill>
                <a:effectLst/>
                <a:uLnTx/>
                <a:uFillTx/>
                <a:latin typeface="Arial"/>
                <a:ea typeface="+mn-ea"/>
                <a:cs typeface="+mn-cs"/>
              </a:rPr>
              <a:t>results are the foundation for future satellites. The VAS experience suggests that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extension </a:t>
            </a:r>
            <a:r>
              <a:rPr kumimoji="0" lang="en-US" sz="1800" b="0" i="0" u="none" strike="noStrike" kern="1200" cap="none" spc="0" normalizeH="0" baseline="0" noProof="0" dirty="0">
                <a:ln>
                  <a:noFill/>
                </a:ln>
                <a:solidFill>
                  <a:prstClr val="black"/>
                </a:solidFill>
                <a:effectLst/>
                <a:uLnTx/>
                <a:uFillTx/>
                <a:latin typeface="Arial"/>
                <a:ea typeface="+mn-ea"/>
                <a:cs typeface="+mn-cs"/>
              </a:rPr>
              <a:t>into the microwave region, and </a:t>
            </a:r>
            <a:r>
              <a:rPr kumimoji="0" lang="en-US" sz="1800" b="1" i="0" u="none" strike="noStrike" kern="1200" cap="none" spc="0" normalizeH="0" baseline="0" noProof="0" dirty="0">
                <a:ln>
                  <a:noFill/>
                </a:ln>
                <a:solidFill>
                  <a:prstClr val="black"/>
                </a:solidFill>
                <a:effectLst/>
                <a:uLnTx/>
                <a:uFillTx/>
                <a:latin typeface="Arial"/>
                <a:ea typeface="+mn-ea"/>
                <a:cs typeface="+mn-cs"/>
              </a:rPr>
              <a:t>increased spectral resolution in the infrared region,</a:t>
            </a:r>
            <a:r>
              <a:rPr kumimoji="0" lang="en-US" sz="1800" b="0" i="0" u="none" strike="noStrike" kern="1200" cap="none" spc="0" normalizeH="0" baseline="0" noProof="0" dirty="0">
                <a:ln>
                  <a:noFill/>
                </a:ln>
                <a:solidFill>
                  <a:prstClr val="black"/>
                </a:solidFill>
                <a:effectLst/>
                <a:uLnTx/>
                <a:uFillTx/>
                <a:latin typeface="Arial"/>
                <a:ea typeface="+mn-ea"/>
                <a:cs typeface="+mn-cs"/>
              </a:rPr>
              <a:t> are essential so that we can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obtain </a:t>
            </a:r>
            <a:r>
              <a:rPr kumimoji="0" lang="en-US" sz="1800" b="0" i="0" u="none" strike="noStrike" kern="1200" cap="none" spc="0" normalizeH="0" baseline="0" noProof="0" dirty="0">
                <a:ln>
                  <a:noFill/>
                </a:ln>
                <a:solidFill>
                  <a:prstClr val="black"/>
                </a:solidFill>
                <a:effectLst/>
                <a:uLnTx/>
                <a:uFillTx/>
                <a:latin typeface="Arial"/>
                <a:ea typeface="+mn-ea"/>
                <a:cs typeface="+mn-cs"/>
              </a:rPr>
              <a:t>soundings through persistent clouds and </a:t>
            </a:r>
            <a:r>
              <a:rPr kumimoji="0" lang="en-US" sz="1800" b="1" i="0" u="none" strike="noStrike" kern="1200" cap="none" spc="0" normalizeH="0" baseline="0" noProof="0" dirty="0">
                <a:ln>
                  <a:noFill/>
                </a:ln>
                <a:solidFill>
                  <a:prstClr val="black"/>
                </a:solidFill>
                <a:effectLst/>
                <a:uLnTx/>
                <a:uFillTx/>
                <a:latin typeface="Arial"/>
                <a:ea typeface="+mn-ea"/>
                <a:cs typeface="+mn-cs"/>
              </a:rPr>
              <a:t>with improved vertical resolution</a:t>
            </a:r>
            <a:r>
              <a:rPr kumimoji="0" lang="en-US" sz="1800" b="0" i="0" u="none" strike="noStrike" kern="1200" cap="none" spc="0" normalizeH="0" baseline="0" noProof="0" dirty="0">
                <a:ln>
                  <a:noFill/>
                </a:ln>
                <a:solidFill>
                  <a:prstClr val="black"/>
                </a:solidFill>
                <a:effectLst/>
                <a:uLnTx/>
                <a:uFillTx/>
                <a:latin typeface="Arial"/>
                <a:ea typeface="+mn-ea"/>
                <a:cs typeface="+mn-cs"/>
              </a:rPr>
              <a:t>. Geostationary microwave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instruments </a:t>
            </a:r>
            <a:r>
              <a:rPr kumimoji="0" lang="en-US" sz="1800" b="0" i="0" u="none" strike="noStrike" kern="1200" cap="none" spc="0" normalizeH="0" baseline="0" noProof="0" dirty="0">
                <a:ln>
                  <a:noFill/>
                </a:ln>
                <a:solidFill>
                  <a:prstClr val="black"/>
                </a:solidFill>
                <a:effectLst/>
                <a:uLnTx/>
                <a:uFillTx/>
                <a:latin typeface="Arial"/>
                <a:ea typeface="+mn-ea"/>
                <a:cs typeface="+mn-cs"/>
              </a:rPr>
              <a:t>and high spectral resolution infrared interferometers are </a:t>
            </a:r>
            <a:r>
              <a:rPr kumimoji="0" lang="en-US" sz="1800" b="1" i="0" u="none" strike="noStrike" kern="1200" cap="none" spc="0" normalizeH="0" baseline="0" noProof="0" dirty="0">
                <a:ln>
                  <a:noFill/>
                </a:ln>
                <a:solidFill>
                  <a:prstClr val="black"/>
                </a:solidFill>
                <a:effectLst/>
                <a:uLnTx/>
                <a:uFillTx/>
                <a:latin typeface="Arial"/>
                <a:ea typeface="+mn-ea"/>
                <a:cs typeface="+mn-cs"/>
              </a:rPr>
              <a:t>feasible and would be highly useful</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 </a:t>
            </a:r>
            <a:r>
              <a:rPr kumimoji="0" lang="en-US" sz="1800" b="0" i="0" u="none" strike="noStrike" kern="1200" cap="none" spc="0" normalizeH="0" baseline="0" noProof="0" dirty="0">
                <a:ln>
                  <a:noFill/>
                </a:ln>
                <a:solidFill>
                  <a:prstClr val="black"/>
                </a:solidFill>
                <a:effectLst/>
                <a:uLnTx/>
                <a:uFillTx/>
                <a:latin typeface="Arial"/>
                <a:ea typeface="+mn-ea"/>
                <a:cs typeface="+mn-cs"/>
              </a:rPr>
              <a:t>administrative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mechanisms </a:t>
            </a:r>
            <a:r>
              <a:rPr kumimoji="0" lang="en-US" sz="1800" b="0" i="0" u="none" strike="noStrike" kern="1200" cap="none" spc="0" normalizeH="0" baseline="0" noProof="0" dirty="0">
                <a:ln>
                  <a:noFill/>
                </a:ln>
                <a:solidFill>
                  <a:prstClr val="black"/>
                </a:solidFill>
                <a:effectLst/>
                <a:uLnTx/>
                <a:uFillTx/>
                <a:latin typeface="Arial"/>
                <a:ea typeface="+mn-ea"/>
                <a:cs typeface="+mn-cs"/>
              </a:rPr>
              <a:t>of interagency cooperation must be put into motion as soon as possible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to </a:t>
            </a:r>
            <a:r>
              <a:rPr kumimoji="0" lang="en-US" sz="1800" b="0" i="0" u="none" strike="noStrike" kern="1200" cap="none" spc="0" normalizeH="0" baseline="0" noProof="0" dirty="0">
                <a:ln>
                  <a:noFill/>
                </a:ln>
                <a:solidFill>
                  <a:prstClr val="black"/>
                </a:solidFill>
                <a:effectLst/>
                <a:uLnTx/>
                <a:uFillTx/>
                <a:latin typeface="Arial"/>
                <a:ea typeface="+mn-ea"/>
                <a:cs typeface="+mn-cs"/>
              </a:rPr>
              <a:t>accomplish this. </a:t>
            </a:r>
            <a:r>
              <a:rPr kumimoji="0" lang="en-US" sz="1800" b="1" i="0" u="none" strike="noStrike" kern="1200" cap="none" spc="0" normalizeH="0" baseline="0" noProof="0" dirty="0">
                <a:ln>
                  <a:noFill/>
                </a:ln>
                <a:solidFill>
                  <a:prstClr val="black"/>
                </a:solidFill>
                <a:effectLst/>
                <a:uLnTx/>
                <a:uFillTx/>
                <a:latin typeface="Arial"/>
                <a:ea typeface="+mn-ea"/>
                <a:cs typeface="+mn-cs"/>
              </a:rPr>
              <a:t>We must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not lose </a:t>
            </a:r>
            <a:r>
              <a:rPr kumimoji="0" lang="en-US" sz="1800" b="1" i="0" u="none" strike="noStrike" kern="1200" cap="none" spc="0" normalizeH="0" baseline="0" noProof="0" dirty="0">
                <a:ln>
                  <a:noFill/>
                </a:ln>
                <a:solidFill>
                  <a:prstClr val="black"/>
                </a:solidFill>
                <a:effectLst/>
                <a:uLnTx/>
                <a:uFillTx/>
                <a:latin typeface="Arial"/>
                <a:ea typeface="+mn-ea"/>
                <a:cs typeface="+mn-cs"/>
              </a:rPr>
              <a:t>the momentum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1200" cap="none" spc="0" normalizeH="0" baseline="0" noProof="0" dirty="0" smtClean="0">
                <a:ln>
                  <a:noFill/>
                </a:ln>
                <a:solidFill>
                  <a:prstClr val="black"/>
                </a:solidFill>
                <a:effectLst/>
                <a:uLnTx/>
                <a:uFillTx/>
                <a:latin typeface="Arial"/>
                <a:ea typeface="+mn-ea"/>
                <a:cs typeface="+mn-cs"/>
              </a:rPr>
              <a:t/>
            </a:r>
            <a:br>
              <a:rPr kumimoji="0" lang="en-US" sz="1000" b="0" i="0" u="none" strike="noStrike" kern="1200" cap="none" spc="0" normalizeH="0" baseline="0" noProof="0" dirty="0" smtClean="0">
                <a:ln>
                  <a:noFill/>
                </a:ln>
                <a:solidFill>
                  <a:prstClr val="black"/>
                </a:solidFill>
                <a:effectLst/>
                <a:uLnTx/>
                <a:uFillTx/>
                <a:latin typeface="Arial"/>
                <a:ea typeface="+mn-ea"/>
                <a:cs typeface="+mn-cs"/>
              </a:rPr>
            </a:br>
            <a:r>
              <a:rPr kumimoji="0" lang="en-US" sz="1800" b="1" i="0" u="none" strike="noStrike" kern="1200" cap="none" spc="0" normalizeH="0" baseline="0" noProof="0" dirty="0">
                <a:ln>
                  <a:noFill/>
                </a:ln>
                <a:solidFill>
                  <a:prstClr val="black"/>
                </a:solidFill>
                <a:effectLst/>
                <a:uLnTx/>
                <a:uFillTx/>
                <a:latin typeface="Arial"/>
                <a:ea typeface="+mn-ea"/>
                <a:cs typeface="+mn-cs"/>
              </a:rPr>
              <a:t>Professor Verner E. Suomi </a:t>
            </a:r>
            <a:r>
              <a:rPr kumimoji="0" lang="en-US" sz="3200" b="0" i="0" u="none" strike="noStrike" kern="1200" cap="none" spc="0" normalizeH="0" baseline="0" noProof="0" dirty="0" smtClean="0">
                <a:ln>
                  <a:noFill/>
                </a:ln>
                <a:solidFill>
                  <a:prstClr val="black"/>
                </a:solidFill>
                <a:effectLst/>
                <a:uLnTx/>
                <a:uFillTx/>
                <a:latin typeface="Arial"/>
                <a:ea typeface="+mn-ea"/>
                <a:cs typeface="+mn-cs"/>
              </a:rPr>
              <a:t/>
            </a:r>
            <a:br>
              <a:rPr kumimoji="0" lang="en-US" sz="3200" b="0" i="0" u="none" strike="noStrike" kern="1200" cap="none" spc="0" normalizeH="0" baseline="0" noProof="0" dirty="0" smtClean="0">
                <a:ln>
                  <a:noFill/>
                </a:ln>
                <a:solidFill>
                  <a:prstClr val="black"/>
                </a:solidFill>
                <a:effectLst/>
                <a:uLnTx/>
                <a:uFillTx/>
                <a:latin typeface="Arial"/>
                <a:ea typeface="+mn-ea"/>
                <a:cs typeface="+mn-cs"/>
              </a:rPr>
            </a:br>
            <a:r>
              <a:rPr kumimoji="0" lang="en-US" sz="1800" b="0" i="0" u="none" strike="noStrike" kern="1200" cap="none" spc="0" normalizeH="0" baseline="0" noProof="0" dirty="0">
                <a:ln>
                  <a:noFill/>
                </a:ln>
                <a:solidFill>
                  <a:prstClr val="black"/>
                </a:solidFill>
                <a:effectLst/>
                <a:uLnTx/>
                <a:uFillTx/>
                <a:latin typeface="Arial"/>
                <a:ea typeface="+mn-ea"/>
                <a:cs typeface="+mn-cs"/>
              </a:rPr>
              <a:t>Director </a:t>
            </a:r>
            <a:r>
              <a:rPr kumimoji="0" lang="en-US" sz="3200" b="0" i="0" u="none" strike="noStrike" kern="1200" cap="none" spc="0" normalizeH="0" baseline="0" noProof="0" dirty="0" smtClean="0">
                <a:ln>
                  <a:noFill/>
                </a:ln>
                <a:solidFill>
                  <a:prstClr val="black"/>
                </a:solidFill>
                <a:effectLst/>
                <a:uLnTx/>
                <a:uFillTx/>
                <a:latin typeface="Arial"/>
                <a:ea typeface="+mn-ea"/>
                <a:cs typeface="+mn-cs"/>
              </a:rPr>
              <a:t/>
            </a:r>
            <a:br>
              <a:rPr kumimoji="0" lang="en-US" sz="3200" b="0" i="0" u="none" strike="noStrike" kern="1200" cap="none" spc="0" normalizeH="0" baseline="0" noProof="0" dirty="0" smtClean="0">
                <a:ln>
                  <a:noFill/>
                </a:ln>
                <a:solidFill>
                  <a:prstClr val="black"/>
                </a:solidFill>
                <a:effectLst/>
                <a:uLnTx/>
                <a:uFillTx/>
                <a:latin typeface="Arial"/>
                <a:ea typeface="+mn-ea"/>
                <a:cs typeface="+mn-cs"/>
              </a:rPr>
            </a:br>
            <a:r>
              <a:rPr kumimoji="0" lang="en-US" sz="1800" b="0" i="0" u="none" strike="noStrike" kern="1200" cap="none" spc="0" normalizeH="0" baseline="0" noProof="0" dirty="0">
                <a:ln>
                  <a:noFill/>
                </a:ln>
                <a:solidFill>
                  <a:prstClr val="black"/>
                </a:solidFill>
                <a:effectLst/>
                <a:uLnTx/>
                <a:uFillTx/>
                <a:latin typeface="Arial"/>
                <a:ea typeface="+mn-ea"/>
                <a:cs typeface="+mn-cs"/>
              </a:rPr>
              <a:t>Space Science and Engineering Center </a:t>
            </a:r>
            <a:r>
              <a:rPr kumimoji="0" lang="en-US" sz="3200" b="0" i="0" u="none" strike="noStrike" kern="1200" cap="none" spc="0" normalizeH="0" baseline="0" noProof="0" dirty="0" smtClean="0">
                <a:ln>
                  <a:noFill/>
                </a:ln>
                <a:solidFill>
                  <a:prstClr val="black"/>
                </a:solidFill>
                <a:effectLst/>
                <a:uLnTx/>
                <a:uFillTx/>
                <a:latin typeface="Arial"/>
                <a:ea typeface="+mn-ea"/>
                <a:cs typeface="+mn-cs"/>
              </a:rPr>
              <a:t/>
            </a:r>
            <a:br>
              <a:rPr kumimoji="0" lang="en-US" sz="3200" b="0" i="0" u="none" strike="noStrike" kern="1200" cap="none" spc="0" normalizeH="0" baseline="0" noProof="0" dirty="0" smtClean="0">
                <a:ln>
                  <a:noFill/>
                </a:ln>
                <a:solidFill>
                  <a:prstClr val="black"/>
                </a:solidFill>
                <a:effectLst/>
                <a:uLnTx/>
                <a:uFillTx/>
                <a:latin typeface="Arial"/>
                <a:ea typeface="+mn-ea"/>
                <a:cs typeface="+mn-cs"/>
              </a:rPr>
            </a:br>
            <a:r>
              <a:rPr kumimoji="0" lang="en-US" sz="1800" b="0" i="0" u="none" strike="noStrike" kern="1200" cap="none" spc="0" normalizeH="0" baseline="0" noProof="0" dirty="0">
                <a:ln>
                  <a:noFill/>
                </a:ln>
                <a:solidFill>
                  <a:prstClr val="black"/>
                </a:solidFill>
                <a:effectLst/>
                <a:uLnTx/>
                <a:uFillTx/>
                <a:latin typeface="Arial"/>
                <a:ea typeface="+mn-ea"/>
                <a:cs typeface="+mn-cs"/>
              </a:rPr>
              <a:t>University of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Wisconsin-Madison</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smtClean="0">
                <a:ln>
                  <a:noFill/>
                </a:ln>
                <a:solidFill>
                  <a:srgbClr val="000000"/>
                </a:solidFill>
                <a:effectLst/>
                <a:uLnTx/>
                <a:uFillTx/>
                <a:latin typeface="Arial"/>
                <a:ea typeface="+mn-ea"/>
                <a:cs typeface="Arial"/>
                <a:sym typeface="Arial"/>
              </a:rPr>
              <a:t>1985</a:t>
            </a:r>
            <a:endParaRPr kumimoji="0" lang="en-US" sz="1800" b="1"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TextBox 2"/>
          <p:cNvSpPr txBox="1"/>
          <p:nvPr/>
        </p:nvSpPr>
        <p:spPr>
          <a:xfrm>
            <a:off x="3829050" y="6092190"/>
            <a:ext cx="32461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Bold</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highlights added]</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8568" y="1051129"/>
            <a:ext cx="3624852" cy="4804410"/>
          </a:xfrm>
          <a:prstGeom prst="rect">
            <a:avLst/>
          </a:prstGeom>
        </p:spPr>
      </p:pic>
    </p:spTree>
    <p:extLst>
      <p:ext uri="{BB962C8B-B14F-4D97-AF65-F5344CB8AC3E}">
        <p14:creationId xmlns:p14="http://schemas.microsoft.com/office/powerpoint/2010/main" val="3830877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6324" y="330818"/>
            <a:ext cx="10972800" cy="1143000"/>
          </a:xfrm>
        </p:spPr>
        <p:txBody>
          <a:bodyPr/>
          <a:lstStyle/>
          <a:p>
            <a:r>
              <a:rPr lang="en-US" dirty="0" smtClean="0">
                <a:solidFill>
                  <a:schemeClr val="tx1"/>
                </a:solidFill>
              </a:rPr>
              <a:t>U.S. </a:t>
            </a:r>
            <a:r>
              <a:rPr lang="en-US" u="sng" dirty="0" smtClean="0">
                <a:solidFill>
                  <a:schemeClr val="tx1"/>
                </a:solidFill>
              </a:rPr>
              <a:t>Geostationary</a:t>
            </a:r>
            <a:r>
              <a:rPr lang="en-US" dirty="0" smtClean="0">
                <a:solidFill>
                  <a:schemeClr val="tx1"/>
                </a:solidFill>
              </a:rPr>
              <a:t> </a:t>
            </a:r>
            <a:r>
              <a:rPr lang="en-US" dirty="0" smtClean="0">
                <a:solidFill>
                  <a:schemeClr val="tx1"/>
                </a:solidFill>
              </a:rPr>
              <a:t>Game-changers</a:t>
            </a:r>
            <a:endParaRPr lang="en-US" dirty="0">
              <a:solidFill>
                <a:schemeClr val="tx1"/>
              </a:solidFill>
            </a:endParaRPr>
          </a:p>
        </p:txBody>
      </p:sp>
      <p:graphicFrame>
        <p:nvGraphicFramePr>
          <p:cNvPr id="6" name="Content Placeholder 5"/>
          <p:cNvGraphicFramePr>
            <a:graphicFrameLocks noGrp="1"/>
          </p:cNvGraphicFramePr>
          <p:nvPr>
            <p:ph idx="1"/>
            <p:extLst/>
          </p:nvPr>
        </p:nvGraphicFramePr>
        <p:xfrm>
          <a:off x="131264" y="1430274"/>
          <a:ext cx="9837324" cy="4302760"/>
        </p:xfrm>
        <a:graphic>
          <a:graphicData uri="http://schemas.openxmlformats.org/drawingml/2006/table">
            <a:tbl>
              <a:tblPr firstRow="1" bandRow="1">
                <a:tableStyleId>{5C22544A-7EE6-4342-B048-85BDC9FD1C3A}</a:tableStyleId>
              </a:tblPr>
              <a:tblGrid>
                <a:gridCol w="3689617">
                  <a:extLst>
                    <a:ext uri="{9D8B030D-6E8A-4147-A177-3AD203B41FA5}">
                      <a16:colId xmlns:a16="http://schemas.microsoft.com/office/drawing/2014/main" val="1598401252"/>
                    </a:ext>
                  </a:extLst>
                </a:gridCol>
                <a:gridCol w="2852058">
                  <a:extLst>
                    <a:ext uri="{9D8B030D-6E8A-4147-A177-3AD203B41FA5}">
                      <a16:colId xmlns:a16="http://schemas.microsoft.com/office/drawing/2014/main" val="2262702384"/>
                    </a:ext>
                  </a:extLst>
                </a:gridCol>
                <a:gridCol w="3295649">
                  <a:extLst>
                    <a:ext uri="{9D8B030D-6E8A-4147-A177-3AD203B41FA5}">
                      <a16:colId xmlns:a16="http://schemas.microsoft.com/office/drawing/2014/main" val="1198767088"/>
                    </a:ext>
                  </a:extLst>
                </a:gridCol>
              </a:tblGrid>
              <a:tr h="370840">
                <a:tc>
                  <a:txBody>
                    <a:bodyPr/>
                    <a:lstStyle/>
                    <a:p>
                      <a:r>
                        <a:rPr lang="en-US" sz="2400" dirty="0" smtClean="0">
                          <a:solidFill>
                            <a:srgbClr val="FFFF00"/>
                          </a:solidFill>
                        </a:rPr>
                        <a:t>Item</a:t>
                      </a:r>
                      <a:endParaRPr lang="en-US" sz="2400" dirty="0">
                        <a:solidFill>
                          <a:srgbClr val="FFFF00"/>
                        </a:solidFill>
                      </a:endParaRPr>
                    </a:p>
                  </a:txBody>
                  <a:tcPr/>
                </a:tc>
                <a:tc>
                  <a:txBody>
                    <a:bodyPr/>
                    <a:lstStyle/>
                    <a:p>
                      <a:r>
                        <a:rPr lang="en-US" sz="2400" dirty="0" smtClean="0">
                          <a:solidFill>
                            <a:srgbClr val="FFFF00"/>
                          </a:solidFill>
                        </a:rPr>
                        <a:t>Imagery</a:t>
                      </a:r>
                      <a:endParaRPr lang="en-US" sz="2400" dirty="0">
                        <a:solidFill>
                          <a:srgbClr val="FFFF00"/>
                        </a:solidFill>
                      </a:endParaRPr>
                    </a:p>
                  </a:txBody>
                  <a:tcPr/>
                </a:tc>
                <a:tc>
                  <a:txBody>
                    <a:bodyPr/>
                    <a:lstStyle/>
                    <a:p>
                      <a:r>
                        <a:rPr lang="en-US" sz="2400" dirty="0" smtClean="0">
                          <a:solidFill>
                            <a:srgbClr val="FFFF00"/>
                          </a:solidFill>
                        </a:rPr>
                        <a:t>Sounding</a:t>
                      </a:r>
                      <a:endParaRPr lang="en-US" sz="2400" dirty="0">
                        <a:solidFill>
                          <a:srgbClr val="FFFF00"/>
                        </a:solidFill>
                      </a:endParaRPr>
                    </a:p>
                  </a:txBody>
                  <a:tcPr/>
                </a:tc>
                <a:extLst>
                  <a:ext uri="{0D108BD9-81ED-4DB2-BD59-A6C34878D82A}">
                    <a16:rowId xmlns:a16="http://schemas.microsoft.com/office/drawing/2014/main" val="3756316810"/>
                  </a:ext>
                </a:extLst>
              </a:tr>
              <a:tr h="370840">
                <a:tc>
                  <a:txBody>
                    <a:bodyPr/>
                    <a:lstStyle/>
                    <a:p>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416837652"/>
                  </a:ext>
                </a:extLst>
              </a:tr>
              <a:tr h="370840">
                <a:tc>
                  <a:txBody>
                    <a:bodyPr/>
                    <a:lstStyle/>
                    <a:p>
                      <a:r>
                        <a:rPr lang="en-US" sz="2400" dirty="0" smtClean="0"/>
                        <a:t>First of it’s kind (experimental)</a:t>
                      </a:r>
                      <a:endParaRPr lang="en-US" sz="2400" dirty="0"/>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dirty="0" smtClean="0"/>
                        <a:t>ATS-1 (1966</a:t>
                      </a:r>
                      <a:r>
                        <a:rPr lang="en-US" sz="2400" dirty="0"/>
                        <a:t>)</a:t>
                      </a:r>
                      <a:endParaRPr lang="en-US" sz="2400" dirty="0" smtClean="0"/>
                    </a:p>
                  </a:txBody>
                  <a:tcPr/>
                </a:tc>
                <a:tc>
                  <a:txBody>
                    <a:bodyPr/>
                    <a:lstStyle/>
                    <a:p>
                      <a:r>
                        <a:rPr lang="en-US" sz="2400" dirty="0" smtClean="0"/>
                        <a:t>VAS (1980)</a:t>
                      </a:r>
                      <a:endParaRPr lang="en-US" sz="2400" dirty="0"/>
                    </a:p>
                  </a:txBody>
                  <a:tcPr/>
                </a:tc>
                <a:extLst>
                  <a:ext uri="{0D108BD9-81ED-4DB2-BD59-A6C34878D82A}">
                    <a16:rowId xmlns:a16="http://schemas.microsoft.com/office/drawing/2014/main" val="75450763"/>
                  </a:ext>
                </a:extLst>
              </a:tr>
              <a:tr h="370840">
                <a:tc>
                  <a:txBody>
                    <a:bodyPr/>
                    <a:lstStyle/>
                    <a:p>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2847034826"/>
                  </a:ext>
                </a:extLst>
              </a:tr>
              <a:tr h="370840">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2400" dirty="0" smtClean="0"/>
                        <a:t>First</a:t>
                      </a:r>
                      <a:r>
                        <a:rPr lang="en-US" sz="2400" baseline="0" dirty="0" smtClean="0"/>
                        <a:t> Operational</a:t>
                      </a:r>
                      <a:endParaRPr lang="en-US" sz="2400" dirty="0" smtClean="0"/>
                    </a:p>
                  </a:txBody>
                  <a:tcPr/>
                </a:tc>
                <a:tc>
                  <a:txBody>
                    <a:bodyPr/>
                    <a:lstStyle/>
                    <a:p>
                      <a:r>
                        <a:rPr lang="en-US" sz="2400" dirty="0" smtClean="0"/>
                        <a:t>GOES-1 (1975)</a:t>
                      </a:r>
                      <a:endParaRPr lang="en-US" sz="2400" dirty="0"/>
                    </a:p>
                  </a:txBody>
                  <a:tcPr/>
                </a:tc>
                <a:tc>
                  <a:txBody>
                    <a:bodyPr/>
                    <a:lstStyle/>
                    <a:p>
                      <a:r>
                        <a:rPr lang="en-US" sz="2400" dirty="0" smtClean="0"/>
                        <a:t>GOES-8 (1994)</a:t>
                      </a:r>
                      <a:endParaRPr lang="en-US" sz="2400" dirty="0"/>
                    </a:p>
                  </a:txBody>
                  <a:tcPr/>
                </a:tc>
                <a:extLst>
                  <a:ext uri="{0D108BD9-81ED-4DB2-BD59-A6C34878D82A}">
                    <a16:rowId xmlns:a16="http://schemas.microsoft.com/office/drawing/2014/main" val="1556156351"/>
                  </a:ext>
                </a:extLst>
              </a:tr>
              <a:tr h="370840">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endParaRPr lang="en-US" sz="2400" dirty="0" smtClean="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999094437"/>
                  </a:ext>
                </a:extLst>
              </a:tr>
              <a:tr h="370840">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2400" dirty="0" smtClean="0"/>
                        <a:t>Orders of magnitude improvements</a:t>
                      </a:r>
                    </a:p>
                  </a:txBody>
                  <a:tcPr/>
                </a:tc>
                <a:tc>
                  <a:txBody>
                    <a:bodyPr/>
                    <a:lstStyle/>
                    <a:p>
                      <a:r>
                        <a:rPr lang="en-US" sz="2400" dirty="0" smtClean="0"/>
                        <a:t>GOES-R</a:t>
                      </a:r>
                      <a:r>
                        <a:rPr lang="en-US" sz="2400" baseline="0" dirty="0" smtClean="0"/>
                        <a:t> series (2016)</a:t>
                      </a:r>
                      <a:endParaRPr lang="en-US" sz="2400" dirty="0"/>
                    </a:p>
                  </a:txBody>
                  <a:tcPr/>
                </a:tc>
                <a:tc>
                  <a:txBody>
                    <a:bodyPr/>
                    <a:lstStyle/>
                    <a:p>
                      <a:r>
                        <a:rPr lang="en-US" sz="2400" dirty="0" smtClean="0"/>
                        <a:t>High-spectral IR </a:t>
                      </a:r>
                      <a:r>
                        <a:rPr lang="en-US" sz="2400" dirty="0" smtClean="0"/>
                        <a:t>(203?)</a:t>
                      </a:r>
                      <a:endParaRPr lang="en-US" sz="2400" dirty="0"/>
                    </a:p>
                  </a:txBody>
                  <a:tcPr/>
                </a:tc>
                <a:extLst>
                  <a:ext uri="{0D108BD9-81ED-4DB2-BD59-A6C34878D82A}">
                    <a16:rowId xmlns:a16="http://schemas.microsoft.com/office/drawing/2014/main" val="1423727798"/>
                  </a:ext>
                </a:extLst>
              </a:tr>
              <a:tr h="370840">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83156"/>
                  </a:ext>
                </a:extLst>
              </a:tr>
            </a:tbl>
          </a:graphicData>
        </a:graphic>
      </p:graphicFrame>
      <p:sp>
        <p:nvSpPr>
          <p:cNvPr id="3" name="Slide Number Placeholder 2"/>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E8D052-E5CD-4231-BC46-14DF1F404254}" type="slidenum">
              <a:rPr kumimoji="0" lang="en-US" sz="1867"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67"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 name="TextBox 1"/>
          <p:cNvSpPr txBox="1"/>
          <p:nvPr/>
        </p:nvSpPr>
        <p:spPr>
          <a:xfrm>
            <a:off x="1430688" y="5959495"/>
            <a:ext cx="67377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GOES-R series included the first geostationary lightning mapper</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gsall_02042.avi">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9232913" y="2917371"/>
            <a:ext cx="2695510" cy="18868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3029" y="64879"/>
            <a:ext cx="2262396" cy="2715551"/>
          </a:xfrm>
          <a:prstGeom prst="rect">
            <a:avLst/>
          </a:prstGeom>
        </p:spPr>
      </p:pic>
      <p:sp>
        <p:nvSpPr>
          <p:cNvPr id="9" name="TextBox 8"/>
          <p:cNvSpPr txBox="1"/>
          <p:nvPr/>
        </p:nvSpPr>
        <p:spPr>
          <a:xfrm>
            <a:off x="10421014" y="5095814"/>
            <a:ext cx="812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a:ea typeface="+mn-ea"/>
                <a:cs typeface="+mn-cs"/>
              </a:rPr>
              <a:t>?</a:t>
            </a:r>
            <a:endParaRPr kumimoji="0" lang="en-US" sz="4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5228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1" name="Object 3"/>
          <p:cNvGraphicFramePr>
            <a:graphicFrameLocks noGrp="1" noChangeAspect="1"/>
          </p:cNvGraphicFramePr>
          <p:nvPr>
            <p:ph idx="1"/>
          </p:nvPr>
        </p:nvGraphicFramePr>
        <p:xfrm>
          <a:off x="2381934" y="476049"/>
          <a:ext cx="7444240" cy="4880095"/>
        </p:xfrm>
        <a:graphic>
          <a:graphicData uri="http://schemas.openxmlformats.org/presentationml/2006/ole">
            <mc:AlternateContent xmlns:mc="http://schemas.openxmlformats.org/markup-compatibility/2006">
              <mc:Choice xmlns:v="urn:schemas-microsoft-com:vml" Requires="v">
                <p:oleObj spid="_x0000_s1033" name="Chart" r:id="rId4" imgW="8877402" imgH="5819872" progId="Excel.Chart.8">
                  <p:embed/>
                </p:oleObj>
              </mc:Choice>
              <mc:Fallback>
                <p:oleObj name="Chart" r:id="rId4" imgW="8877402" imgH="5819872" progId="Excel.Chart.8">
                  <p:embed/>
                  <p:pic>
                    <p:nvPicPr>
                      <p:cNvPr id="4301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934" y="476049"/>
                        <a:ext cx="7444240" cy="4880095"/>
                      </a:xfrm>
                      <a:prstGeom prst="rect">
                        <a:avLst/>
                      </a:prstGeom>
                      <a:noFill/>
                      <a:ln>
                        <a:noFill/>
                      </a:ln>
                      <a:effectLst/>
                      <a:extLst/>
                    </p:spPr>
                  </p:pic>
                </p:oleObj>
              </mc:Fallback>
            </mc:AlternateContent>
          </a:graphicData>
        </a:graphic>
      </p:graphicFrame>
      <p:sp>
        <p:nvSpPr>
          <p:cNvPr id="5" name="Slide Number Placeholder 4"/>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F26554-937E-4B6F-87C9-3BEBADDA1016}" type="slidenum">
              <a:rPr kumimoji="0" lang="en-US" altLang="en-US" sz="1800" b="0" i="0" u="none" strike="noStrike" kern="1200" cap="none" spc="0" normalizeH="0" baseline="0" noProof="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alt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3010" name="Rectangle 2"/>
          <p:cNvSpPr>
            <a:spLocks noGrp="1" noChangeArrowheads="1"/>
          </p:cNvSpPr>
          <p:nvPr>
            <p:ph type="title"/>
          </p:nvPr>
        </p:nvSpPr>
        <p:spPr>
          <a:xfrm>
            <a:off x="1981200" y="76200"/>
            <a:ext cx="8229600" cy="1143000"/>
          </a:xfrm>
        </p:spPr>
        <p:txBody>
          <a:bodyPr/>
          <a:lstStyle/>
          <a:p>
            <a:r>
              <a:rPr lang="en-US" altLang="en-US" sz="4000"/>
              <a:t>ABI is not an advanced sounder!</a:t>
            </a:r>
          </a:p>
        </p:txBody>
      </p:sp>
      <p:sp>
        <p:nvSpPr>
          <p:cNvPr id="43012" name="Text Box 4"/>
          <p:cNvSpPr txBox="1">
            <a:spLocks noChangeArrowheads="1"/>
          </p:cNvSpPr>
          <p:nvPr/>
        </p:nvSpPr>
        <p:spPr bwMode="auto">
          <a:xfrm>
            <a:off x="818147" y="4635500"/>
            <a:ext cx="1095675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a:ea typeface="+mn-ea"/>
                <a:cs typeface="+mn-cs"/>
              </a:rPr>
              <a:t>The relative vertical number of independent pieces of information is shown. The </a:t>
            </a:r>
            <a:r>
              <a:rPr kumimoji="0" lang="en-US" altLang="en-US" sz="2400" b="0" i="1" u="none" strike="noStrike" kern="1200" cap="none" spc="0" normalizeH="0" baseline="0" noProof="0" dirty="0">
                <a:ln>
                  <a:noFill/>
                </a:ln>
                <a:solidFill>
                  <a:prstClr val="black"/>
                </a:solidFill>
                <a:effectLst/>
                <a:uLnTx/>
                <a:uFillTx/>
                <a:latin typeface="Arial"/>
                <a:ea typeface="+mn-ea"/>
                <a:cs typeface="+mn-cs"/>
              </a:rPr>
              <a:t>moisture</a:t>
            </a:r>
            <a:r>
              <a:rPr kumimoji="0" lang="en-US" altLang="en-US" sz="2400" b="0" i="0" u="none" strike="noStrike" kern="1200" cap="none" spc="0" normalizeH="0" baseline="0" noProof="0" dirty="0">
                <a:ln>
                  <a:noFill/>
                </a:ln>
                <a:solidFill>
                  <a:prstClr val="black"/>
                </a:solidFill>
                <a:effectLst/>
                <a:uLnTx/>
                <a:uFillTx/>
                <a:latin typeface="Arial"/>
                <a:ea typeface="+mn-ea"/>
                <a:cs typeface="+mn-cs"/>
              </a:rPr>
              <a:t> content is similar between the ABI and the current GOES Sounder. The Sounder does show more </a:t>
            </a:r>
            <a:r>
              <a:rPr kumimoji="0" lang="en-US" altLang="en-US" sz="2400" b="0" i="1" u="none" strike="noStrike" kern="1200" cap="none" spc="0" normalizeH="0" baseline="0" noProof="0" dirty="0">
                <a:ln>
                  <a:noFill/>
                </a:ln>
                <a:solidFill>
                  <a:prstClr val="black"/>
                </a:solidFill>
                <a:effectLst/>
                <a:uLnTx/>
                <a:uFillTx/>
                <a:latin typeface="Arial"/>
                <a:ea typeface="+mn-ea"/>
                <a:cs typeface="+mn-cs"/>
              </a:rPr>
              <a:t>temperature</a:t>
            </a:r>
            <a:r>
              <a:rPr kumimoji="0" lang="en-US" altLang="en-US" sz="2400" b="0" i="0" u="none" strike="noStrike" kern="1200" cap="none" spc="0" normalizeH="0" baseline="0" noProof="0" dirty="0">
                <a:ln>
                  <a:noFill/>
                </a:ln>
                <a:solidFill>
                  <a:prstClr val="black"/>
                </a:solidFill>
                <a:effectLst/>
                <a:uLnTx/>
                <a:uFillTx/>
                <a:latin typeface="Arial"/>
                <a:ea typeface="+mn-ea"/>
                <a:cs typeface="+mn-cs"/>
              </a:rPr>
              <a:t> information than the ABI. The ABI is not close to the information content of a high-spectral sensor.</a:t>
            </a:r>
          </a:p>
        </p:txBody>
      </p:sp>
      <p:sp>
        <p:nvSpPr>
          <p:cNvPr id="2" name="TextBox 1"/>
          <p:cNvSpPr txBox="1"/>
          <p:nvPr/>
        </p:nvSpPr>
        <p:spPr>
          <a:xfrm>
            <a:off x="4395537" y="2373352"/>
            <a:ext cx="994610" cy="369332"/>
          </a:xfrm>
          <a:prstGeom prst="rect">
            <a:avLst/>
          </a:prstGeom>
          <a:noFill/>
        </p:spPr>
        <p:txBody>
          <a:bodyPr wrap="square" rtlCol="0">
            <a:spAutoFit/>
          </a:bodyPr>
          <a:lstStyle/>
          <a:p>
            <a:r>
              <a:rPr lang="en-US" dirty="0" smtClean="0"/>
              <a:t>“GXS”</a:t>
            </a:r>
            <a:endParaRPr lang="en-US" dirty="0"/>
          </a:p>
        </p:txBody>
      </p:sp>
    </p:spTree>
    <p:extLst>
      <p:ext uri="{BB962C8B-B14F-4D97-AF65-F5344CB8AC3E}">
        <p14:creationId xmlns:p14="http://schemas.microsoft.com/office/powerpoint/2010/main" val="3179513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35286" y="141015"/>
            <a:ext cx="10515600" cy="1325563"/>
          </a:xfrm>
        </p:spPr>
        <p:txBody>
          <a:bodyPr/>
          <a:lstStyle/>
          <a:p>
            <a:r>
              <a:rPr lang="en-US" dirty="0" smtClean="0"/>
              <a:t>Spectral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936" y="1099458"/>
            <a:ext cx="11649979" cy="5083628"/>
          </a:xfrm>
          <a:prstGeom prst="rect">
            <a:avLst/>
          </a:prstGeom>
        </p:spPr>
      </p:pic>
    </p:spTree>
    <p:extLst>
      <p:ext uri="{BB962C8B-B14F-4D97-AF65-F5344CB8AC3E}">
        <p14:creationId xmlns:p14="http://schemas.microsoft.com/office/powerpoint/2010/main" val="969206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Improved Vertical Resolutions</a:t>
            </a:r>
            <a:endParaRPr lang="en-US" dirty="0"/>
          </a:p>
        </p:txBody>
      </p:sp>
      <p:sp>
        <p:nvSpPr>
          <p:cNvPr id="3" name="Content Placeholder 2"/>
          <p:cNvSpPr>
            <a:spLocks noGrp="1"/>
          </p:cNvSpPr>
          <p:nvPr>
            <p:ph idx="1"/>
          </p:nvPr>
        </p:nvSpPr>
        <p:spPr>
          <a:xfrm>
            <a:off x="602673" y="1257588"/>
            <a:ext cx="6255327" cy="5254047"/>
          </a:xfrm>
        </p:spPr>
        <p:txBody>
          <a:bodyPr>
            <a:normAutofit fontScale="92500" lnSpcReduction="10000"/>
          </a:bodyPr>
          <a:lstStyle/>
          <a:p>
            <a:pPr marL="0" indent="0">
              <a:buNone/>
            </a:pPr>
            <a:r>
              <a:rPr lang="en-US" altLang="en-US" dirty="0" smtClean="0"/>
              <a:t>Three </a:t>
            </a:r>
            <a:r>
              <a:rPr lang="en-US" altLang="en-US" dirty="0"/>
              <a:t>RH </a:t>
            </a:r>
            <a:r>
              <a:rPr lang="en-US" altLang="en-US" dirty="0" smtClean="0"/>
              <a:t>soundings: </a:t>
            </a:r>
          </a:p>
          <a:p>
            <a:r>
              <a:rPr lang="en-US" altLang="en-US" dirty="0" smtClean="0"/>
              <a:t>Although legacy GOES Sounder [similar to ABI or GXI] (</a:t>
            </a:r>
            <a:r>
              <a:rPr lang="en-US" altLang="en-US" dirty="0" smtClean="0">
                <a:solidFill>
                  <a:srgbClr val="FF0000"/>
                </a:solidFill>
              </a:rPr>
              <a:t>red</a:t>
            </a:r>
            <a:r>
              <a:rPr lang="en-US" altLang="en-US" dirty="0"/>
              <a:t>) has reasonable </a:t>
            </a:r>
            <a:r>
              <a:rPr lang="en-US" altLang="en-US" dirty="0" smtClean="0"/>
              <a:t>men accuracy </a:t>
            </a:r>
            <a:r>
              <a:rPr lang="en-US" altLang="en-US" dirty="0"/>
              <a:t>in general, it lacks vertical structures when compared with </a:t>
            </a:r>
            <a:r>
              <a:rPr lang="en-US" altLang="en-US" dirty="0" err="1"/>
              <a:t>dropsonde</a:t>
            </a:r>
            <a:r>
              <a:rPr lang="en-US" altLang="en-US" dirty="0"/>
              <a:t> (</a:t>
            </a:r>
            <a:r>
              <a:rPr lang="en-US" altLang="en-US" dirty="0">
                <a:solidFill>
                  <a:srgbClr val="002060"/>
                </a:solidFill>
              </a:rPr>
              <a:t>blue</a:t>
            </a:r>
            <a:r>
              <a:rPr lang="en-US" altLang="en-US" dirty="0" smtClean="0"/>
              <a:t>).</a:t>
            </a:r>
          </a:p>
          <a:p>
            <a:r>
              <a:rPr lang="en-US" altLang="en-US" dirty="0" smtClean="0"/>
              <a:t>The </a:t>
            </a:r>
            <a:r>
              <a:rPr lang="en-US" altLang="en-US" dirty="0"/>
              <a:t>high-spectral-resolution observations of AIRS SFOV sounding (</a:t>
            </a:r>
            <a:r>
              <a:rPr lang="en-US" altLang="en-US" dirty="0">
                <a:solidFill>
                  <a:srgbClr val="00B050"/>
                </a:solidFill>
              </a:rPr>
              <a:t>green</a:t>
            </a:r>
            <a:r>
              <a:rPr lang="en-US" altLang="en-US" dirty="0"/>
              <a:t>) better depicts the fine structures in this case, which are close to those from the </a:t>
            </a:r>
            <a:r>
              <a:rPr lang="en-US" altLang="en-US" dirty="0" err="1"/>
              <a:t>dropsonde</a:t>
            </a:r>
            <a:r>
              <a:rPr lang="en-US" altLang="en-US" dirty="0" smtClean="0"/>
              <a:t>.</a:t>
            </a:r>
          </a:p>
          <a:p>
            <a:endParaRPr lang="en-US" altLang="en-US" dirty="0"/>
          </a:p>
          <a:p>
            <a:pPr marL="0" indent="0">
              <a:buNone/>
            </a:pPr>
            <a:r>
              <a:rPr lang="en-US" altLang="en-US" dirty="0" smtClean="0"/>
              <a:t>Retrieval performance has improved over the last more than a decade.</a:t>
            </a:r>
            <a:endParaRPr lang="en-US" altLang="en-US" dirty="0"/>
          </a:p>
          <a:p>
            <a:endParaRPr lang="en-US" dirty="0"/>
          </a:p>
        </p:txBody>
      </p:sp>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035BBC-6D4D-4499-ABE4-AFD1D306B38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9322" t="50303" r="22611"/>
          <a:stretch/>
        </p:blipFill>
        <p:spPr>
          <a:xfrm>
            <a:off x="6858000" y="806320"/>
            <a:ext cx="4627419" cy="5947560"/>
          </a:xfrm>
          <a:prstGeom prst="rect">
            <a:avLst/>
          </a:prstGeom>
        </p:spPr>
      </p:pic>
      <p:sp>
        <p:nvSpPr>
          <p:cNvPr id="6" name="Slide Number Placeholder 5"/>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a:t>
            </a:r>
            <a:fld id="{14035BBC-6D4D-4499-ABE4-AFD1D306B38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2331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6135"/>
            <a:ext cx="10515600" cy="1325563"/>
          </a:xfrm>
        </p:spPr>
        <p:txBody>
          <a:bodyPr>
            <a:normAutofit/>
          </a:bodyPr>
          <a:lstStyle/>
          <a:p>
            <a:r>
              <a:rPr lang="en-US" dirty="0"/>
              <a:t>Applications in forecasting</a:t>
            </a:r>
          </a:p>
        </p:txBody>
      </p:sp>
      <p:sp>
        <p:nvSpPr>
          <p:cNvPr id="6" name="Slide Number Placeholder 5"/>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2.1-</a:t>
            </a:r>
            <a:fld id="{14035BBC-6D4D-4499-ABE4-AFD1D306B38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781836" y="835380"/>
            <a:ext cx="10772847" cy="563231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The improved vertical resolution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allows for the critical vertical distribution of moisture to be monitoring (in clear skies)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NWS and other forecasters </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have been using hyperspectral sounder data from LEO satellites for years</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via the Hazardous Weather Testbed and NOAA Unique Combined Atmospheric Processing System (NUCAPS)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However, a LEO sounder has a revisit time of 12 hours for a spot over the equator compared to the </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GEO sounder that can revisit the same location in about 30 minutes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The intrinsic nature of the geostationary orbit permits longer integration time of the detector over the same Earth scene and continuous data downlink. As a result, a GEO hyperspectral sounder can achieve a footprint on the Earth surface of 4 km </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Doubling the clear-sky yields, comparted to LEO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163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545" y="2823939"/>
            <a:ext cx="4670979" cy="3577771"/>
          </a:xfrm>
          <a:prstGeom prst="rect">
            <a:avLst/>
          </a:prstGeom>
        </p:spPr>
      </p:pic>
      <p:sp>
        <p:nvSpPr>
          <p:cNvPr id="92" name="Google Shape;92;p2"/>
          <p:cNvSpPr txBox="1">
            <a:spLocks noGrp="1"/>
          </p:cNvSpPr>
          <p:nvPr>
            <p:ph type="title"/>
          </p:nvPr>
        </p:nvSpPr>
        <p:spPr>
          <a:xfrm>
            <a:off x="752513" y="51614"/>
            <a:ext cx="11086613" cy="1325563"/>
          </a:xfrm>
          <a:prstGeom prst="rect">
            <a:avLst/>
          </a:prstGeom>
          <a:noFill/>
          <a:ln>
            <a:noFill/>
          </a:ln>
        </p:spPr>
        <p:txBody>
          <a:bodyPr spcFirstLastPara="1" wrap="square" lIns="91425" tIns="45700" rIns="91425" bIns="45700" anchor="ctr" anchorCtr="0">
            <a:noAutofit/>
          </a:bodyPr>
          <a:lstStyle/>
          <a:p>
            <a:pPr lvl="0"/>
            <a:r>
              <a:rPr lang="en-US" dirty="0" smtClean="0"/>
              <a:t>GXS/Legacy GOES Sounder &gt; ABI/Legacy Imager</a:t>
            </a:r>
            <a:endParaRPr b="1" dirty="0"/>
          </a:p>
        </p:txBody>
      </p:sp>
      <p:sp>
        <p:nvSpPr>
          <p:cNvPr id="93" name="Google Shape;93;p2"/>
          <p:cNvSpPr txBox="1">
            <a:spLocks noGrp="1"/>
          </p:cNvSpPr>
          <p:nvPr>
            <p:ph type="body" idx="1"/>
          </p:nvPr>
        </p:nvSpPr>
        <p:spPr>
          <a:xfrm>
            <a:off x="105276" y="563356"/>
            <a:ext cx="6371724" cy="5352556"/>
          </a:xfrm>
          <a:prstGeom prst="rect">
            <a:avLst/>
          </a:prstGeom>
          <a:noFill/>
          <a:ln>
            <a:noFill/>
          </a:ln>
        </p:spPr>
        <p:txBody>
          <a:bodyPr spcFirstLastPara="1" wrap="square" lIns="91425" tIns="45700" rIns="91425" bIns="45700" anchor="t" anchorCtr="0">
            <a:normAutofit/>
          </a:bodyPr>
          <a:lstStyle/>
          <a:p>
            <a:pPr marL="114300" indent="0">
              <a:buNone/>
            </a:pPr>
            <a:endParaRPr lang="en-US" dirty="0"/>
          </a:p>
          <a:p>
            <a:r>
              <a:rPr lang="en-US" sz="2400" dirty="0" err="1" smtClean="0"/>
              <a:t>GeoXO</a:t>
            </a:r>
            <a:r>
              <a:rPr lang="en-US" sz="2400" dirty="0" smtClean="0"/>
              <a:t> Sounder could be something like 3, 5 and 10 times improved (vertical, spatial and temporal) over the legacy geo sounder! (</a:t>
            </a:r>
            <a:r>
              <a:rPr lang="en-US" sz="2400" dirty="0"/>
              <a:t>T</a:t>
            </a:r>
            <a:r>
              <a:rPr lang="en-US" sz="2400" dirty="0" smtClean="0"/>
              <a:t>he legacy sounder had many operational uses.)</a:t>
            </a:r>
            <a:endParaRPr lang="en-US" sz="2400" dirty="0" smtClean="0"/>
          </a:p>
        </p:txBody>
      </p:sp>
      <p:sp>
        <p:nvSpPr>
          <p:cNvPr id="7" name="Google Shape;93;p2"/>
          <p:cNvSpPr txBox="1">
            <a:spLocks/>
          </p:cNvSpPr>
          <p:nvPr/>
        </p:nvSpPr>
        <p:spPr>
          <a:xfrm>
            <a:off x="6991350" y="580125"/>
            <a:ext cx="5210175" cy="535255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500"/>
              </a:spcBef>
              <a:spcAft>
                <a:spcPts val="0"/>
              </a:spcAft>
              <a:buClr>
                <a:schemeClr val="dk1"/>
              </a:buClr>
              <a:buSzPts val="1800"/>
              <a:buFont typeface="NTR"/>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500"/>
              </a:spcBef>
              <a:spcAft>
                <a:spcPts val="0"/>
              </a:spcAft>
              <a:buClr>
                <a:schemeClr val="dk1"/>
              </a:buClr>
              <a:buSzPts val="1800"/>
              <a:buFont typeface="Courier New"/>
              <a:buChar char="o"/>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marR="0" lvl="0" indent="0" algn="l" defTabSz="914400" rtl="0" eaLnBrk="1" fontAlgn="auto" latinLnBrk="0" hangingPunct="1">
              <a:lnSpc>
                <a:spcPct val="90000"/>
              </a:lnSpc>
              <a:spcBef>
                <a:spcPts val="1000"/>
              </a:spcBef>
              <a:spcAft>
                <a:spcPts val="0"/>
              </a:spcAft>
              <a:buClr>
                <a:prstClr val="black"/>
              </a:buClr>
              <a:buSzPts val="1800"/>
              <a:buFont typeface="Arial"/>
              <a:buNone/>
              <a:tabLst/>
              <a:defRPr/>
            </a:pPr>
            <a:endParaRPr kumimoji="0" lang="en-US" sz="2800" b="0" i="0" u="none" strike="noStrike" kern="1200" cap="none" spc="0" normalizeH="0" baseline="0" noProof="0" dirty="0" smtClean="0">
              <a:ln>
                <a:noFill/>
              </a:ln>
              <a:solidFill>
                <a:prstClr val="black"/>
              </a:solidFill>
              <a:effectLst/>
              <a:uLnTx/>
              <a:uFillTx/>
              <a:latin typeface="Calibri"/>
              <a:cs typeface="Calibri"/>
              <a:sym typeface="Calibri"/>
            </a:endParaRPr>
          </a:p>
          <a:p>
            <a:pPr marL="457200" marR="0" lvl="0" indent="-342900" algn="l" defTabSz="914400" rtl="0" eaLnBrk="1" fontAlgn="auto" latinLnBrk="0" hangingPunct="1">
              <a:lnSpc>
                <a:spcPct val="90000"/>
              </a:lnSpc>
              <a:spcBef>
                <a:spcPts val="1000"/>
              </a:spcBef>
              <a:spcAft>
                <a:spcPts val="0"/>
              </a:spcAft>
              <a:buClr>
                <a:prstClr val="black"/>
              </a:buClr>
              <a:buSzPts val="1800"/>
              <a:buFont typeface="Arial"/>
              <a:buChar char="•"/>
              <a:tabLst/>
              <a:defRPr/>
            </a:pPr>
            <a:r>
              <a:rPr kumimoji="0" lang="en-US" sz="2400" b="0" i="0" u="none" strike="noStrike" kern="1200" cap="none" spc="0" normalizeH="0" baseline="0" noProof="0" dirty="0" smtClean="0">
                <a:ln>
                  <a:noFill/>
                </a:ln>
                <a:solidFill>
                  <a:prstClr val="black"/>
                </a:solidFill>
                <a:effectLst/>
                <a:uLnTx/>
                <a:uFillTx/>
                <a:latin typeface="Calibri"/>
                <a:cs typeface="Calibri"/>
                <a:sym typeface="Calibri"/>
              </a:rPr>
              <a:t>“Everyone” knows about the ABI being 3, 4 and 5 times (spectral, spatial and temporal) improved over the legacy geo imager.</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057" y="3239634"/>
            <a:ext cx="3505200" cy="2628900"/>
          </a:xfrm>
          <a:prstGeom prst="rect">
            <a:avLst/>
          </a:prstGeom>
        </p:spPr>
      </p:pic>
      <p:sp>
        <p:nvSpPr>
          <p:cNvPr id="3" name="TextBox 2"/>
          <p:cNvSpPr txBox="1"/>
          <p:nvPr/>
        </p:nvSpPr>
        <p:spPr>
          <a:xfrm>
            <a:off x="6628900" y="3054968"/>
            <a:ext cx="5458326" cy="369332"/>
          </a:xfrm>
          <a:prstGeom prst="rect">
            <a:avLst/>
          </a:prstGeom>
          <a:solidFill>
            <a:schemeClr val="bg1"/>
          </a:solidFill>
        </p:spPr>
        <p:txBody>
          <a:bodyPr wrap="square" rtlCol="0">
            <a:spAutoFit/>
          </a:bodyPr>
          <a:lstStyle/>
          <a:p>
            <a:r>
              <a:rPr lang="en-US" dirty="0" smtClean="0"/>
              <a:t>Improvement Factors: ABI and Legacy geo Imagers</a:t>
            </a:r>
            <a:endParaRPr lang="en-US" dirty="0"/>
          </a:p>
        </p:txBody>
      </p:sp>
      <p:sp>
        <p:nvSpPr>
          <p:cNvPr id="9" name="TextBox 8"/>
          <p:cNvSpPr txBox="1"/>
          <p:nvPr/>
        </p:nvSpPr>
        <p:spPr>
          <a:xfrm>
            <a:off x="257175" y="2685636"/>
            <a:ext cx="7239000" cy="369332"/>
          </a:xfrm>
          <a:prstGeom prst="rect">
            <a:avLst/>
          </a:prstGeom>
          <a:solidFill>
            <a:schemeClr val="bg1"/>
          </a:solidFill>
        </p:spPr>
        <p:txBody>
          <a:bodyPr wrap="square" rtlCol="0">
            <a:spAutoFit/>
          </a:bodyPr>
          <a:lstStyle/>
          <a:p>
            <a:r>
              <a:rPr lang="en-US" dirty="0" smtClean="0"/>
              <a:t>Improvement Factors: </a:t>
            </a:r>
            <a:r>
              <a:rPr lang="en-US" dirty="0" err="1" smtClean="0"/>
              <a:t>GeoXO</a:t>
            </a:r>
            <a:r>
              <a:rPr lang="en-US" dirty="0" smtClean="0"/>
              <a:t> Sounder and Legacy geo Sounders</a:t>
            </a:r>
            <a:endParaRPr lang="en-US" dirty="0"/>
          </a:p>
        </p:txBody>
      </p:sp>
    </p:spTree>
    <p:extLst>
      <p:ext uri="{BB962C8B-B14F-4D97-AF65-F5344CB8AC3E}">
        <p14:creationId xmlns:p14="http://schemas.microsoft.com/office/powerpoint/2010/main" val="3659616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2893</TotalTime>
  <Words>2309</Words>
  <Application>Microsoft Office PowerPoint</Application>
  <PresentationFormat>Widescreen</PresentationFormat>
  <Paragraphs>216</Paragraphs>
  <Slides>16</Slides>
  <Notes>7</Notes>
  <HiddenSlides>0</HiddenSlides>
  <MMClips>2</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7" baseType="lpstr">
      <vt:lpstr>宋体</vt:lpstr>
      <vt:lpstr>Arial</vt:lpstr>
      <vt:lpstr>Arial Narrow</vt:lpstr>
      <vt:lpstr>Calibri</vt:lpstr>
      <vt:lpstr>Courier New</vt:lpstr>
      <vt:lpstr>黑体</vt:lpstr>
      <vt:lpstr>System Font Regular</vt:lpstr>
      <vt:lpstr>Wingdings</vt:lpstr>
      <vt:lpstr>1_Office Theme</vt:lpstr>
      <vt:lpstr>2_Office Theme</vt:lpstr>
      <vt:lpstr>Chart</vt:lpstr>
      <vt:lpstr>PowerPoint Presentation</vt:lpstr>
      <vt:lpstr>PowerPoint Presentation</vt:lpstr>
      <vt:lpstr>History</vt:lpstr>
      <vt:lpstr>U.S. Geostationary Game-changers</vt:lpstr>
      <vt:lpstr>ABI is not an advanced sounder!</vt:lpstr>
      <vt:lpstr>Spectral</vt:lpstr>
      <vt:lpstr>Improved Vertical Resolutions</vt:lpstr>
      <vt:lpstr>Applications in forecasting</vt:lpstr>
      <vt:lpstr>GXS/Legacy GOES Sounder &gt; ABI/Legacy Imager</vt:lpstr>
      <vt:lpstr>PowerPoint Presentation</vt:lpstr>
      <vt:lpstr>Need for high spectral and temporal observations</vt:lpstr>
      <vt:lpstr>GeoXO : GXS Summary (What and Why)</vt:lpstr>
      <vt:lpstr>More vertical moisture and motion information; NWS support for high spectral IR observations</vt:lpstr>
      <vt:lpstr>More info</vt:lpstr>
      <vt:lpstr>Need for high spectral and temporal observations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Schmit</dc:creator>
  <cp:lastModifiedBy>Tim Schmit</cp:lastModifiedBy>
  <cp:revision>8</cp:revision>
  <dcterms:created xsi:type="dcterms:W3CDTF">2021-11-30T12:34:47Z</dcterms:created>
  <dcterms:modified xsi:type="dcterms:W3CDTF">2021-12-02T12:48:05Z</dcterms:modified>
</cp:coreProperties>
</file>